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5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97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2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12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50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5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5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6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1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2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6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72BC31-3A7A-4083-8763-5DB496AE12A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624EB2-6AB3-4582-B792-FE49F8B76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jsonSchema/#op._S_jsonSchema" TargetMode="External"/><Relationship Id="rId7" Type="http://schemas.openxmlformats.org/officeDocument/2006/relationships/hyperlink" Target="https://docs.mongodb.com/manual/reference/operator/query/where/#op._S_where" TargetMode="External"/><Relationship Id="rId2" Type="http://schemas.openxmlformats.org/officeDocument/2006/relationships/hyperlink" Target="https://docs.mongodb.com/manual/reference/operator/query/expr/#op._S_exp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query/text/#op._S_text" TargetMode="External"/><Relationship Id="rId5" Type="http://schemas.openxmlformats.org/officeDocument/2006/relationships/hyperlink" Target="https://docs.mongodb.com/manual/reference/operator/query/regex/#op._S_regex" TargetMode="External"/><Relationship Id="rId4" Type="http://schemas.openxmlformats.org/officeDocument/2006/relationships/hyperlink" Target="https://docs.mongodb.com/manual/reference/operator/query/mod/#op._S_mo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near/#op._S_near" TargetMode="External"/><Relationship Id="rId3" Type="http://schemas.openxmlformats.org/officeDocument/2006/relationships/hyperlink" Target="https://docs.mongodb.com/manual/reference/glossary/#term-geojson" TargetMode="External"/><Relationship Id="rId7" Type="http://schemas.openxmlformats.org/officeDocument/2006/relationships/hyperlink" Target="https://docs.mongodb.com/manual/core/2d/" TargetMode="External"/><Relationship Id="rId2" Type="http://schemas.openxmlformats.org/officeDocument/2006/relationships/hyperlink" Target="https://docs.mongodb.com/manual/reference/operator/query/geoIntersects/#op._S_geoInters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geojson/#geospatial-indexes-store-geojson" TargetMode="External"/><Relationship Id="rId5" Type="http://schemas.openxmlformats.org/officeDocument/2006/relationships/hyperlink" Target="https://docs.mongodb.com/manual/reference/operator/query/geoWithin/#op._S_geoWithin" TargetMode="External"/><Relationship Id="rId4" Type="http://schemas.openxmlformats.org/officeDocument/2006/relationships/hyperlink" Target="https://docs.mongodb.com/manual/core/2dsphere/" TargetMode="External"/><Relationship Id="rId9" Type="http://schemas.openxmlformats.org/officeDocument/2006/relationships/hyperlink" Target="https://docs.mongodb.com/manual/reference/operator/query/nearSphere/#op._S_nearSphe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elemMatch/#op._S_elemMatch" TargetMode="External"/><Relationship Id="rId2" Type="http://schemas.openxmlformats.org/officeDocument/2006/relationships/hyperlink" Target="https://docs.mongodb.com/manual/reference/operator/query/all/#op._S_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ference/operator/query/size/#op._S_siz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bitsAllSet/#op._S_bitsAllSet" TargetMode="External"/><Relationship Id="rId2" Type="http://schemas.openxmlformats.org/officeDocument/2006/relationships/hyperlink" Target="https://docs.mongodb.com/manual/reference/operator/query/bitsAllClear/#op._S_bitsAllCle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reference/operator/query/bitsAnySet/#op._S_bitsAnySet" TargetMode="External"/><Relationship Id="rId4" Type="http://schemas.openxmlformats.org/officeDocument/2006/relationships/hyperlink" Target="https://docs.mongodb.com/manual/reference/operator/query/bitsAnyClear/#op._S_bitsAnyClea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projection/elemMatch/#proj._S_elemMatch" TargetMode="External"/><Relationship Id="rId2" Type="http://schemas.openxmlformats.org/officeDocument/2006/relationships/hyperlink" Target="https://docs.mongodb.com/manual/reference/operator/projection/positional/#proj._S_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projection/slice/#proj._S_slice" TargetMode="External"/><Relationship Id="rId5" Type="http://schemas.openxmlformats.org/officeDocument/2006/relationships/hyperlink" Target="https://docs.mongodb.com/manual/reference/operator/query/text/#op._S_text" TargetMode="External"/><Relationship Id="rId4" Type="http://schemas.openxmlformats.org/officeDocument/2006/relationships/hyperlink" Target="https://docs.mongodb.com/manual/reference/operator/aggregation/meta/#proj._S_met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ne/#op._S_ne" TargetMode="External"/><Relationship Id="rId3" Type="http://schemas.openxmlformats.org/officeDocument/2006/relationships/hyperlink" Target="https://docs.mongodb.com/manual/reference/operator/query/gt/#op._S_gt" TargetMode="External"/><Relationship Id="rId7" Type="http://schemas.openxmlformats.org/officeDocument/2006/relationships/hyperlink" Target="https://docs.mongodb.com/manual/reference/operator/query/lte/#op._S_lte" TargetMode="External"/><Relationship Id="rId2" Type="http://schemas.openxmlformats.org/officeDocument/2006/relationships/hyperlink" Target="https://docs.mongodb.com/manual/reference/operator/query/eq/#op._S_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query/lt/#op._S_lt" TargetMode="External"/><Relationship Id="rId5" Type="http://schemas.openxmlformats.org/officeDocument/2006/relationships/hyperlink" Target="https://docs.mongodb.com/manual/reference/operator/query/in/#op._S_in" TargetMode="External"/><Relationship Id="rId4" Type="http://schemas.openxmlformats.org/officeDocument/2006/relationships/hyperlink" Target="https://docs.mongodb.com/manual/reference/operator/query/gte/#op._S_gte" TargetMode="External"/><Relationship Id="rId9" Type="http://schemas.openxmlformats.org/officeDocument/2006/relationships/hyperlink" Target="https://docs.mongodb.com/manual/reference/operator/query/nin/#op._S_n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not/#op._S_not" TargetMode="External"/><Relationship Id="rId2" Type="http://schemas.openxmlformats.org/officeDocument/2006/relationships/hyperlink" Target="https://docs.mongodb.com/manual/reference/operator/query/and/#op._S_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reference/operator/query/or/#op._S_or" TargetMode="External"/><Relationship Id="rId4" Type="http://schemas.openxmlformats.org/officeDocument/2006/relationships/hyperlink" Target="https://docs.mongodb.com/manual/reference/operator/query/nor/#op._S_n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type/#op._S_type" TargetMode="External"/><Relationship Id="rId2" Type="http://schemas.openxmlformats.org/officeDocument/2006/relationships/hyperlink" Target="https://docs.mongodb.com/manual/reference/operator/query/exists/#op._S_exi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21C7-6A41-4EE7-B100-1BC4571D0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4735"/>
            <a:ext cx="8825658" cy="746619"/>
          </a:xfrm>
        </p:spPr>
        <p:txBody>
          <a:bodyPr/>
          <a:lstStyle/>
          <a:p>
            <a:pPr algn="ctr"/>
            <a:r>
              <a:rPr lang="en-IN" dirty="0"/>
              <a:t>MONGODB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11324-61BC-453D-91F9-CACDE818F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84771"/>
            <a:ext cx="8825658" cy="746619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/>
              <a:t>BY </a:t>
            </a:r>
          </a:p>
          <a:p>
            <a:pPr algn="r"/>
            <a:r>
              <a:rPr lang="en-IN" dirty="0"/>
              <a:t>AKHIL M ANIL</a:t>
            </a:r>
          </a:p>
        </p:txBody>
      </p:sp>
    </p:spTree>
    <p:extLst>
      <p:ext uri="{BB962C8B-B14F-4D97-AF65-F5344CB8AC3E}">
        <p14:creationId xmlns:p14="http://schemas.microsoft.com/office/powerpoint/2010/main" val="74659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1857-4540-413F-A2C2-A7E1094C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$</a:t>
            </a:r>
            <a:r>
              <a:rPr lang="en-IN" dirty="0" err="1"/>
              <a:t>exixts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6B4793-496B-4343-ADBC-73E375A16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24" y="2013358"/>
            <a:ext cx="5855515" cy="4085438"/>
          </a:xfrm>
        </p:spPr>
      </p:pic>
    </p:spTree>
    <p:extLst>
      <p:ext uri="{BB962C8B-B14F-4D97-AF65-F5344CB8AC3E}">
        <p14:creationId xmlns:p14="http://schemas.microsoft.com/office/powerpoint/2010/main" val="347374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679-F270-4928-8987-BA0495FC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Evaluation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81CEB0-C71E-4127-87F0-10F0F5856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933908"/>
              </p:ext>
            </p:extLst>
          </p:nvPr>
        </p:nvGraphicFramePr>
        <p:xfrm>
          <a:off x="1154954" y="2231472"/>
          <a:ext cx="8761412" cy="4093828"/>
        </p:xfrm>
        <a:graphic>
          <a:graphicData uri="http://schemas.openxmlformats.org/drawingml/2006/table">
            <a:tbl>
              <a:tblPr/>
              <a:tblGrid>
                <a:gridCol w="4380706">
                  <a:extLst>
                    <a:ext uri="{9D8B030D-6E8A-4147-A177-3AD203B41FA5}">
                      <a16:colId xmlns:a16="http://schemas.microsoft.com/office/drawing/2014/main" val="3876175287"/>
                    </a:ext>
                  </a:extLst>
                </a:gridCol>
                <a:gridCol w="4380706">
                  <a:extLst>
                    <a:ext uri="{9D8B030D-6E8A-4147-A177-3AD203B41FA5}">
                      <a16:colId xmlns:a16="http://schemas.microsoft.com/office/drawing/2014/main" val="1169926579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Name</a:t>
                      </a:r>
                    </a:p>
                  </a:txBody>
                  <a:tcPr marL="27374" marR="27374" marT="32849" marB="65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Description</a:t>
                      </a:r>
                    </a:p>
                  </a:txBody>
                  <a:tcPr marL="27374" marR="27374" marT="32849" marB="65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421960"/>
                  </a:ext>
                </a:extLst>
              </a:tr>
              <a:tr h="624218"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expr"/>
                        </a:rPr>
                        <a:t>$expr</a:t>
                      </a:r>
                      <a:endParaRPr lang="en-IN" sz="1300">
                        <a:effectLst/>
                      </a:endParaRP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Allows use of aggregation expressions within the query language.</a:t>
                      </a: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485"/>
                  </a:ext>
                </a:extLst>
              </a:tr>
              <a:tr h="621766"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jsonSchema"/>
                        </a:rPr>
                        <a:t>$jsonSchema</a:t>
                      </a:r>
                      <a:endParaRPr lang="en-IN" sz="1300">
                        <a:effectLst/>
                      </a:endParaRP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Validate documents against the given JSON Schema.</a:t>
                      </a: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397266"/>
                  </a:ext>
                </a:extLst>
              </a:tr>
              <a:tr h="857382"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4" tooltip="$mod"/>
                        </a:rPr>
                        <a:t>$mod</a:t>
                      </a:r>
                      <a:endParaRPr lang="en-IN" sz="1300">
                        <a:effectLst/>
                      </a:endParaRP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Performs a modulo operation on the value of a field and selects documents with a specified result.</a:t>
                      </a: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86836"/>
                  </a:ext>
                </a:extLst>
              </a:tr>
              <a:tr h="624218"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regex"/>
                        </a:rPr>
                        <a:t>$regex</a:t>
                      </a:r>
                      <a:endParaRPr lang="en-IN" sz="1300">
                        <a:effectLst/>
                      </a:endParaRP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Selects documents where values match a specified regular expression.</a:t>
                      </a: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62451"/>
                  </a:ext>
                </a:extLst>
              </a:tr>
              <a:tr h="387375"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6" tooltip="$text"/>
                        </a:rPr>
                        <a:t>$text</a:t>
                      </a:r>
                      <a:endParaRPr lang="en-IN" sz="1300">
                        <a:effectLst/>
                      </a:endParaRP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Performs text search.</a:t>
                      </a: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73564"/>
                  </a:ext>
                </a:extLst>
              </a:tr>
              <a:tr h="624218"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7" tooltip="$where"/>
                        </a:rPr>
                        <a:t>$where</a:t>
                      </a:r>
                      <a:endParaRPr lang="en-IN" sz="1300">
                        <a:effectLst/>
                      </a:endParaRP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>
                          <a:effectLst/>
                        </a:rPr>
                        <a:t>Matches documents that satisfy a JavaScript expression.</a:t>
                      </a:r>
                    </a:p>
                  </a:txBody>
                  <a:tcPr marL="27374" marR="27374" marT="60223" marB="6569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4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5670-A18F-47D2-8895-C5683B99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$expr and $</a:t>
            </a:r>
            <a:r>
              <a:rPr lang="en-IN" dirty="0" err="1"/>
              <a:t>rogex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29EB3-099E-4837-8DA3-3A219B337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9" y="2273417"/>
            <a:ext cx="5304276" cy="3976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0DA64-ACA7-4D28-AABE-8B6D11202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07" y="2273417"/>
            <a:ext cx="5304276" cy="39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DC07-9A63-40B5-BB96-1494B229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Geospatial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1AC325-1371-4CF8-9C7E-BFD4BF038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102461"/>
              </p:ext>
            </p:extLst>
          </p:nvPr>
        </p:nvGraphicFramePr>
        <p:xfrm>
          <a:off x="1154953" y="2239860"/>
          <a:ext cx="8761414" cy="3909270"/>
        </p:xfrm>
        <a:graphic>
          <a:graphicData uri="http://schemas.openxmlformats.org/drawingml/2006/table">
            <a:tbl>
              <a:tblPr/>
              <a:tblGrid>
                <a:gridCol w="4380707">
                  <a:extLst>
                    <a:ext uri="{9D8B030D-6E8A-4147-A177-3AD203B41FA5}">
                      <a16:colId xmlns:a16="http://schemas.microsoft.com/office/drawing/2014/main" val="2545932851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1282113156"/>
                    </a:ext>
                  </a:extLst>
                </a:gridCol>
              </a:tblGrid>
              <a:tr h="284215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effectLst/>
                        </a:rPr>
                        <a:t>Name</a:t>
                      </a:r>
                    </a:p>
                  </a:txBody>
                  <a:tcPr marL="22535" marR="22535" marT="27042" marB="54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effectLst/>
                        </a:rPr>
                        <a:t>Description</a:t>
                      </a:r>
                    </a:p>
                  </a:txBody>
                  <a:tcPr marL="22535" marR="22535" marT="27042" marB="54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78864"/>
                  </a:ext>
                </a:extLst>
              </a:tr>
              <a:tr h="859921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geoIntersects"/>
                        </a:rPr>
                        <a:t>$geoIntersects</a:t>
                      </a:r>
                      <a:endParaRPr lang="en-IN" sz="1100">
                        <a:effectLst/>
                      </a:endParaRPr>
                    </a:p>
                  </a:txBody>
                  <a:tcPr marL="22535" marR="22535" marT="49577" marB="5408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Selects geometries that intersect with a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hlinkClick r:id="rId3"/>
                        </a:rPr>
                        <a:t>GeoJSON</a:t>
                      </a:r>
                      <a:r>
                        <a:rPr lang="en-US" sz="1100">
                          <a:effectLst/>
                        </a:rPr>
                        <a:t> geometry. The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hlinkClick r:id="rId4"/>
                        </a:rPr>
                        <a:t>2dsphere</a:t>
                      </a:r>
                      <a:r>
                        <a:rPr lang="en-US" sz="1100">
                          <a:effectLst/>
                        </a:rPr>
                        <a:t> index supports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geoIntersects"/>
                        </a:rPr>
                        <a:t>$geoIntersects</a:t>
                      </a:r>
                      <a:r>
                        <a:rPr lang="en-US" sz="1100">
                          <a:effectLst/>
                        </a:rPr>
                        <a:t>.</a:t>
                      </a:r>
                    </a:p>
                  </a:txBody>
                  <a:tcPr marL="22535" marR="22535" marT="49577" marB="5408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270920"/>
                  </a:ext>
                </a:extLst>
              </a:tr>
              <a:tr h="859921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geoWithin"/>
                        </a:rPr>
                        <a:t>$geoWithin</a:t>
                      </a:r>
                      <a:endParaRPr lang="en-IN" sz="1100">
                        <a:effectLst/>
                      </a:endParaRPr>
                    </a:p>
                  </a:txBody>
                  <a:tcPr marL="22535" marR="22535" marT="49577" marB="5408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Selects geometries within a bounding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hlinkClick r:id="rId6"/>
                        </a:rPr>
                        <a:t>GeoJSON geometry</a:t>
                      </a:r>
                      <a:r>
                        <a:rPr lang="en-US" sz="1100">
                          <a:effectLst/>
                        </a:rPr>
                        <a:t>. The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hlinkClick r:id="rId4"/>
                        </a:rPr>
                        <a:t>2dsphere</a:t>
                      </a:r>
                      <a:r>
                        <a:rPr lang="en-US" sz="1100">
                          <a:effectLst/>
                        </a:rPr>
                        <a:t> and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hlinkClick r:id="rId7"/>
                        </a:rPr>
                        <a:t>2d</a:t>
                      </a:r>
                      <a:r>
                        <a:rPr lang="en-US" sz="1100">
                          <a:effectLst/>
                        </a:rPr>
                        <a:t> indexes support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geoWithin"/>
                        </a:rPr>
                        <a:t>$geoWithin</a:t>
                      </a:r>
                      <a:r>
                        <a:rPr lang="en-US" sz="1100">
                          <a:effectLst/>
                        </a:rPr>
                        <a:t>.</a:t>
                      </a:r>
                    </a:p>
                  </a:txBody>
                  <a:tcPr marL="22535" marR="22535" marT="49577" marB="5408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07"/>
                  </a:ext>
                </a:extLst>
              </a:tr>
              <a:tr h="859921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8" tooltip="$near"/>
                        </a:rPr>
                        <a:t>$near</a:t>
                      </a:r>
                      <a:endParaRPr lang="en-IN" sz="1100">
                        <a:effectLst/>
                      </a:endParaRPr>
                    </a:p>
                  </a:txBody>
                  <a:tcPr marL="22535" marR="22535" marT="49577" marB="5408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Returns geospatial objects in proximity to a point. Requires a geospatial index. The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hlinkClick r:id="rId4"/>
                        </a:rPr>
                        <a:t>2dsphere</a:t>
                      </a:r>
                      <a:r>
                        <a:rPr lang="en-US" sz="1100">
                          <a:effectLst/>
                        </a:rPr>
                        <a:t> and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hlinkClick r:id="rId7"/>
                        </a:rPr>
                        <a:t>2d</a:t>
                      </a:r>
                      <a:r>
                        <a:rPr lang="en-US" sz="1100">
                          <a:effectLst/>
                        </a:rPr>
                        <a:t> indexes support </a:t>
                      </a:r>
                      <a:r>
                        <a:rPr lang="en-US" sz="11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8" tooltip="$near"/>
                        </a:rPr>
                        <a:t>$near</a:t>
                      </a:r>
                      <a:r>
                        <a:rPr lang="en-US" sz="1100">
                          <a:effectLst/>
                        </a:rPr>
                        <a:t>.</a:t>
                      </a:r>
                    </a:p>
                  </a:txBody>
                  <a:tcPr marL="22535" marR="22535" marT="49577" marB="5408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42574"/>
                  </a:ext>
                </a:extLst>
              </a:tr>
              <a:tr h="1045292">
                <a:tc>
                  <a:txBody>
                    <a:bodyPr/>
                    <a:lstStyle/>
                    <a:p>
                      <a:pPr algn="l"/>
                      <a:r>
                        <a:rPr lang="en-IN" sz="11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9" tooltip="$nearSphere"/>
                        </a:rPr>
                        <a:t>$nearSphere</a:t>
                      </a:r>
                      <a:endParaRPr lang="en-IN" sz="1100">
                        <a:effectLst/>
                      </a:endParaRPr>
                    </a:p>
                  </a:txBody>
                  <a:tcPr marL="22535" marR="22535" marT="49577" marB="5408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Returns geospatial objects in proximity to a point on a sphere. Requires a geospatial index. The </a:t>
                      </a:r>
                      <a:r>
                        <a:rPr lang="en-US" sz="1100" u="none" strike="noStrike" dirty="0">
                          <a:solidFill>
                            <a:srgbClr val="006CBC"/>
                          </a:solidFill>
                          <a:effectLst/>
                          <a:hlinkClick r:id="rId4"/>
                        </a:rPr>
                        <a:t>2dsphere</a:t>
                      </a:r>
                      <a:r>
                        <a:rPr lang="en-US" sz="1100" dirty="0">
                          <a:effectLst/>
                        </a:rPr>
                        <a:t> and </a:t>
                      </a:r>
                      <a:r>
                        <a:rPr lang="en-US" sz="1100" u="none" strike="noStrike" dirty="0">
                          <a:solidFill>
                            <a:srgbClr val="006CBC"/>
                          </a:solidFill>
                          <a:effectLst/>
                          <a:hlinkClick r:id="rId7"/>
                        </a:rPr>
                        <a:t>2d</a:t>
                      </a:r>
                      <a:r>
                        <a:rPr lang="en-US" sz="1100" dirty="0">
                          <a:effectLst/>
                        </a:rPr>
                        <a:t> indexes support </a:t>
                      </a:r>
                      <a:r>
                        <a:rPr lang="en-US" sz="1100" u="none" strike="noStrike" dirty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9" tooltip="$nearSphere"/>
                        </a:rPr>
                        <a:t>$</a:t>
                      </a:r>
                      <a:r>
                        <a:rPr lang="en-US" sz="110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9" tooltip="$nearSphere"/>
                        </a:rPr>
                        <a:t>nearSphere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22535" marR="22535" marT="49577" marB="5408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3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429B-F7C6-4407-91F7-9C212CCE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70CED0-EF5B-445C-BD86-4AFB33B8D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062602"/>
              </p:ext>
            </p:extLst>
          </p:nvPr>
        </p:nvGraphicFramePr>
        <p:xfrm>
          <a:off x="1187449" y="2491530"/>
          <a:ext cx="8761414" cy="3043130"/>
        </p:xfrm>
        <a:graphic>
          <a:graphicData uri="http://schemas.openxmlformats.org/drawingml/2006/table">
            <a:tbl>
              <a:tblPr/>
              <a:tblGrid>
                <a:gridCol w="4380707">
                  <a:extLst>
                    <a:ext uri="{9D8B030D-6E8A-4147-A177-3AD203B41FA5}">
                      <a16:colId xmlns:a16="http://schemas.microsoft.com/office/drawing/2014/main" val="1040362201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56373559"/>
                    </a:ext>
                  </a:extLst>
                </a:gridCol>
              </a:tblGrid>
              <a:tr h="900615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all"/>
                        </a:rPr>
                        <a:t>$all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Matches arrays that contain all elements specified in the query.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0668"/>
                  </a:ext>
                </a:extLst>
              </a:tr>
              <a:tr h="124190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elemMatch"/>
                        </a:rPr>
                        <a:t>$elemMatch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Selects documents if element in the array field matches all the specified </a:t>
                      </a:r>
                      <a:r>
                        <a:rPr lang="en-U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elemMatch"/>
                        </a:rPr>
                        <a:t>$elemMatch</a:t>
                      </a:r>
                      <a:r>
                        <a:rPr lang="en-US">
                          <a:effectLst/>
                        </a:rPr>
                        <a:t> conditions.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69537"/>
                  </a:ext>
                </a:extLst>
              </a:tr>
              <a:tr h="900615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4" tooltip="$size"/>
                        </a:rPr>
                        <a:t>$size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Selects documents if the array field is a specified size.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30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3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F434-D6C0-46F9-BDC7-DD6C02CF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$</a:t>
            </a:r>
            <a:r>
              <a:rPr lang="en-IN" dirty="0" err="1"/>
              <a:t>elemMatch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C3BE6-4249-4505-8D3C-FBB9E112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3" y="2189527"/>
            <a:ext cx="7147421" cy="4286774"/>
          </a:xfrm>
        </p:spPr>
      </p:pic>
    </p:spTree>
    <p:extLst>
      <p:ext uri="{BB962C8B-B14F-4D97-AF65-F5344CB8AC3E}">
        <p14:creationId xmlns:p14="http://schemas.microsoft.com/office/powerpoint/2010/main" val="37172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3BCD-A3E1-43F8-B6B9-CB434144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Bitwise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F834D-5F48-4BA3-BDBA-4829F4A30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51082"/>
              </p:ext>
            </p:extLst>
          </p:nvPr>
        </p:nvGraphicFramePr>
        <p:xfrm>
          <a:off x="1154953" y="2273417"/>
          <a:ext cx="8761414" cy="3942824"/>
        </p:xfrm>
        <a:graphic>
          <a:graphicData uri="http://schemas.openxmlformats.org/drawingml/2006/table">
            <a:tbl>
              <a:tblPr/>
              <a:tblGrid>
                <a:gridCol w="4380707">
                  <a:extLst>
                    <a:ext uri="{9D8B030D-6E8A-4147-A177-3AD203B41FA5}">
                      <a16:colId xmlns:a16="http://schemas.microsoft.com/office/drawing/2014/main" val="2671250644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3490350720"/>
                    </a:ext>
                  </a:extLst>
                </a:gridCol>
              </a:tblGrid>
              <a:tr h="368968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Name</a:t>
                      </a:r>
                    </a:p>
                  </a:txBody>
                  <a:tcPr marL="29553" marR="29553" marT="35463" marB="70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29553" marR="29553" marT="35463" marB="70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14163"/>
                  </a:ext>
                </a:extLst>
              </a:tr>
              <a:tr h="893464"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dirty="0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bitsAllClear"/>
                        </a:rPr>
                        <a:t>$</a:t>
                      </a:r>
                      <a:r>
                        <a:rPr lang="en-IN" sz="140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bitsAllClear"/>
                        </a:rPr>
                        <a:t>bitsAllClear</a:t>
                      </a:r>
                      <a:endParaRPr lang="en-IN" sz="1400" dirty="0">
                        <a:effectLst/>
                      </a:endParaRP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Matches numeric or binary values in which a set of bit positions </a:t>
                      </a:r>
                      <a:r>
                        <a:rPr lang="en-US" sz="1400" i="1">
                          <a:effectLst/>
                        </a:rPr>
                        <a:t>all</a:t>
                      </a:r>
                      <a:r>
                        <a:rPr lang="en-US" sz="1400">
                          <a:effectLst/>
                        </a:rPr>
                        <a:t> have a value of </a:t>
                      </a:r>
                      <a:r>
                        <a:rPr lang="en-US" sz="1400">
                          <a:effectLst/>
                          <a:latin typeface="Source Code Pro"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19390"/>
                  </a:ext>
                </a:extLst>
              </a:tr>
              <a:tr h="893464"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bitsAllSet"/>
                        </a:rPr>
                        <a:t>$bitsAllSet</a:t>
                      </a:r>
                      <a:endParaRPr lang="en-IN" sz="1400">
                        <a:effectLst/>
                      </a:endParaRP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Matches numeric or binary values in which a set of bit positions </a:t>
                      </a:r>
                      <a:r>
                        <a:rPr lang="en-US" sz="1400" i="1">
                          <a:effectLst/>
                        </a:rPr>
                        <a:t>all</a:t>
                      </a:r>
                      <a:r>
                        <a:rPr lang="en-US" sz="1400">
                          <a:effectLst/>
                        </a:rPr>
                        <a:t> have a value of </a:t>
                      </a:r>
                      <a:r>
                        <a:rPr lang="en-US" sz="1400">
                          <a:effectLst/>
                          <a:latin typeface="Source Code Pro"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952011"/>
                  </a:ext>
                </a:extLst>
              </a:tr>
              <a:tr h="893464"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4" tooltip="$bitsAnyClear"/>
                        </a:rPr>
                        <a:t>$bitsAnyClear</a:t>
                      </a:r>
                      <a:endParaRPr lang="en-IN" sz="1400">
                        <a:effectLst/>
                      </a:endParaRP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Matches numeric or binary values in which </a:t>
                      </a:r>
                      <a:r>
                        <a:rPr lang="en-US" sz="1400" i="1">
                          <a:effectLst/>
                        </a:rPr>
                        <a:t>any</a:t>
                      </a:r>
                      <a:r>
                        <a:rPr lang="en-US" sz="1400">
                          <a:effectLst/>
                        </a:rPr>
                        <a:t> bit from a set of bit positions has a value of </a:t>
                      </a:r>
                      <a:r>
                        <a:rPr lang="en-US" sz="1400">
                          <a:effectLst/>
                          <a:latin typeface="Source Code Pro"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23951"/>
                  </a:ext>
                </a:extLst>
              </a:tr>
              <a:tr h="893464"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bitsAnySet"/>
                        </a:rPr>
                        <a:t>$bitsAnySet</a:t>
                      </a:r>
                      <a:endParaRPr lang="en-IN" sz="1400">
                        <a:effectLst/>
                      </a:endParaRP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Matches numeric or binary values in which </a:t>
                      </a:r>
                      <a:r>
                        <a:rPr lang="en-US" sz="1400" i="1" dirty="0">
                          <a:effectLst/>
                        </a:rPr>
                        <a:t>any</a:t>
                      </a:r>
                      <a:r>
                        <a:rPr lang="en-US" sz="1400" dirty="0">
                          <a:effectLst/>
                        </a:rPr>
                        <a:t> bit from a set of bit positions has a value of </a:t>
                      </a:r>
                      <a:r>
                        <a:rPr lang="en-US" sz="1400" dirty="0">
                          <a:effectLst/>
                          <a:latin typeface="Source Code Pro"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03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5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0F7D-ADDF-48AE-9D07-FFFC1381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Projection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D0FD7E-FE23-49A7-88FA-3315E8C64A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450" y="2658110"/>
          <a:ext cx="8761413" cy="3307080"/>
        </p:xfrm>
        <a:graphic>
          <a:graphicData uri="http://schemas.openxmlformats.org/drawingml/2006/table">
            <a:tbl>
              <a:tblPr/>
              <a:tblGrid>
                <a:gridCol w="2628424">
                  <a:extLst>
                    <a:ext uri="{9D8B030D-6E8A-4147-A177-3AD203B41FA5}">
                      <a16:colId xmlns:a16="http://schemas.microsoft.com/office/drawing/2014/main" val="59084380"/>
                    </a:ext>
                  </a:extLst>
                </a:gridCol>
                <a:gridCol w="6132989">
                  <a:extLst>
                    <a:ext uri="{9D8B030D-6E8A-4147-A177-3AD203B41FA5}">
                      <a16:colId xmlns:a16="http://schemas.microsoft.com/office/drawing/2014/main" val="1536824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38100" marR="3810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38100" marR="3810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88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"/>
                        </a:rPr>
                        <a:t>$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Projects the first element in an array that matches the query condition.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6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elemMatch"/>
                        </a:rPr>
                        <a:t>$elemMatch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Projects the first element in an array that matches the specified </a:t>
                      </a:r>
                      <a:r>
                        <a:rPr lang="en-U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elemMatch"/>
                        </a:rPr>
                        <a:t>$elemMatch</a:t>
                      </a:r>
                      <a:r>
                        <a:rPr lang="en-US">
                          <a:effectLst/>
                        </a:rPr>
                        <a:t> condition.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71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4" tooltip="$meta"/>
                        </a:rPr>
                        <a:t>$meta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Projects the document’s score assigned during </a:t>
                      </a:r>
                      <a:r>
                        <a:rPr lang="en-U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text"/>
                        </a:rPr>
                        <a:t>$text</a:t>
                      </a:r>
                      <a:r>
                        <a:rPr lang="en-US">
                          <a:effectLst/>
                        </a:rPr>
                        <a:t> operation.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56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6" tooltip="$slice"/>
                        </a:rPr>
                        <a:t>$slice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Limits the number of elements projected from an array. Supports skip and limit slices.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B801-D934-4EFB-AB3F-8AD11F14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12396"/>
            <a:ext cx="8761413" cy="1068236"/>
          </a:xfrm>
        </p:spPr>
        <p:txBody>
          <a:bodyPr/>
          <a:lstStyle/>
          <a:p>
            <a:pPr algn="ctr"/>
            <a:r>
              <a:rPr lang="en-IN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E58BFF-9658-4F72-8612-496F0B8DA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177176"/>
              </p:ext>
            </p:extLst>
          </p:nvPr>
        </p:nvGraphicFramePr>
        <p:xfrm>
          <a:off x="1154954" y="2181138"/>
          <a:ext cx="8761412" cy="3838661"/>
        </p:xfrm>
        <a:graphic>
          <a:graphicData uri="http://schemas.openxmlformats.org/drawingml/2006/table">
            <a:tbl>
              <a:tblPr/>
              <a:tblGrid>
                <a:gridCol w="2628424">
                  <a:extLst>
                    <a:ext uri="{9D8B030D-6E8A-4147-A177-3AD203B41FA5}">
                      <a16:colId xmlns:a16="http://schemas.microsoft.com/office/drawing/2014/main" val="600618405"/>
                    </a:ext>
                  </a:extLst>
                </a:gridCol>
                <a:gridCol w="6132988">
                  <a:extLst>
                    <a:ext uri="{9D8B030D-6E8A-4147-A177-3AD203B41FA5}">
                      <a16:colId xmlns:a16="http://schemas.microsoft.com/office/drawing/2014/main" val="214165821"/>
                    </a:ext>
                  </a:extLst>
                </a:gridCol>
              </a:tblGrid>
              <a:tr h="309385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Name</a:t>
                      </a:r>
                    </a:p>
                  </a:txBody>
                  <a:tcPr marL="25495" marR="25495" marT="30594" marB="61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Description</a:t>
                      </a:r>
                    </a:p>
                  </a:txBody>
                  <a:tcPr marL="25495" marR="25495" marT="30594" marB="611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05630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l"/>
                      <a:r>
                        <a:rPr lang="en-IN" sz="12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eq"/>
                        </a:rPr>
                        <a:t>$eq</a:t>
                      </a:r>
                      <a:endParaRPr lang="en-IN" sz="1200">
                        <a:effectLst/>
                      </a:endParaRP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46500"/>
                  </a:ext>
                </a:extLst>
              </a:tr>
              <a:tr h="544288">
                <a:tc>
                  <a:txBody>
                    <a:bodyPr/>
                    <a:lstStyle/>
                    <a:p>
                      <a:pPr algn="l"/>
                      <a:r>
                        <a:rPr lang="en-IN" sz="12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gt"/>
                        </a:rPr>
                        <a:t>$gt</a:t>
                      </a:r>
                      <a:endParaRPr lang="en-IN" sz="1200">
                        <a:effectLst/>
                      </a:endParaRP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43355"/>
                  </a:ext>
                </a:extLst>
              </a:tr>
              <a:tr h="544288">
                <a:tc>
                  <a:txBody>
                    <a:bodyPr/>
                    <a:lstStyle/>
                    <a:p>
                      <a:pPr algn="l"/>
                      <a:r>
                        <a:rPr lang="en-IN" sz="12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4" tooltip="$gte"/>
                        </a:rPr>
                        <a:t>$gte</a:t>
                      </a:r>
                      <a:endParaRPr lang="en-IN" sz="1200">
                        <a:effectLst/>
                      </a:endParaRP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35602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l"/>
                      <a:r>
                        <a:rPr lang="en-IN" sz="12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in"/>
                        </a:rPr>
                        <a:t>$in</a:t>
                      </a:r>
                      <a:endParaRPr lang="en-IN" sz="1200">
                        <a:effectLst/>
                      </a:endParaRP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Matches any of the values specified in an array.</a:t>
                      </a: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59799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l"/>
                      <a:r>
                        <a:rPr lang="en-IN" sz="12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6" tooltip="$lt"/>
                        </a:rPr>
                        <a:t>$lt</a:t>
                      </a:r>
                      <a:endParaRPr lang="en-IN" sz="1200">
                        <a:effectLst/>
                      </a:endParaRP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26702"/>
                  </a:ext>
                </a:extLst>
              </a:tr>
              <a:tr h="544288">
                <a:tc>
                  <a:txBody>
                    <a:bodyPr/>
                    <a:lstStyle/>
                    <a:p>
                      <a:pPr algn="l"/>
                      <a:r>
                        <a:rPr lang="en-IN" sz="12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7" tooltip="$lte"/>
                        </a:rPr>
                        <a:t>$lte</a:t>
                      </a:r>
                      <a:endParaRPr lang="en-IN" sz="1200">
                        <a:effectLst/>
                      </a:endParaRP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66446"/>
                  </a:ext>
                </a:extLst>
              </a:tr>
              <a:tr h="544288">
                <a:tc>
                  <a:txBody>
                    <a:bodyPr/>
                    <a:lstStyle/>
                    <a:p>
                      <a:pPr algn="l"/>
                      <a:r>
                        <a:rPr lang="en-IN" sz="12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8" tooltip="$ne"/>
                        </a:rPr>
                        <a:t>$ne</a:t>
                      </a:r>
                      <a:endParaRPr lang="en-IN" sz="1200">
                        <a:effectLst/>
                      </a:endParaRP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64106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l"/>
                      <a:r>
                        <a:rPr lang="en-IN" sz="12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9" tooltip="$nin"/>
                        </a:rPr>
                        <a:t>$nin</a:t>
                      </a:r>
                      <a:endParaRPr lang="en-IN" sz="1200">
                        <a:effectLst/>
                      </a:endParaRP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25495" marR="25495" marT="56089" marB="6118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4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1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8D77-E934-4780-8C5A-91A47CE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$</a:t>
            </a:r>
            <a:r>
              <a:rPr lang="en-IN" dirty="0" err="1"/>
              <a:t>gt</a:t>
            </a:r>
            <a:r>
              <a:rPr lang="en-IN" dirty="0"/>
              <a:t> and $</a:t>
            </a:r>
            <a:r>
              <a:rPr lang="en-IN" dirty="0" err="1"/>
              <a:t>gte</a:t>
            </a:r>
            <a:endParaRPr lang="en-IN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D6FBC46-939D-45A9-8603-0DFAF9A16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4" y="2142104"/>
            <a:ext cx="5232301" cy="4493587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7E3E41-7A52-433E-8719-E28C3C1C6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44" y="2142104"/>
            <a:ext cx="5232300" cy="44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8015-BEFF-440B-983A-A3ACD150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$</a:t>
            </a:r>
            <a:r>
              <a:rPr lang="en-IN" dirty="0" err="1"/>
              <a:t>lt</a:t>
            </a:r>
            <a:r>
              <a:rPr lang="en-IN" dirty="0"/>
              <a:t> and $</a:t>
            </a:r>
            <a:r>
              <a:rPr lang="en-IN" dirty="0" err="1"/>
              <a:t>lte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1EF0F-E39E-424B-AA4F-270C36241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0" y="2139192"/>
            <a:ext cx="5520030" cy="4479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E2976-2B6B-4033-B3E6-3BA2BBB2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71" y="2139192"/>
            <a:ext cx="5196359" cy="44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873B-632A-43C5-8923-9E4585C3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$ne and $</a:t>
            </a:r>
            <a:r>
              <a:rPr lang="en-IN" dirty="0" err="1"/>
              <a:t>nin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F369E-4A34-4E64-8AC4-D7E8D1403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4" y="2139193"/>
            <a:ext cx="5476454" cy="44964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74531-DA5B-4B1A-AC7A-A8D84C76B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74" y="2139193"/>
            <a:ext cx="5476452" cy="44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0026-E0E3-45C5-ABD7-225D1671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268D85-4577-4ACB-AC7F-E30C871D8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094035"/>
              </p:ext>
            </p:extLst>
          </p:nvPr>
        </p:nvGraphicFramePr>
        <p:xfrm>
          <a:off x="1154953" y="2223083"/>
          <a:ext cx="8761414" cy="3984770"/>
        </p:xfrm>
        <a:graphic>
          <a:graphicData uri="http://schemas.openxmlformats.org/drawingml/2006/table">
            <a:tbl>
              <a:tblPr/>
              <a:tblGrid>
                <a:gridCol w="4380707">
                  <a:extLst>
                    <a:ext uri="{9D8B030D-6E8A-4147-A177-3AD203B41FA5}">
                      <a16:colId xmlns:a16="http://schemas.microsoft.com/office/drawing/2014/main" val="3126445607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739874614"/>
                    </a:ext>
                  </a:extLst>
                </a:gridCol>
              </a:tblGrid>
              <a:tr h="372324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Name</a:t>
                      </a:r>
                    </a:p>
                  </a:txBody>
                  <a:tcPr marL="29553" marR="29553" marT="35463" marB="70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29553" marR="29553" marT="35463" marB="70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123929"/>
                  </a:ext>
                </a:extLst>
              </a:tr>
              <a:tr h="903618"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and"/>
                        </a:rPr>
                        <a:t>$and</a:t>
                      </a:r>
                      <a:endParaRPr lang="en-IN" sz="1400">
                        <a:effectLst/>
                      </a:endParaRP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Joins query clauses with a logical </a:t>
                      </a:r>
                      <a:r>
                        <a:rPr lang="en-US" sz="1400">
                          <a:effectLst/>
                          <a:latin typeface="Source Code Pro"/>
                        </a:rPr>
                        <a:t>AND</a:t>
                      </a:r>
                      <a:r>
                        <a:rPr lang="en-US" sz="1400">
                          <a:effectLst/>
                        </a:rPr>
                        <a:t> returns all documents that match the conditions of both clauses.</a:t>
                      </a: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8804"/>
                  </a:ext>
                </a:extLst>
              </a:tr>
              <a:tr h="903618"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not"/>
                        </a:rPr>
                        <a:t>$not</a:t>
                      </a:r>
                      <a:endParaRPr lang="en-IN" sz="1400">
                        <a:effectLst/>
                      </a:endParaRP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Inverts the effect of a query expression and returns documents that do </a:t>
                      </a:r>
                      <a:r>
                        <a:rPr lang="en-US" sz="1400" i="1">
                          <a:effectLst/>
                        </a:rPr>
                        <a:t>not</a:t>
                      </a:r>
                      <a:r>
                        <a:rPr lang="en-US" sz="1400">
                          <a:effectLst/>
                        </a:rPr>
                        <a:t> match the query expression.</a:t>
                      </a: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88845"/>
                  </a:ext>
                </a:extLst>
              </a:tr>
              <a:tr h="901592"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4" tooltip="$nor"/>
                        </a:rPr>
                        <a:t>$nor</a:t>
                      </a:r>
                      <a:endParaRPr lang="en-IN" sz="1400">
                        <a:effectLst/>
                      </a:endParaRP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Joins query clauses with a logical </a:t>
                      </a:r>
                      <a:r>
                        <a:rPr lang="en-US" sz="1400">
                          <a:effectLst/>
                          <a:latin typeface="Source Code Pro"/>
                        </a:rPr>
                        <a:t>NOR</a:t>
                      </a:r>
                      <a:r>
                        <a:rPr lang="en-US" sz="1400">
                          <a:effectLst/>
                        </a:rPr>
                        <a:t> returns all documents that fail to match both clauses.</a:t>
                      </a: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12859"/>
                  </a:ext>
                </a:extLst>
              </a:tr>
              <a:tr h="903618"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or"/>
                        </a:rPr>
                        <a:t>$or</a:t>
                      </a:r>
                      <a:endParaRPr lang="en-IN" sz="1400">
                        <a:effectLst/>
                      </a:endParaRP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Joins query clauses with a logical </a:t>
                      </a:r>
                      <a:r>
                        <a:rPr lang="en-US" sz="1400" dirty="0">
                          <a:effectLst/>
                          <a:latin typeface="Source Code Pro"/>
                        </a:rPr>
                        <a:t>OR</a:t>
                      </a:r>
                      <a:r>
                        <a:rPr lang="en-US" sz="1400" dirty="0">
                          <a:effectLst/>
                        </a:rPr>
                        <a:t> returns all documents that match the conditions of either clause.</a:t>
                      </a:r>
                    </a:p>
                  </a:txBody>
                  <a:tcPr marL="29553" marR="29553" marT="65016" marB="7092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1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7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0455-E9F0-49AF-B0F2-F03AD44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$and &amp; $or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79AD8-4997-4034-AD9F-FBC03FC05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3" y="2181137"/>
            <a:ext cx="5285213" cy="4244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71146-623D-4E54-B069-748B750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86" y="2181137"/>
            <a:ext cx="5285213" cy="42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BA49-B4D1-4E99-AF3F-12C385ED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$not and $nor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DE389-87E0-4CD8-8AD8-4744B95F8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4" y="2164359"/>
            <a:ext cx="5209011" cy="42616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A7C1D-78B4-4C62-8250-873AF74A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7" y="2164359"/>
            <a:ext cx="5209011" cy="42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95D-9E1F-4CA9-A6BE-35A21EE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Element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1ECD1A-027B-4465-B327-1A6A1CA79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44032"/>
              </p:ext>
            </p:extLst>
          </p:nvPr>
        </p:nvGraphicFramePr>
        <p:xfrm>
          <a:off x="1154954" y="2773680"/>
          <a:ext cx="8761413" cy="1310640"/>
        </p:xfrm>
        <a:graphic>
          <a:graphicData uri="http://schemas.openxmlformats.org/drawingml/2006/table">
            <a:tbl>
              <a:tblPr/>
              <a:tblGrid>
                <a:gridCol w="2628424">
                  <a:extLst>
                    <a:ext uri="{9D8B030D-6E8A-4147-A177-3AD203B41FA5}">
                      <a16:colId xmlns:a16="http://schemas.microsoft.com/office/drawing/2014/main" val="1731335941"/>
                    </a:ext>
                  </a:extLst>
                </a:gridCol>
                <a:gridCol w="6132989">
                  <a:extLst>
                    <a:ext uri="{9D8B030D-6E8A-4147-A177-3AD203B41FA5}">
                      <a16:colId xmlns:a16="http://schemas.microsoft.com/office/drawing/2014/main" val="2127620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38100" marR="3810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38100" marR="3810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521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exists"/>
                        </a:rPr>
                        <a:t>$exists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Matches documents that have the specified field.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51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type"/>
                        </a:rPr>
                        <a:t>$type</a:t>
                      </a:r>
                      <a:endParaRPr lang="en-IN"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Selects documents if a field is of the specified type.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9567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85456C9-E793-4322-A1C3-045938DCD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96" y="-882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2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630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Source Code Pro</vt:lpstr>
      <vt:lpstr>Wingdings 3</vt:lpstr>
      <vt:lpstr>Ion Boardroom</vt:lpstr>
      <vt:lpstr>MONGODB OPERATORS</vt:lpstr>
      <vt:lpstr>Comparison Operators</vt:lpstr>
      <vt:lpstr>$gt and $gte</vt:lpstr>
      <vt:lpstr>$lt and $lte</vt:lpstr>
      <vt:lpstr>$ne and $nin</vt:lpstr>
      <vt:lpstr>Logical Operators</vt:lpstr>
      <vt:lpstr>$and &amp; $or</vt:lpstr>
      <vt:lpstr>$not and $nor</vt:lpstr>
      <vt:lpstr>Element Operators</vt:lpstr>
      <vt:lpstr>$exixts</vt:lpstr>
      <vt:lpstr>Evaluation Operators</vt:lpstr>
      <vt:lpstr>$expr and $rogex</vt:lpstr>
      <vt:lpstr>Geospatial Operators</vt:lpstr>
      <vt:lpstr>Array Operators</vt:lpstr>
      <vt:lpstr>$elemMatch</vt:lpstr>
      <vt:lpstr>Bitwise Operators</vt:lpstr>
      <vt:lpstr>Projection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OPERATORS</dc:title>
  <dc:creator>Akhil M Anil</dc:creator>
  <cp:lastModifiedBy>Akhil M Anil</cp:lastModifiedBy>
  <cp:revision>4</cp:revision>
  <dcterms:created xsi:type="dcterms:W3CDTF">2020-12-12T10:19:42Z</dcterms:created>
  <dcterms:modified xsi:type="dcterms:W3CDTF">2020-12-12T10:53:40Z</dcterms:modified>
</cp:coreProperties>
</file>