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8" r:id="rId5"/>
    <p:sldId id="270" r:id="rId6"/>
    <p:sldId id="271" r:id="rId7"/>
    <p:sldId id="276" r:id="rId8"/>
    <p:sldId id="272" r:id="rId9"/>
    <p:sldId id="277" r:id="rId10"/>
    <p:sldId id="273" r:id="rId11"/>
    <p:sldId id="278" r:id="rId12"/>
    <p:sldId id="279" r:id="rId13"/>
    <p:sldId id="274" r:id="rId14"/>
    <p:sldId id="275" r:id="rId15"/>
    <p:sldId id="262" r:id="rId16"/>
    <p:sldId id="261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684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613" y="122384"/>
            <a:ext cx="10477948" cy="24214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Detecting fraudulent transactions using different data mining methodologies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3069" y="2727236"/>
            <a:ext cx="7197726" cy="2991403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/>
              <a:t>PRESENTED </a:t>
            </a:r>
          </a:p>
          <a:p>
            <a:pPr algn="ctr"/>
            <a:r>
              <a:rPr lang="en-IN" sz="2400" dirty="0" smtClean="0"/>
              <a:t>BY</a:t>
            </a:r>
          </a:p>
          <a:p>
            <a:pPr algn="ctr"/>
            <a:r>
              <a:rPr lang="en-IN" sz="2400" dirty="0" smtClean="0"/>
              <a:t>A </a:t>
            </a:r>
            <a:r>
              <a:rPr lang="en-IN" sz="2400" dirty="0" err="1" smtClean="0"/>
              <a:t>Akhil</a:t>
            </a:r>
            <a:r>
              <a:rPr lang="en-IN" sz="2400" dirty="0" smtClean="0"/>
              <a:t>                                                    314126510002</a:t>
            </a:r>
          </a:p>
          <a:p>
            <a:pPr algn="ctr"/>
            <a:r>
              <a:rPr lang="en-IN" sz="2400" dirty="0" smtClean="0"/>
              <a:t>A </a:t>
            </a:r>
            <a:r>
              <a:rPr lang="en-IN" sz="2400" dirty="0" err="1" smtClean="0"/>
              <a:t>Teja</a:t>
            </a:r>
            <a:r>
              <a:rPr lang="en-IN" sz="2400" dirty="0" smtClean="0"/>
              <a:t>                                                       314126510001</a:t>
            </a:r>
          </a:p>
          <a:p>
            <a:pPr algn="ctr"/>
            <a:r>
              <a:rPr lang="en-IN" sz="2400" dirty="0" smtClean="0"/>
              <a:t>M </a:t>
            </a:r>
            <a:r>
              <a:rPr lang="en-IN" sz="2400" dirty="0" err="1" smtClean="0"/>
              <a:t>Kamaluddin</a:t>
            </a:r>
            <a:r>
              <a:rPr lang="en-IN" sz="2400" dirty="0" smtClean="0"/>
              <a:t>                                    314126510063</a:t>
            </a:r>
          </a:p>
          <a:p>
            <a:pPr algn="ctr"/>
            <a:r>
              <a:rPr lang="en-IN" sz="2400" dirty="0" smtClean="0"/>
              <a:t>M </a:t>
            </a:r>
            <a:r>
              <a:rPr lang="en-IN" sz="2400" dirty="0" err="1" smtClean="0"/>
              <a:t>Sai</a:t>
            </a:r>
            <a:r>
              <a:rPr lang="en-IN" sz="2400" dirty="0" smtClean="0"/>
              <a:t> </a:t>
            </a:r>
            <a:r>
              <a:rPr lang="en-IN" sz="2400" dirty="0" err="1" smtClean="0"/>
              <a:t>Chand</a:t>
            </a:r>
            <a:r>
              <a:rPr lang="en-IN" sz="2400" dirty="0" smtClean="0"/>
              <a:t>                                         314126510058</a:t>
            </a:r>
          </a:p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14226" y="6110520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Under guidance of  S.V.S.S. </a:t>
            </a:r>
            <a:r>
              <a:rPr lang="en-IN" sz="2400" dirty="0" err="1" smtClean="0"/>
              <a:t>Lakshmi</a:t>
            </a:r>
            <a:r>
              <a:rPr lang="en-IN" sz="2400" dirty="0" smtClean="0"/>
              <a:t> (MCA, M.TECH)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Random forest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Random forest is the extension of the decision trees  which is also called the bagged model.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Here multiple decision trees are created using the random selection of variables 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Finding the probability of all the trees, the </a:t>
            </a:r>
            <a:r>
              <a:rPr lang="en-US" sz="2400" dirty="0" err="1" smtClean="0"/>
              <a:t>optimised</a:t>
            </a:r>
            <a:r>
              <a:rPr lang="en-US" sz="2400" dirty="0" smtClean="0"/>
              <a:t> tree is considered and is considered as the best model.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Neural networks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There are many machine learning models for the classification, out of these we considered the Logistic regression , Decision trees , Random forest.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We also have the advance models like neural networks and Deep learning for better accuracy.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noProof="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Existing model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There are many machine learning models for the classification, out of these we considered the Logistic regression , Decision trees , Random forest.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We also have the advance models like neural networks and Deep learning for better accuracy.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proposed</a:t>
            </a:r>
            <a:r>
              <a:rPr lang="en-IN" sz="3600" cap="all" noProof="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 model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 Using the models in the existing system we are developing an Ensemble model for best accuracy.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19198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1026" name="Picture 2" descr="C:\Users\hp\Pictures\Screenshots\Screenshot (30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762" y="1748516"/>
            <a:ext cx="6210300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19198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98863" y="1776550"/>
            <a:ext cx="10131428" cy="198555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final aim of this project  is to develop a meta learner capable of detecting fraudulent transactions more accurately than the machine learning algorithms used, this is done by coding the Ensemble model in R using different methods.</a:t>
            </a:r>
            <a:endParaRPr lang="en-IN" sz="24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5" y="1944889"/>
            <a:ext cx="10131427" cy="3124199"/>
          </a:xfrm>
        </p:spPr>
        <p:txBody>
          <a:bodyPr/>
          <a:lstStyle/>
          <a:p>
            <a:r>
              <a:rPr lang="en-IN" dirty="0" smtClean="0"/>
              <a:t>			     	</a:t>
            </a:r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ANY QUIRIES ?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53" y="1959403"/>
            <a:ext cx="10131427" cy="3124199"/>
          </a:xfrm>
        </p:spPr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19198"/>
          </a:xfrm>
        </p:spPr>
        <p:txBody>
          <a:bodyPr/>
          <a:lstStyle/>
          <a:p>
            <a:r>
              <a:rPr lang="en-IN" dirty="0" smtClean="0"/>
              <a:t>BASE PAPER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886" y="1959429"/>
            <a:ext cx="99277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SMALL BUSINESS CREDIT SCORING : A COMPARISON OF LOGISTIC REGRESSION, NEURAL NETWORK AND DECISION TREE MODELS </a:t>
            </a:r>
          </a:p>
          <a:p>
            <a:r>
              <a:rPr lang="en-IN" dirty="0" smtClean="0"/>
              <a:t>     - </a:t>
            </a:r>
            <a:r>
              <a:rPr lang="en-IN" dirty="0" err="1" smtClean="0"/>
              <a:t>Marijana</a:t>
            </a:r>
            <a:r>
              <a:rPr lang="en-IN" dirty="0" smtClean="0"/>
              <a:t> </a:t>
            </a:r>
            <a:r>
              <a:rPr lang="en-IN" dirty="0" err="1" smtClean="0"/>
              <a:t>Zekic-Susac</a:t>
            </a:r>
            <a:r>
              <a:rPr lang="en-IN" dirty="0" smtClean="0"/>
              <a:t>, </a:t>
            </a:r>
            <a:r>
              <a:rPr lang="en-IN" dirty="0" err="1" smtClean="0"/>
              <a:t>Natasa</a:t>
            </a:r>
            <a:r>
              <a:rPr lang="en-IN" dirty="0" smtClean="0"/>
              <a:t> </a:t>
            </a:r>
            <a:r>
              <a:rPr lang="en-IN" dirty="0" err="1" smtClean="0"/>
              <a:t>Sarlija</a:t>
            </a:r>
            <a:r>
              <a:rPr lang="en-IN" dirty="0" smtClean="0"/>
              <a:t>, </a:t>
            </a:r>
            <a:r>
              <a:rPr lang="en-IN" dirty="0" err="1" smtClean="0"/>
              <a:t>Mirta</a:t>
            </a:r>
            <a:r>
              <a:rPr lang="en-IN" dirty="0" smtClean="0"/>
              <a:t> </a:t>
            </a:r>
            <a:r>
              <a:rPr lang="en-IN" dirty="0" err="1" smtClean="0"/>
              <a:t>Bensic</a:t>
            </a:r>
            <a:r>
              <a:rPr lang="en-IN" smtClean="0"/>
              <a:t>     in the year 2014.</a:t>
            </a:r>
            <a:endParaRPr lang="en-IN" dirty="0" smtClean="0"/>
          </a:p>
          <a:p>
            <a:endParaRPr lang="en-IN" dirty="0" smtClean="0"/>
          </a:p>
          <a:p>
            <a:r>
              <a:rPr lang="en-IN" sz="2400" dirty="0" smtClean="0"/>
              <a:t>The paper compares models for small business credit scoring developed by  mentioned models on a Croatian bank dataset.</a:t>
            </a:r>
          </a:p>
          <a:p>
            <a:endParaRPr lang="en-IN" sz="2400" dirty="0" smtClean="0"/>
          </a:p>
          <a:p>
            <a:r>
              <a:rPr lang="en-IN" sz="2400" dirty="0" smtClean="0"/>
              <a:t>The models obtained by all three methodologies were estimated, then validates on the same sample and their performance is compared.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19198"/>
          </a:xfrm>
        </p:spPr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24299"/>
            <a:ext cx="10131428" cy="37359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aim of this project is to test various algorithms to build a model which can make  predictions with  good precision and accuracy.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fraudulent transactions looks like any ordinary claim but it doesn't follow the same pattern as the genuine ones.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We can look at the past data and create a model which can differentiate a fraud claim from genuine one called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Supervised learning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If we don't have any past data we can extract some patterns from the original data and can find out the fraudulent records called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Unsupervised learning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8217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Problem statement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898467"/>
            <a:ext cx="10131428" cy="429913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lang="en-IN" sz="2400" dirty="0" smtClean="0"/>
              <a:t>Credit Card Fraud is one of the biggest threats to business establishments   today. However, to combat the fraud effectively, it is important to first          understand the mechanisms of executing a fraud.</a:t>
            </a:r>
          </a:p>
          <a:p>
            <a:pPr algn="just"/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400" dirty="0" smtClean="0"/>
              <a:t>Credit card fraudsters employ a large number of modus operandi to commit fraud.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While the exact amount of losses due to fraudulent activities  for year 2016</a:t>
            </a:r>
          </a:p>
          <a:p>
            <a:r>
              <a:rPr lang="en-IN" sz="2400" dirty="0" smtClean="0"/>
              <a:t>probably exceeds $12.5 billion. Further internet merchants in the US alone is expected to be in the range of $15–30 billion by the year 2018.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INTRODUCTION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the increasing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 of fraudulent credit card transactions, huge</a:t>
            </a:r>
            <a:r>
              <a:rPr lang="en-US" sz="2400" dirty="0" smtClean="0"/>
              <a:t>  financial losses are being incurred by credit card merchants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To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identify these transactions we have several machine learning algorithms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noProof="0" dirty="0" smtClean="0"/>
              <a:t>     that are in use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noProof="0" dirty="0" smtClean="0"/>
              <a:t>Until now , we have implemented Logistic Regression, Decision Trees and Random Forest algorithms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our dataset.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noProof="0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Logistic regression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Logistic regression algorithm is used to predict a binary outcome, from a given set of independent variables.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a special case of linear regression used to predict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</a:t>
            </a:r>
            <a:r>
              <a:rPr lang="en-US" sz="2400" dirty="0" smtClean="0"/>
              <a:t>y of occurrence of event by befitting data to a LOGIT FUNCTION.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 p/1-p = </a:t>
            </a:r>
            <a:r>
              <a:rPr lang="en-US" sz="2400" dirty="0" err="1" smtClean="0"/>
              <a:t>e^y</a:t>
            </a:r>
            <a:endParaRPr lang="en-US" sz="2400" dirty="0" smtClean="0"/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dirty="0" smtClean="0"/>
              <a:t>   =&gt;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log(p/1-p) = 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dirty="0" smtClean="0"/>
              <a:t>      where p – probability of success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y – independent variable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reenshot (37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1" y="609602"/>
            <a:ext cx="10131427" cy="12191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cap="all" dirty="0" smtClean="0">
                <a:ln w="3175" cmpd="sng">
                  <a:noFill/>
                </a:ln>
                <a:latin typeface="+mj-lt"/>
                <a:ea typeface="+mj-ea"/>
                <a:cs typeface="+mj-cs"/>
              </a:rPr>
              <a:t>DECISION TREES</a:t>
            </a:r>
            <a:endParaRPr kumimoji="0" lang="en-IN" sz="3600" b="0" i="0" u="none" strike="noStrike" kern="1200" cap="all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724299"/>
            <a:ext cx="10131428" cy="37359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Decision Tree is the basic tree based algorithm, that can be used for both classification and regression.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It identify the most significant variable which will be considered as the root node.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Then it divides the data set into 2 branches ,one with the root  containing 1’s and other with 0’s.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lang="en-US" sz="2400" dirty="0" smtClean="0"/>
              <a:t>This processes is applied at each level until leaf nodes are obtained.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8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1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1483</TotalTime>
  <Words>705</Words>
  <Application>Microsoft Office PowerPoint</Application>
  <PresentationFormat>Custom</PresentationFormat>
  <Paragraphs>64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Detecting fraudulent transactions using different data mining methodologies</vt:lpstr>
      <vt:lpstr>BASE PAPER</vt:lpstr>
      <vt:lpstr>ABSTRACT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ARCHITECTURE</vt:lpstr>
      <vt:lpstr>CONCLUSION</vt:lpstr>
      <vt:lpstr>         ANY QUIRIES ?</vt:lpstr>
      <vt:lpstr>                         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hp</cp:lastModifiedBy>
  <cp:revision>109</cp:revision>
  <dcterms:created xsi:type="dcterms:W3CDTF">2014-09-12T02:08:24Z</dcterms:created>
  <dcterms:modified xsi:type="dcterms:W3CDTF">2018-03-28T05:14:59Z</dcterms:modified>
</cp:coreProperties>
</file>