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86" r:id="rId5"/>
    <p:sldId id="261" r:id="rId6"/>
    <p:sldId id="262" r:id="rId7"/>
    <p:sldId id="287" r:id="rId8"/>
    <p:sldId id="299" r:id="rId9"/>
    <p:sldId id="288" r:id="rId10"/>
    <p:sldId id="290" r:id="rId11"/>
    <p:sldId id="291" r:id="rId12"/>
    <p:sldId id="293" r:id="rId13"/>
    <p:sldId id="294" r:id="rId14"/>
    <p:sldId id="289" r:id="rId15"/>
    <p:sldId id="295" r:id="rId16"/>
    <p:sldId id="292" r:id="rId17"/>
    <p:sldId id="296" r:id="rId18"/>
    <p:sldId id="297" r:id="rId19"/>
    <p:sldId id="298" r:id="rId20"/>
  </p:sldIdLst>
  <p:sldSz cx="6972300" cy="3930650"/>
  <p:notesSz cx="6972300" cy="3930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0" d="100"/>
          <a:sy n="140" d="100"/>
        </p:scale>
        <p:origin x="75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2309749" y="1389614"/>
            <a:ext cx="2359151" cy="368300"/>
          </a:xfrm>
          <a:prstGeom prst="rect">
            <a:avLst/>
          </a:prstGeom>
        </p:spPr>
        <p:txBody>
          <a:bodyPr wrap="square" lIns="0" tIns="0" rIns="0" bIns="0">
            <a:spAutoFit/>
          </a:bodyPr>
          <a:lstStyle>
            <a:lvl1pPr>
              <a:defRPr sz="2250" b="1" i="0">
                <a:solidFill>
                  <a:schemeClr val="bg1"/>
                </a:solidFill>
                <a:latin typeface="Tahoma"/>
                <a:cs typeface="Tahoma"/>
              </a:defRPr>
            </a:lvl1pPr>
          </a:lstStyle>
          <a:p>
            <a:endParaRPr/>
          </a:p>
        </p:txBody>
      </p:sp>
      <p:sp>
        <p:nvSpPr>
          <p:cNvPr id="3" name="Holder 3"/>
          <p:cNvSpPr>
            <a:spLocks noGrp="1"/>
          </p:cNvSpPr>
          <p:nvPr>
            <p:ph type="subTitle" idx="4"/>
          </p:nvPr>
        </p:nvSpPr>
        <p:spPr>
          <a:xfrm>
            <a:off x="1046797" y="2201164"/>
            <a:ext cx="4885055" cy="98266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1" i="0">
                <a:solidFill>
                  <a:srgbClr val="192E4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100" b="0" i="0">
                <a:solidFill>
                  <a:srgbClr val="192E40"/>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1" i="0">
                <a:solidFill>
                  <a:srgbClr val="192E40"/>
                </a:solidFill>
                <a:latin typeface="Tahoma"/>
                <a:cs typeface="Tahoma"/>
              </a:defRPr>
            </a:lvl1pPr>
          </a:lstStyle>
          <a:p>
            <a:endParaRPr/>
          </a:p>
        </p:txBody>
      </p:sp>
      <p:sp>
        <p:nvSpPr>
          <p:cNvPr id="3" name="Holder 3"/>
          <p:cNvSpPr>
            <a:spLocks noGrp="1"/>
          </p:cNvSpPr>
          <p:nvPr>
            <p:ph sz="half" idx="2"/>
          </p:nvPr>
        </p:nvSpPr>
        <p:spPr>
          <a:xfrm>
            <a:off x="348932" y="904049"/>
            <a:ext cx="3035712" cy="259422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594004" y="904049"/>
            <a:ext cx="3035712" cy="259422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00" b="1" i="0">
                <a:solidFill>
                  <a:srgbClr val="192E4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54"/>
            <a:ext cx="2209800" cy="3915410"/>
          </a:xfrm>
          <a:custGeom>
            <a:avLst/>
            <a:gdLst/>
            <a:ahLst/>
            <a:cxnLst/>
            <a:rect l="l" t="t" r="r" b="b"/>
            <a:pathLst>
              <a:path w="2209800" h="3915410">
                <a:moveTo>
                  <a:pt x="0" y="3915409"/>
                </a:moveTo>
                <a:lnTo>
                  <a:pt x="2209647" y="3915409"/>
                </a:lnTo>
                <a:lnTo>
                  <a:pt x="2209647" y="0"/>
                </a:lnTo>
                <a:lnTo>
                  <a:pt x="0" y="0"/>
                </a:lnTo>
                <a:lnTo>
                  <a:pt x="0" y="3915409"/>
                </a:lnTo>
                <a:close/>
              </a:path>
            </a:pathLst>
          </a:custGeom>
          <a:solidFill>
            <a:srgbClr val="192E40"/>
          </a:solidFill>
        </p:spPr>
        <p:txBody>
          <a:bodyPr wrap="square" lIns="0" tIns="0" rIns="0" bIns="0" rtlCol="0"/>
          <a:lstStyle/>
          <a:p>
            <a:endParaRPr/>
          </a:p>
        </p:txBody>
      </p:sp>
      <p:sp>
        <p:nvSpPr>
          <p:cNvPr id="2" name="Holder 2"/>
          <p:cNvSpPr>
            <a:spLocks noGrp="1"/>
          </p:cNvSpPr>
          <p:nvPr>
            <p:ph type="title"/>
          </p:nvPr>
        </p:nvSpPr>
        <p:spPr>
          <a:xfrm>
            <a:off x="2221814" y="472179"/>
            <a:ext cx="2535021" cy="254000"/>
          </a:xfrm>
          <a:prstGeom prst="rect">
            <a:avLst/>
          </a:prstGeom>
        </p:spPr>
        <p:txBody>
          <a:bodyPr wrap="square" lIns="0" tIns="0" rIns="0" bIns="0">
            <a:spAutoFit/>
          </a:bodyPr>
          <a:lstStyle>
            <a:lvl1pPr>
              <a:defRPr sz="1500" b="1" i="0">
                <a:solidFill>
                  <a:srgbClr val="192E40"/>
                </a:solidFill>
                <a:latin typeface="Tahoma"/>
                <a:cs typeface="Tahoma"/>
              </a:defRPr>
            </a:lvl1pPr>
          </a:lstStyle>
          <a:p>
            <a:endParaRPr/>
          </a:p>
        </p:txBody>
      </p:sp>
      <p:sp>
        <p:nvSpPr>
          <p:cNvPr id="3" name="Holder 3"/>
          <p:cNvSpPr>
            <a:spLocks noGrp="1"/>
          </p:cNvSpPr>
          <p:nvPr>
            <p:ph type="body" idx="1"/>
          </p:nvPr>
        </p:nvSpPr>
        <p:spPr>
          <a:xfrm>
            <a:off x="755205" y="1570793"/>
            <a:ext cx="5468239" cy="1196975"/>
          </a:xfrm>
          <a:prstGeom prst="rect">
            <a:avLst/>
          </a:prstGeom>
        </p:spPr>
        <p:txBody>
          <a:bodyPr wrap="square" lIns="0" tIns="0" rIns="0" bIns="0">
            <a:spAutoFit/>
          </a:bodyPr>
          <a:lstStyle>
            <a:lvl1pPr>
              <a:defRPr sz="1100" b="0" i="0">
                <a:solidFill>
                  <a:srgbClr val="192E40"/>
                </a:solidFill>
                <a:latin typeface="Tahoma"/>
                <a:cs typeface="Tahoma"/>
              </a:defRPr>
            </a:lvl1pPr>
          </a:lstStyle>
          <a:p>
            <a:endParaRPr/>
          </a:p>
        </p:txBody>
      </p:sp>
      <p:sp>
        <p:nvSpPr>
          <p:cNvPr id="4" name="Holder 4"/>
          <p:cNvSpPr>
            <a:spLocks noGrp="1"/>
          </p:cNvSpPr>
          <p:nvPr>
            <p:ph type="ftr" sz="quarter" idx="5"/>
          </p:nvPr>
        </p:nvSpPr>
        <p:spPr>
          <a:xfrm>
            <a:off x="2372741" y="3655504"/>
            <a:ext cx="2233168" cy="19653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48932" y="3655504"/>
            <a:ext cx="1605089" cy="19653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6/27/2024</a:t>
            </a:fld>
            <a:endParaRPr lang="en-US"/>
          </a:p>
        </p:txBody>
      </p:sp>
      <p:sp>
        <p:nvSpPr>
          <p:cNvPr id="6" name="Holder 6"/>
          <p:cNvSpPr>
            <a:spLocks noGrp="1"/>
          </p:cNvSpPr>
          <p:nvPr>
            <p:ph type="sldNum" sz="quarter" idx="7"/>
          </p:nvPr>
        </p:nvSpPr>
        <p:spPr>
          <a:xfrm>
            <a:off x="5024628" y="3655504"/>
            <a:ext cx="1605089" cy="19653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2349492"/>
            <a:ext cx="6972300" cy="1565910"/>
            <a:chOff x="0" y="2349492"/>
            <a:chExt cx="6972300" cy="1565910"/>
          </a:xfrm>
        </p:grpSpPr>
        <p:sp>
          <p:nvSpPr>
            <p:cNvPr id="3" name="object 3"/>
            <p:cNvSpPr/>
            <p:nvPr/>
          </p:nvSpPr>
          <p:spPr>
            <a:xfrm>
              <a:off x="0" y="2406105"/>
              <a:ext cx="6972300" cy="1508760"/>
            </a:xfrm>
            <a:custGeom>
              <a:avLst/>
              <a:gdLst/>
              <a:ahLst/>
              <a:cxnLst/>
              <a:rect l="l" t="t" r="r" b="b"/>
              <a:pathLst>
                <a:path w="6972300" h="1508760">
                  <a:moveTo>
                    <a:pt x="6972299" y="0"/>
                  </a:moveTo>
                  <a:lnTo>
                    <a:pt x="0" y="0"/>
                  </a:lnTo>
                  <a:lnTo>
                    <a:pt x="0" y="1508671"/>
                  </a:lnTo>
                  <a:lnTo>
                    <a:pt x="6972299" y="1508671"/>
                  </a:lnTo>
                  <a:lnTo>
                    <a:pt x="6972299" y="0"/>
                  </a:lnTo>
                  <a:close/>
                </a:path>
              </a:pathLst>
            </a:custGeom>
            <a:solidFill>
              <a:srgbClr val="192E40"/>
            </a:solidFill>
          </p:spPr>
          <p:txBody>
            <a:bodyPr wrap="square" lIns="0" tIns="0" rIns="0" bIns="0" rtlCol="0"/>
            <a:lstStyle/>
            <a:p>
              <a:endParaRPr/>
            </a:p>
          </p:txBody>
        </p:sp>
        <p:sp>
          <p:nvSpPr>
            <p:cNvPr id="4" name="object 4"/>
            <p:cNvSpPr/>
            <p:nvPr/>
          </p:nvSpPr>
          <p:spPr>
            <a:xfrm>
              <a:off x="2834055" y="2349492"/>
              <a:ext cx="1295400" cy="123825"/>
            </a:xfrm>
            <a:custGeom>
              <a:avLst/>
              <a:gdLst/>
              <a:ahLst/>
              <a:cxnLst/>
              <a:rect l="l" t="t" r="r" b="b"/>
              <a:pathLst>
                <a:path w="1295400" h="123825">
                  <a:moveTo>
                    <a:pt x="1295361" y="0"/>
                  </a:moveTo>
                  <a:lnTo>
                    <a:pt x="0" y="0"/>
                  </a:lnTo>
                  <a:lnTo>
                    <a:pt x="0" y="123820"/>
                  </a:lnTo>
                  <a:lnTo>
                    <a:pt x="1295361" y="123820"/>
                  </a:lnTo>
                  <a:lnTo>
                    <a:pt x="1295361" y="0"/>
                  </a:lnTo>
                  <a:close/>
                </a:path>
              </a:pathLst>
            </a:custGeom>
            <a:solidFill>
              <a:srgbClr val="FF9179"/>
            </a:solidFill>
          </p:spPr>
          <p:txBody>
            <a:bodyPr wrap="square" lIns="0" tIns="0" rIns="0" bIns="0" rtlCol="0"/>
            <a:lstStyle/>
            <a:p>
              <a:endParaRPr/>
            </a:p>
          </p:txBody>
        </p:sp>
      </p:grpSp>
      <p:sp>
        <p:nvSpPr>
          <p:cNvPr id="5" name="object 5"/>
          <p:cNvSpPr txBox="1"/>
          <p:nvPr/>
        </p:nvSpPr>
        <p:spPr>
          <a:xfrm>
            <a:off x="1000492" y="288925"/>
            <a:ext cx="4962525" cy="1862689"/>
          </a:xfrm>
          <a:prstGeom prst="rect">
            <a:avLst/>
          </a:prstGeom>
        </p:spPr>
        <p:txBody>
          <a:bodyPr vert="horz" wrap="square" lIns="0" tIns="15875" rIns="0" bIns="0" rtlCol="0">
            <a:spAutoFit/>
          </a:bodyPr>
          <a:lstStyle/>
          <a:p>
            <a:pPr marL="12700">
              <a:lnSpc>
                <a:spcPct val="100000"/>
              </a:lnSpc>
              <a:spcBef>
                <a:spcPts val="125"/>
              </a:spcBef>
            </a:pPr>
            <a:r>
              <a:rPr lang="en-US" sz="2400" b="1" spc="-10" dirty="0">
                <a:solidFill>
                  <a:srgbClr val="192E40"/>
                </a:solidFill>
                <a:latin typeface="Tahoma"/>
                <a:cs typeface="Tahoma"/>
              </a:rPr>
              <a:t>Machine Learning model for predicting market prices of agricultural commodities based on historical data and market trends</a:t>
            </a:r>
            <a:endParaRPr sz="2400" dirty="0">
              <a:latin typeface="Tahoma"/>
              <a:cs typeface="Tahoma"/>
            </a:endParaRPr>
          </a:p>
        </p:txBody>
      </p:sp>
      <p:sp>
        <p:nvSpPr>
          <p:cNvPr id="8" name="TextBox 7">
            <a:extLst>
              <a:ext uri="{FF2B5EF4-FFF2-40B4-BE49-F238E27FC236}">
                <a16:creationId xmlns:a16="http://schemas.microsoft.com/office/drawing/2014/main" id="{A7964933-1329-DF6F-1A73-68AB7A692405}"/>
              </a:ext>
            </a:extLst>
          </p:cNvPr>
          <p:cNvSpPr txBox="1"/>
          <p:nvPr/>
        </p:nvSpPr>
        <p:spPr>
          <a:xfrm>
            <a:off x="4476750" y="2718395"/>
            <a:ext cx="3574472" cy="923330"/>
          </a:xfrm>
          <a:prstGeom prst="rect">
            <a:avLst/>
          </a:prstGeom>
          <a:noFill/>
        </p:spPr>
        <p:txBody>
          <a:bodyPr wrap="square">
            <a:spAutoFit/>
          </a:bodyPr>
          <a:lstStyle/>
          <a:p>
            <a:r>
              <a:rPr lang="en-US" dirty="0">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1602-21-737-054</a:t>
            </a:r>
          </a:p>
          <a:p>
            <a:r>
              <a:rPr lang="en-US" dirty="0">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1602-21-737-036</a:t>
            </a:r>
          </a:p>
          <a:p>
            <a:r>
              <a:rPr lang="en-US" dirty="0">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rPr>
              <a:t>1602-21-737-005</a:t>
            </a:r>
            <a:endParaRPr lang="en-IN" dirty="0">
              <a:solidFill>
                <a:schemeClr val="bg1">
                  <a:lumMod val="85000"/>
                </a:schemeClr>
              </a:solidFill>
              <a:latin typeface="Tahoma" panose="020B0604030504040204" pitchFamily="34" charset="0"/>
              <a:ea typeface="Tahoma" panose="020B0604030504040204" pitchFamily="34" charset="0"/>
              <a:cs typeface="Tahoma" panose="020B060403050404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E36E06-31AD-EB38-4653-3DC779058BE8}"/>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2CAB5A16-B3C0-8364-8532-B5D59F0E83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3875" y="261838"/>
            <a:ext cx="5924550" cy="3406973"/>
          </a:xfrm>
          <a:prstGeom prst="rect">
            <a:avLst/>
          </a:prstGeom>
        </p:spPr>
      </p:pic>
    </p:spTree>
    <p:extLst>
      <p:ext uri="{BB962C8B-B14F-4D97-AF65-F5344CB8AC3E}">
        <p14:creationId xmlns:p14="http://schemas.microsoft.com/office/powerpoint/2010/main" val="382001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E36E06-31AD-EB38-4653-3DC779058BE8}"/>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D5514407-6D90-DD4C-87A5-D6BE71FC87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234751"/>
            <a:ext cx="6153150" cy="3461147"/>
          </a:xfrm>
          <a:prstGeom prst="rect">
            <a:avLst/>
          </a:prstGeom>
        </p:spPr>
      </p:pic>
    </p:spTree>
    <p:extLst>
      <p:ext uri="{BB962C8B-B14F-4D97-AF65-F5344CB8AC3E}">
        <p14:creationId xmlns:p14="http://schemas.microsoft.com/office/powerpoint/2010/main" val="215554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E36E06-31AD-EB38-4653-3DC779058BE8}"/>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0C8983A0-B0A4-5C77-F9F1-2986559160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4" y="234751"/>
            <a:ext cx="6153151" cy="3461147"/>
          </a:xfrm>
          <a:prstGeom prst="rect">
            <a:avLst/>
          </a:prstGeom>
        </p:spPr>
      </p:pic>
    </p:spTree>
    <p:extLst>
      <p:ext uri="{BB962C8B-B14F-4D97-AF65-F5344CB8AC3E}">
        <p14:creationId xmlns:p14="http://schemas.microsoft.com/office/powerpoint/2010/main" val="3025467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E36E06-31AD-EB38-4653-3DC779058BE8}"/>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717F2E3C-1461-677D-77F9-180B43980D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 y="234751"/>
            <a:ext cx="6200776" cy="3461147"/>
          </a:xfrm>
          <a:prstGeom prst="rect">
            <a:avLst/>
          </a:prstGeom>
        </p:spPr>
      </p:pic>
    </p:spTree>
    <p:extLst>
      <p:ext uri="{BB962C8B-B14F-4D97-AF65-F5344CB8AC3E}">
        <p14:creationId xmlns:p14="http://schemas.microsoft.com/office/powerpoint/2010/main" val="3675654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E36E06-31AD-EB38-4653-3DC779058BE8}"/>
              </a:ext>
            </a:extLst>
          </p:cNvPr>
          <p:cNvSpPr>
            <a:spLocks noGrp="1"/>
          </p:cNvSpPr>
          <p:nvPr>
            <p:ph type="title"/>
          </p:nvPr>
        </p:nvSpPr>
        <p:spPr/>
        <p:txBody>
          <a:bodyPr/>
          <a:lstStyle/>
          <a:p>
            <a:endParaRPr lang="en-IN"/>
          </a:p>
        </p:txBody>
      </p:sp>
      <p:pic>
        <p:nvPicPr>
          <p:cNvPr id="9" name="Picture 8">
            <a:extLst>
              <a:ext uri="{FF2B5EF4-FFF2-40B4-BE49-F238E27FC236}">
                <a16:creationId xmlns:a16="http://schemas.microsoft.com/office/drawing/2014/main" id="{5869E066-0C56-6C9D-8EF5-9EDD78C34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234751"/>
            <a:ext cx="6153150" cy="3461147"/>
          </a:xfrm>
          <a:prstGeom prst="rect">
            <a:avLst/>
          </a:prstGeom>
        </p:spPr>
      </p:pic>
    </p:spTree>
    <p:extLst>
      <p:ext uri="{BB962C8B-B14F-4D97-AF65-F5344CB8AC3E}">
        <p14:creationId xmlns:p14="http://schemas.microsoft.com/office/powerpoint/2010/main" val="2436938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E36E06-31AD-EB38-4653-3DC779058BE8}"/>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EB04990F-FC1F-D29D-5913-4B626ABF3C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575" y="234751"/>
            <a:ext cx="6153150" cy="3461147"/>
          </a:xfrm>
          <a:prstGeom prst="rect">
            <a:avLst/>
          </a:prstGeom>
        </p:spPr>
      </p:pic>
    </p:spTree>
    <p:extLst>
      <p:ext uri="{BB962C8B-B14F-4D97-AF65-F5344CB8AC3E}">
        <p14:creationId xmlns:p14="http://schemas.microsoft.com/office/powerpoint/2010/main" val="335119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EE36E06-31AD-EB38-4653-3DC779058BE8}"/>
              </a:ext>
            </a:extLst>
          </p:cNvPr>
          <p:cNvSpPr>
            <a:spLocks noGrp="1"/>
          </p:cNvSpPr>
          <p:nvPr>
            <p:ph type="title"/>
          </p:nvPr>
        </p:nvSpPr>
        <p:spPr/>
        <p:txBody>
          <a:bodyPr/>
          <a:lstStyle/>
          <a:p>
            <a:endParaRPr lang="en-IN"/>
          </a:p>
        </p:txBody>
      </p:sp>
      <p:pic>
        <p:nvPicPr>
          <p:cNvPr id="3" name="Picture 2">
            <a:extLst>
              <a:ext uri="{FF2B5EF4-FFF2-40B4-BE49-F238E27FC236}">
                <a16:creationId xmlns:a16="http://schemas.microsoft.com/office/drawing/2014/main" id="{3B01D6BD-180A-24E0-D7CB-A1C2168183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5762" y="234751"/>
            <a:ext cx="6200776" cy="3461147"/>
          </a:xfrm>
          <a:prstGeom prst="rect">
            <a:avLst/>
          </a:prstGeom>
        </p:spPr>
      </p:pic>
    </p:spTree>
    <p:extLst>
      <p:ext uri="{BB962C8B-B14F-4D97-AF65-F5344CB8AC3E}">
        <p14:creationId xmlns:p14="http://schemas.microsoft.com/office/powerpoint/2010/main" val="37837649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4"/>
            <a:ext cx="6972300" cy="593471"/>
          </a:xfrm>
          <a:custGeom>
            <a:avLst/>
            <a:gdLst/>
            <a:ahLst/>
            <a:cxnLst/>
            <a:rect l="l" t="t" r="r" b="b"/>
            <a:pathLst>
              <a:path w="6972300" h="1665605">
                <a:moveTo>
                  <a:pt x="6972299" y="0"/>
                </a:moveTo>
                <a:lnTo>
                  <a:pt x="0" y="0"/>
                </a:lnTo>
                <a:lnTo>
                  <a:pt x="0" y="1665185"/>
                </a:lnTo>
                <a:lnTo>
                  <a:pt x="6972299" y="1665185"/>
                </a:lnTo>
                <a:lnTo>
                  <a:pt x="6972299" y="0"/>
                </a:lnTo>
                <a:close/>
              </a:path>
            </a:pathLst>
          </a:custGeom>
          <a:solidFill>
            <a:srgbClr val="192E40"/>
          </a:solidFill>
        </p:spPr>
        <p:txBody>
          <a:bodyPr wrap="square" lIns="0" tIns="0" rIns="0" bIns="0" rtlCol="0"/>
          <a:lstStyle/>
          <a:p>
            <a:endParaRPr/>
          </a:p>
        </p:txBody>
      </p:sp>
      <p:sp>
        <p:nvSpPr>
          <p:cNvPr id="3" name="object 3"/>
          <p:cNvSpPr txBox="1"/>
          <p:nvPr/>
        </p:nvSpPr>
        <p:spPr>
          <a:xfrm>
            <a:off x="1503105" y="901403"/>
            <a:ext cx="3962399" cy="2734082"/>
          </a:xfrm>
          <a:prstGeom prst="rect">
            <a:avLst/>
          </a:prstGeom>
        </p:spPr>
        <p:txBody>
          <a:bodyPr vert="horz" wrap="square" lIns="0" tIns="40640" rIns="0" bIns="0" rtlCol="0">
            <a:spAutoFit/>
          </a:bodyPr>
          <a:lstStyle/>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The web application allows users to input parameters such as commodity name, forecast period, target variable (price or volume), and starting date. It then generates predictions for commodity prices or analyzes trading volumes based on the selected parameters.</a:t>
            </a:r>
          </a:p>
          <a:p>
            <a:pPr marL="12700" marR="5080" algn="ctr">
              <a:lnSpc>
                <a:spcPts val="1130"/>
              </a:lnSpc>
              <a:spcBef>
                <a:spcPts val="320"/>
              </a:spcBef>
            </a:pPr>
            <a:endPar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The project utilized Flask, a lightweight web framework for Python, to create a web application. Pandas library was used to manipulate and analyze the commodity data stored in a CSV file. scikit-learn was used to train a machine learning model (Random Forest Regressor) to predict commodity prices.</a:t>
            </a:r>
          </a:p>
          <a:p>
            <a:pPr marL="12700" marR="5080" algn="ctr">
              <a:lnSpc>
                <a:spcPts val="1130"/>
              </a:lnSpc>
              <a:spcBef>
                <a:spcPts val="320"/>
              </a:spcBef>
            </a:pPr>
            <a:endPar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Overall, the project demonstrates how Flask can be used to build a web application that leverages machine learning models for predictive analysis. By combining Flask with libraries like Pandas and scikit-learn, it's possible to create powerful and interactive data-driven applications for various purposes, including financial forecasting and analysis.</a:t>
            </a:r>
            <a:endParaRPr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a:spLocks noGrp="1"/>
          </p:cNvSpPr>
          <p:nvPr>
            <p:ph type="title"/>
          </p:nvPr>
        </p:nvSpPr>
        <p:spPr>
          <a:xfrm>
            <a:off x="1007806" y="165863"/>
            <a:ext cx="4952999" cy="262251"/>
          </a:xfrm>
          <a:prstGeom prst="rect">
            <a:avLst/>
          </a:prstGeom>
        </p:spPr>
        <p:txBody>
          <a:bodyPr vert="horz" wrap="square" lIns="0" tIns="15875" rIns="0" bIns="0" rtlCol="0">
            <a:spAutoFit/>
          </a:bodyPr>
          <a:lstStyle/>
          <a:p>
            <a:pPr marL="12700" algn="ctr">
              <a:spcBef>
                <a:spcPts val="125"/>
              </a:spcBef>
            </a:pPr>
            <a:r>
              <a:rPr lang="en-US" sz="1600" dirty="0">
                <a:solidFill>
                  <a:schemeClr val="bg1">
                    <a:lumMod val="85000"/>
                  </a:schemeClr>
                </a:solidFill>
              </a:rPr>
              <a:t>Conclusion</a:t>
            </a:r>
            <a:endParaRPr sz="1600" dirty="0">
              <a:solidFill>
                <a:schemeClr val="bg1">
                  <a:lumMod val="85000"/>
                </a:schemeClr>
              </a:solidFill>
            </a:endParaRPr>
          </a:p>
        </p:txBody>
      </p:sp>
      <p:sp>
        <p:nvSpPr>
          <p:cNvPr id="5" name="object 5"/>
          <p:cNvSpPr/>
          <p:nvPr/>
        </p:nvSpPr>
        <p:spPr>
          <a:xfrm>
            <a:off x="2536569" y="531810"/>
            <a:ext cx="1895475" cy="123825"/>
          </a:xfrm>
          <a:custGeom>
            <a:avLst/>
            <a:gdLst/>
            <a:ahLst/>
            <a:cxnLst/>
            <a:rect l="l" t="t" r="r" b="b"/>
            <a:pathLst>
              <a:path w="1895475" h="123825">
                <a:moveTo>
                  <a:pt x="1895424" y="0"/>
                </a:moveTo>
                <a:lnTo>
                  <a:pt x="0" y="0"/>
                </a:lnTo>
                <a:lnTo>
                  <a:pt x="0" y="123825"/>
                </a:lnTo>
                <a:lnTo>
                  <a:pt x="1895424" y="123825"/>
                </a:lnTo>
                <a:lnTo>
                  <a:pt x="1895424" y="0"/>
                </a:lnTo>
                <a:close/>
              </a:path>
            </a:pathLst>
          </a:custGeom>
          <a:solidFill>
            <a:srgbClr val="FF9179"/>
          </a:solidFill>
        </p:spPr>
        <p:txBody>
          <a:bodyPr wrap="square" lIns="0" tIns="0" rIns="0" bIns="0" rtlCol="0"/>
          <a:lstStyle/>
          <a:p>
            <a:endParaRPr/>
          </a:p>
        </p:txBody>
      </p:sp>
    </p:spTree>
    <p:extLst>
      <p:ext uri="{BB962C8B-B14F-4D97-AF65-F5344CB8AC3E}">
        <p14:creationId xmlns:p14="http://schemas.microsoft.com/office/powerpoint/2010/main" val="8215963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4"/>
            <a:ext cx="6972300" cy="593471"/>
          </a:xfrm>
          <a:custGeom>
            <a:avLst/>
            <a:gdLst/>
            <a:ahLst/>
            <a:cxnLst/>
            <a:rect l="l" t="t" r="r" b="b"/>
            <a:pathLst>
              <a:path w="6972300" h="1665605">
                <a:moveTo>
                  <a:pt x="6972299" y="0"/>
                </a:moveTo>
                <a:lnTo>
                  <a:pt x="0" y="0"/>
                </a:lnTo>
                <a:lnTo>
                  <a:pt x="0" y="1665185"/>
                </a:lnTo>
                <a:lnTo>
                  <a:pt x="6972299" y="1665185"/>
                </a:lnTo>
                <a:lnTo>
                  <a:pt x="6972299" y="0"/>
                </a:lnTo>
                <a:close/>
              </a:path>
            </a:pathLst>
          </a:custGeom>
          <a:solidFill>
            <a:srgbClr val="192E40"/>
          </a:solidFill>
        </p:spPr>
        <p:txBody>
          <a:bodyPr wrap="square" lIns="0" tIns="0" rIns="0" bIns="0" rtlCol="0"/>
          <a:lstStyle/>
          <a:p>
            <a:endParaRPr/>
          </a:p>
        </p:txBody>
      </p:sp>
      <p:sp>
        <p:nvSpPr>
          <p:cNvPr id="3" name="object 3"/>
          <p:cNvSpPr txBox="1"/>
          <p:nvPr/>
        </p:nvSpPr>
        <p:spPr>
          <a:xfrm>
            <a:off x="1503105" y="901403"/>
            <a:ext cx="3962399" cy="2593018"/>
          </a:xfrm>
          <a:prstGeom prst="rect">
            <a:avLst/>
          </a:prstGeom>
        </p:spPr>
        <p:txBody>
          <a:bodyPr vert="horz" wrap="square" lIns="0" tIns="40640" rIns="0" bIns="0" rtlCol="0">
            <a:spAutoFit/>
          </a:bodyPr>
          <a:lstStyle/>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User Authentication and Authorization: Implement user authentication and authorization to secure the application, allowing registered users to save their predictions, customize settings, and access personalized features.</a:t>
            </a:r>
          </a:p>
          <a:p>
            <a:pPr marL="12700" marR="5080" algn="ctr">
              <a:lnSpc>
                <a:spcPts val="1130"/>
              </a:lnSpc>
              <a:spcBef>
                <a:spcPts val="320"/>
              </a:spcBef>
            </a:pPr>
            <a:endPar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Real-Time Data Integration: Integrate APIs or data streaming services to fetch real-time commodity prices and trading volumes, enabling users to make more timely and accurate predictions . Enhanced Visualization: Improve data visualization by incorporating interactive charts and graphs using libraries like </a:t>
            </a:r>
            <a:r>
              <a:rPr lang="en-US" sz="1100" dirty="0" err="1">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Plotly</a:t>
            </a: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 or D3.js. This would provide users with a richer and more intuitive way to explore and analyze commodity data.</a:t>
            </a:r>
          </a:p>
          <a:p>
            <a:pPr marL="12700" marR="5080" algn="ctr">
              <a:lnSpc>
                <a:spcPts val="1130"/>
              </a:lnSpc>
              <a:spcBef>
                <a:spcPts val="320"/>
              </a:spcBef>
            </a:pPr>
            <a:endPar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Advanced Machine Learning Models: Experiment with more advanced machine learning algorithms and techniques to improve prediction accuracy, such as deep learning models or ensemble methods.</a:t>
            </a:r>
            <a:endParaRPr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a:spLocks noGrp="1"/>
          </p:cNvSpPr>
          <p:nvPr>
            <p:ph type="title"/>
          </p:nvPr>
        </p:nvSpPr>
        <p:spPr>
          <a:xfrm>
            <a:off x="1007806" y="165863"/>
            <a:ext cx="4952999" cy="262251"/>
          </a:xfrm>
          <a:prstGeom prst="rect">
            <a:avLst/>
          </a:prstGeom>
        </p:spPr>
        <p:txBody>
          <a:bodyPr vert="horz" wrap="square" lIns="0" tIns="15875" rIns="0" bIns="0" rtlCol="0">
            <a:spAutoFit/>
          </a:bodyPr>
          <a:lstStyle/>
          <a:p>
            <a:pPr marL="12700" algn="ctr">
              <a:spcBef>
                <a:spcPts val="125"/>
              </a:spcBef>
            </a:pPr>
            <a:r>
              <a:rPr lang="en-US" sz="1600" dirty="0">
                <a:solidFill>
                  <a:schemeClr val="bg1">
                    <a:lumMod val="85000"/>
                  </a:schemeClr>
                </a:solidFill>
              </a:rPr>
              <a:t>Future Scope</a:t>
            </a:r>
            <a:endParaRPr sz="1600" dirty="0">
              <a:solidFill>
                <a:schemeClr val="bg1">
                  <a:lumMod val="85000"/>
                </a:schemeClr>
              </a:solidFill>
            </a:endParaRPr>
          </a:p>
        </p:txBody>
      </p:sp>
      <p:sp>
        <p:nvSpPr>
          <p:cNvPr id="5" name="object 5"/>
          <p:cNvSpPr/>
          <p:nvPr/>
        </p:nvSpPr>
        <p:spPr>
          <a:xfrm>
            <a:off x="2536569" y="531810"/>
            <a:ext cx="1895475" cy="123825"/>
          </a:xfrm>
          <a:custGeom>
            <a:avLst/>
            <a:gdLst/>
            <a:ahLst/>
            <a:cxnLst/>
            <a:rect l="l" t="t" r="r" b="b"/>
            <a:pathLst>
              <a:path w="1895475" h="123825">
                <a:moveTo>
                  <a:pt x="1895424" y="0"/>
                </a:moveTo>
                <a:lnTo>
                  <a:pt x="0" y="0"/>
                </a:lnTo>
                <a:lnTo>
                  <a:pt x="0" y="123825"/>
                </a:lnTo>
                <a:lnTo>
                  <a:pt x="1895424" y="123825"/>
                </a:lnTo>
                <a:lnTo>
                  <a:pt x="1895424" y="0"/>
                </a:lnTo>
                <a:close/>
              </a:path>
            </a:pathLst>
          </a:custGeom>
          <a:solidFill>
            <a:srgbClr val="FF9179"/>
          </a:solidFill>
        </p:spPr>
        <p:txBody>
          <a:bodyPr wrap="square" lIns="0" tIns="0" rIns="0" bIns="0" rtlCol="0"/>
          <a:lstStyle/>
          <a:p>
            <a:endParaRPr/>
          </a:p>
        </p:txBody>
      </p:sp>
    </p:spTree>
    <p:extLst>
      <p:ext uri="{BB962C8B-B14F-4D97-AF65-F5344CB8AC3E}">
        <p14:creationId xmlns:p14="http://schemas.microsoft.com/office/powerpoint/2010/main" val="3045311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4"/>
            <a:ext cx="6972300" cy="593471"/>
          </a:xfrm>
          <a:custGeom>
            <a:avLst/>
            <a:gdLst/>
            <a:ahLst/>
            <a:cxnLst/>
            <a:rect l="l" t="t" r="r" b="b"/>
            <a:pathLst>
              <a:path w="6972300" h="1665605">
                <a:moveTo>
                  <a:pt x="6972299" y="0"/>
                </a:moveTo>
                <a:lnTo>
                  <a:pt x="0" y="0"/>
                </a:lnTo>
                <a:lnTo>
                  <a:pt x="0" y="1665185"/>
                </a:lnTo>
                <a:lnTo>
                  <a:pt x="6972299" y="1665185"/>
                </a:lnTo>
                <a:lnTo>
                  <a:pt x="6972299" y="0"/>
                </a:lnTo>
                <a:close/>
              </a:path>
            </a:pathLst>
          </a:custGeom>
          <a:solidFill>
            <a:srgbClr val="192E40"/>
          </a:solidFill>
        </p:spPr>
        <p:txBody>
          <a:bodyPr wrap="square" lIns="0" tIns="0" rIns="0" bIns="0" rtlCol="0"/>
          <a:lstStyle/>
          <a:p>
            <a:endParaRPr/>
          </a:p>
        </p:txBody>
      </p:sp>
      <p:sp>
        <p:nvSpPr>
          <p:cNvPr id="3" name="object 3"/>
          <p:cNvSpPr txBox="1"/>
          <p:nvPr/>
        </p:nvSpPr>
        <p:spPr>
          <a:xfrm>
            <a:off x="1264057" y="1279525"/>
            <a:ext cx="4440495" cy="1041311"/>
          </a:xfrm>
          <a:prstGeom prst="rect">
            <a:avLst/>
          </a:prstGeom>
        </p:spPr>
        <p:txBody>
          <a:bodyPr vert="horz" wrap="square" lIns="0" tIns="40640" rIns="0" bIns="0" rtlCol="0">
            <a:spAutoFit/>
          </a:bodyPr>
          <a:lstStyle/>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Flask Documentation: https://flask.palletsprojects.com/en/2.0.x/</a:t>
            </a:r>
          </a:p>
          <a:p>
            <a:pPr marL="12700" marR="5080" algn="ctr">
              <a:lnSpc>
                <a:spcPts val="1130"/>
              </a:lnSpc>
              <a:spcBef>
                <a:spcPts val="320"/>
              </a:spcBef>
            </a:pPr>
            <a:endPar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Pandas Documentation: https://pandas.pydata.org/docs/</a:t>
            </a:r>
          </a:p>
          <a:p>
            <a:pPr marL="12700" marR="5080" algn="ctr">
              <a:lnSpc>
                <a:spcPts val="1130"/>
              </a:lnSpc>
              <a:spcBef>
                <a:spcPts val="320"/>
              </a:spcBef>
            </a:pPr>
            <a:endPar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scikit-learn Documentation: https://scikit-learn.org/stable/documentation</a:t>
            </a:r>
          </a:p>
        </p:txBody>
      </p:sp>
      <p:sp>
        <p:nvSpPr>
          <p:cNvPr id="4" name="object 4"/>
          <p:cNvSpPr txBox="1">
            <a:spLocks noGrp="1"/>
          </p:cNvSpPr>
          <p:nvPr>
            <p:ph type="title"/>
          </p:nvPr>
        </p:nvSpPr>
        <p:spPr>
          <a:xfrm>
            <a:off x="1007806" y="165863"/>
            <a:ext cx="4952999" cy="262251"/>
          </a:xfrm>
          <a:prstGeom prst="rect">
            <a:avLst/>
          </a:prstGeom>
        </p:spPr>
        <p:txBody>
          <a:bodyPr vert="horz" wrap="square" lIns="0" tIns="15875" rIns="0" bIns="0" rtlCol="0">
            <a:spAutoFit/>
          </a:bodyPr>
          <a:lstStyle/>
          <a:p>
            <a:pPr marL="12700" algn="ctr">
              <a:spcBef>
                <a:spcPts val="125"/>
              </a:spcBef>
            </a:pPr>
            <a:r>
              <a:rPr lang="en-US" sz="1600" dirty="0">
                <a:solidFill>
                  <a:schemeClr val="bg1">
                    <a:lumMod val="85000"/>
                  </a:schemeClr>
                </a:solidFill>
              </a:rPr>
              <a:t>References</a:t>
            </a:r>
            <a:endParaRPr sz="1600" dirty="0">
              <a:solidFill>
                <a:schemeClr val="bg1">
                  <a:lumMod val="85000"/>
                </a:schemeClr>
              </a:solidFill>
            </a:endParaRPr>
          </a:p>
        </p:txBody>
      </p:sp>
      <p:sp>
        <p:nvSpPr>
          <p:cNvPr id="5" name="object 5"/>
          <p:cNvSpPr/>
          <p:nvPr/>
        </p:nvSpPr>
        <p:spPr>
          <a:xfrm>
            <a:off x="2536569" y="531810"/>
            <a:ext cx="1895475" cy="123825"/>
          </a:xfrm>
          <a:custGeom>
            <a:avLst/>
            <a:gdLst/>
            <a:ahLst/>
            <a:cxnLst/>
            <a:rect l="l" t="t" r="r" b="b"/>
            <a:pathLst>
              <a:path w="1895475" h="123825">
                <a:moveTo>
                  <a:pt x="1895424" y="0"/>
                </a:moveTo>
                <a:lnTo>
                  <a:pt x="0" y="0"/>
                </a:lnTo>
                <a:lnTo>
                  <a:pt x="0" y="123825"/>
                </a:lnTo>
                <a:lnTo>
                  <a:pt x="1895424" y="123825"/>
                </a:lnTo>
                <a:lnTo>
                  <a:pt x="1895424" y="0"/>
                </a:lnTo>
                <a:close/>
              </a:path>
            </a:pathLst>
          </a:custGeom>
          <a:solidFill>
            <a:srgbClr val="FF9179"/>
          </a:solidFill>
        </p:spPr>
        <p:txBody>
          <a:bodyPr wrap="square" lIns="0" tIns="0" rIns="0" bIns="0" rtlCol="0"/>
          <a:lstStyle/>
          <a:p>
            <a:endParaRPr/>
          </a:p>
        </p:txBody>
      </p:sp>
    </p:spTree>
    <p:extLst>
      <p:ext uri="{BB962C8B-B14F-4D97-AF65-F5344CB8AC3E}">
        <p14:creationId xmlns:p14="http://schemas.microsoft.com/office/powerpoint/2010/main" val="21143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4"/>
            <a:ext cx="6972300" cy="741059"/>
          </a:xfrm>
          <a:custGeom>
            <a:avLst/>
            <a:gdLst/>
            <a:ahLst/>
            <a:cxnLst/>
            <a:rect l="l" t="t" r="r" b="b"/>
            <a:pathLst>
              <a:path w="6972300" h="1676400">
                <a:moveTo>
                  <a:pt x="6972299" y="0"/>
                </a:moveTo>
                <a:lnTo>
                  <a:pt x="0" y="0"/>
                </a:lnTo>
                <a:lnTo>
                  <a:pt x="0" y="1675993"/>
                </a:lnTo>
                <a:lnTo>
                  <a:pt x="6972299" y="1675993"/>
                </a:lnTo>
                <a:lnTo>
                  <a:pt x="6972299" y="0"/>
                </a:lnTo>
                <a:close/>
              </a:path>
            </a:pathLst>
          </a:custGeom>
          <a:solidFill>
            <a:srgbClr val="192E40"/>
          </a:solidFill>
        </p:spPr>
        <p:txBody>
          <a:bodyPr wrap="square" lIns="0" tIns="0" rIns="0" bIns="0" rtlCol="0"/>
          <a:lstStyle/>
          <a:p>
            <a:endParaRPr/>
          </a:p>
        </p:txBody>
      </p:sp>
      <p:sp>
        <p:nvSpPr>
          <p:cNvPr id="3" name="object 3"/>
          <p:cNvSpPr txBox="1">
            <a:spLocks noGrp="1"/>
          </p:cNvSpPr>
          <p:nvPr>
            <p:ph type="title"/>
          </p:nvPr>
        </p:nvSpPr>
        <p:spPr>
          <a:xfrm>
            <a:off x="2236640" y="239657"/>
            <a:ext cx="2490636" cy="262251"/>
          </a:xfrm>
          <a:prstGeom prst="rect">
            <a:avLst/>
          </a:prstGeom>
        </p:spPr>
        <p:txBody>
          <a:bodyPr vert="horz" wrap="square" lIns="0" tIns="15875" rIns="0" bIns="0" rtlCol="0">
            <a:spAutoFit/>
          </a:bodyPr>
          <a:lstStyle/>
          <a:p>
            <a:pPr marL="12700">
              <a:lnSpc>
                <a:spcPct val="100000"/>
              </a:lnSpc>
              <a:spcBef>
                <a:spcPts val="125"/>
              </a:spcBef>
            </a:pPr>
            <a:r>
              <a:rPr lang="en-US" sz="1600" spc="120" dirty="0">
                <a:solidFill>
                  <a:schemeClr val="bg1">
                    <a:lumMod val="85000"/>
                  </a:schemeClr>
                </a:solidFill>
              </a:rPr>
              <a:t>Problem</a:t>
            </a:r>
            <a:r>
              <a:rPr lang="en-US" sz="1600" spc="120" dirty="0">
                <a:solidFill>
                  <a:srgbClr val="FFFFFF"/>
                </a:solidFill>
              </a:rPr>
              <a:t> Statement </a:t>
            </a:r>
            <a:endParaRPr sz="1600" dirty="0"/>
          </a:p>
        </p:txBody>
      </p:sp>
      <p:sp>
        <p:nvSpPr>
          <p:cNvPr id="4" name="object 4"/>
          <p:cNvSpPr txBox="1"/>
          <p:nvPr/>
        </p:nvSpPr>
        <p:spPr>
          <a:xfrm>
            <a:off x="1576958" y="1474127"/>
            <a:ext cx="3810000" cy="1457707"/>
          </a:xfrm>
          <a:prstGeom prst="rect">
            <a:avLst/>
          </a:prstGeom>
        </p:spPr>
        <p:txBody>
          <a:bodyPr vert="horz" wrap="square" lIns="0" tIns="40640" rIns="0" bIns="0" rtlCol="0">
            <a:spAutoFit/>
          </a:bodyPr>
          <a:lstStyle/>
          <a:p>
            <a:pPr marL="99695" marR="5080" indent="-87630">
              <a:lnSpc>
                <a:spcPts val="1130"/>
              </a:lnSpc>
              <a:spcBef>
                <a:spcPts val="320"/>
              </a:spcBef>
            </a:pPr>
            <a:r>
              <a:rPr lang="en-US" sz="1600" dirty="0">
                <a:solidFill>
                  <a:schemeClr val="tx1">
                    <a:lumMod val="65000"/>
                    <a:lumOff val="35000"/>
                  </a:schemeClr>
                </a:solidFill>
                <a:ea typeface="Tahoma" panose="020B0604030504040204" pitchFamily="34" charset="0"/>
                <a:cs typeface="Tahoma" panose="020B0604030504040204" pitchFamily="34" charset="0"/>
              </a:rPr>
              <a:t>Create a machine learning model for</a:t>
            </a:r>
          </a:p>
          <a:p>
            <a:pPr marL="99695" marR="5080" indent="-87630">
              <a:lnSpc>
                <a:spcPts val="1130"/>
              </a:lnSpc>
              <a:spcBef>
                <a:spcPts val="320"/>
              </a:spcBef>
            </a:pPr>
            <a:r>
              <a:rPr lang="en-US" sz="1600" dirty="0">
                <a:solidFill>
                  <a:schemeClr val="tx1">
                    <a:lumMod val="65000"/>
                    <a:lumOff val="35000"/>
                  </a:schemeClr>
                </a:solidFill>
                <a:ea typeface="Tahoma" panose="020B0604030504040204" pitchFamily="34" charset="0"/>
                <a:cs typeface="Tahoma" panose="020B0604030504040204" pitchFamily="34" charset="0"/>
              </a:rPr>
              <a:t>predicting market prices of agricultural</a:t>
            </a:r>
          </a:p>
          <a:p>
            <a:pPr marL="99695" marR="5080" indent="-87630">
              <a:lnSpc>
                <a:spcPts val="1130"/>
              </a:lnSpc>
              <a:spcBef>
                <a:spcPts val="320"/>
              </a:spcBef>
            </a:pPr>
            <a:r>
              <a:rPr lang="en-US" sz="1600" dirty="0">
                <a:solidFill>
                  <a:schemeClr val="tx1">
                    <a:lumMod val="65000"/>
                    <a:lumOff val="35000"/>
                  </a:schemeClr>
                </a:solidFill>
                <a:ea typeface="Tahoma" panose="020B0604030504040204" pitchFamily="34" charset="0"/>
                <a:cs typeface="Tahoma" panose="020B0604030504040204" pitchFamily="34" charset="0"/>
              </a:rPr>
              <a:t>commodities based on historical data and</a:t>
            </a:r>
          </a:p>
          <a:p>
            <a:pPr marL="99695" marR="5080" indent="-87630">
              <a:lnSpc>
                <a:spcPts val="1130"/>
              </a:lnSpc>
              <a:spcBef>
                <a:spcPts val="320"/>
              </a:spcBef>
            </a:pPr>
            <a:r>
              <a:rPr lang="en-US" sz="1600" dirty="0">
                <a:solidFill>
                  <a:schemeClr val="tx1">
                    <a:lumMod val="65000"/>
                    <a:lumOff val="35000"/>
                  </a:schemeClr>
                </a:solidFill>
                <a:ea typeface="Tahoma" panose="020B0604030504040204" pitchFamily="34" charset="0"/>
                <a:cs typeface="Tahoma" panose="020B0604030504040204" pitchFamily="34" charset="0"/>
              </a:rPr>
              <a:t>market trends, accessible through a web</a:t>
            </a:r>
          </a:p>
          <a:p>
            <a:pPr marL="99695" marR="5080" indent="-87630">
              <a:lnSpc>
                <a:spcPts val="1130"/>
              </a:lnSpc>
              <a:spcBef>
                <a:spcPts val="320"/>
              </a:spcBef>
            </a:pPr>
            <a:r>
              <a:rPr lang="en-US" sz="1600" dirty="0">
                <a:solidFill>
                  <a:schemeClr val="tx1">
                    <a:lumMod val="65000"/>
                    <a:lumOff val="35000"/>
                  </a:schemeClr>
                </a:solidFill>
                <a:ea typeface="Tahoma" panose="020B0604030504040204" pitchFamily="34" charset="0"/>
                <a:cs typeface="Tahoma" panose="020B0604030504040204" pitchFamily="34" charset="0"/>
              </a:rPr>
              <a:t>interface.</a:t>
            </a:r>
          </a:p>
          <a:p>
            <a:pPr marL="99695" marR="5080" indent="-87630">
              <a:lnSpc>
                <a:spcPts val="1130"/>
              </a:lnSpc>
              <a:spcBef>
                <a:spcPts val="320"/>
              </a:spcBef>
            </a:pPr>
            <a:endParaRPr lang="en-US" sz="1600" dirty="0">
              <a:solidFill>
                <a:schemeClr val="tx1">
                  <a:lumMod val="65000"/>
                  <a:lumOff val="35000"/>
                </a:schemeClr>
              </a:solidFill>
              <a:ea typeface="Tahoma" panose="020B0604030504040204" pitchFamily="34" charset="0"/>
              <a:cs typeface="Tahoma" panose="020B0604030504040204" pitchFamily="34" charset="0"/>
            </a:endParaRPr>
          </a:p>
          <a:p>
            <a:pPr marL="99695" marR="5080" indent="-87630">
              <a:lnSpc>
                <a:spcPts val="1130"/>
              </a:lnSpc>
              <a:spcBef>
                <a:spcPts val="320"/>
              </a:spcBef>
            </a:pPr>
            <a:endParaRPr lang="en-US" sz="1600" dirty="0">
              <a:solidFill>
                <a:schemeClr val="tx1">
                  <a:lumMod val="65000"/>
                  <a:lumOff val="35000"/>
                </a:schemeClr>
              </a:solidFill>
              <a:ea typeface="Tahoma" panose="020B0604030504040204" pitchFamily="34" charset="0"/>
              <a:cs typeface="Tahoma" panose="020B0604030504040204" pitchFamily="34" charset="0"/>
            </a:endParaRPr>
          </a:p>
          <a:p>
            <a:pPr marL="99695" marR="5080" indent="-87630">
              <a:lnSpc>
                <a:spcPts val="1130"/>
              </a:lnSpc>
              <a:spcBef>
                <a:spcPts val="320"/>
              </a:spcBef>
            </a:pPr>
            <a:endParaRPr lang="en-US" sz="1600" dirty="0">
              <a:solidFill>
                <a:schemeClr val="tx1">
                  <a:lumMod val="65000"/>
                  <a:lumOff val="35000"/>
                </a:schemeClr>
              </a:solidFill>
              <a:ea typeface="Tahoma" panose="020B0604030504040204" pitchFamily="34" charset="0"/>
              <a:cs typeface="Tahoma" panose="020B0604030504040204" pitchFamily="34" charset="0"/>
            </a:endParaRPr>
          </a:p>
        </p:txBody>
      </p:sp>
      <p:sp>
        <p:nvSpPr>
          <p:cNvPr id="5" name="object 5"/>
          <p:cNvSpPr/>
          <p:nvPr/>
        </p:nvSpPr>
        <p:spPr>
          <a:xfrm>
            <a:off x="4503" y="675278"/>
            <a:ext cx="2276475" cy="123825"/>
          </a:xfrm>
          <a:custGeom>
            <a:avLst/>
            <a:gdLst/>
            <a:ahLst/>
            <a:cxnLst/>
            <a:rect l="l" t="t" r="r" b="b"/>
            <a:pathLst>
              <a:path w="2276475" h="123825">
                <a:moveTo>
                  <a:pt x="2276411" y="0"/>
                </a:moveTo>
                <a:lnTo>
                  <a:pt x="0" y="0"/>
                </a:lnTo>
                <a:lnTo>
                  <a:pt x="0" y="123820"/>
                </a:lnTo>
                <a:lnTo>
                  <a:pt x="2276411" y="123820"/>
                </a:lnTo>
                <a:lnTo>
                  <a:pt x="2276411" y="0"/>
                </a:lnTo>
                <a:close/>
              </a:path>
            </a:pathLst>
          </a:custGeom>
          <a:solidFill>
            <a:srgbClr val="FF9179"/>
          </a:solidFill>
        </p:spPr>
        <p:txBody>
          <a:bodyPr wrap="square" lIns="0" tIns="0" rIns="0" bIns="0" rtlCol="0"/>
          <a:lstStyle/>
          <a:p>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4"/>
            <a:ext cx="6972300" cy="593471"/>
          </a:xfrm>
          <a:custGeom>
            <a:avLst/>
            <a:gdLst/>
            <a:ahLst/>
            <a:cxnLst/>
            <a:rect l="l" t="t" r="r" b="b"/>
            <a:pathLst>
              <a:path w="6972300" h="1665605">
                <a:moveTo>
                  <a:pt x="6972299" y="0"/>
                </a:moveTo>
                <a:lnTo>
                  <a:pt x="0" y="0"/>
                </a:lnTo>
                <a:lnTo>
                  <a:pt x="0" y="1665185"/>
                </a:lnTo>
                <a:lnTo>
                  <a:pt x="6972299" y="1665185"/>
                </a:lnTo>
                <a:lnTo>
                  <a:pt x="6972299" y="0"/>
                </a:lnTo>
                <a:close/>
              </a:path>
            </a:pathLst>
          </a:custGeom>
          <a:solidFill>
            <a:srgbClr val="192E40"/>
          </a:solidFill>
        </p:spPr>
        <p:txBody>
          <a:bodyPr wrap="square" lIns="0" tIns="0" rIns="0" bIns="0" rtlCol="0"/>
          <a:lstStyle/>
          <a:p>
            <a:endParaRPr/>
          </a:p>
        </p:txBody>
      </p:sp>
      <p:sp>
        <p:nvSpPr>
          <p:cNvPr id="3" name="object 3"/>
          <p:cNvSpPr txBox="1"/>
          <p:nvPr/>
        </p:nvSpPr>
        <p:spPr>
          <a:xfrm>
            <a:off x="1503105" y="901403"/>
            <a:ext cx="3962399" cy="2875146"/>
          </a:xfrm>
          <a:prstGeom prst="rect">
            <a:avLst/>
          </a:prstGeom>
        </p:spPr>
        <p:txBody>
          <a:bodyPr vert="horz" wrap="square" lIns="0" tIns="40640" rIns="0" bIns="0" rtlCol="0">
            <a:spAutoFit/>
          </a:bodyPr>
          <a:lstStyle/>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Reducing the risks associated with price</a:t>
            </a: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fluctuations, enhancing stability and</a:t>
            </a: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sustainability in the industry.</a:t>
            </a:r>
          </a:p>
          <a:p>
            <a:pPr marL="12700" marR="5080" algn="ctr">
              <a:lnSpc>
                <a:spcPts val="1130"/>
              </a:lnSpc>
              <a:spcBef>
                <a:spcPts val="320"/>
              </a:spcBef>
            </a:pPr>
            <a:endPar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Decision Support for Farmers and Traders Accurate predictions</a:t>
            </a: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of market prices can provide valuable insights to farmers and</a:t>
            </a: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traders, helping them make informed decisions about crop</a:t>
            </a: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selection, timing of planting and harvesting, and trading</a:t>
            </a: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strategies. This can ultimately lead to improved profitability and</a:t>
            </a:r>
          </a:p>
          <a:p>
            <a:pPr marL="12700" marR="5080" algn="ctr">
              <a:lnSpc>
                <a:spcPts val="1130"/>
              </a:lnSpc>
              <a:spcBef>
                <a:spcPts val="320"/>
              </a:spcBef>
            </a:pPr>
            <a:r>
              <a:rPr lang="en-US"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reduced risk in agricultural operations.</a:t>
            </a:r>
          </a:p>
          <a:p>
            <a:pPr marL="12700" marR="5080" algn="ctr">
              <a:lnSpc>
                <a:spcPts val="1130"/>
              </a:lnSpc>
              <a:spcBef>
                <a:spcPts val="320"/>
              </a:spcBef>
            </a:pPr>
            <a:endParaRPr lang="en-US" sz="1100" spc="-2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a:p>
            <a:pPr marL="12700" marR="5080" algn="ctr">
              <a:lnSpc>
                <a:spcPts val="1130"/>
              </a:lnSpc>
              <a:spcBef>
                <a:spcPts val="320"/>
              </a:spcBef>
            </a:pPr>
            <a:r>
              <a:rPr lang="en-US" sz="1100" spc="-2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Accurate price predictions can inform policy makers and</a:t>
            </a:r>
          </a:p>
          <a:p>
            <a:pPr marL="12700" marR="5080" algn="ctr">
              <a:lnSpc>
                <a:spcPts val="1130"/>
              </a:lnSpc>
              <a:spcBef>
                <a:spcPts val="320"/>
              </a:spcBef>
            </a:pPr>
            <a:r>
              <a:rPr lang="en-US" sz="1100" spc="-2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government agencies about market trends and dynamics,</a:t>
            </a:r>
          </a:p>
          <a:p>
            <a:pPr marL="12700" marR="5080" algn="ctr">
              <a:lnSpc>
                <a:spcPts val="1130"/>
              </a:lnSpc>
              <a:spcBef>
                <a:spcPts val="320"/>
              </a:spcBef>
            </a:pPr>
            <a:r>
              <a:rPr lang="en-US" sz="1100" spc="-2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enabling them to formulate effective policies and interventions to</a:t>
            </a:r>
          </a:p>
          <a:p>
            <a:pPr marL="12700" marR="5080" algn="ctr">
              <a:lnSpc>
                <a:spcPts val="1130"/>
              </a:lnSpc>
              <a:spcBef>
                <a:spcPts val="320"/>
              </a:spcBef>
            </a:pPr>
            <a:r>
              <a:rPr lang="en-US" sz="1100" spc="-2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rPr>
              <a:t>support agricultural markets and ensure food security.</a:t>
            </a:r>
          </a:p>
          <a:p>
            <a:pPr marL="12700" marR="5080" algn="ctr">
              <a:lnSpc>
                <a:spcPts val="1130"/>
              </a:lnSpc>
              <a:spcBef>
                <a:spcPts val="320"/>
              </a:spcBef>
            </a:pPr>
            <a:endParaRPr sz="1100" dirty="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object 4"/>
          <p:cNvSpPr txBox="1">
            <a:spLocks noGrp="1"/>
          </p:cNvSpPr>
          <p:nvPr>
            <p:ph type="title"/>
          </p:nvPr>
        </p:nvSpPr>
        <p:spPr>
          <a:xfrm>
            <a:off x="1007806" y="165863"/>
            <a:ext cx="4952999" cy="262251"/>
          </a:xfrm>
          <a:prstGeom prst="rect">
            <a:avLst/>
          </a:prstGeom>
        </p:spPr>
        <p:txBody>
          <a:bodyPr vert="horz" wrap="square" lIns="0" tIns="15875" rIns="0" bIns="0" rtlCol="0">
            <a:spAutoFit/>
          </a:bodyPr>
          <a:lstStyle/>
          <a:p>
            <a:pPr marL="12700" algn="ctr">
              <a:spcBef>
                <a:spcPts val="125"/>
              </a:spcBef>
            </a:pPr>
            <a:r>
              <a:rPr lang="en-US" sz="1600" b="1" dirty="0">
                <a:solidFill>
                  <a:schemeClr val="bg1">
                    <a:lumMod val="85000"/>
                  </a:schemeClr>
                </a:solidFill>
              </a:rPr>
              <a:t>Motivation</a:t>
            </a:r>
            <a:endParaRPr sz="1600" dirty="0">
              <a:solidFill>
                <a:schemeClr val="bg1">
                  <a:lumMod val="85000"/>
                </a:schemeClr>
              </a:solidFill>
            </a:endParaRPr>
          </a:p>
        </p:txBody>
      </p:sp>
      <p:sp>
        <p:nvSpPr>
          <p:cNvPr id="5" name="object 5"/>
          <p:cNvSpPr/>
          <p:nvPr/>
        </p:nvSpPr>
        <p:spPr>
          <a:xfrm>
            <a:off x="2536569" y="531810"/>
            <a:ext cx="1895475" cy="123825"/>
          </a:xfrm>
          <a:custGeom>
            <a:avLst/>
            <a:gdLst/>
            <a:ahLst/>
            <a:cxnLst/>
            <a:rect l="l" t="t" r="r" b="b"/>
            <a:pathLst>
              <a:path w="1895475" h="123825">
                <a:moveTo>
                  <a:pt x="1895424" y="0"/>
                </a:moveTo>
                <a:lnTo>
                  <a:pt x="0" y="0"/>
                </a:lnTo>
                <a:lnTo>
                  <a:pt x="0" y="123825"/>
                </a:lnTo>
                <a:lnTo>
                  <a:pt x="1895424" y="123825"/>
                </a:lnTo>
                <a:lnTo>
                  <a:pt x="1895424" y="0"/>
                </a:lnTo>
                <a:close/>
              </a:path>
            </a:pathLst>
          </a:custGeom>
          <a:solidFill>
            <a:srgbClr val="FF9179"/>
          </a:solidFill>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DFD3095-3FD1-81AA-8FF4-4A42BAD927B3}"/>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1CDF7A6-57A3-B288-E8C4-71B23CCB47FC}"/>
              </a:ext>
            </a:extLst>
          </p:cNvPr>
          <p:cNvSpPr/>
          <p:nvPr/>
        </p:nvSpPr>
        <p:spPr>
          <a:xfrm>
            <a:off x="0" y="254"/>
            <a:ext cx="6972300" cy="741059"/>
          </a:xfrm>
          <a:custGeom>
            <a:avLst/>
            <a:gdLst/>
            <a:ahLst/>
            <a:cxnLst/>
            <a:rect l="l" t="t" r="r" b="b"/>
            <a:pathLst>
              <a:path w="6972300" h="1676400">
                <a:moveTo>
                  <a:pt x="6972299" y="0"/>
                </a:moveTo>
                <a:lnTo>
                  <a:pt x="0" y="0"/>
                </a:lnTo>
                <a:lnTo>
                  <a:pt x="0" y="1675993"/>
                </a:lnTo>
                <a:lnTo>
                  <a:pt x="6972299" y="1675993"/>
                </a:lnTo>
                <a:lnTo>
                  <a:pt x="6972299" y="0"/>
                </a:lnTo>
                <a:close/>
              </a:path>
            </a:pathLst>
          </a:custGeom>
          <a:solidFill>
            <a:srgbClr val="192E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a:ea typeface="+mn-ea"/>
              <a:cs typeface="+mn-cs"/>
            </a:endParaRPr>
          </a:p>
        </p:txBody>
      </p:sp>
      <p:sp>
        <p:nvSpPr>
          <p:cNvPr id="3" name="object 3">
            <a:extLst>
              <a:ext uri="{FF2B5EF4-FFF2-40B4-BE49-F238E27FC236}">
                <a16:creationId xmlns:a16="http://schemas.microsoft.com/office/drawing/2014/main" id="{739F9BBD-43BE-521B-DE6F-D8E1453301DE}"/>
              </a:ext>
            </a:extLst>
          </p:cNvPr>
          <p:cNvSpPr txBox="1">
            <a:spLocks noGrp="1"/>
          </p:cNvSpPr>
          <p:nvPr>
            <p:ph type="title"/>
          </p:nvPr>
        </p:nvSpPr>
        <p:spPr>
          <a:xfrm>
            <a:off x="2236640" y="239657"/>
            <a:ext cx="2490636" cy="262251"/>
          </a:xfrm>
          <a:prstGeom prst="rect">
            <a:avLst/>
          </a:prstGeom>
        </p:spPr>
        <p:txBody>
          <a:bodyPr vert="horz" wrap="square" lIns="0" tIns="15875" rIns="0" bIns="0" rtlCol="0">
            <a:spAutoFit/>
          </a:bodyPr>
          <a:lstStyle/>
          <a:p>
            <a:pPr marL="12700" algn="ctr">
              <a:lnSpc>
                <a:spcPct val="100000"/>
              </a:lnSpc>
              <a:spcBef>
                <a:spcPts val="125"/>
              </a:spcBef>
            </a:pPr>
            <a:r>
              <a:rPr lang="en-US" sz="1600" spc="120" dirty="0">
                <a:solidFill>
                  <a:schemeClr val="bg1">
                    <a:lumMod val="85000"/>
                  </a:schemeClr>
                </a:solidFill>
              </a:rPr>
              <a:t>Abstract</a:t>
            </a:r>
            <a:r>
              <a:rPr lang="en-US" sz="1600" spc="120" dirty="0">
                <a:solidFill>
                  <a:srgbClr val="FFFFFF"/>
                </a:solidFill>
              </a:rPr>
              <a:t> </a:t>
            </a:r>
            <a:endParaRPr sz="1600" dirty="0"/>
          </a:p>
        </p:txBody>
      </p:sp>
      <p:sp>
        <p:nvSpPr>
          <p:cNvPr id="4" name="object 4">
            <a:extLst>
              <a:ext uri="{FF2B5EF4-FFF2-40B4-BE49-F238E27FC236}">
                <a16:creationId xmlns:a16="http://schemas.microsoft.com/office/drawing/2014/main" id="{7E729E3D-F37C-9449-0225-85ADA69268A9}"/>
              </a:ext>
            </a:extLst>
          </p:cNvPr>
          <p:cNvSpPr txBox="1"/>
          <p:nvPr/>
        </p:nvSpPr>
        <p:spPr>
          <a:xfrm>
            <a:off x="1576958" y="822325"/>
            <a:ext cx="3810000" cy="3234219"/>
          </a:xfrm>
          <a:prstGeom prst="rect">
            <a:avLst/>
          </a:prstGeom>
        </p:spPr>
        <p:txBody>
          <a:bodyPr vert="horz" wrap="square" lIns="0" tIns="40640" rIns="0" bIns="0" rtlCol="0">
            <a:spAutoFit/>
          </a:bodyPr>
          <a:lstStyle/>
          <a:p>
            <a:pPr marL="99695" marR="5080" lvl="0" indent="-87630" algn="l" defTabSz="914400" rtl="0" eaLnBrk="1" fontAlgn="auto" latinLnBrk="0" hangingPunct="1">
              <a:lnSpc>
                <a:spcPts val="1130"/>
              </a:lnSpc>
              <a:spcBef>
                <a:spcPts val="32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rPr>
              <a:t>Predicting and understanding agricultural commodity prices</a:t>
            </a:r>
          </a:p>
          <a:p>
            <a:pPr marL="99695" marR="5080" lvl="0" indent="-87630" algn="l" defTabSz="914400" rtl="0" eaLnBrk="1" fontAlgn="auto" latinLnBrk="0" hangingPunct="1">
              <a:lnSpc>
                <a:spcPts val="1130"/>
              </a:lnSpc>
              <a:spcBef>
                <a:spcPts val="32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rPr>
              <a:t>is inherently challenging due to the various influencing</a:t>
            </a:r>
          </a:p>
          <a:p>
            <a:pPr marL="99695" marR="5080" lvl="0" indent="-87630" algn="l" defTabSz="914400" rtl="0" eaLnBrk="1" fontAlgn="auto" latinLnBrk="0" hangingPunct="1">
              <a:lnSpc>
                <a:spcPts val="1130"/>
              </a:lnSpc>
              <a:spcBef>
                <a:spcPts val="32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rPr>
              <a:t>factors and market volatility.</a:t>
            </a:r>
          </a:p>
          <a:p>
            <a:pPr marL="99695" marR="5080" lvl="0" indent="-87630" algn="l" defTabSz="914400" rtl="0" eaLnBrk="1" fontAlgn="auto" latinLnBrk="0" hangingPunct="1">
              <a:lnSpc>
                <a:spcPts val="1130"/>
              </a:lnSpc>
              <a:spcBef>
                <a:spcPts val="320"/>
              </a:spcBef>
              <a:spcAft>
                <a:spcPts val="0"/>
              </a:spcAft>
              <a:buClrTx/>
              <a:buSzTx/>
              <a:buFontTx/>
              <a:buNone/>
              <a:tabLst/>
              <a:defRPr/>
            </a:pPr>
            <a:endPar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endParaRPr>
          </a:p>
          <a:p>
            <a:pPr marL="99695" marR="5080" lvl="0" indent="-87630" algn="l" defTabSz="914400" rtl="0" eaLnBrk="1" fontAlgn="auto" latinLnBrk="0" hangingPunct="1">
              <a:lnSpc>
                <a:spcPts val="1130"/>
              </a:lnSpc>
              <a:spcBef>
                <a:spcPts val="32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rPr>
              <a:t>The uncertainty in price predictions affects resource</a:t>
            </a:r>
          </a:p>
          <a:p>
            <a:pPr marL="99695" marR="5080" lvl="0" indent="-87630" algn="l" defTabSz="914400" rtl="0" eaLnBrk="1" fontAlgn="auto" latinLnBrk="0" hangingPunct="1">
              <a:lnSpc>
                <a:spcPts val="1130"/>
              </a:lnSpc>
              <a:spcBef>
                <a:spcPts val="32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rPr>
              <a:t>allocation decisions and can lead to inefficiencies in the</a:t>
            </a:r>
          </a:p>
          <a:p>
            <a:pPr marL="99695" marR="5080" lvl="0" indent="-87630" algn="l" defTabSz="914400" rtl="0" eaLnBrk="1" fontAlgn="auto" latinLnBrk="0" hangingPunct="1">
              <a:lnSpc>
                <a:spcPts val="1130"/>
              </a:lnSpc>
              <a:spcBef>
                <a:spcPts val="32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rPr>
              <a:t>agricultural supply chain.</a:t>
            </a:r>
          </a:p>
          <a:p>
            <a:pPr marL="99695" marR="5080" lvl="0" indent="-87630" algn="l" defTabSz="914400" rtl="0" eaLnBrk="1" fontAlgn="auto" latinLnBrk="0" hangingPunct="1">
              <a:lnSpc>
                <a:spcPts val="1130"/>
              </a:lnSpc>
              <a:spcBef>
                <a:spcPts val="320"/>
              </a:spcBef>
              <a:spcAft>
                <a:spcPts val="0"/>
              </a:spcAft>
              <a:buClrTx/>
              <a:buSzTx/>
              <a:buFontTx/>
              <a:buNone/>
              <a:tabLst/>
              <a:defRPr/>
            </a:pPr>
            <a:endPar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endParaRPr>
          </a:p>
          <a:p>
            <a:pPr marL="99695" marR="5080" lvl="0" indent="-87630" algn="l" defTabSz="914400" rtl="0" eaLnBrk="1" fontAlgn="auto" latinLnBrk="0" hangingPunct="1">
              <a:lnSpc>
                <a:spcPts val="1130"/>
              </a:lnSpc>
              <a:spcBef>
                <a:spcPts val="32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rPr>
              <a:t>The inaccurate price predictions have a direct impact on</a:t>
            </a:r>
          </a:p>
          <a:p>
            <a:pPr marL="99695" marR="5080" lvl="0" indent="-87630" algn="l" defTabSz="914400" rtl="0" eaLnBrk="1" fontAlgn="auto" latinLnBrk="0" hangingPunct="1">
              <a:lnSpc>
                <a:spcPts val="1130"/>
              </a:lnSpc>
              <a:spcBef>
                <a:spcPts val="32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rPr>
              <a:t>farmers, distributors, and consumers, affecting their</a:t>
            </a:r>
          </a:p>
          <a:p>
            <a:pPr marL="99695" marR="5080" lvl="0" indent="-87630" algn="l" defTabSz="914400" rtl="0" eaLnBrk="1" fontAlgn="auto" latinLnBrk="0" hangingPunct="1">
              <a:lnSpc>
                <a:spcPts val="1130"/>
              </a:lnSpc>
              <a:spcBef>
                <a:spcPts val="320"/>
              </a:spcBef>
              <a:spcAft>
                <a:spcPts val="0"/>
              </a:spcAft>
              <a:buClrTx/>
              <a:buSzTx/>
              <a:buFontTx/>
              <a:buNone/>
              <a:tabLst/>
              <a:defRPr/>
            </a:pPr>
            <a:r>
              <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rPr>
              <a:t>livelihoods and economic activities.</a:t>
            </a:r>
          </a:p>
          <a:p>
            <a:pPr marL="99695" marR="5080" lvl="0" indent="-87630" algn="l" defTabSz="914400" rtl="0" eaLnBrk="1" fontAlgn="auto" latinLnBrk="0" hangingPunct="1">
              <a:lnSpc>
                <a:spcPts val="1130"/>
              </a:lnSpc>
              <a:spcBef>
                <a:spcPts val="320"/>
              </a:spcBef>
              <a:spcAft>
                <a:spcPts val="0"/>
              </a:spcAft>
              <a:buClrTx/>
              <a:buSzTx/>
              <a:buFontTx/>
              <a:buNone/>
              <a:tabLst/>
              <a:defRPr/>
            </a:pPr>
            <a:endPar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endParaRPr>
          </a:p>
          <a:p>
            <a:pPr marL="99695" marR="5080" lvl="0" indent="-87630" defTabSz="914400" rtl="0" eaLnBrk="1" fontAlgn="auto" latinLnBrk="0" hangingPunct="1">
              <a:lnSpc>
                <a:spcPts val="1130"/>
              </a:lnSpc>
              <a:spcBef>
                <a:spcPts val="320"/>
              </a:spcBef>
              <a:spcAft>
                <a:spcPts val="0"/>
              </a:spcAft>
              <a:buClrTx/>
              <a:buSzTx/>
              <a:buFontTx/>
              <a:buNone/>
              <a:tabLst/>
              <a:defRPr/>
            </a:pPr>
            <a:r>
              <a:rPr lang="en-US" sz="1100" dirty="0">
                <a:solidFill>
                  <a:schemeClr val="tx1">
                    <a:lumMod val="65000"/>
                    <a:lumOff val="35000"/>
                  </a:schemeClr>
                </a:solidFill>
                <a:latin typeface="Tahoma"/>
                <a:cs typeface="Tahoma"/>
              </a:rPr>
              <a:t>The machine learning model for predicting market prices of</a:t>
            </a:r>
          </a:p>
          <a:p>
            <a:pPr marL="99695" marR="5080" lvl="0" indent="-87630" defTabSz="914400" rtl="0" eaLnBrk="1" fontAlgn="auto" latinLnBrk="0" hangingPunct="1">
              <a:lnSpc>
                <a:spcPts val="1130"/>
              </a:lnSpc>
              <a:spcBef>
                <a:spcPts val="320"/>
              </a:spcBef>
              <a:spcAft>
                <a:spcPts val="0"/>
              </a:spcAft>
              <a:buClrTx/>
              <a:buSzTx/>
              <a:buFontTx/>
              <a:buNone/>
              <a:tabLst/>
              <a:defRPr/>
            </a:pPr>
            <a:r>
              <a:rPr lang="en-US" sz="1100" dirty="0">
                <a:solidFill>
                  <a:schemeClr val="tx1">
                    <a:lumMod val="65000"/>
                    <a:lumOff val="35000"/>
                  </a:schemeClr>
                </a:solidFill>
                <a:latin typeface="Tahoma"/>
                <a:cs typeface="Tahoma"/>
              </a:rPr>
              <a:t>agricultural commodities will be developed using historical</a:t>
            </a:r>
          </a:p>
          <a:p>
            <a:pPr marL="99695" marR="5080" lvl="0" indent="-87630" defTabSz="914400" rtl="0" eaLnBrk="1" fontAlgn="auto" latinLnBrk="0" hangingPunct="1">
              <a:lnSpc>
                <a:spcPts val="1130"/>
              </a:lnSpc>
              <a:spcBef>
                <a:spcPts val="320"/>
              </a:spcBef>
              <a:spcAft>
                <a:spcPts val="0"/>
              </a:spcAft>
              <a:buClrTx/>
              <a:buSzTx/>
              <a:buFontTx/>
              <a:buNone/>
              <a:tabLst/>
              <a:defRPr/>
            </a:pPr>
            <a:r>
              <a:rPr lang="en-US" sz="1100" dirty="0">
                <a:solidFill>
                  <a:schemeClr val="tx1">
                    <a:lumMod val="65000"/>
                    <a:lumOff val="35000"/>
                  </a:schemeClr>
                </a:solidFill>
                <a:latin typeface="Tahoma"/>
                <a:cs typeface="Tahoma"/>
              </a:rPr>
              <a:t>data and market trends. This model will utilize various</a:t>
            </a:r>
          </a:p>
          <a:p>
            <a:pPr marL="99695" marR="5080" lvl="0" indent="-87630" defTabSz="914400" rtl="0" eaLnBrk="1" fontAlgn="auto" latinLnBrk="0" hangingPunct="1">
              <a:lnSpc>
                <a:spcPts val="1130"/>
              </a:lnSpc>
              <a:spcBef>
                <a:spcPts val="320"/>
              </a:spcBef>
              <a:spcAft>
                <a:spcPts val="0"/>
              </a:spcAft>
              <a:buClrTx/>
              <a:buSzTx/>
              <a:buFontTx/>
              <a:buNone/>
              <a:tabLst/>
              <a:defRPr/>
            </a:pPr>
            <a:r>
              <a:rPr lang="en-US" sz="1100" dirty="0">
                <a:solidFill>
                  <a:schemeClr val="tx1">
                    <a:lumMod val="65000"/>
                    <a:lumOff val="35000"/>
                  </a:schemeClr>
                </a:solidFill>
                <a:latin typeface="Tahoma"/>
                <a:cs typeface="Tahoma"/>
              </a:rPr>
              <a:t>algorithms such as regression and time series analysis to</a:t>
            </a:r>
          </a:p>
          <a:p>
            <a:pPr marL="99695" marR="5080" lvl="0" indent="-87630" defTabSz="914400" rtl="0" eaLnBrk="1" fontAlgn="auto" latinLnBrk="0" hangingPunct="1">
              <a:lnSpc>
                <a:spcPts val="1130"/>
              </a:lnSpc>
              <a:spcBef>
                <a:spcPts val="320"/>
              </a:spcBef>
              <a:spcAft>
                <a:spcPts val="0"/>
              </a:spcAft>
              <a:buClrTx/>
              <a:buSzTx/>
              <a:buFontTx/>
              <a:buNone/>
              <a:tabLst/>
              <a:defRPr/>
            </a:pPr>
            <a:r>
              <a:rPr lang="en-US" sz="1100" dirty="0">
                <a:solidFill>
                  <a:schemeClr val="tx1">
                    <a:lumMod val="65000"/>
                    <a:lumOff val="35000"/>
                  </a:schemeClr>
                </a:solidFill>
                <a:latin typeface="Tahoma"/>
                <a:cs typeface="Tahoma"/>
              </a:rPr>
              <a:t>forecast future prices accurately.</a:t>
            </a:r>
            <a:endParaRPr kumimoji="0" lang="en-US" sz="1100" b="0" i="0" u="none" strike="noStrike" kern="1200" cap="none" spc="0" normalizeH="0" baseline="0" noProof="0" dirty="0">
              <a:ln>
                <a:noFill/>
              </a:ln>
              <a:solidFill>
                <a:schemeClr val="tx1">
                  <a:lumMod val="65000"/>
                  <a:lumOff val="35000"/>
                </a:schemeClr>
              </a:solidFill>
              <a:effectLst/>
              <a:uLnTx/>
              <a:uFillTx/>
              <a:latin typeface="Tahoma" panose="020B0604030504040204" pitchFamily="34" charset="0"/>
              <a:ea typeface="Tahoma" panose="020B0604030504040204" pitchFamily="34" charset="0"/>
              <a:cs typeface="Tahoma" panose="020B0604030504040204" pitchFamily="34" charset="0"/>
            </a:endParaRPr>
          </a:p>
          <a:p>
            <a:pPr marL="99695" marR="5080" lvl="0" indent="-87630" algn="l" defTabSz="914400" rtl="0" eaLnBrk="1" fontAlgn="auto" latinLnBrk="0" hangingPunct="1">
              <a:lnSpc>
                <a:spcPts val="1130"/>
              </a:lnSpc>
              <a:spcBef>
                <a:spcPts val="320"/>
              </a:spcBef>
              <a:spcAft>
                <a:spcPts val="0"/>
              </a:spcAft>
              <a:buClrTx/>
              <a:buSzTx/>
              <a:buFontTx/>
              <a:buNone/>
              <a:tabLst/>
              <a:defRPr/>
            </a:pPr>
            <a:endParaRPr kumimoji="0" lang="en-IN" sz="1100" b="0" i="0" u="none" strike="noStrike" kern="1200" cap="none" spc="-190" normalizeH="0" baseline="0" noProof="0" dirty="0">
              <a:ln>
                <a:noFill/>
              </a:ln>
              <a:solidFill>
                <a:schemeClr val="tx1">
                  <a:lumMod val="65000"/>
                  <a:lumOff val="35000"/>
                </a:schemeClr>
              </a:solidFill>
              <a:effectLst/>
              <a:uLnTx/>
              <a:uFillTx/>
              <a:latin typeface="Tahoma"/>
              <a:ea typeface="+mn-ea"/>
              <a:cs typeface="Tahoma"/>
            </a:endParaRPr>
          </a:p>
        </p:txBody>
      </p:sp>
      <p:sp>
        <p:nvSpPr>
          <p:cNvPr id="5" name="object 5">
            <a:extLst>
              <a:ext uri="{FF2B5EF4-FFF2-40B4-BE49-F238E27FC236}">
                <a16:creationId xmlns:a16="http://schemas.microsoft.com/office/drawing/2014/main" id="{AD1BE5C1-11A7-FA6D-F67D-9333C96A25DA}"/>
              </a:ext>
            </a:extLst>
          </p:cNvPr>
          <p:cNvSpPr/>
          <p:nvPr/>
        </p:nvSpPr>
        <p:spPr>
          <a:xfrm>
            <a:off x="0" y="675278"/>
            <a:ext cx="2276475" cy="123825"/>
          </a:xfrm>
          <a:custGeom>
            <a:avLst/>
            <a:gdLst/>
            <a:ahLst/>
            <a:cxnLst/>
            <a:rect l="l" t="t" r="r" b="b"/>
            <a:pathLst>
              <a:path w="2276475" h="123825">
                <a:moveTo>
                  <a:pt x="2276411" y="0"/>
                </a:moveTo>
                <a:lnTo>
                  <a:pt x="0" y="0"/>
                </a:lnTo>
                <a:lnTo>
                  <a:pt x="0" y="123820"/>
                </a:lnTo>
                <a:lnTo>
                  <a:pt x="2276411" y="123820"/>
                </a:lnTo>
                <a:lnTo>
                  <a:pt x="2276411" y="0"/>
                </a:lnTo>
                <a:close/>
              </a:path>
            </a:pathLst>
          </a:custGeom>
          <a:solidFill>
            <a:srgbClr val="FF9179"/>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4888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314950" y="254"/>
            <a:ext cx="1652524" cy="3915410"/>
          </a:xfrm>
          <a:custGeom>
            <a:avLst/>
            <a:gdLst/>
            <a:ahLst/>
            <a:cxnLst/>
            <a:rect l="l" t="t" r="r" b="b"/>
            <a:pathLst>
              <a:path w="4762500" h="3915410">
                <a:moveTo>
                  <a:pt x="4762360" y="0"/>
                </a:moveTo>
                <a:lnTo>
                  <a:pt x="0" y="0"/>
                </a:lnTo>
                <a:lnTo>
                  <a:pt x="0" y="3915409"/>
                </a:lnTo>
                <a:lnTo>
                  <a:pt x="4762360" y="3915409"/>
                </a:lnTo>
                <a:lnTo>
                  <a:pt x="4762360" y="0"/>
                </a:lnTo>
                <a:close/>
              </a:path>
            </a:pathLst>
          </a:custGeom>
          <a:solidFill>
            <a:srgbClr val="192E40"/>
          </a:solidFill>
        </p:spPr>
        <p:txBody>
          <a:bodyPr wrap="square" lIns="0" tIns="0" rIns="0" bIns="0" rtlCol="0"/>
          <a:lstStyle/>
          <a:p>
            <a:endParaRPr/>
          </a:p>
        </p:txBody>
      </p:sp>
      <p:sp>
        <p:nvSpPr>
          <p:cNvPr id="4" name="object 4"/>
          <p:cNvSpPr txBox="1"/>
          <p:nvPr/>
        </p:nvSpPr>
        <p:spPr>
          <a:xfrm>
            <a:off x="5418677" y="1833565"/>
            <a:ext cx="1445069" cy="243656"/>
          </a:xfrm>
          <a:prstGeom prst="rect">
            <a:avLst/>
          </a:prstGeom>
        </p:spPr>
        <p:txBody>
          <a:bodyPr vert="horz" wrap="square" lIns="0" tIns="50800" rIns="0" bIns="0" rtlCol="0">
            <a:spAutoFit/>
          </a:bodyPr>
          <a:lstStyle/>
          <a:p>
            <a:pPr marL="12700" marR="5080" algn="ctr">
              <a:lnSpc>
                <a:spcPts val="1500"/>
              </a:lnSpc>
              <a:spcBef>
                <a:spcPts val="400"/>
              </a:spcBef>
            </a:pPr>
            <a:r>
              <a:rPr lang="en-US" sz="1500" dirty="0">
                <a:solidFill>
                  <a:schemeClr val="bg1">
                    <a:lumMod val="85000"/>
                  </a:schemeClr>
                </a:solidFill>
                <a:latin typeface="Tahoma"/>
                <a:cs typeface="Tahoma"/>
              </a:rPr>
              <a:t>Features</a:t>
            </a:r>
          </a:p>
        </p:txBody>
      </p:sp>
      <p:sp>
        <p:nvSpPr>
          <p:cNvPr id="5" name="object 5"/>
          <p:cNvSpPr txBox="1"/>
          <p:nvPr/>
        </p:nvSpPr>
        <p:spPr>
          <a:xfrm>
            <a:off x="895350" y="619764"/>
            <a:ext cx="3733800" cy="2691121"/>
          </a:xfrm>
          <a:prstGeom prst="rect">
            <a:avLst/>
          </a:prstGeom>
        </p:spPr>
        <p:txBody>
          <a:bodyPr vert="horz" wrap="square" lIns="0" tIns="15875" rIns="0" bIns="0" rtlCol="0">
            <a:spAutoFit/>
          </a:bodyPr>
          <a:lstStyle/>
          <a:p>
            <a:pPr marL="12700">
              <a:lnSpc>
                <a:spcPct val="100000"/>
              </a:lnSpc>
              <a:spcBef>
                <a:spcPts val="125"/>
              </a:spcBef>
            </a:pPr>
            <a:r>
              <a:rPr lang="en-US" b="1" spc="-85" dirty="0">
                <a:solidFill>
                  <a:schemeClr val="tx1">
                    <a:lumMod val="65000"/>
                    <a:lumOff val="35000"/>
                  </a:schemeClr>
                </a:solidFill>
                <a:latin typeface="Tahoma"/>
                <a:cs typeface="Tahoma"/>
              </a:rPr>
              <a:t>Forecast of historical market data</a:t>
            </a:r>
          </a:p>
          <a:p>
            <a:pPr marL="298450" indent="-285750">
              <a:lnSpc>
                <a:spcPct val="100000"/>
              </a:lnSpc>
              <a:spcBef>
                <a:spcPts val="125"/>
              </a:spcBef>
              <a:buFont typeface="Arial" panose="020B0604020202020204" pitchFamily="34" charset="0"/>
              <a:buChar char="•"/>
            </a:pPr>
            <a:r>
              <a:rPr lang="en-US" sz="1600" spc="-85" dirty="0">
                <a:solidFill>
                  <a:schemeClr val="tx1">
                    <a:lumMod val="65000"/>
                    <a:lumOff val="35000"/>
                  </a:schemeClr>
                </a:solidFill>
                <a:cs typeface="Tahoma"/>
              </a:rPr>
              <a:t>Opening Price</a:t>
            </a:r>
          </a:p>
          <a:p>
            <a:pPr marL="298450" indent="-285750">
              <a:lnSpc>
                <a:spcPct val="100000"/>
              </a:lnSpc>
              <a:spcBef>
                <a:spcPts val="125"/>
              </a:spcBef>
              <a:buFont typeface="Arial" panose="020B0604020202020204" pitchFamily="34" charset="0"/>
              <a:buChar char="•"/>
            </a:pPr>
            <a:r>
              <a:rPr lang="en-US" sz="1600" spc="-85" dirty="0">
                <a:solidFill>
                  <a:schemeClr val="tx1">
                    <a:lumMod val="65000"/>
                    <a:lumOff val="35000"/>
                  </a:schemeClr>
                </a:solidFill>
                <a:cs typeface="Tahoma"/>
              </a:rPr>
              <a:t>Closing Price</a:t>
            </a:r>
          </a:p>
          <a:p>
            <a:pPr marL="298450" indent="-285750">
              <a:lnSpc>
                <a:spcPct val="100000"/>
              </a:lnSpc>
              <a:spcBef>
                <a:spcPts val="125"/>
              </a:spcBef>
              <a:buFont typeface="Arial" panose="020B0604020202020204" pitchFamily="34" charset="0"/>
              <a:buChar char="•"/>
            </a:pPr>
            <a:r>
              <a:rPr lang="en-US" sz="1600" spc="-85" dirty="0">
                <a:solidFill>
                  <a:schemeClr val="tx1">
                    <a:lumMod val="65000"/>
                    <a:lumOff val="35000"/>
                  </a:schemeClr>
                </a:solidFill>
                <a:cs typeface="Tahoma"/>
              </a:rPr>
              <a:t>Maximum Price</a:t>
            </a:r>
          </a:p>
          <a:p>
            <a:pPr marL="298450" indent="-285750">
              <a:lnSpc>
                <a:spcPct val="100000"/>
              </a:lnSpc>
              <a:spcBef>
                <a:spcPts val="125"/>
              </a:spcBef>
              <a:buFont typeface="Arial" panose="020B0604020202020204" pitchFamily="34" charset="0"/>
              <a:buChar char="•"/>
            </a:pPr>
            <a:r>
              <a:rPr lang="en-US" sz="1600" spc="-85" dirty="0">
                <a:solidFill>
                  <a:schemeClr val="tx1">
                    <a:lumMod val="65000"/>
                    <a:lumOff val="35000"/>
                  </a:schemeClr>
                </a:solidFill>
                <a:cs typeface="Tahoma"/>
              </a:rPr>
              <a:t>Minimum  Price</a:t>
            </a:r>
          </a:p>
          <a:p>
            <a:pPr marL="298450" indent="-285750">
              <a:lnSpc>
                <a:spcPct val="100000"/>
              </a:lnSpc>
              <a:spcBef>
                <a:spcPts val="125"/>
              </a:spcBef>
              <a:buFont typeface="Arial" panose="020B0604020202020204" pitchFamily="34" charset="0"/>
              <a:buChar char="•"/>
            </a:pPr>
            <a:r>
              <a:rPr lang="en-US" sz="1600" spc="-85" dirty="0">
                <a:solidFill>
                  <a:schemeClr val="tx1">
                    <a:lumMod val="65000"/>
                    <a:lumOff val="35000"/>
                  </a:schemeClr>
                </a:solidFill>
                <a:cs typeface="Tahoma"/>
              </a:rPr>
              <a:t>Volume Traded </a:t>
            </a:r>
          </a:p>
          <a:p>
            <a:pPr marL="12700">
              <a:lnSpc>
                <a:spcPct val="100000"/>
              </a:lnSpc>
              <a:spcBef>
                <a:spcPts val="125"/>
              </a:spcBef>
            </a:pPr>
            <a:endParaRPr lang="en-US" sz="1600" spc="-85" dirty="0">
              <a:solidFill>
                <a:schemeClr val="tx1">
                  <a:lumMod val="65000"/>
                  <a:lumOff val="35000"/>
                </a:schemeClr>
              </a:solidFill>
              <a:cs typeface="Tahoma"/>
            </a:endParaRPr>
          </a:p>
          <a:p>
            <a:pPr marL="12700">
              <a:lnSpc>
                <a:spcPct val="100000"/>
              </a:lnSpc>
              <a:spcBef>
                <a:spcPts val="125"/>
              </a:spcBef>
            </a:pPr>
            <a:r>
              <a:rPr lang="en-US" b="1" spc="-85" dirty="0">
                <a:solidFill>
                  <a:schemeClr val="tx1">
                    <a:lumMod val="65000"/>
                    <a:lumOff val="35000"/>
                  </a:schemeClr>
                </a:solidFill>
                <a:cs typeface="Tahoma"/>
              </a:rPr>
              <a:t>Visually analyzing the Most in-demand  agriculture commodity for the given forecast period.</a:t>
            </a:r>
            <a:endParaRPr b="1" dirty="0">
              <a:solidFill>
                <a:schemeClr val="tx1">
                  <a:lumMod val="65000"/>
                  <a:lumOff val="35000"/>
                </a:schemeClr>
              </a:solidFill>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3065359"/>
            <a:ext cx="6972300" cy="849630"/>
            <a:chOff x="0" y="3065359"/>
            <a:chExt cx="6972300" cy="849630"/>
          </a:xfrm>
        </p:grpSpPr>
        <p:sp>
          <p:nvSpPr>
            <p:cNvPr id="3" name="object 3"/>
            <p:cNvSpPr/>
            <p:nvPr/>
          </p:nvSpPr>
          <p:spPr>
            <a:xfrm>
              <a:off x="0" y="3124116"/>
              <a:ext cx="6972300" cy="791210"/>
            </a:xfrm>
            <a:custGeom>
              <a:avLst/>
              <a:gdLst/>
              <a:ahLst/>
              <a:cxnLst/>
              <a:rect l="l" t="t" r="r" b="b"/>
              <a:pathLst>
                <a:path w="6972300" h="791210">
                  <a:moveTo>
                    <a:pt x="0" y="790659"/>
                  </a:moveTo>
                  <a:lnTo>
                    <a:pt x="6972299" y="790659"/>
                  </a:lnTo>
                  <a:lnTo>
                    <a:pt x="6972299" y="0"/>
                  </a:lnTo>
                  <a:lnTo>
                    <a:pt x="0" y="0"/>
                  </a:lnTo>
                  <a:lnTo>
                    <a:pt x="0" y="790659"/>
                  </a:lnTo>
                  <a:close/>
                </a:path>
              </a:pathLst>
            </a:custGeom>
            <a:solidFill>
              <a:srgbClr val="192E40"/>
            </a:solidFill>
          </p:spPr>
          <p:txBody>
            <a:bodyPr wrap="square" lIns="0" tIns="0" rIns="0" bIns="0" rtlCol="0"/>
            <a:lstStyle/>
            <a:p>
              <a:endParaRPr/>
            </a:p>
          </p:txBody>
        </p:sp>
        <p:sp>
          <p:nvSpPr>
            <p:cNvPr id="4" name="object 4"/>
            <p:cNvSpPr/>
            <p:nvPr/>
          </p:nvSpPr>
          <p:spPr>
            <a:xfrm>
              <a:off x="2862961" y="3065359"/>
              <a:ext cx="1238250" cy="123825"/>
            </a:xfrm>
            <a:custGeom>
              <a:avLst/>
              <a:gdLst/>
              <a:ahLst/>
              <a:cxnLst/>
              <a:rect l="l" t="t" r="r" b="b"/>
              <a:pathLst>
                <a:path w="1238250" h="123825">
                  <a:moveTo>
                    <a:pt x="1238215" y="0"/>
                  </a:moveTo>
                  <a:lnTo>
                    <a:pt x="0" y="0"/>
                  </a:lnTo>
                  <a:lnTo>
                    <a:pt x="0" y="123820"/>
                  </a:lnTo>
                  <a:lnTo>
                    <a:pt x="1238215" y="123820"/>
                  </a:lnTo>
                  <a:lnTo>
                    <a:pt x="1238215" y="0"/>
                  </a:lnTo>
                  <a:close/>
                </a:path>
              </a:pathLst>
            </a:custGeom>
            <a:solidFill>
              <a:srgbClr val="FF9179"/>
            </a:solidFill>
          </p:spPr>
          <p:txBody>
            <a:bodyPr wrap="square" lIns="0" tIns="0" rIns="0" bIns="0" rtlCol="0"/>
            <a:lstStyle/>
            <a:p>
              <a:endParaRPr/>
            </a:p>
          </p:txBody>
        </p:sp>
      </p:grpSp>
      <p:sp>
        <p:nvSpPr>
          <p:cNvPr id="5" name="object 5"/>
          <p:cNvSpPr txBox="1">
            <a:spLocks noGrp="1"/>
          </p:cNvSpPr>
          <p:nvPr>
            <p:ph type="title"/>
          </p:nvPr>
        </p:nvSpPr>
        <p:spPr>
          <a:xfrm>
            <a:off x="1785366" y="2879725"/>
            <a:ext cx="3393440" cy="802143"/>
          </a:xfrm>
          <a:prstGeom prst="rect">
            <a:avLst/>
          </a:prstGeom>
        </p:spPr>
        <p:txBody>
          <a:bodyPr vert="horz" wrap="square" lIns="0" tIns="166370" rIns="0" bIns="0" rtlCol="0">
            <a:spAutoFit/>
          </a:bodyPr>
          <a:lstStyle/>
          <a:p>
            <a:pPr marL="554355" marR="5080" indent="-542290" algn="ctr">
              <a:lnSpc>
                <a:spcPts val="6080"/>
              </a:lnSpc>
              <a:spcBef>
                <a:spcPts val="1310"/>
              </a:spcBef>
            </a:pPr>
            <a:r>
              <a:rPr lang="en-US" sz="1800" dirty="0">
                <a:solidFill>
                  <a:schemeClr val="bg1">
                    <a:lumMod val="85000"/>
                  </a:schemeClr>
                </a:solidFill>
              </a:rPr>
              <a:t>Technology Stack</a:t>
            </a:r>
            <a:endParaRPr sz="1800" dirty="0">
              <a:solidFill>
                <a:schemeClr val="bg1">
                  <a:lumMod val="85000"/>
                </a:schemeClr>
              </a:solidFill>
            </a:endParaRPr>
          </a:p>
        </p:txBody>
      </p:sp>
      <p:sp>
        <p:nvSpPr>
          <p:cNvPr id="7" name="TextBox 6">
            <a:extLst>
              <a:ext uri="{FF2B5EF4-FFF2-40B4-BE49-F238E27FC236}">
                <a16:creationId xmlns:a16="http://schemas.microsoft.com/office/drawing/2014/main" id="{AF6C6560-5E9B-929E-C245-701BA40DB3D3}"/>
              </a:ext>
            </a:extLst>
          </p:cNvPr>
          <p:cNvSpPr txBox="1"/>
          <p:nvPr/>
        </p:nvSpPr>
        <p:spPr>
          <a:xfrm>
            <a:off x="1742902" y="671913"/>
            <a:ext cx="3485802" cy="1754326"/>
          </a:xfrm>
          <a:prstGeom prst="rect">
            <a:avLst/>
          </a:prstGeom>
          <a:noFill/>
        </p:spPr>
        <p:txBody>
          <a:bodyPr wrap="square">
            <a:spAutoFit/>
          </a:bodyPr>
          <a:lstStyle/>
          <a:p>
            <a:pPr marL="285750" indent="-285750">
              <a:buFont typeface="Arial" panose="020B0604020202020204" pitchFamily="34" charset="0"/>
              <a:buChar char="•"/>
            </a:pPr>
            <a:r>
              <a:rPr lang="en-US" dirty="0"/>
              <a:t>Pandas</a:t>
            </a:r>
          </a:p>
          <a:p>
            <a:pPr marL="285750" indent="-285750">
              <a:buFont typeface="Arial" panose="020B0604020202020204" pitchFamily="34" charset="0"/>
              <a:buChar char="•"/>
            </a:pPr>
            <a:r>
              <a:rPr lang="en-US" dirty="0"/>
              <a:t>Scikit Learn</a:t>
            </a:r>
          </a:p>
          <a:p>
            <a:pPr marL="285750" indent="-285750">
              <a:buFont typeface="Arial" panose="020B0604020202020204" pitchFamily="34" charset="0"/>
              <a:buChar char="•"/>
            </a:pPr>
            <a:r>
              <a:rPr lang="en-US" dirty="0" err="1"/>
              <a:t>MatPlotLIB</a:t>
            </a:r>
            <a:endParaRPr lang="en-US" dirty="0"/>
          </a:p>
          <a:p>
            <a:pPr marL="285750" indent="-285750">
              <a:buFont typeface="Arial" panose="020B0604020202020204" pitchFamily="34" charset="0"/>
              <a:buChar char="•"/>
            </a:pPr>
            <a:r>
              <a:rPr lang="en-US" dirty="0"/>
              <a:t>HTML </a:t>
            </a:r>
          </a:p>
          <a:p>
            <a:pPr marL="285750" indent="-285750">
              <a:buFont typeface="Arial" panose="020B0604020202020204" pitchFamily="34" charset="0"/>
              <a:buChar char="•"/>
            </a:pPr>
            <a:r>
              <a:rPr lang="en-US" dirty="0"/>
              <a:t>CSS</a:t>
            </a:r>
          </a:p>
          <a:p>
            <a:pPr marL="285750" indent="-285750">
              <a:buFont typeface="Arial" panose="020B0604020202020204" pitchFamily="34" charset="0"/>
              <a:buChar char="•"/>
            </a:pPr>
            <a:r>
              <a:rPr lang="en-US" dirty="0"/>
              <a:t>Flask</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4"/>
            <a:ext cx="6972300" cy="741059"/>
          </a:xfrm>
          <a:custGeom>
            <a:avLst/>
            <a:gdLst/>
            <a:ahLst/>
            <a:cxnLst/>
            <a:rect l="l" t="t" r="r" b="b"/>
            <a:pathLst>
              <a:path w="6972300" h="1676400">
                <a:moveTo>
                  <a:pt x="6972299" y="0"/>
                </a:moveTo>
                <a:lnTo>
                  <a:pt x="0" y="0"/>
                </a:lnTo>
                <a:lnTo>
                  <a:pt x="0" y="1675993"/>
                </a:lnTo>
                <a:lnTo>
                  <a:pt x="6972299" y="1675993"/>
                </a:lnTo>
                <a:lnTo>
                  <a:pt x="6972299" y="0"/>
                </a:lnTo>
                <a:close/>
              </a:path>
            </a:pathLst>
          </a:custGeom>
          <a:solidFill>
            <a:srgbClr val="192E40"/>
          </a:solidFill>
        </p:spPr>
        <p:txBody>
          <a:bodyPr wrap="square" lIns="0" tIns="0" rIns="0" bIns="0" rtlCol="0"/>
          <a:lstStyle/>
          <a:p>
            <a:endParaRPr/>
          </a:p>
        </p:txBody>
      </p:sp>
      <p:sp>
        <p:nvSpPr>
          <p:cNvPr id="3" name="object 3"/>
          <p:cNvSpPr txBox="1">
            <a:spLocks noGrp="1"/>
          </p:cNvSpPr>
          <p:nvPr>
            <p:ph type="title"/>
          </p:nvPr>
        </p:nvSpPr>
        <p:spPr>
          <a:xfrm>
            <a:off x="2236640" y="239657"/>
            <a:ext cx="2490636" cy="262251"/>
          </a:xfrm>
          <a:prstGeom prst="rect">
            <a:avLst/>
          </a:prstGeom>
        </p:spPr>
        <p:txBody>
          <a:bodyPr vert="horz" wrap="square" lIns="0" tIns="15875" rIns="0" bIns="0" rtlCol="0">
            <a:spAutoFit/>
          </a:bodyPr>
          <a:lstStyle/>
          <a:p>
            <a:pPr marL="12700">
              <a:lnSpc>
                <a:spcPct val="100000"/>
              </a:lnSpc>
              <a:spcBef>
                <a:spcPts val="125"/>
              </a:spcBef>
            </a:pPr>
            <a:r>
              <a:rPr lang="en-US" sz="1600" spc="120" dirty="0">
                <a:solidFill>
                  <a:schemeClr val="bg1">
                    <a:lumMod val="85000"/>
                  </a:schemeClr>
                </a:solidFill>
              </a:rPr>
              <a:t>System Architecture</a:t>
            </a:r>
            <a:endParaRPr sz="1600" dirty="0"/>
          </a:p>
        </p:txBody>
      </p:sp>
      <p:sp>
        <p:nvSpPr>
          <p:cNvPr id="5" name="object 5"/>
          <p:cNvSpPr/>
          <p:nvPr/>
        </p:nvSpPr>
        <p:spPr>
          <a:xfrm>
            <a:off x="4503" y="675278"/>
            <a:ext cx="2276475" cy="123825"/>
          </a:xfrm>
          <a:custGeom>
            <a:avLst/>
            <a:gdLst/>
            <a:ahLst/>
            <a:cxnLst/>
            <a:rect l="l" t="t" r="r" b="b"/>
            <a:pathLst>
              <a:path w="2276475" h="123825">
                <a:moveTo>
                  <a:pt x="2276411" y="0"/>
                </a:moveTo>
                <a:lnTo>
                  <a:pt x="0" y="0"/>
                </a:lnTo>
                <a:lnTo>
                  <a:pt x="0" y="123820"/>
                </a:lnTo>
                <a:lnTo>
                  <a:pt x="2276411" y="123820"/>
                </a:lnTo>
                <a:lnTo>
                  <a:pt x="2276411" y="0"/>
                </a:lnTo>
                <a:close/>
              </a:path>
            </a:pathLst>
          </a:custGeom>
          <a:solidFill>
            <a:srgbClr val="FF9179"/>
          </a:solidFill>
        </p:spPr>
        <p:txBody>
          <a:bodyPr wrap="square" lIns="0" tIns="0" rIns="0" bIns="0" rtlCol="0"/>
          <a:lstStyle/>
          <a:p>
            <a:endParaRPr dirty="0"/>
          </a:p>
        </p:txBody>
      </p:sp>
      <p:pic>
        <p:nvPicPr>
          <p:cNvPr id="7" name="Picture 6">
            <a:extLst>
              <a:ext uri="{FF2B5EF4-FFF2-40B4-BE49-F238E27FC236}">
                <a16:creationId xmlns:a16="http://schemas.microsoft.com/office/drawing/2014/main" id="{32CC2574-19A2-2151-A118-E37AA7FD4398}"/>
              </a:ext>
            </a:extLst>
          </p:cNvPr>
          <p:cNvPicPr>
            <a:picLocks noChangeAspect="1"/>
          </p:cNvPicPr>
          <p:nvPr/>
        </p:nvPicPr>
        <p:blipFill>
          <a:blip r:embed="rId2"/>
          <a:stretch>
            <a:fillRect/>
          </a:stretch>
        </p:blipFill>
        <p:spPr>
          <a:xfrm>
            <a:off x="666750" y="972473"/>
            <a:ext cx="5373064" cy="2616839"/>
          </a:xfrm>
          <a:prstGeom prst="rect">
            <a:avLst/>
          </a:prstGeom>
        </p:spPr>
      </p:pic>
    </p:spTree>
    <p:extLst>
      <p:ext uri="{BB962C8B-B14F-4D97-AF65-F5344CB8AC3E}">
        <p14:creationId xmlns:p14="http://schemas.microsoft.com/office/powerpoint/2010/main" val="860402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0632"/>
            <a:ext cx="6972300" cy="741059"/>
          </a:xfrm>
          <a:custGeom>
            <a:avLst/>
            <a:gdLst/>
            <a:ahLst/>
            <a:cxnLst/>
            <a:rect l="l" t="t" r="r" b="b"/>
            <a:pathLst>
              <a:path w="6972300" h="1676400">
                <a:moveTo>
                  <a:pt x="6972299" y="0"/>
                </a:moveTo>
                <a:lnTo>
                  <a:pt x="0" y="0"/>
                </a:lnTo>
                <a:lnTo>
                  <a:pt x="0" y="1675993"/>
                </a:lnTo>
                <a:lnTo>
                  <a:pt x="6972299" y="1675993"/>
                </a:lnTo>
                <a:lnTo>
                  <a:pt x="6972299" y="0"/>
                </a:lnTo>
                <a:close/>
              </a:path>
            </a:pathLst>
          </a:custGeom>
          <a:solidFill>
            <a:srgbClr val="192E40"/>
          </a:solidFill>
        </p:spPr>
        <p:txBody>
          <a:bodyPr wrap="square" lIns="0" tIns="0" rIns="0" bIns="0" rtlCol="0"/>
          <a:lstStyle/>
          <a:p>
            <a:endParaRPr/>
          </a:p>
        </p:txBody>
      </p:sp>
      <p:sp>
        <p:nvSpPr>
          <p:cNvPr id="3" name="object 3"/>
          <p:cNvSpPr txBox="1">
            <a:spLocks noGrp="1"/>
          </p:cNvSpPr>
          <p:nvPr>
            <p:ph type="title"/>
          </p:nvPr>
        </p:nvSpPr>
        <p:spPr>
          <a:xfrm>
            <a:off x="2236640" y="239657"/>
            <a:ext cx="2490636" cy="262251"/>
          </a:xfrm>
          <a:prstGeom prst="rect">
            <a:avLst/>
          </a:prstGeom>
        </p:spPr>
        <p:txBody>
          <a:bodyPr vert="horz" wrap="square" lIns="0" tIns="15875" rIns="0" bIns="0" rtlCol="0">
            <a:spAutoFit/>
          </a:bodyPr>
          <a:lstStyle/>
          <a:p>
            <a:pPr marL="12700">
              <a:lnSpc>
                <a:spcPct val="100000"/>
              </a:lnSpc>
              <a:spcBef>
                <a:spcPts val="125"/>
              </a:spcBef>
            </a:pPr>
            <a:r>
              <a:rPr lang="en-US" sz="1600" spc="120" dirty="0" smtClean="0">
                <a:solidFill>
                  <a:schemeClr val="bg1">
                    <a:lumMod val="85000"/>
                  </a:schemeClr>
                </a:solidFill>
              </a:rPr>
              <a:t>Use Case Diagram</a:t>
            </a:r>
            <a:endParaRPr sz="1600" dirty="0"/>
          </a:p>
        </p:txBody>
      </p:sp>
      <p:sp>
        <p:nvSpPr>
          <p:cNvPr id="5" name="object 5"/>
          <p:cNvSpPr/>
          <p:nvPr/>
        </p:nvSpPr>
        <p:spPr>
          <a:xfrm>
            <a:off x="4503" y="675278"/>
            <a:ext cx="2276475" cy="123825"/>
          </a:xfrm>
          <a:custGeom>
            <a:avLst/>
            <a:gdLst/>
            <a:ahLst/>
            <a:cxnLst/>
            <a:rect l="l" t="t" r="r" b="b"/>
            <a:pathLst>
              <a:path w="2276475" h="123825">
                <a:moveTo>
                  <a:pt x="2276411" y="0"/>
                </a:moveTo>
                <a:lnTo>
                  <a:pt x="0" y="0"/>
                </a:lnTo>
                <a:lnTo>
                  <a:pt x="0" y="123820"/>
                </a:lnTo>
                <a:lnTo>
                  <a:pt x="2276411" y="123820"/>
                </a:lnTo>
                <a:lnTo>
                  <a:pt x="2276411" y="0"/>
                </a:lnTo>
                <a:close/>
              </a:path>
            </a:pathLst>
          </a:custGeom>
          <a:solidFill>
            <a:srgbClr val="FF9179"/>
          </a:solidFill>
        </p:spPr>
        <p:txBody>
          <a:bodyPr wrap="square" lIns="0" tIns="0" rIns="0" bIns="0" rtlCol="0"/>
          <a:lstStyle/>
          <a:p>
            <a:endParaRP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80978" y="675278"/>
            <a:ext cx="3242804" cy="3183911"/>
          </a:xfrm>
          <a:prstGeom prst="rect">
            <a:avLst/>
          </a:prstGeom>
        </p:spPr>
      </p:pic>
    </p:spTree>
    <p:extLst>
      <p:ext uri="{BB962C8B-B14F-4D97-AF65-F5344CB8AC3E}">
        <p14:creationId xmlns:p14="http://schemas.microsoft.com/office/powerpoint/2010/main" val="1945687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254"/>
            <a:ext cx="6972300" cy="593471"/>
          </a:xfrm>
          <a:custGeom>
            <a:avLst/>
            <a:gdLst/>
            <a:ahLst/>
            <a:cxnLst/>
            <a:rect l="l" t="t" r="r" b="b"/>
            <a:pathLst>
              <a:path w="6972300" h="1665605">
                <a:moveTo>
                  <a:pt x="6972299" y="0"/>
                </a:moveTo>
                <a:lnTo>
                  <a:pt x="0" y="0"/>
                </a:lnTo>
                <a:lnTo>
                  <a:pt x="0" y="1665185"/>
                </a:lnTo>
                <a:lnTo>
                  <a:pt x="6972299" y="1665185"/>
                </a:lnTo>
                <a:lnTo>
                  <a:pt x="6972299" y="0"/>
                </a:lnTo>
                <a:close/>
              </a:path>
            </a:pathLst>
          </a:custGeom>
          <a:solidFill>
            <a:srgbClr val="192E40"/>
          </a:solidFill>
        </p:spPr>
        <p:txBody>
          <a:bodyPr wrap="square" lIns="0" tIns="0" rIns="0" bIns="0" rtlCol="0"/>
          <a:lstStyle/>
          <a:p>
            <a:endParaRPr/>
          </a:p>
        </p:txBody>
      </p:sp>
      <p:sp>
        <p:nvSpPr>
          <p:cNvPr id="4" name="object 4"/>
          <p:cNvSpPr txBox="1">
            <a:spLocks noGrp="1"/>
          </p:cNvSpPr>
          <p:nvPr>
            <p:ph type="title"/>
          </p:nvPr>
        </p:nvSpPr>
        <p:spPr>
          <a:xfrm>
            <a:off x="1007806" y="165863"/>
            <a:ext cx="4952999" cy="262251"/>
          </a:xfrm>
          <a:prstGeom prst="rect">
            <a:avLst/>
          </a:prstGeom>
        </p:spPr>
        <p:txBody>
          <a:bodyPr vert="horz" wrap="square" lIns="0" tIns="15875" rIns="0" bIns="0" rtlCol="0">
            <a:spAutoFit/>
          </a:bodyPr>
          <a:lstStyle/>
          <a:p>
            <a:pPr marL="12700" algn="ctr">
              <a:spcBef>
                <a:spcPts val="125"/>
              </a:spcBef>
            </a:pPr>
            <a:r>
              <a:rPr lang="en-US" sz="1600" dirty="0">
                <a:solidFill>
                  <a:schemeClr val="bg1">
                    <a:lumMod val="85000"/>
                  </a:schemeClr>
                </a:solidFill>
              </a:rPr>
              <a:t>Screenshots</a:t>
            </a:r>
            <a:endParaRPr sz="1600" dirty="0">
              <a:solidFill>
                <a:schemeClr val="bg1">
                  <a:lumMod val="85000"/>
                </a:schemeClr>
              </a:solidFill>
            </a:endParaRPr>
          </a:p>
        </p:txBody>
      </p:sp>
      <p:sp>
        <p:nvSpPr>
          <p:cNvPr id="5" name="object 5"/>
          <p:cNvSpPr/>
          <p:nvPr/>
        </p:nvSpPr>
        <p:spPr>
          <a:xfrm>
            <a:off x="2536569" y="531810"/>
            <a:ext cx="1895475" cy="123825"/>
          </a:xfrm>
          <a:custGeom>
            <a:avLst/>
            <a:gdLst/>
            <a:ahLst/>
            <a:cxnLst/>
            <a:rect l="l" t="t" r="r" b="b"/>
            <a:pathLst>
              <a:path w="1895475" h="123825">
                <a:moveTo>
                  <a:pt x="1895424" y="0"/>
                </a:moveTo>
                <a:lnTo>
                  <a:pt x="0" y="0"/>
                </a:lnTo>
                <a:lnTo>
                  <a:pt x="0" y="123825"/>
                </a:lnTo>
                <a:lnTo>
                  <a:pt x="1895424" y="123825"/>
                </a:lnTo>
                <a:lnTo>
                  <a:pt x="1895424" y="0"/>
                </a:lnTo>
                <a:close/>
              </a:path>
            </a:pathLst>
          </a:custGeom>
          <a:solidFill>
            <a:srgbClr val="FF9179"/>
          </a:solidFill>
        </p:spPr>
        <p:txBody>
          <a:bodyPr wrap="square" lIns="0" tIns="0" rIns="0" bIns="0" rtlCol="0"/>
          <a:lstStyle/>
          <a:p>
            <a:endParaRPr/>
          </a:p>
        </p:txBody>
      </p:sp>
      <p:pic>
        <p:nvPicPr>
          <p:cNvPr id="7" name="Picture 6">
            <a:extLst>
              <a:ext uri="{FF2B5EF4-FFF2-40B4-BE49-F238E27FC236}">
                <a16:creationId xmlns:a16="http://schemas.microsoft.com/office/drawing/2014/main" id="{2A4E7191-7931-014D-E369-DB1155D3850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1103" y="926559"/>
            <a:ext cx="5266401" cy="2713862"/>
          </a:xfrm>
          <a:prstGeom prst="rect">
            <a:avLst/>
          </a:prstGeom>
        </p:spPr>
      </p:pic>
    </p:spTree>
    <p:extLst>
      <p:ext uri="{BB962C8B-B14F-4D97-AF65-F5344CB8AC3E}">
        <p14:creationId xmlns:p14="http://schemas.microsoft.com/office/powerpoint/2010/main" val="12717921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118</TotalTime>
  <Words>598</Words>
  <Application>Microsoft Office PowerPoint</Application>
  <PresentationFormat>Custom</PresentationFormat>
  <Paragraphs>82</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Tahoma</vt:lpstr>
      <vt:lpstr>Office Theme</vt:lpstr>
      <vt:lpstr>PowerPoint Presentation</vt:lpstr>
      <vt:lpstr>Problem Statement </vt:lpstr>
      <vt:lpstr>Motivation</vt:lpstr>
      <vt:lpstr>Abstract </vt:lpstr>
      <vt:lpstr>PowerPoint Presentation</vt:lpstr>
      <vt:lpstr>Technology Stack</vt:lpstr>
      <vt:lpstr>System Architecture</vt:lpstr>
      <vt:lpstr>Use Case Diagram</vt:lpstr>
      <vt:lpstr>Screenshots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Scope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Nagasai Kasanagottu</dc:creator>
  <cp:lastModifiedBy>sreer</cp:lastModifiedBy>
  <cp:revision>23</cp:revision>
  <dcterms:created xsi:type="dcterms:W3CDTF">2024-03-02T13:40:46Z</dcterms:created>
  <dcterms:modified xsi:type="dcterms:W3CDTF">2024-06-26T19:04:51Z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2024-03-02T00:00:00Z</vt:filetime>
  </property>
  <property fmtid="{D5CDD505-2E9C-101B-9397-08002B2CF9AE}" pid="3" name="Creator">
    <vt:lpwstr>Chromium</vt:lpwstr>
  </property>
  <property fmtid="{D5CDD505-2E9C-101B-9397-08002B2CF9AE}" pid="4" name="LastSaved">
    <vt:filetime>2024-03-02T00:00:00Z</vt:filetime>
  </property>
</Properties>
</file>