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2" r:id="rId1"/>
  </p:sldMasterIdLst>
  <p:sldIdLst>
    <p:sldId id="256" r:id="rId2"/>
    <p:sldId id="259" r:id="rId3"/>
    <p:sldId id="262" r:id="rId4"/>
    <p:sldId id="263" r:id="rId5"/>
    <p:sldId id="257" r:id="rId6"/>
    <p:sldId id="260" r:id="rId7"/>
    <p:sldId id="258" r:id="rId8"/>
    <p:sldId id="261" r:id="rId9"/>
    <p:sldId id="264" r:id="rId10"/>
    <p:sldId id="265" r:id="rId11"/>
    <p:sldId id="267" r:id="rId12"/>
    <p:sldId id="268" r:id="rId13"/>
    <p:sldId id="269" r:id="rId14"/>
    <p:sldId id="271" r:id="rId15"/>
    <p:sldId id="272" r:id="rId16"/>
    <p:sldId id="273" r:id="rId17"/>
    <p:sldId id="270"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92"/>
    <p:restoredTop sz="94691"/>
  </p:normalViewPr>
  <p:slideViewPr>
    <p:cSldViewPr snapToGrid="0">
      <p:cViewPr>
        <p:scale>
          <a:sx n="66" d="100"/>
          <a:sy n="66" d="100"/>
        </p:scale>
        <p:origin x="1152"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CCBB9-8A9B-495B-BF56-6BA72561300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4E88611-9C56-4AF5-B7E7-6250260E73B4}">
      <dgm:prSet/>
      <dgm:spPr/>
      <dgm:t>
        <a:bodyPr/>
        <a:lstStyle/>
        <a:p>
          <a:r>
            <a:rPr lang="en-IN"/>
            <a:t>The Vehicle Table stores details about vehicles associated with apartment owners and tenants, including the vehicle ID, owner ID, vehicle number, type, and status. It helps manage and track vehicle entry and exit permissions. </a:t>
          </a:r>
          <a:endParaRPr lang="en-US"/>
        </a:p>
      </dgm:t>
    </dgm:pt>
    <dgm:pt modelId="{6FA0A97B-1AA6-4F58-8258-364BA1ABB9BF}" type="parTrans" cxnId="{D8F59159-D3F0-43D6-A9A5-32DA648B2229}">
      <dgm:prSet/>
      <dgm:spPr/>
      <dgm:t>
        <a:bodyPr/>
        <a:lstStyle/>
        <a:p>
          <a:endParaRPr lang="en-US"/>
        </a:p>
      </dgm:t>
    </dgm:pt>
    <dgm:pt modelId="{7C4D1982-142B-4469-AA96-8C38F9CC59E1}" type="sibTrans" cxnId="{D8F59159-D3F0-43D6-A9A5-32DA648B2229}">
      <dgm:prSet/>
      <dgm:spPr/>
      <dgm:t>
        <a:bodyPr/>
        <a:lstStyle/>
        <a:p>
          <a:endParaRPr lang="en-US"/>
        </a:p>
      </dgm:t>
    </dgm:pt>
    <dgm:pt modelId="{76ADDB8C-E547-4532-A1ED-283DE1B19770}">
      <dgm:prSet/>
      <dgm:spPr/>
      <dgm:t>
        <a:bodyPr/>
        <a:lstStyle/>
        <a:p>
          <a:r>
            <a:rPr lang="en-IN"/>
            <a:t>The Family Member Table records information about family members linked to apartment owners or tenants, such as their ID, name, relationship, and contact details, ensuring seamless access for authorized family members. </a:t>
          </a:r>
          <a:endParaRPr lang="en-US"/>
        </a:p>
      </dgm:t>
    </dgm:pt>
    <dgm:pt modelId="{5FB18DE2-F19B-4DD8-8BD8-A86610C0375A}" type="parTrans" cxnId="{51D52F7D-9544-424B-BA87-BC7604508630}">
      <dgm:prSet/>
      <dgm:spPr/>
      <dgm:t>
        <a:bodyPr/>
        <a:lstStyle/>
        <a:p>
          <a:endParaRPr lang="en-US"/>
        </a:p>
      </dgm:t>
    </dgm:pt>
    <dgm:pt modelId="{94DB50E9-E67A-408D-9870-D98C9550315C}" type="sibTrans" cxnId="{51D52F7D-9544-424B-BA87-BC7604508630}">
      <dgm:prSet/>
      <dgm:spPr/>
      <dgm:t>
        <a:bodyPr/>
        <a:lstStyle/>
        <a:p>
          <a:endParaRPr lang="en-US"/>
        </a:p>
      </dgm:t>
    </dgm:pt>
    <dgm:pt modelId="{EE25B286-E97D-47F8-BE3B-6FC8B5D1AAE1}">
      <dgm:prSet/>
      <dgm:spPr/>
      <dgm:t>
        <a:bodyPr/>
        <a:lstStyle/>
        <a:p>
          <a:r>
            <a:rPr lang="en-IN"/>
            <a:t>The Visitor Table logs visitor information, including their ID, name, apartment being visited, vehicle number, and entry/exit times, ensuring secure monitoring of visitor movements and vehicle entries. These tables together support efficient and secure vehicle and visitor management within the system.</a:t>
          </a:r>
          <a:endParaRPr lang="en-US"/>
        </a:p>
      </dgm:t>
    </dgm:pt>
    <dgm:pt modelId="{EF239BF9-62BD-4290-9BE8-61964469B85A}" type="parTrans" cxnId="{B589BC32-3E94-402B-8A72-6793B94A450C}">
      <dgm:prSet/>
      <dgm:spPr/>
      <dgm:t>
        <a:bodyPr/>
        <a:lstStyle/>
        <a:p>
          <a:endParaRPr lang="en-US"/>
        </a:p>
      </dgm:t>
    </dgm:pt>
    <dgm:pt modelId="{5FAE123A-01EE-4801-A71D-B34A484FAD63}" type="sibTrans" cxnId="{B589BC32-3E94-402B-8A72-6793B94A450C}">
      <dgm:prSet/>
      <dgm:spPr/>
      <dgm:t>
        <a:bodyPr/>
        <a:lstStyle/>
        <a:p>
          <a:endParaRPr lang="en-US"/>
        </a:p>
      </dgm:t>
    </dgm:pt>
    <dgm:pt modelId="{B5625462-71A4-0E4F-8AA6-2A9990581D7E}" type="pres">
      <dgm:prSet presAssocID="{6EACCBB9-8A9B-495B-BF56-6BA725613003}" presName="hierChild1" presStyleCnt="0">
        <dgm:presLayoutVars>
          <dgm:chPref val="1"/>
          <dgm:dir/>
          <dgm:animOne val="branch"/>
          <dgm:animLvl val="lvl"/>
          <dgm:resizeHandles/>
        </dgm:presLayoutVars>
      </dgm:prSet>
      <dgm:spPr/>
    </dgm:pt>
    <dgm:pt modelId="{27D85157-3EF2-674E-AD2D-916183142D74}" type="pres">
      <dgm:prSet presAssocID="{64E88611-9C56-4AF5-B7E7-6250260E73B4}" presName="hierRoot1" presStyleCnt="0"/>
      <dgm:spPr/>
    </dgm:pt>
    <dgm:pt modelId="{A52157EA-AA3C-8643-9D4E-AB07EC176D63}" type="pres">
      <dgm:prSet presAssocID="{64E88611-9C56-4AF5-B7E7-6250260E73B4}" presName="composite" presStyleCnt="0"/>
      <dgm:spPr/>
    </dgm:pt>
    <dgm:pt modelId="{816CF947-2F9E-2F4C-8CAC-9957416DF5FE}" type="pres">
      <dgm:prSet presAssocID="{64E88611-9C56-4AF5-B7E7-6250260E73B4}" presName="background" presStyleLbl="node0" presStyleIdx="0" presStyleCnt="3"/>
      <dgm:spPr/>
    </dgm:pt>
    <dgm:pt modelId="{24D44FC6-AC9B-D848-A3BE-32581FA660BA}" type="pres">
      <dgm:prSet presAssocID="{64E88611-9C56-4AF5-B7E7-6250260E73B4}" presName="text" presStyleLbl="fgAcc0" presStyleIdx="0" presStyleCnt="3">
        <dgm:presLayoutVars>
          <dgm:chPref val="3"/>
        </dgm:presLayoutVars>
      </dgm:prSet>
      <dgm:spPr/>
    </dgm:pt>
    <dgm:pt modelId="{DEDCF1FA-3DE7-464F-A385-C61656BBF656}" type="pres">
      <dgm:prSet presAssocID="{64E88611-9C56-4AF5-B7E7-6250260E73B4}" presName="hierChild2" presStyleCnt="0"/>
      <dgm:spPr/>
    </dgm:pt>
    <dgm:pt modelId="{F2BFA7FF-D13A-B844-8888-9F4DA7F621E1}" type="pres">
      <dgm:prSet presAssocID="{76ADDB8C-E547-4532-A1ED-283DE1B19770}" presName="hierRoot1" presStyleCnt="0"/>
      <dgm:spPr/>
    </dgm:pt>
    <dgm:pt modelId="{8C89DF82-724C-EF4A-8249-D7BEFF974BB5}" type="pres">
      <dgm:prSet presAssocID="{76ADDB8C-E547-4532-A1ED-283DE1B19770}" presName="composite" presStyleCnt="0"/>
      <dgm:spPr/>
    </dgm:pt>
    <dgm:pt modelId="{BF2D1BC3-F8DD-B444-B78E-7312897E6855}" type="pres">
      <dgm:prSet presAssocID="{76ADDB8C-E547-4532-A1ED-283DE1B19770}" presName="background" presStyleLbl="node0" presStyleIdx="1" presStyleCnt="3"/>
      <dgm:spPr/>
    </dgm:pt>
    <dgm:pt modelId="{ECDF7575-8601-194B-A478-B9BF403CAA18}" type="pres">
      <dgm:prSet presAssocID="{76ADDB8C-E547-4532-A1ED-283DE1B19770}" presName="text" presStyleLbl="fgAcc0" presStyleIdx="1" presStyleCnt="3">
        <dgm:presLayoutVars>
          <dgm:chPref val="3"/>
        </dgm:presLayoutVars>
      </dgm:prSet>
      <dgm:spPr/>
    </dgm:pt>
    <dgm:pt modelId="{8D8F5CC5-6547-C747-B4F1-00B9D447D027}" type="pres">
      <dgm:prSet presAssocID="{76ADDB8C-E547-4532-A1ED-283DE1B19770}" presName="hierChild2" presStyleCnt="0"/>
      <dgm:spPr/>
    </dgm:pt>
    <dgm:pt modelId="{AD7B5727-422A-184A-B76C-DA9CC8C81588}" type="pres">
      <dgm:prSet presAssocID="{EE25B286-E97D-47F8-BE3B-6FC8B5D1AAE1}" presName="hierRoot1" presStyleCnt="0"/>
      <dgm:spPr/>
    </dgm:pt>
    <dgm:pt modelId="{B5244D93-90A1-3244-8998-61EC2CFE161C}" type="pres">
      <dgm:prSet presAssocID="{EE25B286-E97D-47F8-BE3B-6FC8B5D1AAE1}" presName="composite" presStyleCnt="0"/>
      <dgm:spPr/>
    </dgm:pt>
    <dgm:pt modelId="{0C832F2E-D925-1841-BF25-3EBB518AA892}" type="pres">
      <dgm:prSet presAssocID="{EE25B286-E97D-47F8-BE3B-6FC8B5D1AAE1}" presName="background" presStyleLbl="node0" presStyleIdx="2" presStyleCnt="3"/>
      <dgm:spPr/>
    </dgm:pt>
    <dgm:pt modelId="{F6D0399F-AE5E-844C-A380-884163857818}" type="pres">
      <dgm:prSet presAssocID="{EE25B286-E97D-47F8-BE3B-6FC8B5D1AAE1}" presName="text" presStyleLbl="fgAcc0" presStyleIdx="2" presStyleCnt="3">
        <dgm:presLayoutVars>
          <dgm:chPref val="3"/>
        </dgm:presLayoutVars>
      </dgm:prSet>
      <dgm:spPr/>
    </dgm:pt>
    <dgm:pt modelId="{5B55AA5A-CC4B-D14E-96A0-2D8C41E9634A}" type="pres">
      <dgm:prSet presAssocID="{EE25B286-E97D-47F8-BE3B-6FC8B5D1AAE1}" presName="hierChild2" presStyleCnt="0"/>
      <dgm:spPr/>
    </dgm:pt>
  </dgm:ptLst>
  <dgm:cxnLst>
    <dgm:cxn modelId="{B589BC32-3E94-402B-8A72-6793B94A450C}" srcId="{6EACCBB9-8A9B-495B-BF56-6BA725613003}" destId="{EE25B286-E97D-47F8-BE3B-6FC8B5D1AAE1}" srcOrd="2" destOrd="0" parTransId="{EF239BF9-62BD-4290-9BE8-61964469B85A}" sibTransId="{5FAE123A-01EE-4801-A71D-B34A484FAD63}"/>
    <dgm:cxn modelId="{47E3A237-3BF6-D344-9987-C3CA6B3ABAB5}" type="presOf" srcId="{64E88611-9C56-4AF5-B7E7-6250260E73B4}" destId="{24D44FC6-AC9B-D848-A3BE-32581FA660BA}" srcOrd="0" destOrd="0" presId="urn:microsoft.com/office/officeart/2005/8/layout/hierarchy1"/>
    <dgm:cxn modelId="{1796CA53-DAAC-934C-9F2F-39C33F1E4F04}" type="presOf" srcId="{76ADDB8C-E547-4532-A1ED-283DE1B19770}" destId="{ECDF7575-8601-194B-A478-B9BF403CAA18}" srcOrd="0" destOrd="0" presId="urn:microsoft.com/office/officeart/2005/8/layout/hierarchy1"/>
    <dgm:cxn modelId="{D8F59159-D3F0-43D6-A9A5-32DA648B2229}" srcId="{6EACCBB9-8A9B-495B-BF56-6BA725613003}" destId="{64E88611-9C56-4AF5-B7E7-6250260E73B4}" srcOrd="0" destOrd="0" parTransId="{6FA0A97B-1AA6-4F58-8258-364BA1ABB9BF}" sibTransId="{7C4D1982-142B-4469-AA96-8C38F9CC59E1}"/>
    <dgm:cxn modelId="{B21B7660-F625-4446-9E0A-F3016ECB5BB6}" type="presOf" srcId="{EE25B286-E97D-47F8-BE3B-6FC8B5D1AAE1}" destId="{F6D0399F-AE5E-844C-A380-884163857818}" srcOrd="0" destOrd="0" presId="urn:microsoft.com/office/officeart/2005/8/layout/hierarchy1"/>
    <dgm:cxn modelId="{51D52F7D-9544-424B-BA87-BC7604508630}" srcId="{6EACCBB9-8A9B-495B-BF56-6BA725613003}" destId="{76ADDB8C-E547-4532-A1ED-283DE1B19770}" srcOrd="1" destOrd="0" parTransId="{5FB18DE2-F19B-4DD8-8BD8-A86610C0375A}" sibTransId="{94DB50E9-E67A-408D-9870-D98C9550315C}"/>
    <dgm:cxn modelId="{A69005BB-7E1D-F94D-80B2-A5C8F44EF1FB}" type="presOf" srcId="{6EACCBB9-8A9B-495B-BF56-6BA725613003}" destId="{B5625462-71A4-0E4F-8AA6-2A9990581D7E}" srcOrd="0" destOrd="0" presId="urn:microsoft.com/office/officeart/2005/8/layout/hierarchy1"/>
    <dgm:cxn modelId="{5C4EDBFE-AF0B-9F41-A1E0-85EEA45CE519}" type="presParOf" srcId="{B5625462-71A4-0E4F-8AA6-2A9990581D7E}" destId="{27D85157-3EF2-674E-AD2D-916183142D74}" srcOrd="0" destOrd="0" presId="urn:microsoft.com/office/officeart/2005/8/layout/hierarchy1"/>
    <dgm:cxn modelId="{62695C29-3828-494E-BBDE-268563CC7DA3}" type="presParOf" srcId="{27D85157-3EF2-674E-AD2D-916183142D74}" destId="{A52157EA-AA3C-8643-9D4E-AB07EC176D63}" srcOrd="0" destOrd="0" presId="urn:microsoft.com/office/officeart/2005/8/layout/hierarchy1"/>
    <dgm:cxn modelId="{631FE9EF-2950-E04E-A102-CE6E0FAAAA8C}" type="presParOf" srcId="{A52157EA-AA3C-8643-9D4E-AB07EC176D63}" destId="{816CF947-2F9E-2F4C-8CAC-9957416DF5FE}" srcOrd="0" destOrd="0" presId="urn:microsoft.com/office/officeart/2005/8/layout/hierarchy1"/>
    <dgm:cxn modelId="{8EA65D0E-E2EE-A844-91A2-DB4EEC66AEFA}" type="presParOf" srcId="{A52157EA-AA3C-8643-9D4E-AB07EC176D63}" destId="{24D44FC6-AC9B-D848-A3BE-32581FA660BA}" srcOrd="1" destOrd="0" presId="urn:microsoft.com/office/officeart/2005/8/layout/hierarchy1"/>
    <dgm:cxn modelId="{179EADEF-5C45-C740-A332-784B625BD88E}" type="presParOf" srcId="{27D85157-3EF2-674E-AD2D-916183142D74}" destId="{DEDCF1FA-3DE7-464F-A385-C61656BBF656}" srcOrd="1" destOrd="0" presId="urn:microsoft.com/office/officeart/2005/8/layout/hierarchy1"/>
    <dgm:cxn modelId="{A43B8794-4BA9-BE47-8E5C-A7DDE028B6BD}" type="presParOf" srcId="{B5625462-71A4-0E4F-8AA6-2A9990581D7E}" destId="{F2BFA7FF-D13A-B844-8888-9F4DA7F621E1}" srcOrd="1" destOrd="0" presId="urn:microsoft.com/office/officeart/2005/8/layout/hierarchy1"/>
    <dgm:cxn modelId="{0FC4FF42-BD64-E449-B62C-D66BBDF09D84}" type="presParOf" srcId="{F2BFA7FF-D13A-B844-8888-9F4DA7F621E1}" destId="{8C89DF82-724C-EF4A-8249-D7BEFF974BB5}" srcOrd="0" destOrd="0" presId="urn:microsoft.com/office/officeart/2005/8/layout/hierarchy1"/>
    <dgm:cxn modelId="{566C580B-9412-464E-9B39-A10D9958B373}" type="presParOf" srcId="{8C89DF82-724C-EF4A-8249-D7BEFF974BB5}" destId="{BF2D1BC3-F8DD-B444-B78E-7312897E6855}" srcOrd="0" destOrd="0" presId="urn:microsoft.com/office/officeart/2005/8/layout/hierarchy1"/>
    <dgm:cxn modelId="{A084C8E1-0DAB-CD47-90F8-753181EBBCAD}" type="presParOf" srcId="{8C89DF82-724C-EF4A-8249-D7BEFF974BB5}" destId="{ECDF7575-8601-194B-A478-B9BF403CAA18}" srcOrd="1" destOrd="0" presId="urn:microsoft.com/office/officeart/2005/8/layout/hierarchy1"/>
    <dgm:cxn modelId="{2DFD2305-F218-F949-A375-48E5B448B2E6}" type="presParOf" srcId="{F2BFA7FF-D13A-B844-8888-9F4DA7F621E1}" destId="{8D8F5CC5-6547-C747-B4F1-00B9D447D027}" srcOrd="1" destOrd="0" presId="urn:microsoft.com/office/officeart/2005/8/layout/hierarchy1"/>
    <dgm:cxn modelId="{FDC155F1-4F44-8C4F-9C80-49EBEDBDDE45}" type="presParOf" srcId="{B5625462-71A4-0E4F-8AA6-2A9990581D7E}" destId="{AD7B5727-422A-184A-B76C-DA9CC8C81588}" srcOrd="2" destOrd="0" presId="urn:microsoft.com/office/officeart/2005/8/layout/hierarchy1"/>
    <dgm:cxn modelId="{D6D0D4E7-110F-364B-B41C-62669FE19017}" type="presParOf" srcId="{AD7B5727-422A-184A-B76C-DA9CC8C81588}" destId="{B5244D93-90A1-3244-8998-61EC2CFE161C}" srcOrd="0" destOrd="0" presId="urn:microsoft.com/office/officeart/2005/8/layout/hierarchy1"/>
    <dgm:cxn modelId="{225EE30D-2A28-EE43-853D-E1E5DF5D0ADA}" type="presParOf" srcId="{B5244D93-90A1-3244-8998-61EC2CFE161C}" destId="{0C832F2E-D925-1841-BF25-3EBB518AA892}" srcOrd="0" destOrd="0" presId="urn:microsoft.com/office/officeart/2005/8/layout/hierarchy1"/>
    <dgm:cxn modelId="{5DED93CE-B066-CD4F-A4C3-CF96D58D7D53}" type="presParOf" srcId="{B5244D93-90A1-3244-8998-61EC2CFE161C}" destId="{F6D0399F-AE5E-844C-A380-884163857818}" srcOrd="1" destOrd="0" presId="urn:microsoft.com/office/officeart/2005/8/layout/hierarchy1"/>
    <dgm:cxn modelId="{F29BA4F8-D872-E54B-9FA6-4F4A2E5AC252}" type="presParOf" srcId="{AD7B5727-422A-184A-B76C-DA9CC8C81588}" destId="{5B55AA5A-CC4B-D14E-96A0-2D8C41E963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5B00C-BDB2-4CEF-96B9-63DDC6754139}" type="doc">
      <dgm:prSet loTypeId="urn:microsoft.com/office/officeart/2005/8/layout/hierarchy3" loCatId="hierarchy" qsTypeId="urn:microsoft.com/office/officeart/2005/8/quickstyle/simple2" qsCatId="simple" csTypeId="urn:microsoft.com/office/officeart/2005/8/colors/colorful5" csCatId="colorful" phldr="1"/>
      <dgm:spPr/>
      <dgm:t>
        <a:bodyPr/>
        <a:lstStyle/>
        <a:p>
          <a:endParaRPr lang="en-US"/>
        </a:p>
      </dgm:t>
    </dgm:pt>
    <dgm:pt modelId="{F4C04C0C-25A0-4B21-A3E8-B7865C63CB74}">
      <dgm:prSet/>
      <dgm:spPr/>
      <dgm:t>
        <a:bodyPr/>
        <a:lstStyle/>
        <a:p>
          <a:pPr algn="just"/>
          <a:r>
            <a:rPr lang="en-US" dirty="0"/>
            <a:t>The Data Flow Diagram (DFD) provides an overall view of how data moves through the vehicle management system. It highlights the interaction between users ( secretary and security, and visitors) and system processes. At the highest level, the system processes inputs such as user login credentials, vehicle registration details, and visitor information, and generates outputs like access to role-specific dashboards, vehicle activity logs, and visitor entry/exit records.</a:t>
          </a:r>
        </a:p>
      </dgm:t>
    </dgm:pt>
    <dgm:pt modelId="{64527C32-31B2-40FB-877C-30914E39A701}" type="parTrans" cxnId="{8D1D52DA-2348-4BB6-B459-E8145A810D47}">
      <dgm:prSet/>
      <dgm:spPr/>
      <dgm:t>
        <a:bodyPr/>
        <a:lstStyle/>
        <a:p>
          <a:endParaRPr lang="en-US"/>
        </a:p>
      </dgm:t>
    </dgm:pt>
    <dgm:pt modelId="{BFE1825E-E5FB-4ACB-9FE8-AD1803E9E398}" type="sibTrans" cxnId="{8D1D52DA-2348-4BB6-B459-E8145A810D47}">
      <dgm:prSet/>
      <dgm:spPr/>
      <dgm:t>
        <a:bodyPr/>
        <a:lstStyle/>
        <a:p>
          <a:endParaRPr lang="en-US"/>
        </a:p>
      </dgm:t>
    </dgm:pt>
    <dgm:pt modelId="{5B265944-B196-4BA9-B9FD-9103F2CED718}">
      <dgm:prSet/>
      <dgm:spPr/>
      <dgm:t>
        <a:bodyPr/>
        <a:lstStyle/>
        <a:p>
          <a:pPr algn="just"/>
          <a:r>
            <a:rPr lang="en-US" dirty="0"/>
            <a:t>The DFD is structured into multiple levels, with Level 0 showing the core processes of authentication, data management, and access control, while Level 1 expands these into specific modules like user management by admin, vehicle handling by the secretary, and visitor monitoring by security. The diagram ensures a clear representation of data storage, flow, and processing within the system, linking user interactions with the database tables (Users, Vehicles, Visitors). This comprehensive design enables efficient and secure system operations.</a:t>
          </a:r>
        </a:p>
      </dgm:t>
    </dgm:pt>
    <dgm:pt modelId="{E0E96417-3F4F-4034-AD8C-BEF4A0BA69AF}" type="parTrans" cxnId="{1B0734C5-B19B-4E20-91A4-A055B4D3A197}">
      <dgm:prSet/>
      <dgm:spPr/>
      <dgm:t>
        <a:bodyPr/>
        <a:lstStyle/>
        <a:p>
          <a:endParaRPr lang="en-US"/>
        </a:p>
      </dgm:t>
    </dgm:pt>
    <dgm:pt modelId="{756AC9B5-9647-4437-8978-276C7204292E}" type="sibTrans" cxnId="{1B0734C5-B19B-4E20-91A4-A055B4D3A197}">
      <dgm:prSet/>
      <dgm:spPr/>
      <dgm:t>
        <a:bodyPr/>
        <a:lstStyle/>
        <a:p>
          <a:endParaRPr lang="en-US"/>
        </a:p>
      </dgm:t>
    </dgm:pt>
    <dgm:pt modelId="{89995306-A115-EE4A-96B3-E9530E86FCA8}" type="pres">
      <dgm:prSet presAssocID="{CD15B00C-BDB2-4CEF-96B9-63DDC6754139}" presName="diagram" presStyleCnt="0">
        <dgm:presLayoutVars>
          <dgm:chPref val="1"/>
          <dgm:dir/>
          <dgm:animOne val="branch"/>
          <dgm:animLvl val="lvl"/>
          <dgm:resizeHandles/>
        </dgm:presLayoutVars>
      </dgm:prSet>
      <dgm:spPr/>
    </dgm:pt>
    <dgm:pt modelId="{CC4C34FF-7AF9-2345-A297-F5F99937E1AA}" type="pres">
      <dgm:prSet presAssocID="{F4C04C0C-25A0-4B21-A3E8-B7865C63CB74}" presName="root" presStyleCnt="0"/>
      <dgm:spPr/>
    </dgm:pt>
    <dgm:pt modelId="{52039669-4F61-FA49-8DE7-175CEF2FC9A4}" type="pres">
      <dgm:prSet presAssocID="{F4C04C0C-25A0-4B21-A3E8-B7865C63CB74}" presName="rootComposite" presStyleCnt="0"/>
      <dgm:spPr/>
    </dgm:pt>
    <dgm:pt modelId="{327E7357-3F32-0146-9801-775C5023E17C}" type="pres">
      <dgm:prSet presAssocID="{F4C04C0C-25A0-4B21-A3E8-B7865C63CB74}" presName="rootText" presStyleLbl="node1" presStyleIdx="0" presStyleCnt="2"/>
      <dgm:spPr/>
    </dgm:pt>
    <dgm:pt modelId="{CBEEBB60-57F1-AB49-B1E0-0ADB174D9235}" type="pres">
      <dgm:prSet presAssocID="{F4C04C0C-25A0-4B21-A3E8-B7865C63CB74}" presName="rootConnector" presStyleLbl="node1" presStyleIdx="0" presStyleCnt="2"/>
      <dgm:spPr/>
    </dgm:pt>
    <dgm:pt modelId="{732FF7C0-4C4C-864B-A3C1-403CC8FBC4BD}" type="pres">
      <dgm:prSet presAssocID="{F4C04C0C-25A0-4B21-A3E8-B7865C63CB74}" presName="childShape" presStyleCnt="0"/>
      <dgm:spPr/>
    </dgm:pt>
    <dgm:pt modelId="{5768CADA-5612-114A-80B8-AAE2DA6176ED}" type="pres">
      <dgm:prSet presAssocID="{5B265944-B196-4BA9-B9FD-9103F2CED718}" presName="root" presStyleCnt="0"/>
      <dgm:spPr/>
    </dgm:pt>
    <dgm:pt modelId="{9B64320D-15D0-EA42-BAB1-D587803B5D4A}" type="pres">
      <dgm:prSet presAssocID="{5B265944-B196-4BA9-B9FD-9103F2CED718}" presName="rootComposite" presStyleCnt="0"/>
      <dgm:spPr/>
    </dgm:pt>
    <dgm:pt modelId="{727D4092-6980-FB41-B637-083539F6FE7F}" type="pres">
      <dgm:prSet presAssocID="{5B265944-B196-4BA9-B9FD-9103F2CED718}" presName="rootText" presStyleLbl="node1" presStyleIdx="1" presStyleCnt="2"/>
      <dgm:spPr/>
    </dgm:pt>
    <dgm:pt modelId="{BADED95B-4A46-AB48-927B-32B3487E9E18}" type="pres">
      <dgm:prSet presAssocID="{5B265944-B196-4BA9-B9FD-9103F2CED718}" presName="rootConnector" presStyleLbl="node1" presStyleIdx="1" presStyleCnt="2"/>
      <dgm:spPr/>
    </dgm:pt>
    <dgm:pt modelId="{B1196A19-C57A-3746-A1BD-6A96B6C5F597}" type="pres">
      <dgm:prSet presAssocID="{5B265944-B196-4BA9-B9FD-9103F2CED718}" presName="childShape" presStyleCnt="0"/>
      <dgm:spPr/>
    </dgm:pt>
  </dgm:ptLst>
  <dgm:cxnLst>
    <dgm:cxn modelId="{200EAB50-CFF1-8540-B2BE-EA7E0543703E}" type="presOf" srcId="{5B265944-B196-4BA9-B9FD-9103F2CED718}" destId="{727D4092-6980-FB41-B637-083539F6FE7F}" srcOrd="0" destOrd="0" presId="urn:microsoft.com/office/officeart/2005/8/layout/hierarchy3"/>
    <dgm:cxn modelId="{3579D56F-E714-8C4A-AD49-3E0AC52CAA3E}" type="presOf" srcId="{5B265944-B196-4BA9-B9FD-9103F2CED718}" destId="{BADED95B-4A46-AB48-927B-32B3487E9E18}" srcOrd="1" destOrd="0" presId="urn:microsoft.com/office/officeart/2005/8/layout/hierarchy3"/>
    <dgm:cxn modelId="{F2C5F28C-A75A-F142-9A58-7267C201D08E}" type="presOf" srcId="{F4C04C0C-25A0-4B21-A3E8-B7865C63CB74}" destId="{CBEEBB60-57F1-AB49-B1E0-0ADB174D9235}" srcOrd="1" destOrd="0" presId="urn:microsoft.com/office/officeart/2005/8/layout/hierarchy3"/>
    <dgm:cxn modelId="{1B0734C5-B19B-4E20-91A4-A055B4D3A197}" srcId="{CD15B00C-BDB2-4CEF-96B9-63DDC6754139}" destId="{5B265944-B196-4BA9-B9FD-9103F2CED718}" srcOrd="1" destOrd="0" parTransId="{E0E96417-3F4F-4034-AD8C-BEF4A0BA69AF}" sibTransId="{756AC9B5-9647-4437-8978-276C7204292E}"/>
    <dgm:cxn modelId="{58B29AD4-FF96-E446-B89E-2292EA5A8238}" type="presOf" srcId="{F4C04C0C-25A0-4B21-A3E8-B7865C63CB74}" destId="{327E7357-3F32-0146-9801-775C5023E17C}" srcOrd="0" destOrd="0" presId="urn:microsoft.com/office/officeart/2005/8/layout/hierarchy3"/>
    <dgm:cxn modelId="{8D1D52DA-2348-4BB6-B459-E8145A810D47}" srcId="{CD15B00C-BDB2-4CEF-96B9-63DDC6754139}" destId="{F4C04C0C-25A0-4B21-A3E8-B7865C63CB74}" srcOrd="0" destOrd="0" parTransId="{64527C32-31B2-40FB-877C-30914E39A701}" sibTransId="{BFE1825E-E5FB-4ACB-9FE8-AD1803E9E398}"/>
    <dgm:cxn modelId="{0CBA4CF7-6E46-CC47-81D7-4B639318D9DC}" type="presOf" srcId="{CD15B00C-BDB2-4CEF-96B9-63DDC6754139}" destId="{89995306-A115-EE4A-96B3-E9530E86FCA8}" srcOrd="0" destOrd="0" presId="urn:microsoft.com/office/officeart/2005/8/layout/hierarchy3"/>
    <dgm:cxn modelId="{FCF17BDD-1241-BF47-8D70-446D7AF74149}" type="presParOf" srcId="{89995306-A115-EE4A-96B3-E9530E86FCA8}" destId="{CC4C34FF-7AF9-2345-A297-F5F99937E1AA}" srcOrd="0" destOrd="0" presId="urn:microsoft.com/office/officeart/2005/8/layout/hierarchy3"/>
    <dgm:cxn modelId="{1FAC7429-2A67-8746-A859-A3D37392277D}" type="presParOf" srcId="{CC4C34FF-7AF9-2345-A297-F5F99937E1AA}" destId="{52039669-4F61-FA49-8DE7-175CEF2FC9A4}" srcOrd="0" destOrd="0" presId="urn:microsoft.com/office/officeart/2005/8/layout/hierarchy3"/>
    <dgm:cxn modelId="{8EFB766D-CA83-E546-B338-C4C0E04129B0}" type="presParOf" srcId="{52039669-4F61-FA49-8DE7-175CEF2FC9A4}" destId="{327E7357-3F32-0146-9801-775C5023E17C}" srcOrd="0" destOrd="0" presId="urn:microsoft.com/office/officeart/2005/8/layout/hierarchy3"/>
    <dgm:cxn modelId="{009A5BB5-7809-814F-8BFE-C27DF875FBAC}" type="presParOf" srcId="{52039669-4F61-FA49-8DE7-175CEF2FC9A4}" destId="{CBEEBB60-57F1-AB49-B1E0-0ADB174D9235}" srcOrd="1" destOrd="0" presId="urn:microsoft.com/office/officeart/2005/8/layout/hierarchy3"/>
    <dgm:cxn modelId="{A480818F-A92E-0943-80DF-605D663A0775}" type="presParOf" srcId="{CC4C34FF-7AF9-2345-A297-F5F99937E1AA}" destId="{732FF7C0-4C4C-864B-A3C1-403CC8FBC4BD}" srcOrd="1" destOrd="0" presId="urn:microsoft.com/office/officeart/2005/8/layout/hierarchy3"/>
    <dgm:cxn modelId="{70E63952-4CFE-064C-895B-80D82DA07D61}" type="presParOf" srcId="{89995306-A115-EE4A-96B3-E9530E86FCA8}" destId="{5768CADA-5612-114A-80B8-AAE2DA6176ED}" srcOrd="1" destOrd="0" presId="urn:microsoft.com/office/officeart/2005/8/layout/hierarchy3"/>
    <dgm:cxn modelId="{9E7DDEA4-D179-8548-9DDF-915CFF701718}" type="presParOf" srcId="{5768CADA-5612-114A-80B8-AAE2DA6176ED}" destId="{9B64320D-15D0-EA42-BAB1-D587803B5D4A}" srcOrd="0" destOrd="0" presId="urn:microsoft.com/office/officeart/2005/8/layout/hierarchy3"/>
    <dgm:cxn modelId="{3805AC3A-DB22-BA4C-922D-FDA480B0B59B}" type="presParOf" srcId="{9B64320D-15D0-EA42-BAB1-D587803B5D4A}" destId="{727D4092-6980-FB41-B637-083539F6FE7F}" srcOrd="0" destOrd="0" presId="urn:microsoft.com/office/officeart/2005/8/layout/hierarchy3"/>
    <dgm:cxn modelId="{272854A5-B34E-AC4E-B565-68977359C32F}" type="presParOf" srcId="{9B64320D-15D0-EA42-BAB1-D587803B5D4A}" destId="{BADED95B-4A46-AB48-927B-32B3487E9E18}" srcOrd="1" destOrd="0" presId="urn:microsoft.com/office/officeart/2005/8/layout/hierarchy3"/>
    <dgm:cxn modelId="{04724442-A06E-184D-8A90-D1A58232F274}" type="presParOf" srcId="{5768CADA-5612-114A-80B8-AAE2DA6176ED}" destId="{B1196A19-C57A-3746-A1BD-6A96B6C5F59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CF947-2F9E-2F4C-8CAC-9957416DF5FE}">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44FC6-AC9B-D848-A3BE-32581FA660BA}">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Vehicle Table stores details about vehicles associated with apartment owners and tenants, including the vehicle ID, owner ID, vehicle number, type, and status. It helps manage and track vehicle entry and exit permissions. </a:t>
          </a:r>
          <a:endParaRPr lang="en-US" sz="1300" kern="1200"/>
        </a:p>
      </dsp:txBody>
      <dsp:txXfrm>
        <a:off x="378614" y="886531"/>
        <a:ext cx="2810360" cy="1744948"/>
      </dsp:txXfrm>
    </dsp:sp>
    <dsp:sp modelId="{BF2D1BC3-F8DD-B444-B78E-7312897E6855}">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F7575-8601-194B-A478-B9BF403CAA18}">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Family Member Table records information about family members linked to apartment owners or tenants, such as their ID, name, relationship, and contact details, ensuring seamless access for authorized family members. </a:t>
          </a:r>
          <a:endParaRPr lang="en-US" sz="1300" kern="1200"/>
        </a:p>
      </dsp:txBody>
      <dsp:txXfrm>
        <a:off x="3946203" y="886531"/>
        <a:ext cx="2810360" cy="1744948"/>
      </dsp:txXfrm>
    </dsp:sp>
    <dsp:sp modelId="{0C832F2E-D925-1841-BF25-3EBB518AA892}">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D0399F-AE5E-844C-A380-884163857818}">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Visitor Table logs visitor information, including their ID, name, apartment being visited, vehicle number, and entry/exit times, ensuring secure monitoring of visitor movements and vehicle entries. These tables together support efficient and secure vehicle and visitor management within the system.</a:t>
          </a:r>
          <a:endParaRPr lang="en-US" sz="1300" kern="1200"/>
        </a:p>
      </dsp:txBody>
      <dsp:txXfrm>
        <a:off x="7513791" y="886531"/>
        <a:ext cx="2810360" cy="1744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E7357-3F32-0146-9801-775C5023E17C}">
      <dsp:nvSpPr>
        <dsp:cNvPr id="0" name=""/>
        <dsp:cNvSpPr/>
      </dsp:nvSpPr>
      <dsp:spPr>
        <a:xfrm>
          <a:off x="1283" y="1007554"/>
          <a:ext cx="4672458" cy="2336229"/>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kern="1200" dirty="0"/>
            <a:t>The Data Flow Diagram (DFD) provides an overall view of how data moves through the vehicle management system. It highlights the interaction between users ( secretary and security, and visitors) and system processes. At the highest level, the system processes inputs such as user login credentials, vehicle registration details, and visitor information, and generates outputs like access to role-specific dashboards, vehicle activity logs, and visitor entry/exit records.</a:t>
          </a:r>
        </a:p>
      </dsp:txBody>
      <dsp:txXfrm>
        <a:off x="69709" y="1075980"/>
        <a:ext cx="4535606" cy="2199377"/>
      </dsp:txXfrm>
    </dsp:sp>
    <dsp:sp modelId="{727D4092-6980-FB41-B637-083539F6FE7F}">
      <dsp:nvSpPr>
        <dsp:cNvPr id="0" name=""/>
        <dsp:cNvSpPr/>
      </dsp:nvSpPr>
      <dsp:spPr>
        <a:xfrm>
          <a:off x="5841857" y="1007554"/>
          <a:ext cx="4672458" cy="2336229"/>
        </a:xfrm>
        <a:prstGeom prst="roundRect">
          <a:avLst>
            <a:gd name="adj" fmla="val 10000"/>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kern="1200" dirty="0"/>
            <a:t>The DFD is structured into multiple levels, with Level 0 showing the core processes of authentication, data management, and access control, while Level 1 expands these into specific modules like user management by admin, vehicle handling by the secretary, and visitor monitoring by security. The diagram ensures a clear representation of data storage, flow, and processing within the system, linking user interactions with the database tables (Users, Vehicles, Visitors). This comprehensive design enables efficient and secure system operations.</a:t>
          </a:r>
        </a:p>
      </dsp:txBody>
      <dsp:txXfrm>
        <a:off x="5910283" y="1075980"/>
        <a:ext cx="4535606" cy="21993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39341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25327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05687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52204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DC4309-1DBB-5641-9C54-B9A0736F38E3}" type="datetimeFigureOut">
              <a:rPr lang="en-US" smtClean="0"/>
              <a:t>12/18/24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88961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FDC4309-1DBB-5641-9C54-B9A0736F38E3}"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9043287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FDC4309-1DBB-5641-9C54-B9A0736F38E3}" type="datetimeFigureOut">
              <a:rPr lang="en-US" smtClean="0"/>
              <a:t>12/18/24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3453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FDC4309-1DBB-5641-9C54-B9A0736F38E3}" type="datetimeFigureOut">
              <a:rPr lang="en-US" smtClean="0"/>
              <a:t>12/18/24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70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C4309-1DBB-5641-9C54-B9A0736F38E3}" type="datetimeFigureOut">
              <a:rPr lang="en-US" smtClean="0"/>
              <a:t>12/18/24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10657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FDC4309-1DBB-5641-9C54-B9A0736F38E3}"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8719188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FDC4309-1DBB-5641-9C54-B9A0736F38E3}" type="datetimeFigureOut">
              <a:rPr lang="en-US" smtClean="0"/>
              <a:t>12/18/24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3568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C4309-1DBB-5641-9C54-B9A0736F38E3}" type="datetimeFigureOut">
              <a:rPr lang="en-US" smtClean="0"/>
              <a:t>12/18/24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7A3CF-7E20-B149-8B36-2EEAF8D89CD1}" type="slidenum">
              <a:rPr lang="en-US" smtClean="0"/>
              <a:t>‹#›</a:t>
            </a:fld>
            <a:endParaRPr lang="en-US"/>
          </a:p>
        </p:txBody>
      </p:sp>
    </p:spTree>
    <p:extLst>
      <p:ext uri="{BB962C8B-B14F-4D97-AF65-F5344CB8AC3E}">
        <p14:creationId xmlns:p14="http://schemas.microsoft.com/office/powerpoint/2010/main" val="790559996"/>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8D2DEC-5E8B-5849-1CF5-1AB72A9672D0}"/>
              </a:ext>
            </a:extLst>
          </p:cNvPr>
          <p:cNvSpPr>
            <a:spLocks noGrp="1"/>
          </p:cNvSpPr>
          <p:nvPr>
            <p:ph type="ctrTitle"/>
          </p:nvPr>
        </p:nvSpPr>
        <p:spPr>
          <a:xfrm>
            <a:off x="773408" y="992094"/>
            <a:ext cx="3616913" cy="2795160"/>
          </a:xfrm>
        </p:spPr>
        <p:txBody>
          <a:bodyPr vert="horz" lIns="91440" tIns="45720" rIns="91440" bIns="45720" rtlCol="0" anchor="b">
            <a:normAutofit/>
          </a:bodyPr>
          <a:lstStyle/>
          <a:p>
            <a:r>
              <a:rPr lang="en-US" sz="4400" kern="1200" dirty="0">
                <a:solidFill>
                  <a:schemeClr val="tx1"/>
                </a:solidFill>
                <a:latin typeface="+mj-lt"/>
                <a:ea typeface="+mj-ea"/>
                <a:cs typeface="+mj-cs"/>
              </a:rPr>
              <a:t>VEHICLE Management System</a:t>
            </a:r>
          </a:p>
        </p:txBody>
      </p:sp>
      <p:sp>
        <p:nvSpPr>
          <p:cNvPr id="7" name="TextBox 6">
            <a:extLst>
              <a:ext uri="{FF2B5EF4-FFF2-40B4-BE49-F238E27FC236}">
                <a16:creationId xmlns:a16="http://schemas.microsoft.com/office/drawing/2014/main" id="{91F71F5B-3745-3087-6D02-62A467CF10E7}"/>
              </a:ext>
            </a:extLst>
          </p:cNvPr>
          <p:cNvSpPr txBox="1"/>
          <p:nvPr/>
        </p:nvSpPr>
        <p:spPr>
          <a:xfrm>
            <a:off x="996287" y="4121253"/>
            <a:ext cx="3125337" cy="1136843"/>
          </a:xfrm>
          <a:prstGeom prst="rect">
            <a:avLst/>
          </a:prstGeom>
        </p:spPr>
        <p:txBody>
          <a:bodyPr vert="horz" lIns="91440" tIns="45720" rIns="91440" bIns="45720" rtlCol="0">
            <a:normAutofit/>
          </a:bodyPr>
          <a:lstStyle/>
          <a:p>
            <a:pPr algn="ctr" defTabSz="914400">
              <a:lnSpc>
                <a:spcPct val="90000"/>
              </a:lnSpc>
              <a:spcBef>
                <a:spcPts val="1000"/>
              </a:spcBef>
            </a:pPr>
            <a:r>
              <a:rPr lang="en-US" kern="1200">
                <a:solidFill>
                  <a:schemeClr val="tx1"/>
                </a:solidFill>
                <a:latin typeface="+mn-lt"/>
                <a:ea typeface="+mn-ea"/>
                <a:cs typeface="+mn-cs"/>
              </a:rPr>
              <a:t>Submitted to -</a:t>
            </a:r>
          </a:p>
          <a:p>
            <a:pPr algn="ctr" defTabSz="914400">
              <a:lnSpc>
                <a:spcPct val="90000"/>
              </a:lnSpc>
              <a:spcBef>
                <a:spcPts val="1000"/>
              </a:spcBef>
            </a:pPr>
            <a:r>
              <a:rPr lang="en-US" kern="1200">
                <a:solidFill>
                  <a:schemeClr val="tx1"/>
                </a:solidFill>
                <a:latin typeface="+mn-lt"/>
                <a:ea typeface="+mn-ea"/>
                <a:cs typeface="+mn-cs"/>
              </a:rPr>
              <a:t>Prof. B.Nath</a:t>
            </a:r>
          </a:p>
        </p:txBody>
      </p:sp>
      <p:sp>
        <p:nvSpPr>
          <p:cNvPr id="4" name="TextBox 3">
            <a:extLst>
              <a:ext uri="{FF2B5EF4-FFF2-40B4-BE49-F238E27FC236}">
                <a16:creationId xmlns:a16="http://schemas.microsoft.com/office/drawing/2014/main" id="{3D90D7EF-B78B-E9F2-2905-BA4DB01B08BB}"/>
              </a:ext>
            </a:extLst>
          </p:cNvPr>
          <p:cNvSpPr txBox="1"/>
          <p:nvPr/>
        </p:nvSpPr>
        <p:spPr>
          <a:xfrm>
            <a:off x="6326372" y="4062038"/>
            <a:ext cx="4189228" cy="1463284"/>
          </a:xfrm>
          <a:prstGeom prst="rect">
            <a:avLst/>
          </a:prstGeom>
        </p:spPr>
        <p:txBody>
          <a:bodyPr vert="horz" lIns="91440" tIns="45720" rIns="91440" bIns="45720" rtlCol="0" anchor="t">
            <a:normAutofit/>
          </a:bodyPr>
          <a:lstStyle/>
          <a:p>
            <a:pPr algn="ctr" defTabSz="914400">
              <a:lnSpc>
                <a:spcPct val="90000"/>
              </a:lnSpc>
              <a:spcBef>
                <a:spcPts val="1000"/>
              </a:spcBef>
              <a:spcAft>
                <a:spcPts val="600"/>
              </a:spcAft>
            </a:pPr>
            <a:r>
              <a:rPr lang="en-US" sz="1400">
                <a:solidFill>
                  <a:srgbClr val="595959"/>
                </a:solidFill>
              </a:rPr>
              <a:t>	Submitted by –</a:t>
            </a:r>
          </a:p>
          <a:p>
            <a:pPr algn="ctr" defTabSz="914400">
              <a:lnSpc>
                <a:spcPct val="90000"/>
              </a:lnSpc>
              <a:spcBef>
                <a:spcPts val="1000"/>
              </a:spcBef>
              <a:spcAft>
                <a:spcPts val="600"/>
              </a:spcAft>
            </a:pPr>
            <a:r>
              <a:rPr lang="en-US" sz="1400">
                <a:solidFill>
                  <a:srgbClr val="595959"/>
                </a:solidFill>
              </a:rPr>
              <a:t>	Ayush Bajpai (CSM23043)</a:t>
            </a:r>
          </a:p>
          <a:p>
            <a:pPr algn="ctr" defTabSz="914400">
              <a:lnSpc>
                <a:spcPct val="90000"/>
              </a:lnSpc>
              <a:spcBef>
                <a:spcPts val="1000"/>
              </a:spcBef>
              <a:spcAft>
                <a:spcPts val="600"/>
              </a:spcAft>
            </a:pPr>
            <a:r>
              <a:rPr lang="en-US" sz="1400">
                <a:solidFill>
                  <a:srgbClr val="595959"/>
                </a:solidFill>
              </a:rPr>
              <a:t>	Akhilesh Yadav (CSM23011)</a:t>
            </a:r>
          </a:p>
        </p:txBody>
      </p:sp>
    </p:spTree>
    <p:extLst>
      <p:ext uri="{BB962C8B-B14F-4D97-AF65-F5344CB8AC3E}">
        <p14:creationId xmlns:p14="http://schemas.microsoft.com/office/powerpoint/2010/main" val="320964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1F3E3-6E91-9D17-6D79-3D227E7AF339}"/>
              </a:ext>
            </a:extLst>
          </p:cNvPr>
          <p:cNvSpPr>
            <a:spLocks noGrp="1"/>
          </p:cNvSpPr>
          <p:nvPr>
            <p:ph type="title"/>
          </p:nvPr>
        </p:nvSpPr>
        <p:spPr>
          <a:xfrm>
            <a:off x="1043631" y="809898"/>
            <a:ext cx="10173010" cy="1554480"/>
          </a:xfrm>
        </p:spPr>
        <p:txBody>
          <a:bodyPr anchor="ctr">
            <a:normAutofit/>
          </a:bodyPr>
          <a:lstStyle/>
          <a:p>
            <a:r>
              <a:rPr lang="en-US" sz="4800"/>
              <a:t>Data Dictionary</a:t>
            </a:r>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56A8D1F0-AED7-0D49-FB11-029E99DCA487}"/>
              </a:ext>
            </a:extLst>
          </p:cNvPr>
          <p:cNvGraphicFramePr>
            <a:graphicFrameLocks noGrp="1"/>
          </p:cNvGraphicFramePr>
          <p:nvPr>
            <p:ph idx="1"/>
            <p:extLst>
              <p:ext uri="{D42A27DB-BD31-4B8C-83A1-F6EECF244321}">
                <p14:modId xmlns:p14="http://schemas.microsoft.com/office/powerpoint/2010/main" val="157862086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20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A4967-E3BE-B18E-CD76-883A639EC686}"/>
              </a:ext>
            </a:extLst>
          </p:cNvPr>
          <p:cNvSpPr>
            <a:spLocks noGrp="1"/>
          </p:cNvSpPr>
          <p:nvPr>
            <p:ph type="title"/>
          </p:nvPr>
        </p:nvSpPr>
        <p:spPr>
          <a:xfrm>
            <a:off x="835155" y="552906"/>
            <a:ext cx="5165936" cy="1674904"/>
          </a:xfrm>
        </p:spPr>
        <p:txBody>
          <a:bodyPr anchor="ctr">
            <a:normAutofit/>
          </a:bodyPr>
          <a:lstStyle/>
          <a:p>
            <a:r>
              <a:rPr lang="en-US" sz="4000" dirty="0"/>
              <a:t>Data Flow Diagram</a:t>
            </a:r>
          </a:p>
        </p:txBody>
      </p:sp>
      <p:sp>
        <p:nvSpPr>
          <p:cNvPr id="3" name="Content Placeholder 2">
            <a:extLst>
              <a:ext uri="{FF2B5EF4-FFF2-40B4-BE49-F238E27FC236}">
                <a16:creationId xmlns:a16="http://schemas.microsoft.com/office/drawing/2014/main" id="{0A7DEE19-1EDB-CB93-6B44-390881D42CFC}"/>
              </a:ext>
            </a:extLst>
          </p:cNvPr>
          <p:cNvSpPr>
            <a:spLocks noGrp="1"/>
          </p:cNvSpPr>
          <p:nvPr>
            <p:ph idx="1"/>
          </p:nvPr>
        </p:nvSpPr>
        <p:spPr>
          <a:xfrm>
            <a:off x="6190909" y="552906"/>
            <a:ext cx="5159825" cy="1674905"/>
          </a:xfrm>
        </p:spPr>
        <p:txBody>
          <a:bodyPr anchor="ctr">
            <a:normAutofit/>
          </a:bodyPr>
          <a:lstStyle/>
          <a:p>
            <a:pPr marL="0" indent="0">
              <a:buNone/>
            </a:pPr>
            <a:r>
              <a:rPr lang="en-US" sz="2000"/>
              <a:t>0-Level</a:t>
            </a:r>
          </a:p>
          <a:p>
            <a:pPr marL="0" indent="0">
              <a:buNone/>
            </a:pPr>
            <a:endParaRPr lang="en-US" sz="2000"/>
          </a:p>
        </p:txBody>
      </p:sp>
      <p:pic>
        <p:nvPicPr>
          <p:cNvPr id="6" name="Picture 5" descr="A diagram of a user account&#10;&#10;Description automatically generated">
            <a:extLst>
              <a:ext uri="{FF2B5EF4-FFF2-40B4-BE49-F238E27FC236}">
                <a16:creationId xmlns:a16="http://schemas.microsoft.com/office/drawing/2014/main" id="{2744BF2F-E177-A0FA-F8F5-7D988538E81C}"/>
              </a:ext>
            </a:extLst>
          </p:cNvPr>
          <p:cNvPicPr>
            <a:picLocks noChangeAspect="1"/>
          </p:cNvPicPr>
          <p:nvPr/>
        </p:nvPicPr>
        <p:blipFill>
          <a:blip r:embed="rId2"/>
          <a:srcRect l="11876"/>
          <a:stretch/>
        </p:blipFill>
        <p:spPr>
          <a:xfrm>
            <a:off x="1420837" y="2405149"/>
            <a:ext cx="8947052" cy="3899395"/>
          </a:xfrm>
          <a:prstGeom prst="rect">
            <a:avLst/>
          </a:prstGeom>
        </p:spPr>
      </p:pic>
    </p:spTree>
    <p:extLst>
      <p:ext uri="{BB962C8B-B14F-4D97-AF65-F5344CB8AC3E}">
        <p14:creationId xmlns:p14="http://schemas.microsoft.com/office/powerpoint/2010/main" val="313498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91ABEDC-6694-79FE-9D97-6667FE3F9D50}"/>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a:solidFill>
                  <a:schemeClr val="bg1"/>
                </a:solidFill>
                <a:latin typeface="+mj-lt"/>
                <a:ea typeface="+mj-ea"/>
                <a:cs typeface="+mj-cs"/>
              </a:rPr>
              <a:t>DATA FLOW Diagram</a:t>
            </a:r>
          </a:p>
        </p:txBody>
      </p:sp>
      <p:pic>
        <p:nvPicPr>
          <p:cNvPr id="5" name="Content Placeholder 4" descr="A diagram of a security system&#10;&#10;Description automatically generated">
            <a:extLst>
              <a:ext uri="{FF2B5EF4-FFF2-40B4-BE49-F238E27FC236}">
                <a16:creationId xmlns:a16="http://schemas.microsoft.com/office/drawing/2014/main" id="{5D633E8A-6983-A9BD-C4FD-A7686CB456D5}"/>
              </a:ext>
            </a:extLst>
          </p:cNvPr>
          <p:cNvPicPr>
            <a:picLocks noGrp="1" noChangeAspect="1"/>
          </p:cNvPicPr>
          <p:nvPr>
            <p:ph idx="1"/>
          </p:nvPr>
        </p:nvPicPr>
        <p:blipFill>
          <a:blip r:embed="rId2"/>
          <a:stretch>
            <a:fillRect/>
          </a:stretch>
        </p:blipFill>
        <p:spPr>
          <a:xfrm>
            <a:off x="984739" y="1675227"/>
            <a:ext cx="10241280" cy="4394199"/>
          </a:xfrm>
          <a:prstGeom prst="rect">
            <a:avLst/>
          </a:prstGeom>
        </p:spPr>
      </p:pic>
    </p:spTree>
    <p:extLst>
      <p:ext uri="{BB962C8B-B14F-4D97-AF65-F5344CB8AC3E}">
        <p14:creationId xmlns:p14="http://schemas.microsoft.com/office/powerpoint/2010/main" val="120843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96205AA-F05E-581D-348C-827414BF0351}"/>
              </a:ext>
            </a:extLst>
          </p:cNvPr>
          <p:cNvPicPr>
            <a:picLocks noChangeAspect="1"/>
          </p:cNvPicPr>
          <p:nvPr/>
        </p:nvPicPr>
        <p:blipFill>
          <a:blip r:embed="rId2">
            <a:alphaModFix amt="35000"/>
          </a:blip>
          <a:srcRect t="1150" b="14580"/>
          <a:stretch/>
        </p:blipFill>
        <p:spPr>
          <a:xfrm>
            <a:off x="20" y="10"/>
            <a:ext cx="12191980" cy="6857990"/>
          </a:xfrm>
          <a:prstGeom prst="rect">
            <a:avLst/>
          </a:prstGeom>
        </p:spPr>
      </p:pic>
      <p:sp>
        <p:nvSpPr>
          <p:cNvPr id="2" name="Title 1">
            <a:extLst>
              <a:ext uri="{FF2B5EF4-FFF2-40B4-BE49-F238E27FC236}">
                <a16:creationId xmlns:a16="http://schemas.microsoft.com/office/drawing/2014/main" id="{013B7A52-C033-67DD-4BB6-549E61BC0FC9}"/>
              </a:ext>
            </a:extLst>
          </p:cNvPr>
          <p:cNvSpPr>
            <a:spLocks noGrp="1"/>
          </p:cNvSpPr>
          <p:nvPr>
            <p:ph type="title"/>
          </p:nvPr>
        </p:nvSpPr>
        <p:spPr>
          <a:xfrm>
            <a:off x="838200" y="365125"/>
            <a:ext cx="10515600" cy="1325563"/>
          </a:xfrm>
        </p:spPr>
        <p:txBody>
          <a:bodyPr>
            <a:normAutofit/>
          </a:bodyPr>
          <a:lstStyle/>
          <a:p>
            <a:r>
              <a:rPr lang="en-US">
                <a:solidFill>
                  <a:srgbClr val="FFFFFF"/>
                </a:solidFill>
              </a:rPr>
              <a:t>Data Flow Diagram</a:t>
            </a:r>
          </a:p>
        </p:txBody>
      </p:sp>
      <p:graphicFrame>
        <p:nvGraphicFramePr>
          <p:cNvPr id="6" name="Content Placeholder 2">
            <a:extLst>
              <a:ext uri="{FF2B5EF4-FFF2-40B4-BE49-F238E27FC236}">
                <a16:creationId xmlns:a16="http://schemas.microsoft.com/office/drawing/2014/main" id="{E281CF1B-196B-F3EF-5977-B16628E80F51}"/>
              </a:ext>
            </a:extLst>
          </p:cNvPr>
          <p:cNvGraphicFramePr>
            <a:graphicFrameLocks noGrp="1"/>
          </p:cNvGraphicFramePr>
          <p:nvPr>
            <p:ph idx="1"/>
            <p:extLst>
              <p:ext uri="{D42A27DB-BD31-4B8C-83A1-F6EECF244321}">
                <p14:modId xmlns:p14="http://schemas.microsoft.com/office/powerpoint/2010/main" val="11133297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85080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3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8159B7-E3CF-05AE-53C3-485A9729428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Login page</a:t>
            </a:r>
          </a:p>
        </p:txBody>
      </p:sp>
      <p:pic>
        <p:nvPicPr>
          <p:cNvPr id="5" name="Content Placeholder 4" descr="A screenshot of a computer&#10;&#10;Description automatically generated">
            <a:extLst>
              <a:ext uri="{FF2B5EF4-FFF2-40B4-BE49-F238E27FC236}">
                <a16:creationId xmlns:a16="http://schemas.microsoft.com/office/drawing/2014/main" id="{3E627058-5CAC-4C2F-B6CC-4A463815D775}"/>
              </a:ext>
            </a:extLst>
          </p:cNvPr>
          <p:cNvPicPr>
            <a:picLocks noGrp="1" noChangeAspect="1"/>
          </p:cNvPicPr>
          <p:nvPr>
            <p:ph idx="1"/>
          </p:nvPr>
        </p:nvPicPr>
        <p:blipFill>
          <a:blip r:embed="rId2"/>
          <a:srcRect b="45009"/>
          <a:stretch/>
        </p:blipFill>
        <p:spPr>
          <a:xfrm>
            <a:off x="3531046" y="817123"/>
            <a:ext cx="8356154" cy="5291847"/>
          </a:xfrm>
          <a:prstGeom prst="rect">
            <a:avLst/>
          </a:prstGeom>
        </p:spPr>
      </p:pic>
      <p:sp>
        <p:nvSpPr>
          <p:cNvPr id="6" name="TextBox 5">
            <a:extLst>
              <a:ext uri="{FF2B5EF4-FFF2-40B4-BE49-F238E27FC236}">
                <a16:creationId xmlns:a16="http://schemas.microsoft.com/office/drawing/2014/main" id="{4850B4A0-23D9-B7A3-65F2-747545DC831A}"/>
              </a:ext>
            </a:extLst>
          </p:cNvPr>
          <p:cNvSpPr txBox="1"/>
          <p:nvPr/>
        </p:nvSpPr>
        <p:spPr>
          <a:xfrm>
            <a:off x="3346315" y="328794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6568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3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331E0-14BD-B216-92A7-FE5D5C749F3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Sectretary Dashboard</a:t>
            </a:r>
          </a:p>
        </p:txBody>
      </p:sp>
      <p:pic>
        <p:nvPicPr>
          <p:cNvPr id="11" name="Content Placeholder 10" descr="A screenshot of a computer&#10;&#10;Description automatically generated">
            <a:extLst>
              <a:ext uri="{FF2B5EF4-FFF2-40B4-BE49-F238E27FC236}">
                <a16:creationId xmlns:a16="http://schemas.microsoft.com/office/drawing/2014/main" id="{A5084286-3932-9C9F-8E4E-EB475B9101E8}"/>
              </a:ext>
            </a:extLst>
          </p:cNvPr>
          <p:cNvPicPr>
            <a:picLocks noGrp="1" noChangeAspect="1"/>
          </p:cNvPicPr>
          <p:nvPr>
            <p:ph idx="1"/>
          </p:nvPr>
        </p:nvPicPr>
        <p:blipFill>
          <a:blip r:embed="rId2"/>
          <a:srcRect b="50399"/>
          <a:stretch/>
        </p:blipFill>
        <p:spPr>
          <a:xfrm>
            <a:off x="3560324" y="933855"/>
            <a:ext cx="8287966" cy="5194571"/>
          </a:xfrm>
          <a:prstGeom prst="rect">
            <a:avLst/>
          </a:prstGeom>
        </p:spPr>
      </p:pic>
    </p:spTree>
    <p:extLst>
      <p:ext uri="{BB962C8B-B14F-4D97-AF65-F5344CB8AC3E}">
        <p14:creationId xmlns:p14="http://schemas.microsoft.com/office/powerpoint/2010/main" val="916880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4372CA-F7D3-E060-2EE0-5F4C9EEB74A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Security Dashboard</a:t>
            </a:r>
          </a:p>
        </p:txBody>
      </p:sp>
      <p:pic>
        <p:nvPicPr>
          <p:cNvPr id="5" name="Content Placeholder 4" descr="A screenshot of a computer&#10;&#10;Description automatically generated">
            <a:extLst>
              <a:ext uri="{FF2B5EF4-FFF2-40B4-BE49-F238E27FC236}">
                <a16:creationId xmlns:a16="http://schemas.microsoft.com/office/drawing/2014/main" id="{F6D5A168-2910-35BF-7097-2DD501EFDE91}"/>
              </a:ext>
            </a:extLst>
          </p:cNvPr>
          <p:cNvPicPr>
            <a:picLocks noGrp="1" noChangeAspect="1"/>
          </p:cNvPicPr>
          <p:nvPr>
            <p:ph idx="1"/>
          </p:nvPr>
        </p:nvPicPr>
        <p:blipFill>
          <a:blip r:embed="rId2"/>
          <a:srcRect b="58664"/>
          <a:stretch/>
        </p:blipFill>
        <p:spPr>
          <a:xfrm>
            <a:off x="3735421" y="1245140"/>
            <a:ext cx="8268511" cy="4980562"/>
          </a:xfrm>
          <a:prstGeom prst="rect">
            <a:avLst/>
          </a:prstGeom>
        </p:spPr>
      </p:pic>
    </p:spTree>
    <p:extLst>
      <p:ext uri="{BB962C8B-B14F-4D97-AF65-F5344CB8AC3E}">
        <p14:creationId xmlns:p14="http://schemas.microsoft.com/office/powerpoint/2010/main" val="1087855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B2C6D-0622-D137-66BA-7B7EA9AE1EA2}"/>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CONCLUSION</a:t>
            </a:r>
          </a:p>
        </p:txBody>
      </p:sp>
      <p:sp>
        <p:nvSpPr>
          <p:cNvPr id="3" name="Content Placeholder 2">
            <a:extLst>
              <a:ext uri="{FF2B5EF4-FFF2-40B4-BE49-F238E27FC236}">
                <a16:creationId xmlns:a16="http://schemas.microsoft.com/office/drawing/2014/main" id="{7C3704BB-DBE9-D4A6-D769-44789827067B}"/>
              </a:ext>
            </a:extLst>
          </p:cNvPr>
          <p:cNvSpPr>
            <a:spLocks noGrp="1"/>
          </p:cNvSpPr>
          <p:nvPr>
            <p:ph idx="1"/>
          </p:nvPr>
        </p:nvSpPr>
        <p:spPr>
          <a:xfrm>
            <a:off x="1616054" y="2427383"/>
            <a:ext cx="8959892" cy="3169482"/>
          </a:xfrm>
        </p:spPr>
        <p:txBody>
          <a:bodyPr anchor="t">
            <a:normAutofit/>
          </a:bodyPr>
          <a:lstStyle/>
          <a:p>
            <a:pPr marL="0" indent="0" algn="just">
              <a:buNone/>
            </a:pPr>
            <a:r>
              <a:rPr lang="en-US" sz="2000" dirty="0">
                <a:solidFill>
                  <a:schemeClr val="tx1">
                    <a:lumMod val="65000"/>
                    <a:lumOff val="35000"/>
                  </a:schemeClr>
                </a:solidFill>
              </a:rPr>
              <a:t>The Vehicle Management System is a comprehensive solution designed to streamline and secure the management of vehicles, family members, and visitors within a gated community. By incorporating role-based access for admins, secretaries, and security personnel, the system ensures efficient operations while maintaining data security. Its structured architecture, supported by a robust database design and modular functionalities, makes it scalable and easy to maintain. Through the use of advanced tools and technologies, the system enhances efficiency, reliability, and user satisfaction, addressing all core requirements effectively.</a:t>
            </a:r>
          </a:p>
        </p:txBody>
      </p:sp>
    </p:spTree>
    <p:extLst>
      <p:ext uri="{BB962C8B-B14F-4D97-AF65-F5344CB8AC3E}">
        <p14:creationId xmlns:p14="http://schemas.microsoft.com/office/powerpoint/2010/main" val="237124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365898-B1E2-3DA3-264A-75301B96E9A3}"/>
              </a:ext>
            </a:extLst>
          </p:cNvPr>
          <p:cNvSpPr txBox="1"/>
          <p:nvPr/>
        </p:nvSpPr>
        <p:spPr>
          <a:xfrm>
            <a:off x="6590662" y="4267832"/>
            <a:ext cx="4805996" cy="129711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A778F482-85A9-0898-774A-6463C64B9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944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3AE9371-0462-699D-B675-28256489349C}"/>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7200" kern="1200">
                <a:solidFill>
                  <a:schemeClr val="tx1"/>
                </a:solidFill>
                <a:latin typeface="+mj-lt"/>
                <a:ea typeface="+mj-ea"/>
                <a:cs typeface="+mj-cs"/>
              </a:rPr>
              <a:t>INTRODUCTION</a:t>
            </a:r>
          </a:p>
        </p:txBody>
      </p:sp>
      <p:sp>
        <p:nvSpPr>
          <p:cNvPr id="5" name="TextBox 4">
            <a:extLst>
              <a:ext uri="{FF2B5EF4-FFF2-40B4-BE49-F238E27FC236}">
                <a16:creationId xmlns:a16="http://schemas.microsoft.com/office/drawing/2014/main" id="{49DA1ED4-5A4B-3D83-1936-C7D1BA5534E7}"/>
              </a:ext>
            </a:extLst>
          </p:cNvPr>
          <p:cNvSpPr txBox="1"/>
          <p:nvPr/>
        </p:nvSpPr>
        <p:spPr>
          <a:xfrm>
            <a:off x="1285240" y="2969469"/>
            <a:ext cx="8074815" cy="2800395"/>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900" dirty="0"/>
              <a:t>The solution ensures </a:t>
            </a:r>
            <a:r>
              <a:rPr lang="en-US" sz="1900" b="1" dirty="0"/>
              <a:t>enhanced security and convenience</a:t>
            </a:r>
            <a:r>
              <a:rPr lang="en-US" sz="1900" dirty="0"/>
              <a:t> by providing a secure, user-friendly platform to streamline daily apartment operations and access control. It offers robust </a:t>
            </a:r>
            <a:r>
              <a:rPr lang="en-US" sz="1900" b="1" dirty="0"/>
              <a:t>Resident &amp; Visitor Tracking</a:t>
            </a:r>
            <a:r>
              <a:rPr lang="en-US" sz="1900" dirty="0"/>
              <a:t> to manage apartment details, resident information (owners or tenants), and visitor records efficiently. With </a:t>
            </a:r>
            <a:r>
              <a:rPr lang="en-US" sz="1900" b="1" dirty="0"/>
              <a:t>Vehicle Entry &amp; Exit Control</a:t>
            </a:r>
            <a:r>
              <a:rPr lang="en-US" sz="1900" dirty="0"/>
              <a:t>, it tracks vehicle movements to ensure secure access for both residents and visitors. The inclusion of </a:t>
            </a:r>
            <a:r>
              <a:rPr lang="en-US" sz="1900" b="1" dirty="0"/>
              <a:t>User Roles &amp; Permissions</a:t>
            </a:r>
            <a:r>
              <a:rPr lang="en-US" sz="1900" dirty="0"/>
              <a:t> enables roles like Secretary and security staff to manage access and data effectively. Additionally, </a:t>
            </a:r>
            <a:r>
              <a:rPr lang="en-US" sz="1900" b="1" dirty="0"/>
              <a:t>Centralized Data Management</a:t>
            </a:r>
            <a:r>
              <a:rPr lang="en-US" sz="1900" dirty="0"/>
              <a:t> ensures organized record-keeping and seamless data storage, promoting operational efficiency.</a:t>
            </a:r>
          </a:p>
          <a:p>
            <a:pPr defTabSz="914400">
              <a:lnSpc>
                <a:spcPct val="90000"/>
              </a:lnSpc>
              <a:spcAft>
                <a:spcPts val="600"/>
              </a:spcAft>
            </a:pPr>
            <a:endParaRPr lang="en-US" sz="1900" dirty="0"/>
          </a:p>
        </p:txBody>
      </p:sp>
    </p:spTree>
    <p:extLst>
      <p:ext uri="{BB962C8B-B14F-4D97-AF65-F5344CB8AC3E}">
        <p14:creationId xmlns:p14="http://schemas.microsoft.com/office/powerpoint/2010/main" val="320432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BFE893-5556-6CE6-67A4-19E048DDA2EF}"/>
              </a:ext>
            </a:extLst>
          </p:cNvPr>
          <p:cNvSpPr txBox="1"/>
          <p:nvPr/>
        </p:nvSpPr>
        <p:spPr>
          <a:xfrm>
            <a:off x="793662" y="386930"/>
            <a:ext cx="10066122" cy="129844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a:latin typeface="+mj-lt"/>
                <a:ea typeface="+mj-ea"/>
                <a:cs typeface="+mj-cs"/>
              </a:rPr>
              <a:t>Project Approach For Apartment Management System</a:t>
            </a:r>
          </a:p>
        </p:txBody>
      </p:sp>
      <p:sp>
        <p:nvSpPr>
          <p:cNvPr id="32" name="Rectangle 3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86DE1C7-2A42-D1E5-12B2-1E5C72407876}"/>
              </a:ext>
            </a:extLst>
          </p:cNvPr>
          <p:cNvSpPr>
            <a:spLocks noGrp="1"/>
          </p:cNvSpPr>
          <p:nvPr>
            <p:ph idx="1"/>
          </p:nvPr>
        </p:nvSpPr>
        <p:spPr>
          <a:xfrm>
            <a:off x="496919" y="2599509"/>
            <a:ext cx="4827640" cy="3639450"/>
          </a:xfrm>
        </p:spPr>
        <p:txBody>
          <a:bodyPr vert="horz" lIns="91440" tIns="45720" rIns="91440" bIns="45720" rtlCol="0" anchor="ctr">
            <a:normAutofit/>
          </a:bodyPr>
          <a:lstStyle/>
          <a:p>
            <a:pPr marL="0" indent="0" algn="just">
              <a:buNone/>
            </a:pPr>
            <a:r>
              <a:rPr lang="en-US" sz="1800" dirty="0"/>
              <a:t>The project focuses on managing tenants, family members, visitors, and vehicle entry/exit efficiently. It employs an EER diagram to define relationships among entities, ensuring a clear structure. The database is normalized to 4NF to enhance data integrity and minimize redundancy. Key features include user login/logout functionality and secure storage of tenant and family member information. With robust user management security, the system ensures safe access and data handling. Utilizing MySQL for database management and HTML for the front end, it delivers a reliable and user-friendly platform for streamlined operations.</a:t>
            </a:r>
          </a:p>
        </p:txBody>
      </p:sp>
      <p:pic>
        <p:nvPicPr>
          <p:cNvPr id="21" name="Picture 20" descr="Top view of cubes connected with black lines">
            <a:extLst>
              <a:ext uri="{FF2B5EF4-FFF2-40B4-BE49-F238E27FC236}">
                <a16:creationId xmlns:a16="http://schemas.microsoft.com/office/drawing/2014/main" id="{25C5C31C-AFE3-4D0C-D0B6-690889682232}"/>
              </a:ext>
            </a:extLst>
          </p:cNvPr>
          <p:cNvPicPr>
            <a:picLocks noChangeAspect="1"/>
          </p:cNvPicPr>
          <p:nvPr/>
        </p:nvPicPr>
        <p:blipFill>
          <a:blip r:embed="rId2"/>
          <a:srcRect t="3843" r="2" b="2"/>
          <a:stretch/>
        </p:blipFill>
        <p:spPr>
          <a:xfrm>
            <a:off x="5911532" y="2484255"/>
            <a:ext cx="5150277" cy="3714244"/>
          </a:xfrm>
          <a:prstGeom prst="rect">
            <a:avLst/>
          </a:prstGeom>
        </p:spPr>
      </p:pic>
      <p:sp>
        <p:nvSpPr>
          <p:cNvPr id="36" name="Rectangle 3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29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9E65B4F-9F56-C4FE-9427-8D2887DF01F0}"/>
              </a:ext>
            </a:extLst>
          </p:cNvPr>
          <p:cNvSpPr>
            <a:spLocks noGrp="1"/>
          </p:cNvSpPr>
          <p:nvPr>
            <p:ph type="title"/>
          </p:nvPr>
        </p:nvSpPr>
        <p:spPr>
          <a:xfrm>
            <a:off x="838200" y="365125"/>
            <a:ext cx="5393361" cy="1325563"/>
          </a:xfrm>
        </p:spPr>
        <p:txBody>
          <a:bodyPr>
            <a:normAutofit/>
          </a:bodyPr>
          <a:lstStyle/>
          <a:p>
            <a:r>
              <a:rPr lang="en-US">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9FCCEC96-A78F-70F8-FE6A-B3C9A01555E9}"/>
              </a:ext>
            </a:extLst>
          </p:cNvPr>
          <p:cNvSpPr>
            <a:spLocks noGrp="1"/>
          </p:cNvSpPr>
          <p:nvPr>
            <p:ph idx="1"/>
          </p:nvPr>
        </p:nvSpPr>
        <p:spPr>
          <a:xfrm>
            <a:off x="838200" y="1825625"/>
            <a:ext cx="5801751" cy="435133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document provides a comprehensive structure for an Vehicle Management System, detailing the management of apartments, owners, tenants, vehicles, family members and visitors. It specifies functions for adding, viewing, updating, and logically deleting records across these categories. Apartment and owner information include details like occupancy status and identification, while tenant records cover rental periods and emergency contacts. Vehicle management tracks details for owners, tenants, and visitors, with logs for entries and exits, and driver information is maintained for additional security. Visitor management includes check-in/out records and purpose of visits. Lastly, user management allows for role assignment, authentication, password recovery, and deactivation, ensuring secure access control within the system.</a:t>
            </a:r>
          </a:p>
        </p:txBody>
      </p:sp>
      <p:pic>
        <p:nvPicPr>
          <p:cNvPr id="12" name="Picture 11" descr="Floorplan on a table">
            <a:extLst>
              <a:ext uri="{FF2B5EF4-FFF2-40B4-BE49-F238E27FC236}">
                <a16:creationId xmlns:a16="http://schemas.microsoft.com/office/drawing/2014/main" id="{16E3A96E-F35D-01B9-DEE5-931D8FE81DAE}"/>
              </a:ext>
            </a:extLst>
          </p:cNvPr>
          <p:cNvPicPr>
            <a:picLocks noChangeAspect="1"/>
          </p:cNvPicPr>
          <p:nvPr/>
        </p:nvPicPr>
        <p:blipFill>
          <a:blip r:embed="rId2"/>
          <a:srcRect l="20268" r="9232"/>
          <a:stretch/>
        </p:blipFill>
        <p:spPr>
          <a:xfrm>
            <a:off x="6893168" y="758514"/>
            <a:ext cx="5146471"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62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E8B408-86B2-AE3A-7F09-83F6D27A38D1}"/>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defTabSz="914400">
              <a:lnSpc>
                <a:spcPct val="90000"/>
              </a:lnSpc>
              <a:spcBef>
                <a:spcPts val="1000"/>
              </a:spcBef>
              <a:buClr>
                <a:schemeClr val="accent2"/>
              </a:buClr>
              <a:buFont typeface="Arial" panose="020B0604020202020204" pitchFamily="34" charset="0"/>
              <a:buChar char="•"/>
            </a:pPr>
            <a:r>
              <a:rPr lang="en-US" sz="2200" i="1"/>
              <a:t>fig.1</a:t>
            </a:r>
            <a:r>
              <a:rPr lang="en-US" sz="2200"/>
              <a:t>. ER-Diagram</a:t>
            </a:r>
          </a:p>
        </p:txBody>
      </p:sp>
      <p:pic>
        <p:nvPicPr>
          <p:cNvPr id="4" name="Content Placeholder 3">
            <a:extLst>
              <a:ext uri="{FF2B5EF4-FFF2-40B4-BE49-F238E27FC236}">
                <a16:creationId xmlns:a16="http://schemas.microsoft.com/office/drawing/2014/main" id="{75EFE878-6C72-FFB5-3226-401324A49D46}"/>
              </a:ext>
            </a:extLst>
          </p:cNvPr>
          <p:cNvPicPr>
            <a:picLocks noGrp="1" noChangeAspect="1"/>
          </p:cNvPicPr>
          <p:nvPr>
            <p:ph idx="1"/>
          </p:nvPr>
        </p:nvPicPr>
        <p:blipFill>
          <a:blip r:embed="rId2"/>
          <a:stretch>
            <a:fillRect/>
          </a:stretch>
        </p:blipFill>
        <p:spPr>
          <a:xfrm>
            <a:off x="3264195" y="281759"/>
            <a:ext cx="8927805" cy="6271234"/>
          </a:xfrm>
          <a:prstGeom prst="rect">
            <a:avLst/>
          </a:prstGeom>
        </p:spPr>
      </p:pic>
    </p:spTree>
    <p:extLst>
      <p:ext uri="{BB962C8B-B14F-4D97-AF65-F5344CB8AC3E}">
        <p14:creationId xmlns:p14="http://schemas.microsoft.com/office/powerpoint/2010/main" val="322965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735F-2DEC-912E-FF20-BEEF690A6E5A}"/>
              </a:ext>
            </a:extLst>
          </p:cNvPr>
          <p:cNvSpPr>
            <a:spLocks noGrp="1"/>
          </p:cNvSpPr>
          <p:nvPr>
            <p:ph type="title"/>
          </p:nvPr>
        </p:nvSpPr>
        <p:spPr>
          <a:xfrm>
            <a:off x="5868557" y="1138036"/>
            <a:ext cx="5444382" cy="1402470"/>
          </a:xfrm>
          <a:prstGeom prst="ellipse">
            <a:avLst/>
          </a:prstGeom>
        </p:spPr>
        <p:txBody>
          <a:bodyPr anchor="t">
            <a:normAutofit/>
          </a:bodyPr>
          <a:lstStyle/>
          <a:p>
            <a:r>
              <a:rPr lang="en-US" sz="2500">
                <a:latin typeface="Times New Roman" panose="02020603050405020304" pitchFamily="18" charset="0"/>
                <a:cs typeface="Times New Roman" panose="02020603050405020304" pitchFamily="18" charset="0"/>
              </a:rPr>
              <a:t>ER-Diagram for Apartment Management System</a:t>
            </a:r>
          </a:p>
        </p:txBody>
      </p:sp>
      <p:pic>
        <p:nvPicPr>
          <p:cNvPr id="12" name="Picture 11" descr="Top view of cubes connected with black lines">
            <a:extLst>
              <a:ext uri="{FF2B5EF4-FFF2-40B4-BE49-F238E27FC236}">
                <a16:creationId xmlns:a16="http://schemas.microsoft.com/office/drawing/2014/main" id="{16E86DD2-2E9C-40CA-9361-90AECEA62213}"/>
              </a:ext>
            </a:extLst>
          </p:cNvPr>
          <p:cNvPicPr>
            <a:picLocks noChangeAspect="1"/>
          </p:cNvPicPr>
          <p:nvPr/>
        </p:nvPicPr>
        <p:blipFill>
          <a:blip r:embed="rId2"/>
          <a:srcRect l="27198" r="16468"/>
          <a:stretch/>
        </p:blipFill>
        <p:spPr>
          <a:xfrm>
            <a:off x="-1" y="10"/>
            <a:ext cx="4107767" cy="6857990"/>
          </a:xfrm>
          <a:prstGeom prst="rect">
            <a:avLst/>
          </a:prstGeom>
        </p:spPr>
      </p:pic>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658E9E-76AA-D5A7-3532-A56765C123B4}"/>
              </a:ext>
            </a:extLst>
          </p:cNvPr>
          <p:cNvSpPr>
            <a:spLocks noGrp="1"/>
          </p:cNvSpPr>
          <p:nvPr>
            <p:ph idx="1"/>
          </p:nvPr>
        </p:nvSpPr>
        <p:spPr>
          <a:xfrm>
            <a:off x="5162843" y="2551176"/>
            <a:ext cx="6150096" cy="3591207"/>
          </a:xfrm>
        </p:spPr>
        <p:txBody>
          <a:bodyPr>
            <a:normAutofit/>
          </a:bodyPr>
          <a:lstStyle/>
          <a:p>
            <a:pPr marL="0" indent="0">
              <a:buNone/>
            </a:pPr>
            <a:r>
              <a:rPr lang="en-IN" sz="1700" dirty="0">
                <a:latin typeface="Times New Roman" panose="02020603050405020304" pitchFamily="18" charset="0"/>
                <a:cs typeface="Times New Roman" panose="02020603050405020304" pitchFamily="18" charset="0"/>
              </a:rPr>
              <a:t>The Apartment Management System ER diagram represents a structured approach to managing residential apartments, focusing on entities like </a:t>
            </a:r>
            <a:r>
              <a:rPr lang="en-IN" sz="1700" b="1" dirty="0">
                <a:latin typeface="Times New Roman" panose="02020603050405020304" pitchFamily="18" charset="0"/>
                <a:cs typeface="Times New Roman" panose="02020603050405020304" pitchFamily="18" charset="0"/>
              </a:rPr>
              <a:t>Apartment</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Owner</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Tenant</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Visitor</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Vehicle</a:t>
            </a:r>
            <a:r>
              <a:rPr lang="en-IN" sz="1700" dirty="0">
                <a:latin typeface="Times New Roman" panose="02020603050405020304" pitchFamily="18" charset="0"/>
                <a:cs typeface="Times New Roman" panose="02020603050405020304" pitchFamily="18" charset="0"/>
              </a:rPr>
              <a:t>, and </a:t>
            </a:r>
            <a:r>
              <a:rPr lang="en-IN" sz="1700" b="1" dirty="0">
                <a:latin typeface="Times New Roman" panose="02020603050405020304" pitchFamily="18" charset="0"/>
                <a:cs typeface="Times New Roman" panose="02020603050405020304" pitchFamily="18" charset="0"/>
              </a:rPr>
              <a:t>Family Member</a:t>
            </a:r>
            <a:r>
              <a:rPr lang="en-IN" sz="1700" dirty="0">
                <a:latin typeface="Times New Roman" panose="02020603050405020304" pitchFamily="18" charset="0"/>
                <a:cs typeface="Times New Roman" panose="02020603050405020304" pitchFamily="18" charset="0"/>
              </a:rPr>
              <a:t>. Each apartment can be owned by an </a:t>
            </a:r>
            <a:r>
              <a:rPr lang="en-IN" sz="1700" b="1" dirty="0">
                <a:latin typeface="Times New Roman" panose="02020603050405020304" pitchFamily="18" charset="0"/>
                <a:cs typeface="Times New Roman" panose="02020603050405020304" pitchFamily="18" charset="0"/>
              </a:rPr>
              <a:t>Owner</a:t>
            </a:r>
            <a:r>
              <a:rPr lang="en-IN" sz="1700" dirty="0">
                <a:latin typeface="Times New Roman" panose="02020603050405020304" pitchFamily="18" charset="0"/>
                <a:cs typeface="Times New Roman" panose="02020603050405020304" pitchFamily="18" charset="0"/>
              </a:rPr>
              <a:t> or rented by a </a:t>
            </a:r>
            <a:r>
              <a:rPr lang="en-IN" sz="1700" b="1" dirty="0">
                <a:latin typeface="Times New Roman" panose="02020603050405020304" pitchFamily="18" charset="0"/>
                <a:cs typeface="Times New Roman" panose="02020603050405020304" pitchFamily="18" charset="0"/>
              </a:rPr>
              <a:t>Tenant</a:t>
            </a:r>
            <a:r>
              <a:rPr lang="en-IN" sz="1700" dirty="0">
                <a:latin typeface="Times New Roman" panose="02020603050405020304" pitchFamily="18" charset="0"/>
                <a:cs typeface="Times New Roman" panose="02020603050405020304" pitchFamily="18" charset="0"/>
              </a:rPr>
              <a:t>, with details about ownership and tenancy recorded in the system. </a:t>
            </a:r>
            <a:r>
              <a:rPr lang="en-IN" sz="1700" b="1" dirty="0">
                <a:latin typeface="Times New Roman" panose="02020603050405020304" pitchFamily="18" charset="0"/>
                <a:cs typeface="Times New Roman" panose="02020603050405020304" pitchFamily="18" charset="0"/>
              </a:rPr>
              <a:t>Vehicles</a:t>
            </a:r>
            <a:r>
              <a:rPr lang="en-IN" sz="1700" dirty="0">
                <a:latin typeface="Times New Roman" panose="02020603050405020304" pitchFamily="18" charset="0"/>
                <a:cs typeface="Times New Roman" panose="02020603050405020304" pitchFamily="18" charset="0"/>
              </a:rPr>
              <a:t> are linked to </a:t>
            </a:r>
            <a:r>
              <a:rPr lang="en-IN" sz="1700" b="1" dirty="0">
                <a:latin typeface="Times New Roman" panose="02020603050405020304" pitchFamily="18" charset="0"/>
                <a:cs typeface="Times New Roman" panose="02020603050405020304" pitchFamily="18" charset="0"/>
              </a:rPr>
              <a:t>Owners</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Tenants</a:t>
            </a:r>
            <a:r>
              <a:rPr lang="en-IN" sz="1700" dirty="0">
                <a:latin typeface="Times New Roman" panose="02020603050405020304" pitchFamily="18" charset="0"/>
                <a:cs typeface="Times New Roman" panose="02020603050405020304" pitchFamily="18" charset="0"/>
              </a:rPr>
              <a:t>, or </a:t>
            </a:r>
            <a:r>
              <a:rPr lang="en-IN" sz="1700" b="1" dirty="0">
                <a:latin typeface="Times New Roman" panose="02020603050405020304" pitchFamily="18" charset="0"/>
                <a:cs typeface="Times New Roman" panose="02020603050405020304" pitchFamily="18" charset="0"/>
              </a:rPr>
              <a:t>Visitors</a:t>
            </a:r>
            <a:r>
              <a:rPr lang="en-IN" sz="1700" dirty="0">
                <a:latin typeface="Times New Roman" panose="02020603050405020304" pitchFamily="18" charset="0"/>
                <a:cs typeface="Times New Roman" panose="02020603050405020304" pitchFamily="18" charset="0"/>
              </a:rPr>
              <a:t>, allowing tracking of vehicle entries and exits. </a:t>
            </a:r>
            <a:r>
              <a:rPr lang="en-IN" sz="1700" b="1" dirty="0">
                <a:latin typeface="Times New Roman" panose="02020603050405020304" pitchFamily="18" charset="0"/>
                <a:cs typeface="Times New Roman" panose="02020603050405020304" pitchFamily="18" charset="0"/>
              </a:rPr>
              <a:t>Visitors</a:t>
            </a:r>
            <a:r>
              <a:rPr lang="en-IN" sz="1700" dirty="0">
                <a:latin typeface="Times New Roman" panose="02020603050405020304" pitchFamily="18" charset="0"/>
                <a:cs typeface="Times New Roman" panose="02020603050405020304" pitchFamily="18" charset="0"/>
              </a:rPr>
              <a:t> can register their visits, specifying details like the purpose and duration. </a:t>
            </a:r>
            <a:r>
              <a:rPr lang="en-IN" sz="1700" b="1" dirty="0">
                <a:latin typeface="Times New Roman" panose="02020603050405020304" pitchFamily="18" charset="0"/>
                <a:cs typeface="Times New Roman" panose="02020603050405020304" pitchFamily="18" charset="0"/>
              </a:rPr>
              <a:t>Family Members</a:t>
            </a:r>
            <a:r>
              <a:rPr lang="en-IN" sz="1700" dirty="0">
                <a:latin typeface="Times New Roman" panose="02020603050405020304" pitchFamily="18" charset="0"/>
                <a:cs typeface="Times New Roman" panose="02020603050405020304" pitchFamily="18" charset="0"/>
              </a:rPr>
              <a:t> are associated with both owners and tenants, capturing personal details and relationships. The system centralizes apartment-related data, enhancing security and providing an organized, efficient way to manage apartment access, vehicle movement, and resident information.</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9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1421F2-77F3-0D46-7D72-0FA43B801E4F}"/>
              </a:ext>
            </a:extLst>
          </p:cNvPr>
          <p:cNvSpPr txBox="1"/>
          <p:nvPr/>
        </p:nvSpPr>
        <p:spPr>
          <a:xfrm>
            <a:off x="74429" y="2807208"/>
            <a:ext cx="3009014" cy="3410712"/>
          </a:xfrm>
          <a:prstGeom prst="rect">
            <a:avLst/>
          </a:prstGeom>
        </p:spPr>
        <p:txBody>
          <a:bodyPr vert="horz" lIns="91440" tIns="45720" rIns="91440" bIns="45720" rtlCol="0" anchor="t">
            <a:normAutofit/>
          </a:bodyPr>
          <a:lstStyle/>
          <a:p>
            <a:pPr indent="-228600" defTabSz="914400">
              <a:lnSpc>
                <a:spcPct val="90000"/>
              </a:lnSpc>
              <a:spcBef>
                <a:spcPts val="1000"/>
              </a:spcBef>
              <a:buClr>
                <a:schemeClr val="accent2"/>
              </a:buClr>
              <a:buFont typeface="Arial" panose="020B0604020202020204" pitchFamily="34" charset="0"/>
              <a:buChar char="•"/>
            </a:pPr>
            <a:r>
              <a:rPr lang="en-US" sz="2200" i="1" dirty="0"/>
              <a:t>fig.2. </a:t>
            </a:r>
            <a:r>
              <a:rPr lang="en-US" sz="2200" dirty="0"/>
              <a:t>Relational Model</a:t>
            </a:r>
          </a:p>
        </p:txBody>
      </p:sp>
      <p:pic>
        <p:nvPicPr>
          <p:cNvPr id="5" name="Content Placeholder 4">
            <a:extLst>
              <a:ext uri="{FF2B5EF4-FFF2-40B4-BE49-F238E27FC236}">
                <a16:creationId xmlns:a16="http://schemas.microsoft.com/office/drawing/2014/main" id="{F8C56992-74AA-9EF2-E58F-37DFAF3F5DDD}"/>
              </a:ext>
            </a:extLst>
          </p:cNvPr>
          <p:cNvPicPr>
            <a:picLocks noGrp="1" noChangeAspect="1"/>
          </p:cNvPicPr>
          <p:nvPr>
            <p:ph idx="1"/>
          </p:nvPr>
        </p:nvPicPr>
        <p:blipFill>
          <a:blip r:embed="rId2"/>
          <a:srcRect/>
          <a:stretch/>
        </p:blipFill>
        <p:spPr>
          <a:xfrm>
            <a:off x="3083444" y="263470"/>
            <a:ext cx="9108558" cy="6594529"/>
          </a:xfrm>
          <a:prstGeom prst="rect">
            <a:avLst/>
          </a:prstGeom>
        </p:spPr>
      </p:pic>
    </p:spTree>
    <p:extLst>
      <p:ext uri="{BB962C8B-B14F-4D97-AF65-F5344CB8AC3E}">
        <p14:creationId xmlns:p14="http://schemas.microsoft.com/office/powerpoint/2010/main" val="216933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E2A4E-BE8C-4C7F-B5E5-EE46C714EAEF}"/>
              </a:ext>
            </a:extLst>
          </p:cNvPr>
          <p:cNvSpPr>
            <a:spLocks noGrp="1"/>
          </p:cNvSpPr>
          <p:nvPr>
            <p:ph type="title"/>
          </p:nvPr>
        </p:nvSpPr>
        <p:spPr>
          <a:xfrm>
            <a:off x="5297762" y="329184"/>
            <a:ext cx="6251110" cy="1783080"/>
          </a:xfrm>
        </p:spPr>
        <p:txBody>
          <a:bodyPr anchor="b">
            <a:normAutofit/>
          </a:bodyPr>
          <a:lstStyle/>
          <a:p>
            <a:r>
              <a:rPr lang="en-US" sz="5400">
                <a:latin typeface="Times New Roman" panose="02020603050405020304" pitchFamily="18" charset="0"/>
                <a:cs typeface="Times New Roman" panose="02020603050405020304" pitchFamily="18" charset="0"/>
              </a:rPr>
              <a:t>Relational Model Structure</a:t>
            </a:r>
          </a:p>
        </p:txBody>
      </p:sp>
      <p:pic>
        <p:nvPicPr>
          <p:cNvPr id="19" name="Picture 18" descr="Corner of an apartment building against a clear sky">
            <a:extLst>
              <a:ext uri="{FF2B5EF4-FFF2-40B4-BE49-F238E27FC236}">
                <a16:creationId xmlns:a16="http://schemas.microsoft.com/office/drawing/2014/main" id="{FD8FB1B4-0BCA-F947-D820-3A1ACDFA9BA1}"/>
              </a:ext>
            </a:extLst>
          </p:cNvPr>
          <p:cNvPicPr>
            <a:picLocks noChangeAspect="1"/>
          </p:cNvPicPr>
          <p:nvPr/>
        </p:nvPicPr>
        <p:blipFill>
          <a:blip r:embed="rId2"/>
          <a:srcRect l="46535" r="8133" b="-1"/>
          <a:stretch/>
        </p:blipFill>
        <p:spPr>
          <a:xfrm>
            <a:off x="1" y="10"/>
            <a:ext cx="3643531"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4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BBE26F-FD91-2511-11DD-EA539459867E}"/>
              </a:ext>
            </a:extLst>
          </p:cNvPr>
          <p:cNvSpPr>
            <a:spLocks noGrp="1"/>
          </p:cNvSpPr>
          <p:nvPr>
            <p:ph idx="1"/>
          </p:nvPr>
        </p:nvSpPr>
        <p:spPr>
          <a:xfrm>
            <a:off x="4543865" y="2706624"/>
            <a:ext cx="7005007" cy="3643532"/>
          </a:xfrm>
        </p:spPr>
        <p:txBody>
          <a:bodyPr>
            <a:normAutofit/>
          </a:bodyPr>
          <a:lstStyle/>
          <a:p>
            <a:pPr marL="0" indent="0">
              <a:buNone/>
            </a:pPr>
            <a:r>
              <a:rPr lang="en-IN" sz="1000" dirty="0">
                <a:latin typeface="Times New Roman" panose="02020603050405020304" pitchFamily="18" charset="0"/>
                <a:cs typeface="Times New Roman" panose="02020603050405020304" pitchFamily="18" charset="0"/>
              </a:rPr>
              <a:t>This Apartment Management System relational model is designed to efficiently organize and manage data related to apartments,     residents, visitors, vehicles, and access control.</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Apartment</a:t>
            </a:r>
            <a:r>
              <a:rPr lang="en-IN" sz="1000" dirty="0">
                <a:latin typeface="Times New Roman" panose="02020603050405020304" pitchFamily="18" charset="0"/>
                <a:cs typeface="Times New Roman" panose="02020603050405020304" pitchFamily="18" charset="0"/>
              </a:rPr>
              <a:t>: Basic details for each apartment, linked to either </a:t>
            </a:r>
            <a:r>
              <a:rPr lang="en-IN" sz="1000" b="1" dirty="0">
                <a:latin typeface="Times New Roman" panose="02020603050405020304" pitchFamily="18" charset="0"/>
                <a:cs typeface="Times New Roman" panose="02020603050405020304" pitchFamily="18" charset="0"/>
              </a:rPr>
              <a:t>Owner</a:t>
            </a:r>
            <a:r>
              <a:rPr lang="en-IN" sz="1000" dirty="0">
                <a:latin typeface="Times New Roman" panose="02020603050405020304" pitchFamily="18" charset="0"/>
                <a:cs typeface="Times New Roman" panose="02020603050405020304" pitchFamily="18" charset="0"/>
              </a:rPr>
              <a:t> or </a:t>
            </a:r>
            <a:r>
              <a:rPr lang="en-IN" sz="1000" b="1" dirty="0">
                <a:latin typeface="Times New Roman" panose="02020603050405020304" pitchFamily="18" charset="0"/>
                <a:cs typeface="Times New Roman" panose="02020603050405020304" pitchFamily="18" charset="0"/>
              </a:rPr>
              <a:t>Tenant</a:t>
            </a:r>
            <a:r>
              <a:rPr lang="en-IN" sz="1000" dirty="0">
                <a:latin typeface="Times New Roman" panose="02020603050405020304" pitchFamily="18" charset="0"/>
                <a:cs typeface="Times New Roman" panose="02020603050405020304" pitchFamily="18" charset="0"/>
              </a:rPr>
              <a:t> records.</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Owner</a:t>
            </a:r>
            <a:r>
              <a:rPr lang="en-IN" sz="1000" dirty="0">
                <a:latin typeface="Times New Roman" panose="02020603050405020304" pitchFamily="18" charset="0"/>
                <a:cs typeface="Times New Roman" panose="02020603050405020304" pitchFamily="18" charset="0"/>
              </a:rPr>
              <a:t> and </a:t>
            </a:r>
            <a:r>
              <a:rPr lang="en-IN" sz="1000" b="1" dirty="0">
                <a:latin typeface="Times New Roman" panose="02020603050405020304" pitchFamily="18" charset="0"/>
                <a:cs typeface="Times New Roman" panose="02020603050405020304" pitchFamily="18" charset="0"/>
              </a:rPr>
              <a:t>Tenant</a:t>
            </a:r>
            <a:r>
              <a:rPr lang="en-IN" sz="1000" dirty="0">
                <a:latin typeface="Times New Roman" panose="02020603050405020304" pitchFamily="18" charset="0"/>
                <a:cs typeface="Times New Roman" panose="02020603050405020304" pitchFamily="18" charset="0"/>
              </a:rPr>
              <a:t>: Capture ownership and tenancy information, allowing apartments to be assigned to individuals with specific roles.</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Vehicle</a:t>
            </a:r>
            <a:r>
              <a:rPr lang="en-IN" sz="1000" dirty="0">
                <a:latin typeface="Times New Roman" panose="02020603050405020304" pitchFamily="18" charset="0"/>
                <a:cs typeface="Times New Roman" panose="02020603050405020304" pitchFamily="18" charset="0"/>
              </a:rPr>
              <a:t>: Manages vehicle data linked to either owners, tenants, or visitors, including driver and ID proof information.</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Entry and Exit Details</a:t>
            </a:r>
            <a:r>
              <a:rPr lang="en-IN" sz="1000" dirty="0">
                <a:latin typeface="Times New Roman" panose="02020603050405020304" pitchFamily="18" charset="0"/>
                <a:cs typeface="Times New Roman" panose="02020603050405020304" pitchFamily="18" charset="0"/>
              </a:rPr>
              <a:t>: Track vehicle entry and exit events with timestamps and person count, enhancing security.</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Visitor and Visit Timing</a:t>
            </a:r>
            <a:r>
              <a:rPr lang="en-IN" sz="1000" dirty="0">
                <a:latin typeface="Times New Roman" panose="02020603050405020304" pitchFamily="18" charset="0"/>
                <a:cs typeface="Times New Roman" panose="02020603050405020304" pitchFamily="18" charset="0"/>
              </a:rPr>
              <a:t>: Record visitor information, purpose, and visit times.</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Family Member</a:t>
            </a:r>
            <a:r>
              <a:rPr lang="en-IN" sz="1000" dirty="0">
                <a:latin typeface="Times New Roman" panose="02020603050405020304" pitchFamily="18" charset="0"/>
                <a:cs typeface="Times New Roman" panose="02020603050405020304" pitchFamily="18" charset="0"/>
              </a:rPr>
              <a:t>: Stores family details associated with tenants or owners.</a:t>
            </a:r>
          </a:p>
          <a:p>
            <a:pPr>
              <a:buFont typeface="Wingdings" pitchFamily="2" charset="2"/>
              <a:buChar char="Ø"/>
            </a:pPr>
            <a:r>
              <a:rPr lang="en-IN" sz="1000" b="1" dirty="0">
                <a:latin typeface="Times New Roman" panose="02020603050405020304" pitchFamily="18" charset="0"/>
                <a:cs typeface="Times New Roman" panose="02020603050405020304" pitchFamily="18" charset="0"/>
              </a:rPr>
              <a:t>Contact and ID Proof</a:t>
            </a:r>
            <a:r>
              <a:rPr lang="en-IN" sz="1000" dirty="0">
                <a:latin typeface="Times New Roman" panose="02020603050405020304" pitchFamily="18" charset="0"/>
                <a:cs typeface="Times New Roman" panose="02020603050405020304" pitchFamily="18" charset="0"/>
              </a:rPr>
              <a:t> tables: Manage contact and identity verification information separately for enhanced data integrity.</a:t>
            </a:r>
          </a:p>
          <a:p>
            <a:pPr marL="0" indent="0">
              <a:buNone/>
            </a:pPr>
            <a:r>
              <a:rPr lang="en-IN" sz="1000" dirty="0">
                <a:latin typeface="Times New Roman" panose="02020603050405020304" pitchFamily="18" charset="0"/>
                <a:cs typeface="Times New Roman" panose="02020603050405020304" pitchFamily="18" charset="0"/>
              </a:rPr>
              <a:t>The model uses foreign keys and linking tables to maintain relationships and avoid redundancy, achieving up to 4NF normalization, which ensures efficient data storage and retrieval while supporting complex relationships.</a:t>
            </a:r>
          </a:p>
          <a:p>
            <a:pPr>
              <a:buFont typeface="Wingdings" pitchFamily="2" charset="2"/>
              <a:buChar char="Ø"/>
            </a:pP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53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03E372B-81AA-855F-00E7-4F2A13FD00ED}"/>
              </a:ext>
            </a:extLst>
          </p:cNvPr>
          <p:cNvSpPr>
            <a:spLocks noGrp="1"/>
          </p:cNvSpPr>
          <p:nvPr>
            <p:ph type="title"/>
          </p:nvPr>
        </p:nvSpPr>
        <p:spPr>
          <a:xfrm>
            <a:off x="838200" y="0"/>
            <a:ext cx="10515600" cy="73002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Dictionary</a:t>
            </a:r>
          </a:p>
        </p:txBody>
      </p:sp>
      <p:graphicFrame>
        <p:nvGraphicFramePr>
          <p:cNvPr id="6" name="Table 5">
            <a:extLst>
              <a:ext uri="{FF2B5EF4-FFF2-40B4-BE49-F238E27FC236}">
                <a16:creationId xmlns:a16="http://schemas.microsoft.com/office/drawing/2014/main" id="{840DDDA9-B995-A11D-2A80-4E11211F13BE}"/>
              </a:ext>
            </a:extLst>
          </p:cNvPr>
          <p:cNvGraphicFramePr>
            <a:graphicFrameLocks noGrp="1"/>
          </p:cNvGraphicFramePr>
          <p:nvPr>
            <p:extLst>
              <p:ext uri="{D42A27DB-BD31-4B8C-83A1-F6EECF244321}">
                <p14:modId xmlns:p14="http://schemas.microsoft.com/office/powerpoint/2010/main" val="3093169877"/>
              </p:ext>
            </p:extLst>
          </p:nvPr>
        </p:nvGraphicFramePr>
        <p:xfrm>
          <a:off x="81024" y="1307939"/>
          <a:ext cx="5891513" cy="2592726"/>
        </p:xfrm>
        <a:graphic>
          <a:graphicData uri="http://schemas.openxmlformats.org/drawingml/2006/table">
            <a:tbl>
              <a:tblPr firstRow="1" firstCol="1" bandRow="1"/>
              <a:tblGrid>
                <a:gridCol w="1539395">
                  <a:extLst>
                    <a:ext uri="{9D8B030D-6E8A-4147-A177-3AD203B41FA5}">
                      <a16:colId xmlns:a16="http://schemas.microsoft.com/office/drawing/2014/main" val="3889921889"/>
                    </a:ext>
                  </a:extLst>
                </a:gridCol>
                <a:gridCol w="1443060">
                  <a:extLst>
                    <a:ext uri="{9D8B030D-6E8A-4147-A177-3AD203B41FA5}">
                      <a16:colId xmlns:a16="http://schemas.microsoft.com/office/drawing/2014/main" val="23320422"/>
                    </a:ext>
                  </a:extLst>
                </a:gridCol>
                <a:gridCol w="1458134">
                  <a:extLst>
                    <a:ext uri="{9D8B030D-6E8A-4147-A177-3AD203B41FA5}">
                      <a16:colId xmlns:a16="http://schemas.microsoft.com/office/drawing/2014/main" val="1223805617"/>
                    </a:ext>
                  </a:extLst>
                </a:gridCol>
                <a:gridCol w="1450924">
                  <a:extLst>
                    <a:ext uri="{9D8B030D-6E8A-4147-A177-3AD203B41FA5}">
                      <a16:colId xmlns:a16="http://schemas.microsoft.com/office/drawing/2014/main" val="4109267770"/>
                    </a:ext>
                  </a:extLst>
                </a:gridCol>
              </a:tblGrid>
              <a:tr h="210452">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Attribute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Data Type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Remark</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Example Value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2008889"/>
                  </a:ext>
                </a:extLst>
              </a:tr>
              <a:tr h="412424">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Vehicle_ID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Primary Key, unique identifier, A lot of vehicle might enters will make lots of entries .</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6001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5402151"/>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Model</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CHAR (16)</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Vehicle model 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"Toyota Corolla"</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652994"/>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Type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CHAR (12)</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Type of vehicle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"Car"</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6679912"/>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Driver 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dirty="0">
                          <a:effectLst/>
                          <a:latin typeface="Times New Roman" panose="02020603050405020304" pitchFamily="18" charset="0"/>
                          <a:ea typeface="Times New Roman" panose="02020603050405020304" pitchFamily="18" charset="0"/>
                        </a:rPr>
                        <a:t>CHAR (24)</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First name of the driver</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"Aniket"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071186"/>
                  </a:ext>
                </a:extLst>
              </a:tr>
              <a:tr h="435151">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Driver_Middle_Name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dirty="0">
                          <a:effectLst/>
                          <a:latin typeface="Times New Roman" panose="02020603050405020304" pitchFamily="18" charset="0"/>
                          <a:ea typeface="Times New Roman" panose="02020603050405020304" pitchFamily="18" charset="0"/>
                        </a:rPr>
                        <a:t>CHAR (12)</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dirty="0">
                          <a:effectLst/>
                          <a:latin typeface="Times New Roman" panose="02020603050405020304" pitchFamily="18" charset="0"/>
                          <a:ea typeface="Times New Roman" panose="02020603050405020304" pitchFamily="18" charset="0"/>
                        </a:rPr>
                        <a:t>Middle name of the driver</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"Kumar"</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7273700"/>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Driver_Last_Name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CHAR (24)</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Last name of the driver</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"Yadav"</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1801865"/>
                  </a:ext>
                </a:extLst>
              </a:tr>
              <a:tr h="271987">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Driver_Contact_ID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Driver_Contact_Info</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7001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7697582"/>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Driver_ID_Proof_ID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Driver_ID_Proof</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8001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5458313"/>
                  </a:ext>
                </a:extLst>
              </a:tr>
              <a:tr h="21045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Visitor_ID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0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Visitor</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9001</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5631086"/>
                  </a:ext>
                </a:extLst>
              </a:tr>
            </a:tbl>
          </a:graphicData>
        </a:graphic>
      </p:graphicFrame>
      <p:graphicFrame>
        <p:nvGraphicFramePr>
          <p:cNvPr id="9" name="Table 8">
            <a:extLst>
              <a:ext uri="{FF2B5EF4-FFF2-40B4-BE49-F238E27FC236}">
                <a16:creationId xmlns:a16="http://schemas.microsoft.com/office/drawing/2014/main" id="{D8752DD1-0A08-23A0-BB79-56BF95D2AA6E}"/>
              </a:ext>
            </a:extLst>
          </p:cNvPr>
          <p:cNvGraphicFramePr>
            <a:graphicFrameLocks noGrp="1"/>
          </p:cNvGraphicFramePr>
          <p:nvPr>
            <p:extLst>
              <p:ext uri="{D42A27DB-BD31-4B8C-83A1-F6EECF244321}">
                <p14:modId xmlns:p14="http://schemas.microsoft.com/office/powerpoint/2010/main" val="4026454423"/>
              </p:ext>
            </p:extLst>
          </p:nvPr>
        </p:nvGraphicFramePr>
        <p:xfrm>
          <a:off x="6096000" y="1307944"/>
          <a:ext cx="5708650" cy="5451672"/>
        </p:xfrm>
        <a:graphic>
          <a:graphicData uri="http://schemas.openxmlformats.org/drawingml/2006/table">
            <a:tbl>
              <a:tblPr firstRow="1" firstCol="1" bandRow="1"/>
              <a:tblGrid>
                <a:gridCol w="1457960">
                  <a:extLst>
                    <a:ext uri="{9D8B030D-6E8A-4147-A177-3AD203B41FA5}">
                      <a16:colId xmlns:a16="http://schemas.microsoft.com/office/drawing/2014/main" val="1439309516"/>
                    </a:ext>
                  </a:extLst>
                </a:gridCol>
                <a:gridCol w="1414780">
                  <a:extLst>
                    <a:ext uri="{9D8B030D-6E8A-4147-A177-3AD203B41FA5}">
                      <a16:colId xmlns:a16="http://schemas.microsoft.com/office/drawing/2014/main" val="303783005"/>
                    </a:ext>
                  </a:extLst>
                </a:gridCol>
                <a:gridCol w="1425575">
                  <a:extLst>
                    <a:ext uri="{9D8B030D-6E8A-4147-A177-3AD203B41FA5}">
                      <a16:colId xmlns:a16="http://schemas.microsoft.com/office/drawing/2014/main" val="3766407325"/>
                    </a:ext>
                  </a:extLst>
                </a:gridCol>
                <a:gridCol w="1410335">
                  <a:extLst>
                    <a:ext uri="{9D8B030D-6E8A-4147-A177-3AD203B41FA5}">
                      <a16:colId xmlns:a16="http://schemas.microsoft.com/office/drawing/2014/main" val="256617801"/>
                    </a:ext>
                  </a:extLst>
                </a:gridCol>
              </a:tblGrid>
              <a:tr h="332758">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Attribute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Data Type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Remark</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Example Value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4849146"/>
                  </a:ext>
                </a:extLst>
              </a:tr>
              <a:tr h="1096212">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Family_Member_ID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SMALLINT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unique identifier, allowing them to be referenced individually. Auto-increment required. Ensures each family member is uniquely identifiable.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3001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5289022"/>
                  </a:ext>
                </a:extLst>
              </a:tr>
              <a:tr h="430054">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First_Name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(20)</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First name of the family member Limits length to 20 characters.</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”ram"</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2598262"/>
                  </a:ext>
                </a:extLst>
              </a:tr>
              <a:tr h="430054">
                <a:tc>
                  <a:txBody>
                    <a:bodyPr/>
                    <a:lstStyle/>
                    <a:p>
                      <a:pPr algn="ctr">
                        <a:lnSpc>
                          <a:spcPct val="115000"/>
                        </a:lnSpc>
                        <a:spcAft>
                          <a:spcPts val="800"/>
                        </a:spcAft>
                      </a:pPr>
                      <a:r>
                        <a:rPr lang="en-IN" sz="1200" kern="0" dirty="0" err="1">
                          <a:effectLst/>
                          <a:latin typeface="Times New Roman" panose="02020603050405020304" pitchFamily="18" charset="0"/>
                          <a:ea typeface="Times New Roman" panose="02020603050405020304" pitchFamily="18" charset="0"/>
                        </a:rPr>
                        <a:t>Middle_Name</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(8)</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Middle name (if applicable) Limits length to 8 characters.</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"Prasad"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535180"/>
                  </a:ext>
                </a:extLst>
              </a:tr>
              <a:tr h="430054">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Last_name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(20)</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Last name of the family member, Limits length to 20 characters.</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a:t>
                      </a:r>
                      <a:r>
                        <a:rPr lang="en-IN" sz="1200" kern="0" dirty="0" err="1">
                          <a:effectLst/>
                          <a:latin typeface="Times New Roman" panose="02020603050405020304" pitchFamily="18" charset="0"/>
                          <a:ea typeface="Times New Roman" panose="02020603050405020304" pitchFamily="18" charset="0"/>
                        </a:rPr>
                        <a:t>sharma</a:t>
                      </a:r>
                      <a:r>
                        <a:rPr lang="en-IN" sz="1200" kern="0" dirty="0">
                          <a:effectLst/>
                          <a:latin typeface="Times New Roman" panose="02020603050405020304" pitchFamily="18" charset="0"/>
                          <a:ea typeface="Times New Roman" panose="02020603050405020304" pitchFamily="18" charset="0"/>
                        </a:rPr>
                        <a:t>"</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4708225"/>
                  </a:ext>
                </a:extLst>
              </a:tr>
              <a:tr h="652106">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Age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TINYINT</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Age in years, range up to 256 ,Must be a positive integer. Cannot be less than 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35</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2157187"/>
                  </a:ext>
                </a:extLst>
              </a:tr>
              <a:tr h="652106">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Relationship</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(16)</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Relationship to tenant or owner, Size 15 covers common relationships</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"Brother in law"</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1388112"/>
                  </a:ext>
                </a:extLst>
              </a:tr>
              <a:tr h="430054">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Family_Contact_ID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INT</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Family_member_Contact_Info,</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4001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6342284"/>
                  </a:ext>
                </a:extLst>
              </a:tr>
              <a:tr h="332758">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Family_ID_Proof_ID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Family_ID_Proof</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5001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9501583"/>
                  </a:ext>
                </a:extLst>
              </a:tr>
              <a:tr h="332758">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Tenant_ID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SMALLINT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Tenant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2001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0785858"/>
                  </a:ext>
                </a:extLst>
              </a:tr>
              <a:tr h="332758">
                <a:tc>
                  <a:txBody>
                    <a:bodyPr/>
                    <a:lstStyle/>
                    <a:p>
                      <a:pPr algn="ctr">
                        <a:lnSpc>
                          <a:spcPct val="115000"/>
                        </a:lnSpc>
                        <a:spcAft>
                          <a:spcPts val="800"/>
                        </a:spcAft>
                      </a:pPr>
                      <a:r>
                        <a:rPr lang="en-IN" sz="1200" kern="0" dirty="0" err="1">
                          <a:effectLst/>
                          <a:latin typeface="Times New Roman" panose="02020603050405020304" pitchFamily="18" charset="0"/>
                          <a:ea typeface="Times New Roman" panose="02020603050405020304" pitchFamily="18" charset="0"/>
                        </a:rPr>
                        <a:t>Owner_ID</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SMALLINT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dirty="0">
                          <a:effectLst/>
                          <a:latin typeface="Times New Roman" panose="02020603050405020304" pitchFamily="18" charset="0"/>
                          <a:ea typeface="Times New Roman" panose="02020603050405020304" pitchFamily="18" charset="0"/>
                        </a:rPr>
                        <a:t>Foreign key to Owner</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1001</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6525248"/>
                  </a:ext>
                </a:extLst>
              </a:tr>
            </a:tbl>
          </a:graphicData>
        </a:graphic>
      </p:graphicFrame>
      <p:graphicFrame>
        <p:nvGraphicFramePr>
          <p:cNvPr id="10" name="Table 9">
            <a:extLst>
              <a:ext uri="{FF2B5EF4-FFF2-40B4-BE49-F238E27FC236}">
                <a16:creationId xmlns:a16="http://schemas.microsoft.com/office/drawing/2014/main" id="{BB5A1DCF-D62E-11EC-7591-043DBE150987}"/>
              </a:ext>
            </a:extLst>
          </p:cNvPr>
          <p:cNvGraphicFramePr>
            <a:graphicFrameLocks noGrp="1"/>
          </p:cNvGraphicFramePr>
          <p:nvPr>
            <p:extLst>
              <p:ext uri="{D42A27DB-BD31-4B8C-83A1-F6EECF244321}">
                <p14:modId xmlns:p14="http://schemas.microsoft.com/office/powerpoint/2010/main" val="617991940"/>
              </p:ext>
            </p:extLst>
          </p:nvPr>
        </p:nvGraphicFramePr>
        <p:xfrm>
          <a:off x="81023" y="4320835"/>
          <a:ext cx="5891513" cy="2438781"/>
        </p:xfrm>
        <a:graphic>
          <a:graphicData uri="http://schemas.openxmlformats.org/drawingml/2006/table">
            <a:tbl>
              <a:tblPr firstRow="1" firstCol="1" bandRow="1"/>
              <a:tblGrid>
                <a:gridCol w="1496143">
                  <a:extLst>
                    <a:ext uri="{9D8B030D-6E8A-4147-A177-3AD203B41FA5}">
                      <a16:colId xmlns:a16="http://schemas.microsoft.com/office/drawing/2014/main" val="771244124"/>
                    </a:ext>
                  </a:extLst>
                </a:gridCol>
                <a:gridCol w="1462065">
                  <a:extLst>
                    <a:ext uri="{9D8B030D-6E8A-4147-A177-3AD203B41FA5}">
                      <a16:colId xmlns:a16="http://schemas.microsoft.com/office/drawing/2014/main" val="2163957258"/>
                    </a:ext>
                  </a:extLst>
                </a:gridCol>
                <a:gridCol w="1467308">
                  <a:extLst>
                    <a:ext uri="{9D8B030D-6E8A-4147-A177-3AD203B41FA5}">
                      <a16:colId xmlns:a16="http://schemas.microsoft.com/office/drawing/2014/main" val="3730209368"/>
                    </a:ext>
                  </a:extLst>
                </a:gridCol>
                <a:gridCol w="1465997">
                  <a:extLst>
                    <a:ext uri="{9D8B030D-6E8A-4147-A177-3AD203B41FA5}">
                      <a16:colId xmlns:a16="http://schemas.microsoft.com/office/drawing/2014/main" val="608828319"/>
                    </a:ext>
                  </a:extLst>
                </a:gridCol>
              </a:tblGrid>
              <a:tr h="206702">
                <a:tc>
                  <a:txBody>
                    <a:bodyPr/>
                    <a:lstStyle/>
                    <a:p>
                      <a:pPr algn="ctr">
                        <a:lnSpc>
                          <a:spcPct val="115000"/>
                        </a:lnSpc>
                        <a:spcAft>
                          <a:spcPts val="800"/>
                        </a:spcAft>
                      </a:pPr>
                      <a:r>
                        <a:rPr lang="en-IN" sz="1200" b="1" kern="0" dirty="0">
                          <a:effectLst/>
                          <a:latin typeface="Times New Roman" panose="02020603050405020304" pitchFamily="18" charset="0"/>
                          <a:ea typeface="Times New Roman" panose="02020603050405020304" pitchFamily="18" charset="0"/>
                        </a:rPr>
                        <a:t>Attribute</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Data Type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Remark</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b="1" kern="0">
                          <a:effectLst/>
                          <a:latin typeface="Times New Roman" panose="02020603050405020304" pitchFamily="18" charset="0"/>
                          <a:ea typeface="Times New Roman" panose="02020603050405020304" pitchFamily="18" charset="0"/>
                        </a:rPr>
                        <a:t>Example Value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0166952"/>
                  </a:ext>
                </a:extLst>
              </a:tr>
              <a:tr h="543010">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Visitor_ID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Primary Key, unique identifier for visitor. Auto-increment required. Ensures each visitor is uniquely identifiable.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9001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6930465"/>
                  </a:ext>
                </a:extLst>
              </a:tr>
              <a:tr h="543010">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First_Name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(20)</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First name of visitor, Should not be empty or null. Maximum length is 20 characters. Must be alphabetic.</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"Akhilesh"</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6335882"/>
                  </a:ext>
                </a:extLst>
              </a:tr>
              <a:tr h="405075">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Middle_Name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(8)</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Middle name (if applicable). must be alphabetic. Can be NULL.</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"Kumar"</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7740069"/>
                  </a:ext>
                </a:extLst>
              </a:tr>
              <a:tr h="267141">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Last_name</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CHAR (20)</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Last name of visitor,  Must be alphabetic. Can be NULL.</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"Yadav"</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1807439"/>
                  </a:ext>
                </a:extLst>
              </a:tr>
              <a:tr h="267141">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Visitor_Contact_ID</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Visitor_Contact_Info</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1301</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7249590"/>
                  </a:ext>
                </a:extLst>
              </a:tr>
              <a:tr h="206702">
                <a:tc>
                  <a:txBody>
                    <a:bodyPr/>
                    <a:lstStyle/>
                    <a:p>
                      <a:pPr algn="ctr">
                        <a:lnSpc>
                          <a:spcPct val="115000"/>
                        </a:lnSpc>
                        <a:spcAft>
                          <a:spcPts val="800"/>
                        </a:spcAft>
                      </a:pPr>
                      <a:r>
                        <a:rPr lang="en-IN" sz="1200" kern="0" dirty="0" err="1">
                          <a:effectLst/>
                          <a:latin typeface="Times New Roman" panose="02020603050405020304" pitchFamily="18" charset="0"/>
                          <a:ea typeface="Times New Roman" panose="02020603050405020304" pitchFamily="18" charset="0"/>
                        </a:rPr>
                        <a:t>Visitor_ID_Proof_ID</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a:effectLst/>
                          <a:latin typeface="Times New Roman" panose="02020603050405020304" pitchFamily="18" charset="0"/>
                          <a:ea typeface="Times New Roman" panose="02020603050405020304" pitchFamily="18" charset="0"/>
                        </a:rPr>
                        <a:t>INT</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750" kern="0">
                          <a:effectLst/>
                          <a:latin typeface="Times New Roman" panose="02020603050405020304" pitchFamily="18" charset="0"/>
                          <a:ea typeface="Times New Roman" panose="02020603050405020304" pitchFamily="18" charset="0"/>
                        </a:rPr>
                        <a:t>Foreign Key to Visitor_ID_Proof</a:t>
                      </a:r>
                      <a:endParaRPr lang="en-IN" sz="1100" kern="10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pPr>
                      <a:r>
                        <a:rPr lang="en-IN" sz="1200" kern="0" dirty="0">
                          <a:effectLst/>
                          <a:latin typeface="Times New Roman" panose="02020603050405020304" pitchFamily="18" charset="0"/>
                          <a:ea typeface="Times New Roman" panose="02020603050405020304" pitchFamily="18" charset="0"/>
                        </a:rPr>
                        <a:t>1401</a:t>
                      </a:r>
                      <a:endParaRPr lang="en-IN" sz="1100" kern="100" dirty="0">
                        <a:effectLst/>
                        <a:latin typeface="Calibri" panose="020F0502020204030204" pitchFamily="34" charset="0"/>
                        <a:ea typeface="Aptos" panose="020B00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5379301"/>
                  </a:ext>
                </a:extLst>
              </a:tr>
            </a:tbl>
          </a:graphicData>
        </a:graphic>
      </p:graphicFrame>
      <p:sp>
        <p:nvSpPr>
          <p:cNvPr id="11" name="TextBox 10">
            <a:extLst>
              <a:ext uri="{FF2B5EF4-FFF2-40B4-BE49-F238E27FC236}">
                <a16:creationId xmlns:a16="http://schemas.microsoft.com/office/drawing/2014/main" id="{4FCFD09F-F750-0768-5A0B-D250E1CF7CFD}"/>
              </a:ext>
            </a:extLst>
          </p:cNvPr>
          <p:cNvSpPr txBox="1"/>
          <p:nvPr/>
        </p:nvSpPr>
        <p:spPr>
          <a:xfrm>
            <a:off x="24890" y="1054023"/>
            <a:ext cx="654346"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Vehicle:</a:t>
            </a:r>
          </a:p>
        </p:txBody>
      </p:sp>
      <p:sp>
        <p:nvSpPr>
          <p:cNvPr id="14" name="TextBox 13">
            <a:extLst>
              <a:ext uri="{FF2B5EF4-FFF2-40B4-BE49-F238E27FC236}">
                <a16:creationId xmlns:a16="http://schemas.microsoft.com/office/drawing/2014/main" id="{98848D05-6A33-44C0-210E-84F3A78F6DD0}"/>
              </a:ext>
            </a:extLst>
          </p:cNvPr>
          <p:cNvSpPr txBox="1"/>
          <p:nvPr/>
        </p:nvSpPr>
        <p:spPr>
          <a:xfrm>
            <a:off x="6031365" y="1031040"/>
            <a:ext cx="1191352" cy="253916"/>
          </a:xfrm>
          <a:prstGeom prst="rect">
            <a:avLst/>
          </a:prstGeom>
          <a:noFill/>
        </p:spPr>
        <p:txBody>
          <a:bodyPr wrap="none" rtlCol="0">
            <a:spAutoFit/>
          </a:bodyPr>
          <a:lstStyle/>
          <a:p>
            <a:r>
              <a:rPr lang="en-US" sz="1050" b="1" dirty="0" err="1">
                <a:latin typeface="Times New Roman" panose="02020603050405020304" pitchFamily="18" charset="0"/>
                <a:cs typeface="Times New Roman" panose="02020603050405020304" pitchFamily="18" charset="0"/>
              </a:rPr>
              <a:t>Family_Member</a:t>
            </a:r>
            <a:r>
              <a:rPr lang="en-US" sz="1050" b="1"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05FFDFB9-4490-989D-CA26-969F69CEDC96}"/>
              </a:ext>
            </a:extLst>
          </p:cNvPr>
          <p:cNvSpPr txBox="1"/>
          <p:nvPr/>
        </p:nvSpPr>
        <p:spPr>
          <a:xfrm>
            <a:off x="11572" y="4097437"/>
            <a:ext cx="625492" cy="253916"/>
          </a:xfrm>
          <a:prstGeom prst="rect">
            <a:avLst/>
          </a:prstGeom>
          <a:noFill/>
        </p:spPr>
        <p:txBody>
          <a:bodyPr wrap="none" rtlCol="0">
            <a:spAutoFit/>
          </a:bodyPr>
          <a:lstStyle/>
          <a:p>
            <a:r>
              <a:rPr lang="en-US" sz="1050" b="1" dirty="0">
                <a:latin typeface="Times New Roman" panose="02020603050405020304" pitchFamily="18" charset="0"/>
                <a:cs typeface="Times New Roman" panose="02020603050405020304" pitchFamily="18" charset="0"/>
              </a:rPr>
              <a:t>Visitor:</a:t>
            </a:r>
          </a:p>
        </p:txBody>
      </p:sp>
    </p:spTree>
    <p:extLst>
      <p:ext uri="{BB962C8B-B14F-4D97-AF65-F5344CB8AC3E}">
        <p14:creationId xmlns:p14="http://schemas.microsoft.com/office/powerpoint/2010/main" val="42364391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1632</Words>
  <Application>Microsoft Macintosh PowerPoint</Application>
  <PresentationFormat>Widescreen</PresentationFormat>
  <Paragraphs>158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2013 - 2022 Theme</vt:lpstr>
      <vt:lpstr>VEHICLE Management System</vt:lpstr>
      <vt:lpstr>INTRODUCTION</vt:lpstr>
      <vt:lpstr>PowerPoint Presentation</vt:lpstr>
      <vt:lpstr>Requirements</vt:lpstr>
      <vt:lpstr>PowerPoint Presentation</vt:lpstr>
      <vt:lpstr>ER-Diagram for Apartment Management System</vt:lpstr>
      <vt:lpstr>PowerPoint Presentation</vt:lpstr>
      <vt:lpstr>Relational Model Structure</vt:lpstr>
      <vt:lpstr>Data Dictionary</vt:lpstr>
      <vt:lpstr>Data Dictionary</vt:lpstr>
      <vt:lpstr>Data Flow Diagram</vt:lpstr>
      <vt:lpstr>PowerPoint Presentation</vt:lpstr>
      <vt:lpstr>Data Flow Diagram</vt:lpstr>
      <vt:lpstr>Login page</vt:lpstr>
      <vt:lpstr>Sectretary Dashboard</vt:lpstr>
      <vt:lpstr>Security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Management System</dc:title>
  <dc:creator>ayush bajpai</dc:creator>
  <cp:lastModifiedBy>AK- 2KB2</cp:lastModifiedBy>
  <cp:revision>10</cp:revision>
  <dcterms:created xsi:type="dcterms:W3CDTF">2024-10-26T10:17:06Z</dcterms:created>
  <dcterms:modified xsi:type="dcterms:W3CDTF">2024-12-18T09:57:45Z</dcterms:modified>
</cp:coreProperties>
</file>