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Titillium Web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765B5B-5FA9-4F1E-981F-7FCD44B6D08F}">
  <a:tblStyle styleId="{C5765B5B-5FA9-4F1E-981F-7FCD44B6D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7a8cca9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a7a8cca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7a8cca97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a7a8cca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7a8cca97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a7a8cca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7a8cca97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7a8cca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7a8cca97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7a8cca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7a8cca97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7a8cca9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7a8cca97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7a8cca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7a8cca9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7a7a8cc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a7a8cca9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7a7a8cca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7a8cca9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a7a8cca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7a8cca97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7a7a8cca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7a8cca97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7a7a8cca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7a8cca97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a7a8cca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7a8cca97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a7a8cca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 color background">
    <p:bg>
      <p:bgPr>
        <a:solidFill>
          <a:srgbClr val="2185C5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●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400"/>
              <a:buFont typeface="Raleway"/>
              <a:buNone/>
            </a:pP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ABILASH NAIR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400"/>
              <a:buFont typeface="Raleway"/>
              <a:buNone/>
            </a:pP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MRIDUL CHAVAN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400"/>
              <a:buFont typeface="Raleway"/>
              <a:buNone/>
            </a:pP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SHANMUKHA SURAPURAJU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2400"/>
              <a:buFont typeface="Raleway"/>
              <a:buNone/>
            </a:pP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AKHIL NAGULAVANCHA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155108" y="1364566"/>
            <a:ext cx="64695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itillium Web"/>
              <a:buNone/>
            </a:pPr>
            <a:r>
              <a:rPr lang="en-US" sz="4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AML- </a:t>
            </a:r>
            <a:endParaRPr sz="4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itillium Web"/>
              <a:buNone/>
            </a:pPr>
            <a:r>
              <a:rPr lang="en-US" sz="4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Group 2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6"/>
          <p:cNvGraphicFramePr/>
          <p:nvPr/>
        </p:nvGraphicFramePr>
        <p:xfrm>
          <a:off x="834275" y="174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{C5765B5B-5FA9-4F1E-981F-7FCD44B6D08F}</a:tableStyleId>
              </a:tblPr>
              <a:tblGrid>
                <a:gridCol w="3619500"/>
                <a:gridCol w="3619500"/>
              </a:tblGrid>
              <a:tr h="6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</a:t>
                      </a:r>
                      <a:endParaRPr b="1"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Accuracy</a:t>
                      </a:r>
                      <a:endParaRPr b="1"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6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Keras Classifier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77.41% (S.D – 1.26%)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096100" y="495273"/>
            <a:ext cx="6462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3.</a:t>
            </a: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LOCATIONS OF NEW WAREHOUSES</a:t>
            </a:r>
            <a:endParaRPr b="0" i="0" sz="3600" u="none" cap="none" strike="noStrike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0375" y="1411775"/>
            <a:ext cx="86022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Data Preprocessing-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dp2.jpeg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5" y="1958600"/>
            <a:ext cx="3427725" cy="40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3605356" y="3402511"/>
            <a:ext cx="670800" cy="820200"/>
          </a:xfrm>
          <a:prstGeom prst="rightArrow">
            <a:avLst>
              <a:gd fmla="val 32000" name="adj1"/>
              <a:gd fmla="val 78261" name="adj2"/>
            </a:avLst>
          </a:prstGeom>
          <a:solidFill>
            <a:srgbClr val="00A2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p1.jpeg"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050" y="1958600"/>
            <a:ext cx="4686950" cy="39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39950" y="369500"/>
            <a:ext cx="8602200" cy="6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●"/>
            </a:pPr>
            <a:r>
              <a:rPr b="1"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Algorithms considered-</a:t>
            </a:r>
            <a:endParaRPr b="1"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K- Nearest Means Algorithms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Artificial Bee Colony Algorithm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DBSCAN Algorithm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●"/>
            </a:pPr>
            <a:r>
              <a:rPr b="1"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 finalized and Used-</a:t>
            </a:r>
            <a:endParaRPr b="1"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DBSCAN (Density Based Spatial clustering of applications with Noise)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DBSCAN clusters data considering the maximum distance that can be between the points with in the cluster and the minimum number of points 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280825" y="517300"/>
            <a:ext cx="86907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260" lvl="0" marL="4445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Labeled Stores and the clusters were formed using the DBSCAN Algorithm taking into consideration, Longitude and Latitude data as features. 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Segregated and separated location data for each cluster from the labels.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 centroid as parameter for considering location nearest to all the stores. 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Calculated Centroid for each cluster which we consider as the optimum location for setting a new warehouse for the stores.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10375" y="1543600"/>
            <a:ext cx="86022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260" lvl="0" marL="4445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Two clusters of stores are formed for our data for the maximum allowed distance between stores and minimum number of points to be considered for the clusters we have given.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New warehouse can be setup near the below mentioned locations for the Two clusters formed. 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(-75.3197130451613, 40.2878640516129)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2260" lvl="0" marL="444500" rtl="0" algn="l">
              <a:spcBef>
                <a:spcPts val="4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"/>
              <a:buChar char="•"/>
            </a:pPr>
            <a:r>
              <a:rPr lang="en-US" sz="24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(-118.05211866608549, 34.02773298386625)</a:t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2325" y="554100"/>
            <a:ext cx="86613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</a:t>
            </a:r>
            <a:endParaRPr sz="3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data.jpeg"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625" y="154700"/>
            <a:ext cx="5517802" cy="293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ntriod.jpeg"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50" y="3510495"/>
            <a:ext cx="4436774" cy="2880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ntriod2.jpeg" id="132" name="Google Shape;13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8822" y="3745802"/>
            <a:ext cx="4436774" cy="2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29050" y="244130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4954050" y="2031200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893700" y="720075"/>
            <a:ext cx="76653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tillium Web"/>
              <a:buNone/>
            </a:pPr>
            <a:r>
              <a:rPr lang="en-US" sz="3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Retail DSD (Direct Store Delivery) Dataset</a:t>
            </a:r>
            <a:endParaRPr sz="32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tillium Web"/>
              <a:buNone/>
            </a:pPr>
            <a:r>
              <a:t/>
            </a:r>
            <a:endParaRPr sz="32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521865" y="1727176"/>
            <a:ext cx="79482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DSD is used for delivering perishable products.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Extremely important to maintain and plan delivery schedules to avoid losses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Datasets - Route Data, Store Data and Store Visit Data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321650" y="44229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RESEARCH QUESTIONS</a:t>
            </a:r>
            <a:endParaRPr b="0" i="0" sz="3600" u="none" cap="none" strike="noStrike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7A4E7">
              <a:alpha val="8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</a:pPr>
            <a:r>
              <a:rPr b="1" lang="en-US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 CLASS CLASSIFICATION OF NEW STORES TO WAREHOUSES</a:t>
            </a:r>
            <a:endParaRPr b="1"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</a:pPr>
            <a:r>
              <a:rPr b="1" lang="en-US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ESTIMATION OF DELIVERY TIMES FOR ROUTES</a:t>
            </a:r>
            <a:endParaRPr b="1" i="0" sz="1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None/>
            </a:pPr>
            <a:r>
              <a:rPr b="1" lang="en-US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LOCATIONS OF NEW WAREHOUSES</a:t>
            </a:r>
            <a:endParaRPr b="1" i="0" sz="1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090648" y="105838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EXTRACTION</a:t>
            </a:r>
            <a:endParaRPr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724225" y="1843175"/>
            <a:ext cx="78336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Latitude &amp; Longitude - Stores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travelled on route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Drivers , Loaders, Assemblers - Experience based Potential score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categories – 00:00 – 7:00,  8:00 – 20:00 and 21:00 – 24:00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Time taken for each route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of stores from each warehouse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Number of stores a warehouse caters to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90648" y="105838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EXPLORATORY DATA ANALYSIS &amp; DATA CLEANING</a:t>
            </a:r>
            <a:endParaRPr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827700" y="1478025"/>
            <a:ext cx="7744800" cy="4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Removed rows where route time was around 5-10 minutes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Removed rows where the route time was really high, but the distance was very short. 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Removed unassigned stores 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tillium Web"/>
              <a:buChar char="●"/>
            </a:pPr>
            <a:r>
              <a:rPr lang="en-US" sz="20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Removed rows where store addresses were missing or erroneous</a:t>
            </a:r>
            <a:endParaRPr sz="20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90648" y="105838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tillium Web"/>
              <a:buAutoNum type="arabicPeriod"/>
            </a:pP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ESTIMATING DELIVERY TIMES</a:t>
            </a:r>
            <a:endParaRPr b="0" i="0" sz="3600" u="none" cap="none" strike="noStrike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546875" y="1359775"/>
            <a:ext cx="8277000" cy="5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●"/>
            </a:pPr>
            <a:r>
              <a:rPr lang="en-US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 :</a:t>
            </a:r>
            <a:endParaRPr sz="1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Distance – The distance covered on the route , 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Driver Score – Experience score calculated for the driver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Loader Score – Experience score calculate for the loader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Assembler Score – Experience score calculate for the assembler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0 to 7 – If the route started between 00:00 and 7:00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8 to 20 – If the route started between 8:00 and 20:00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21 to 23 – If the route started between 21:00 and 23:00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Time - Time taken to complete the route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0" y="1136025"/>
            <a:ext cx="80700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3" name="Google Shape;83;p13"/>
          <p:cNvGraphicFramePr/>
          <p:nvPr/>
        </p:nvGraphicFramePr>
        <p:xfrm>
          <a:off x="447475" y="8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{C5765B5B-5FA9-4F1E-981F-7FCD44B6D08F}</a:tableStyleId>
              </a:tblPr>
              <a:tblGrid>
                <a:gridCol w="959900"/>
                <a:gridCol w="2189325"/>
                <a:gridCol w="2618850"/>
                <a:gridCol w="2574425"/>
              </a:tblGrid>
              <a:tr h="94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Sr No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Linear Regression 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0.9346321623816782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0.9338965388667487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Ridge Regression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0.934632164132487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0.9338954512180081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Random Forest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0.9880434131681542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0.9206486475145964</a:t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highlight>
                          <a:srgbClr val="FFFFFF"/>
                        </a:highlight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096100" y="495273"/>
            <a:ext cx="6462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</a:pPr>
            <a:r>
              <a:rPr lang="en-US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2. CLASSIFICATION OF STORES TO WAREHOUSES</a:t>
            </a:r>
            <a:endParaRPr b="0" i="0" sz="3600" u="none" cap="none" strike="noStrike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10375" y="1256325"/>
            <a:ext cx="8602200" cy="5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●"/>
            </a:pPr>
            <a:r>
              <a:rPr lang="en-US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 :</a:t>
            </a:r>
            <a:endParaRPr sz="1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Lat – Latitude of the store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Lng – Longitude of the store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WXXXX_D * 10 – Distance of the store from 10  warehouses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WXXXX_S * 10 – The number of stores under each of the 10 warehouses within 200 kms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WXXXX_R * 10 – Number of stores already under each warehouse while the store was being inducted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WXXXX_Y * 10 – The target value, one column for each of the 10 warehouses.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096100" y="1946875"/>
            <a:ext cx="7335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5625" y="790800"/>
            <a:ext cx="81585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●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Keras Classifier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●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Neural Network- 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1 hidden layer  with ReLu activation function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output layer  with softmax activation function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loss function - Categorical cross entropy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optimization method - ADAM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AutoNum type="arabicPeriod"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KFold cross validation was used to check the accuracy of the model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     </a:t>
            </a:r>
            <a:endParaRPr sz="18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