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524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C15F2-DE0B-72D9-46F5-8E6260C3D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A62D1E-584B-C471-1D37-D9AEB998B7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F1A502-6035-459E-4829-B63A2D977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BEEAF-DC33-236C-5F0E-883B520ACB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4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svg"/><Relationship Id="rId10" Type="http://schemas.openxmlformats.org/officeDocument/2006/relationships/image" Target="../media/image18.svg"/><Relationship Id="rId19" Type="http://schemas.openxmlformats.org/officeDocument/2006/relationships/image" Target="../media/image27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475381" y="1115575"/>
            <a:ext cx="5749400" cy="300283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7884"/>
              </a:lnSpc>
              <a:buNone/>
            </a:pPr>
            <a:r>
              <a:rPr lang="en-US" sz="6750" b="1" kern="0" spc="-405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AI-Powered USAGM Azure Data Platform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6475381" y="4218163"/>
            <a:ext cx="5750709" cy="14260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809"/>
              </a:lnSpc>
              <a:spcBef>
                <a:spcPts val="770"/>
              </a:spcBef>
              <a:buNone/>
            </a:pPr>
            <a:r>
              <a:rPr lang="en-US" sz="2025" kern="0" spc="-40" dirty="0">
                <a:solidFill>
                  <a:srgbClr val="000000">
                    <a:alpha val="56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seamless integration of AI throughout the software development lifecycle, enabling rapid delivery of enterprise data solutions.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0" y="0"/>
            <a:ext cx="6094476" cy="6856286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/>
          <a:lstStyle/>
          <a:p>
            <a:endParaRPr lang="en-US"/>
          </a:p>
        </p:txBody>
      </p:sp>
      <p:pic>
        <p:nvPicPr>
          <p:cNvPr id="5" name="Object 4" descr="azure data platform"/>
          <p:cNvPicPr>
            <a:picLocks noChangeAspect="1"/>
          </p:cNvPicPr>
          <p:nvPr/>
        </p:nvPicPr>
        <p:blipFill>
          <a:blip r:embed="rId3"/>
          <a:srcRect l="-9249" t="-34239" r="-9249" b="-34239"/>
          <a:stretch/>
        </p:blipFill>
        <p:spPr>
          <a:xfrm>
            <a:off x="0" y="0"/>
            <a:ext cx="6094476" cy="6856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094476" y="476131"/>
            <a:ext cx="5618345" cy="5904024"/>
          </a:xfrm>
          <a:prstGeom prst="rect">
            <a:avLst/>
          </a:prstGeom>
          <a:solidFill>
            <a:srgbClr val="22AAEE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Object 2" descr="Statistical Measures for Data Analysis"/>
          <p:cNvPicPr>
            <a:picLocks noChangeAspect="1"/>
          </p:cNvPicPr>
          <p:nvPr/>
        </p:nvPicPr>
        <p:blipFill>
          <a:blip r:embed="rId3"/>
          <a:srcRect l="18280" r="18280"/>
          <a:stretch/>
        </p:blipFill>
        <p:spPr>
          <a:xfrm>
            <a:off x="6094476" y="476131"/>
            <a:ext cx="5618345" cy="5904024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260920" y="2593842"/>
            <a:ext cx="5572636" cy="16682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ts val="2628"/>
              </a:lnSpc>
              <a:buNone/>
            </a:pPr>
            <a:r>
              <a:rPr lang="en-US" sz="2250" b="1" kern="0" spc="-13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USAGM Azure Data Platform project showcases the transformative power of AI-driven development, establishing a blueprint for enterprise-grade solutions that are built faster, better, and more sustainably.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79000"/>
            <a:ext cx="12188952" cy="5561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380"/>
              </a:lnSpc>
              <a:buNone/>
            </a:pPr>
            <a:r>
              <a:rPr lang="en-US" sz="3750" b="1" kern="0" spc="-22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Executive Overview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52262" y="1552425"/>
            <a:ext cx="5446938" cy="448467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42900" indent="-242900" algn="l">
              <a:lnSpc>
                <a:spcPts val="2996"/>
              </a:lnSpc>
              <a:buSzPct val="100000"/>
              <a:buChar char="•"/>
            </a:pPr>
            <a:r>
              <a:rPr lang="en-US" sz="2565" b="1" kern="0" spc="-154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Knowledge Transfer</a:t>
            </a:r>
          </a:p>
          <a:p>
            <a:pPr lvl="1" algn="l">
              <a:lnSpc>
                <a:spcPts val="2273"/>
              </a:lnSpc>
              <a:spcBef>
                <a:spcPts val="305"/>
              </a:spcBef>
              <a:buNone/>
            </a:pPr>
            <a:r>
              <a:rPr lang="en-US" sz="1639" kern="0" spc="-33" dirty="0">
                <a:solidFill>
                  <a:srgbClr val="FFFFFF">
                    <a:alpha val="8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AI-assisted development training programs, Best practices documentation, Continuous learning and improvement cycles</a:t>
            </a:r>
          </a:p>
          <a:p>
            <a:pPr marL="242900" indent="-242900" algn="l">
              <a:lnSpc>
                <a:spcPts val="2996"/>
              </a:lnSpc>
              <a:spcBef>
                <a:spcPts val="2427"/>
              </a:spcBef>
              <a:buSzPct val="100000"/>
              <a:buChar char="•"/>
            </a:pPr>
            <a:r>
              <a:rPr lang="en-US" sz="2565" b="1" kern="0" spc="-154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Exponential Development Velocity</a:t>
            </a:r>
          </a:p>
          <a:p>
            <a:pPr lvl="1" algn="l">
              <a:lnSpc>
                <a:spcPts val="2273"/>
              </a:lnSpc>
              <a:spcBef>
                <a:spcPts val="305"/>
              </a:spcBef>
              <a:buNone/>
            </a:pPr>
            <a:r>
              <a:rPr lang="en-US" sz="1639" kern="0" spc="-33" dirty="0">
                <a:solidFill>
                  <a:srgbClr val="FFFFFF">
                    <a:alpha val="8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AI-assisted coding and automation deliver enterprise-grade solutions in dramatically reduced timeframes</a:t>
            </a:r>
          </a:p>
          <a:p>
            <a:pPr marL="242900" indent="-242900" algn="l">
              <a:lnSpc>
                <a:spcPts val="2996"/>
              </a:lnSpc>
              <a:spcBef>
                <a:spcPts val="2427"/>
              </a:spcBef>
              <a:buSzPct val="100000"/>
              <a:buChar char="•"/>
            </a:pPr>
            <a:r>
              <a:rPr lang="en-US" sz="2565" b="1" kern="0" spc="-154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Zero Technical Debt</a:t>
            </a:r>
          </a:p>
          <a:p>
            <a:pPr lvl="1" algn="l">
              <a:lnSpc>
                <a:spcPts val="2273"/>
              </a:lnSpc>
              <a:spcBef>
                <a:spcPts val="305"/>
              </a:spcBef>
              <a:buNone/>
            </a:pPr>
            <a:r>
              <a:rPr lang="en-US" sz="1639" kern="0" spc="-33" dirty="0">
                <a:solidFill>
                  <a:srgbClr val="FFFFFF">
                    <a:alpha val="8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AI-generated documentation and best practices maintain high quality and comprehensive documentation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6284928" y="1552425"/>
            <a:ext cx="5446938" cy="201939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42900" indent="-242900" algn="l">
              <a:lnSpc>
                <a:spcPts val="2996"/>
              </a:lnSpc>
              <a:buSzPct val="100000"/>
              <a:buChar char="•"/>
            </a:pPr>
            <a:r>
              <a:rPr lang="en-US" sz="2565" b="1" kern="0" spc="-154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Future-Ready Architecture</a:t>
            </a:r>
          </a:p>
          <a:p>
            <a:pPr lvl="1" algn="l">
              <a:lnSpc>
                <a:spcPts val="2273"/>
              </a:lnSpc>
              <a:spcBef>
                <a:spcPts val="305"/>
              </a:spcBef>
              <a:buNone/>
            </a:pPr>
            <a:r>
              <a:rPr lang="en-US" sz="1639" kern="0" spc="-33" dirty="0">
                <a:solidFill>
                  <a:srgbClr val="FFFFFF">
                    <a:alpha val="8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Scalable, maintainable, and self-documenting data platform</a:t>
            </a:r>
          </a:p>
          <a:p>
            <a:pPr marL="242900" indent="-242900" algn="l">
              <a:lnSpc>
                <a:spcPts val="2996"/>
              </a:lnSpc>
              <a:spcBef>
                <a:spcPts val="2427"/>
              </a:spcBef>
              <a:buSzPct val="100000"/>
              <a:buChar char="•"/>
            </a:pPr>
            <a:r>
              <a:rPr lang="en-US" sz="2565" b="1" kern="0" spc="-154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Organizational Learning</a:t>
            </a:r>
          </a:p>
          <a:p>
            <a:pPr lvl="1" algn="l">
              <a:lnSpc>
                <a:spcPts val="2273"/>
              </a:lnSpc>
              <a:spcBef>
                <a:spcPts val="305"/>
              </a:spcBef>
              <a:buNone/>
            </a:pPr>
            <a:r>
              <a:rPr lang="en-US" sz="1639" kern="0" spc="-33" dirty="0">
                <a:solidFill>
                  <a:srgbClr val="FFFFFF">
                    <a:alpha val="8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Establishing AI-first development culture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65183" y="6497878"/>
            <a:ext cx="133317" cy="23770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02A986-BBDE-8B0C-2518-E5BDA615F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extLst>
              <a:ext uri="{FF2B5EF4-FFF2-40B4-BE49-F238E27FC236}">
                <a16:creationId xmlns:a16="http://schemas.microsoft.com/office/drawing/2014/main" id="{6DD89023-CCB4-F62C-20DC-D86BFBC7D298}"/>
              </a:ext>
            </a:extLst>
          </p:cNvPr>
          <p:cNvSpPr/>
          <p:nvPr/>
        </p:nvSpPr>
        <p:spPr>
          <a:xfrm>
            <a:off x="0" y="379000"/>
            <a:ext cx="12188952" cy="5561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380"/>
              </a:lnSpc>
              <a:buNone/>
            </a:pPr>
            <a:r>
              <a:rPr lang="en-US" sz="3750" b="1" kern="0" spc="-225" dirty="0">
                <a:solidFill>
                  <a:srgbClr val="333333"/>
                </a:solidFill>
                <a:latin typeface="Inter" pitchFamily="34" charset="0"/>
                <a:ea typeface="Inter" pitchFamily="34" charset="-122"/>
              </a:rPr>
              <a:t>AI-Powered Azure Data Platform Architecture</a:t>
            </a: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C77E95C1-6EA3-D32D-9918-27773C6E2193}"/>
              </a:ext>
            </a:extLst>
          </p:cNvPr>
          <p:cNvSpPr/>
          <p:nvPr/>
        </p:nvSpPr>
        <p:spPr>
          <a:xfrm>
            <a:off x="11855660" y="6497878"/>
            <a:ext cx="142839" cy="23770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4CFC1D3-A959-1F2A-FA45-10DAD0148C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312FA9-DE79-2194-963A-92C1D9DEF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29" y="860127"/>
            <a:ext cx="11143493" cy="442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3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79000"/>
            <a:ext cx="12188952" cy="5561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380"/>
              </a:lnSpc>
              <a:buNone/>
            </a:pPr>
            <a:r>
              <a:rPr lang="en-US" sz="3750" b="1" kern="0" spc="-225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AI-Powered SDLC Architecture</a:t>
            </a:r>
            <a:endParaRPr lang="en-US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132" y="2071169"/>
            <a:ext cx="2961534" cy="119985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552312" y="2400771"/>
            <a:ext cx="2513971" cy="5337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2"/>
              </a:lnSpc>
              <a:buNone/>
            </a:pPr>
            <a:r>
              <a:rPr lang="en-US" sz="1800" b="1" kern="0" spc="-108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Integration Across Development Stages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0" y="3392314"/>
            <a:ext cx="2513971" cy="237720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81"/>
              </a:lnSpc>
              <a:buNone/>
            </a:pPr>
            <a:r>
              <a:rPr lang="en-US" sz="1500" kern="0" spc="-30" dirty="0">
                <a:solidFill>
                  <a:srgbClr val="000000">
                    <a:alpha val="56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architecture integrates AI capabilities across the entire software development lifecycle, including data processing, pipeline orchestration, database development, CI/CD automation, and more.</a:t>
            </a:r>
            <a:endParaRPr lang="en-US" dirty="0"/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7690" y="2071169"/>
            <a:ext cx="2961534" cy="119985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3613834" y="2267455"/>
            <a:ext cx="2199725" cy="8006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2"/>
              </a:lnSpc>
              <a:buNone/>
            </a:pPr>
            <a:r>
              <a:rPr lang="en-US" sz="1800" b="1" kern="0" spc="-108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Medallion Architecture with AI Optimization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523369" y="3392314"/>
            <a:ext cx="2513971" cy="18489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81"/>
              </a:lnSpc>
              <a:buNone/>
            </a:pPr>
            <a:r>
              <a:rPr lang="en-US" sz="1500" kern="0" spc="-30" dirty="0">
                <a:solidFill>
                  <a:srgbClr val="000000">
                    <a:alpha val="56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data platform follows a Medallion architecture (Bronze, Silver, Gold layers) with AI-powered optimizations for data ingestion, curation, and transformation.</a:t>
            </a:r>
            <a:endParaRPr lang="en-US" dirty="0"/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9255" y="2071169"/>
            <a:ext cx="2952012" cy="119985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6375393" y="2400771"/>
            <a:ext cx="2199725" cy="5337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2"/>
              </a:lnSpc>
              <a:buNone/>
            </a:pPr>
            <a:r>
              <a:rPr lang="en-US" sz="1800" b="1" kern="0" spc="-108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AI-Powered Azure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284928" y="3392314"/>
            <a:ext cx="2513971" cy="158480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81"/>
              </a:lnSpc>
              <a:buNone/>
            </a:pPr>
            <a:r>
              <a:rPr lang="en-US" sz="1500" kern="0" spc="-30" dirty="0">
                <a:solidFill>
                  <a:srgbClr val="000000">
                    <a:alpha val="56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solution leverages various Azure services like Data Factory, Data Lake, Databricks, and Synapse Analytics, all enhanced with AI-powered capabilities.</a:t>
            </a:r>
            <a:endParaRPr lang="en-US" dirty="0"/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60808" y="2071169"/>
            <a:ext cx="2961534" cy="119985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9136953" y="2400771"/>
            <a:ext cx="2199725" cy="5337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2"/>
              </a:lnSpc>
              <a:buNone/>
            </a:pPr>
            <a:r>
              <a:rPr lang="en-US" sz="1800" b="1" kern="0" spc="-108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Development Acceleration Metrics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046488" y="3392314"/>
            <a:ext cx="2513971" cy="18489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81"/>
              </a:lnSpc>
              <a:buNone/>
            </a:pPr>
            <a:r>
              <a:rPr lang="en-US" sz="1500" kern="0" spc="-30" dirty="0">
                <a:solidFill>
                  <a:srgbClr val="000000">
                    <a:alpha val="56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implementation demonstrates significant time savings across different development components when compared to traditional methods.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11855660" y="6497878"/>
            <a:ext cx="142839" cy="23770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79000"/>
            <a:ext cx="12188952" cy="5561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380"/>
              </a:lnSpc>
              <a:buNone/>
            </a:pPr>
            <a:r>
              <a:rPr lang="en-US" sz="3750" b="1" kern="0" spc="-22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AI-Enhanced Development Workflow</a:t>
            </a:r>
            <a:endParaRPr lang="en-US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807" y="3770957"/>
            <a:ext cx="12246088" cy="5713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1619" y="2415031"/>
            <a:ext cx="28568" cy="139982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25434" y="3704298"/>
            <a:ext cx="190452" cy="1904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7516" y="3780479"/>
            <a:ext cx="28568" cy="8760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41337" y="3704298"/>
            <a:ext cx="180930" cy="19045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33414" y="2415031"/>
            <a:ext cx="28568" cy="13998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57234" y="3704298"/>
            <a:ext cx="190452" cy="1904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49317" y="3780479"/>
            <a:ext cx="28568" cy="106653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73137" y="3704298"/>
            <a:ext cx="180930" cy="190452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2249237" y="2295998"/>
            <a:ext cx="133320" cy="133317"/>
          </a:xfrm>
          <a:prstGeom prst="ellipse">
            <a:avLst/>
          </a:prstGeom>
          <a:solidFill>
            <a:srgbClr val="22AAEE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Object 12"/>
          <p:cNvSpPr/>
          <p:nvPr/>
        </p:nvSpPr>
        <p:spPr>
          <a:xfrm>
            <a:off x="2477785" y="2232697"/>
            <a:ext cx="1696931" cy="8006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2"/>
              </a:lnSpc>
              <a:buNone/>
            </a:pPr>
            <a:r>
              <a:rPr lang="en-US" sz="1800" b="1" kern="0" spc="-10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Exponential Development Velocity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2477785" y="3110563"/>
            <a:ext cx="1696931" cy="528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81"/>
              </a:lnSpc>
              <a:spcBef>
                <a:spcPts val="596"/>
              </a:spcBef>
              <a:buNone/>
            </a:pPr>
            <a:r>
              <a:rPr lang="en-US" sz="1500" kern="0" spc="-30" dirty="0">
                <a:solidFill>
                  <a:srgbClr val="FFFFFF">
                    <a:alpha val="8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AI-assisted coding and automation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4565140" y="4637492"/>
            <a:ext cx="133316" cy="133317"/>
          </a:xfrm>
          <a:prstGeom prst="ellipse">
            <a:avLst/>
          </a:prstGeom>
          <a:solidFill>
            <a:srgbClr val="FFD9AD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Object 15"/>
          <p:cNvSpPr/>
          <p:nvPr/>
        </p:nvSpPr>
        <p:spPr>
          <a:xfrm>
            <a:off x="4793686" y="4574214"/>
            <a:ext cx="1770255" cy="5337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2"/>
              </a:lnSpc>
              <a:buNone/>
            </a:pPr>
            <a:r>
              <a:rPr lang="en-US" sz="1800" b="1" kern="0" spc="-10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Zero Technical Debt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793686" y="5185209"/>
            <a:ext cx="1770255" cy="79240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81"/>
              </a:lnSpc>
              <a:spcBef>
                <a:spcPts val="596"/>
              </a:spcBef>
              <a:buNone/>
            </a:pPr>
            <a:r>
              <a:rPr lang="en-US" sz="1500" kern="0" spc="-30" dirty="0">
                <a:solidFill>
                  <a:srgbClr val="FFFFFF">
                    <a:alpha val="8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AI-generated documentation and best practices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6881044" y="2295998"/>
            <a:ext cx="133320" cy="133317"/>
          </a:xfrm>
          <a:prstGeom prst="ellipse">
            <a:avLst/>
          </a:prstGeom>
          <a:solidFill>
            <a:srgbClr val="FEC088"/>
          </a:solidFill>
        </p:spPr>
        <p:txBody>
          <a:bodyPr/>
          <a:lstStyle/>
          <a:p>
            <a:endParaRPr lang="en-US"/>
          </a:p>
        </p:txBody>
      </p:sp>
      <p:sp>
        <p:nvSpPr>
          <p:cNvPr id="19" name="Object 18"/>
          <p:cNvSpPr/>
          <p:nvPr/>
        </p:nvSpPr>
        <p:spPr>
          <a:xfrm>
            <a:off x="7109587" y="2232697"/>
            <a:ext cx="1623606" cy="5337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2"/>
              </a:lnSpc>
              <a:buNone/>
            </a:pPr>
            <a:r>
              <a:rPr lang="en-US" sz="1800" b="1" kern="0" spc="-10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Future-Ready Architecture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7109587" y="2843692"/>
            <a:ext cx="1623606" cy="79240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81"/>
              </a:lnSpc>
              <a:spcBef>
                <a:spcPts val="596"/>
              </a:spcBef>
              <a:buNone/>
            </a:pPr>
            <a:r>
              <a:rPr lang="en-US" sz="1500" kern="0" spc="-30" dirty="0">
                <a:solidFill>
                  <a:srgbClr val="FFFFFF">
                    <a:alpha val="8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Scalable, maintainable, and self-documenting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9196947" y="4830324"/>
            <a:ext cx="133316" cy="133317"/>
          </a:xfrm>
          <a:prstGeom prst="ellipse">
            <a:avLst/>
          </a:prstGeom>
          <a:solidFill>
            <a:srgbClr val="FD864D"/>
          </a:solidFill>
        </p:spPr>
        <p:txBody>
          <a:bodyPr/>
          <a:lstStyle/>
          <a:p>
            <a:endParaRPr lang="en-US"/>
          </a:p>
        </p:txBody>
      </p:sp>
      <p:sp>
        <p:nvSpPr>
          <p:cNvPr id="22" name="Object 21"/>
          <p:cNvSpPr/>
          <p:nvPr/>
        </p:nvSpPr>
        <p:spPr>
          <a:xfrm>
            <a:off x="9425488" y="4767047"/>
            <a:ext cx="1875004" cy="5337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102"/>
              </a:lnSpc>
              <a:buNone/>
            </a:pPr>
            <a:r>
              <a:rPr lang="en-US" sz="1800" b="1" kern="0" spc="-10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Organizational Learning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9425488" y="5378042"/>
            <a:ext cx="1875004" cy="5282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81"/>
              </a:lnSpc>
              <a:spcBef>
                <a:spcPts val="596"/>
              </a:spcBef>
              <a:buNone/>
            </a:pPr>
            <a:r>
              <a:rPr lang="en-US" sz="1500" kern="0" spc="-30" dirty="0">
                <a:solidFill>
                  <a:srgbClr val="FFFFFF">
                    <a:alpha val="8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Establishing AI-first development culture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11855660" y="6497878"/>
            <a:ext cx="142839" cy="23770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79000"/>
            <a:ext cx="12188952" cy="5561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380"/>
              </a:lnSpc>
              <a:buNone/>
            </a:pPr>
            <a:r>
              <a:rPr lang="en-US" sz="3750" b="1" kern="0" spc="-22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Medallion Architecture with AI Optimization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1590277"/>
            <a:ext cx="3618595" cy="2109260"/>
          </a:xfrm>
          <a:prstGeom prst="rect">
            <a:avLst/>
          </a:prstGeom>
          <a:solidFill>
            <a:srgbClr val="22AAEE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761810" y="1829771"/>
            <a:ext cx="3456711" cy="529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85"/>
              </a:lnSpc>
              <a:buNone/>
            </a:pPr>
            <a:r>
              <a:rPr lang="en-US" sz="1785" b="1" kern="0" spc="-107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Bronze Layer (AI-Ingested Raw Data)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61810" y="2453622"/>
            <a:ext cx="3456711" cy="9241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820"/>
              </a:lnSpc>
              <a:spcBef>
                <a:spcPts val="731"/>
              </a:spcBef>
              <a:buNone/>
            </a:pPr>
            <a:r>
              <a:rPr lang="en-US" sz="1313" kern="0" spc="-26" dirty="0">
                <a:solidFill>
                  <a:srgbClr val="000000">
                    <a:alpha val="56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 Copilot generates API connection logic, automated retry mechanisms, and error handling. AI-optimized file format selection and partitioning.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285178" y="1590277"/>
            <a:ext cx="3618595" cy="2109260"/>
          </a:xfrm>
          <a:prstGeom prst="rect">
            <a:avLst/>
          </a:prstGeom>
          <a:solidFill>
            <a:srgbClr val="FFD9AD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Object 6"/>
          <p:cNvSpPr/>
          <p:nvPr/>
        </p:nvSpPr>
        <p:spPr>
          <a:xfrm>
            <a:off x="4570857" y="1829771"/>
            <a:ext cx="3456711" cy="529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85"/>
              </a:lnSpc>
              <a:buNone/>
            </a:pPr>
            <a:r>
              <a:rPr lang="en-US" sz="1785" b="1" kern="0" spc="-107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Silver Layer (AI-Curated Clean Data)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570857" y="2453622"/>
            <a:ext cx="3456711" cy="9241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820"/>
              </a:lnSpc>
              <a:spcBef>
                <a:spcPts val="731"/>
              </a:spcBef>
              <a:buNone/>
            </a:pPr>
            <a:r>
              <a:rPr lang="en-US" sz="1313" kern="0" spc="-26" dirty="0">
                <a:solidFill>
                  <a:srgbClr val="000000">
                    <a:alpha val="56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 Copilot writes data validation and cleansing logic, handles intelligent schema evolution, and deploys AI-powered duplicate detection algorithms.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8094226" y="1590277"/>
            <a:ext cx="3618595" cy="2109260"/>
          </a:xfrm>
          <a:prstGeom prst="rect">
            <a:avLst/>
          </a:prstGeom>
          <a:solidFill>
            <a:srgbClr val="FEC088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Object 9"/>
          <p:cNvSpPr/>
          <p:nvPr/>
        </p:nvSpPr>
        <p:spPr>
          <a:xfrm>
            <a:off x="8379905" y="1829771"/>
            <a:ext cx="3456711" cy="529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85"/>
              </a:lnSpc>
              <a:buNone/>
            </a:pPr>
            <a:r>
              <a:rPr lang="en-US" sz="1785" b="1" kern="0" spc="-107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Gold Layer (AI-Optimized Business Data)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8379905" y="2453622"/>
            <a:ext cx="3456711" cy="9241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820"/>
              </a:lnSpc>
              <a:spcBef>
                <a:spcPts val="731"/>
              </a:spcBef>
              <a:buNone/>
            </a:pPr>
            <a:r>
              <a:rPr lang="en-US" sz="1313" kern="0" spc="-26" dirty="0">
                <a:solidFill>
                  <a:srgbClr val="000000">
                    <a:alpha val="56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AI-generated business rule implementations, automated performance optimization suggestions, and intelligent aggregation and indexing strategies.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476131" y="3889990"/>
            <a:ext cx="5523119" cy="2109260"/>
          </a:xfrm>
          <a:prstGeom prst="rect">
            <a:avLst/>
          </a:prstGeom>
          <a:solidFill>
            <a:srgbClr val="FD864D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Object 12"/>
          <p:cNvSpPr/>
          <p:nvPr/>
        </p:nvSpPr>
        <p:spPr>
          <a:xfrm>
            <a:off x="761810" y="4129484"/>
            <a:ext cx="5551687" cy="264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85"/>
              </a:lnSpc>
              <a:buNone/>
            </a:pPr>
            <a:r>
              <a:rPr lang="en-US" sz="1785" b="1" kern="0" spc="-107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AI-Powered Azure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761810" y="4488724"/>
            <a:ext cx="5551687" cy="6931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820"/>
              </a:lnSpc>
              <a:spcBef>
                <a:spcPts val="731"/>
              </a:spcBef>
              <a:buNone/>
            </a:pPr>
            <a:r>
              <a:rPr lang="en-US" sz="1313" kern="0" spc="-26" dirty="0">
                <a:solidFill>
                  <a:srgbClr val="000000">
                    <a:alpha val="56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Azure Data Factory + Microsoft Copilot, Azure Data Lake Gen2 + GitHub Copilot, Azure Databricks + GitHub Copilot, Azure Synapse Analytics + Dual AI Support.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6189702" y="3889990"/>
            <a:ext cx="5523119" cy="2109260"/>
          </a:xfrm>
          <a:prstGeom prst="rect">
            <a:avLst/>
          </a:prstGeom>
          <a:solidFill>
            <a:srgbClr val="FF8000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Object 15"/>
          <p:cNvSpPr/>
          <p:nvPr/>
        </p:nvSpPr>
        <p:spPr>
          <a:xfrm>
            <a:off x="6475381" y="4129484"/>
            <a:ext cx="5551687" cy="264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85"/>
              </a:lnSpc>
              <a:buNone/>
            </a:pPr>
            <a:r>
              <a:rPr lang="en-US" sz="1785" b="1" kern="0" spc="-107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Development Acceleration Metrics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6475381" y="4488724"/>
            <a:ext cx="5551687" cy="6931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820"/>
              </a:lnSpc>
              <a:spcBef>
                <a:spcPts val="731"/>
              </a:spcBef>
              <a:buNone/>
            </a:pPr>
            <a:r>
              <a:rPr lang="en-US" sz="1313" kern="0" spc="-26" dirty="0">
                <a:solidFill>
                  <a:srgbClr val="000000">
                    <a:alpha val="56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Significant time savings across data processing logic, pipeline creation, database schema design, CI/CD setup, and documentation compared to traditional development.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11865183" y="6497878"/>
            <a:ext cx="133317" cy="23770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79000"/>
            <a:ext cx="12188952" cy="5561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380"/>
              </a:lnSpc>
              <a:buNone/>
            </a:pPr>
            <a:r>
              <a:rPr lang="en-US" sz="3750" b="1" kern="0" spc="-22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AI-Powered Azure Services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0" y="1034752"/>
            <a:ext cx="12188952" cy="33019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600"/>
              </a:lnSpc>
              <a:spcBef>
                <a:spcPts val="769"/>
              </a:spcBef>
              <a:buNone/>
            </a:pPr>
            <a:r>
              <a:rPr lang="en-US" sz="1875" kern="0" spc="-37" dirty="0">
                <a:solidFill>
                  <a:srgbClr val="FFFFFF">
                    <a:alpha val="8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 Savings Comparison for Key Development Components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29" y="2663953"/>
            <a:ext cx="2018796" cy="2706804"/>
          </a:xfrm>
          <a:prstGeom prst="rect">
            <a:avLst/>
          </a:prstGeom>
          <a:solidFill>
            <a:srgbClr val="22AAEE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Object 4"/>
          <p:cNvSpPr/>
          <p:nvPr/>
        </p:nvSpPr>
        <p:spPr>
          <a:xfrm>
            <a:off x="375191" y="5514668"/>
            <a:ext cx="2220675" cy="5337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2"/>
              </a:lnSpc>
              <a:buNone/>
            </a:pPr>
            <a:r>
              <a:rPr lang="en-US" sz="1800" b="1" kern="0" spc="-10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Processing Logic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077008" y="3796906"/>
            <a:ext cx="817041" cy="4448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04"/>
              </a:lnSpc>
              <a:buNone/>
            </a:pPr>
            <a:r>
              <a:rPr lang="en-US" sz="3000" b="1" kern="0" spc="-18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75%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780604" y="2375226"/>
            <a:ext cx="2018796" cy="2995531"/>
          </a:xfrm>
          <a:prstGeom prst="rect">
            <a:avLst/>
          </a:prstGeom>
          <a:solidFill>
            <a:srgbClr val="FFD9AD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Object 7"/>
          <p:cNvSpPr/>
          <p:nvPr/>
        </p:nvSpPr>
        <p:spPr>
          <a:xfrm>
            <a:off x="2679665" y="5514668"/>
            <a:ext cx="2220675" cy="26687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2"/>
              </a:lnSpc>
              <a:buNone/>
            </a:pPr>
            <a:r>
              <a:rPr lang="en-US" sz="1800" b="1" kern="0" spc="-10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Pipeline Creation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3360532" y="3652543"/>
            <a:ext cx="858940" cy="4448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04"/>
              </a:lnSpc>
              <a:buNone/>
            </a:pPr>
            <a:r>
              <a:rPr lang="en-US" sz="3000" b="1" kern="0" spc="-18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83%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5085079" y="2447408"/>
            <a:ext cx="2018796" cy="2923349"/>
          </a:xfrm>
          <a:prstGeom prst="rect">
            <a:avLst/>
          </a:prstGeom>
          <a:solidFill>
            <a:srgbClr val="FEC088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Object 10"/>
          <p:cNvSpPr/>
          <p:nvPr/>
        </p:nvSpPr>
        <p:spPr>
          <a:xfrm>
            <a:off x="4984139" y="5514668"/>
            <a:ext cx="2220675" cy="5337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2"/>
              </a:lnSpc>
              <a:buNone/>
            </a:pPr>
            <a:r>
              <a:rPr lang="en-US" sz="1800" b="1" kern="0" spc="-10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Database Schema Design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5712143" y="3688634"/>
            <a:ext cx="764666" cy="4448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04"/>
              </a:lnSpc>
              <a:buNone/>
            </a:pPr>
            <a:r>
              <a:rPr lang="en-US" sz="3000" b="1" kern="0" spc="-18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81%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7389554" y="2050410"/>
            <a:ext cx="2018796" cy="3320347"/>
          </a:xfrm>
          <a:prstGeom prst="rect">
            <a:avLst/>
          </a:prstGeom>
          <a:solidFill>
            <a:srgbClr val="FD864D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Object 13"/>
          <p:cNvSpPr/>
          <p:nvPr/>
        </p:nvSpPr>
        <p:spPr>
          <a:xfrm>
            <a:off x="7288612" y="5514668"/>
            <a:ext cx="2220675" cy="26687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2"/>
              </a:lnSpc>
              <a:buNone/>
            </a:pPr>
            <a:r>
              <a:rPr lang="en-US" sz="1800" b="1" kern="0" spc="-10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CI/CD Setup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7974717" y="3490135"/>
            <a:ext cx="848465" cy="4448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04"/>
              </a:lnSpc>
              <a:buNone/>
            </a:pPr>
            <a:r>
              <a:rPr lang="en-US" sz="3000" b="1" kern="0" spc="-18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92%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9694023" y="2194772"/>
            <a:ext cx="2018796" cy="3175984"/>
          </a:xfrm>
          <a:prstGeom prst="rect">
            <a:avLst/>
          </a:prstGeom>
          <a:solidFill>
            <a:srgbClr val="FF8000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Object 16"/>
          <p:cNvSpPr/>
          <p:nvPr/>
        </p:nvSpPr>
        <p:spPr>
          <a:xfrm>
            <a:off x="9593086" y="5514668"/>
            <a:ext cx="2220675" cy="26687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02"/>
              </a:lnSpc>
              <a:buNone/>
            </a:pPr>
            <a:r>
              <a:rPr lang="en-US" sz="1800" b="1" kern="0" spc="-10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Documentation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10273953" y="3562316"/>
            <a:ext cx="858940" cy="4448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04"/>
              </a:lnSpc>
              <a:buNone/>
            </a:pPr>
            <a:r>
              <a:rPr lang="en-US" sz="3000" b="1" kern="0" spc="-18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88%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11865183" y="6497878"/>
            <a:ext cx="133317" cy="23770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79000"/>
            <a:ext cx="12188952" cy="5561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380"/>
              </a:lnSpc>
              <a:buNone/>
            </a:pPr>
            <a:r>
              <a:rPr lang="en-US" sz="3750" b="1" kern="0" spc="-225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Implementation Strategy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52262" y="1905714"/>
            <a:ext cx="5446938" cy="37765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42900" indent="-242900" algn="l">
              <a:lnSpc>
                <a:spcPts val="2523"/>
              </a:lnSpc>
              <a:buSzPct val="100000"/>
              <a:buChar char="•"/>
            </a:pPr>
            <a:r>
              <a:rPr lang="en-US" sz="2160" b="1" kern="0" spc="-13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AI-First Development Approach</a:t>
            </a:r>
          </a:p>
          <a:p>
            <a:pPr lvl="1" algn="l">
              <a:lnSpc>
                <a:spcPts val="1914"/>
              </a:lnSpc>
              <a:spcBef>
                <a:spcPts val="257"/>
              </a:spcBef>
              <a:buNone/>
            </a:pPr>
            <a:r>
              <a:rPr lang="en-US" sz="1380" kern="0" spc="-28" dirty="0">
                <a:solidFill>
                  <a:srgbClr val="000000">
                    <a:alpha val="56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Phased approach to leverage AI throughout the software development lifecycle, including AI-powered infrastructure, pipeline development, analytics, and delivery.</a:t>
            </a:r>
          </a:p>
          <a:p>
            <a:pPr marL="242900" indent="-242900" algn="l">
              <a:lnSpc>
                <a:spcPts val="2523"/>
              </a:lnSpc>
              <a:spcBef>
                <a:spcPts val="2044"/>
              </a:spcBef>
              <a:buSzPct val="100000"/>
              <a:buChar char="•"/>
            </a:pPr>
            <a:r>
              <a:rPr lang="en-US" sz="2160" b="1" kern="0" spc="-13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Phase 1: AI-Powered Foundation</a:t>
            </a:r>
          </a:p>
          <a:p>
            <a:pPr lvl="1" algn="l">
              <a:lnSpc>
                <a:spcPts val="1914"/>
              </a:lnSpc>
              <a:spcBef>
                <a:spcPts val="257"/>
              </a:spcBef>
              <a:buNone/>
            </a:pPr>
            <a:r>
              <a:rPr lang="en-US" sz="1380" kern="0" spc="-28" dirty="0">
                <a:solidFill>
                  <a:srgbClr val="000000">
                    <a:alpha val="56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 Copilot setup and workspace configuration, AI-generated infrastructure-as-code templates, and automated Azure resource provisioning.</a:t>
            </a:r>
          </a:p>
          <a:p>
            <a:pPr marL="242900" indent="-242900" algn="l">
              <a:lnSpc>
                <a:spcPts val="2523"/>
              </a:lnSpc>
              <a:spcBef>
                <a:spcPts val="2044"/>
              </a:spcBef>
              <a:buSzPct val="100000"/>
              <a:buChar char="•"/>
            </a:pPr>
            <a:r>
              <a:rPr lang="en-US" sz="2160" b="1" kern="0" spc="-13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Phase 2: Intelligent Pipeline Development</a:t>
            </a:r>
          </a:p>
          <a:p>
            <a:pPr lvl="1" algn="l">
              <a:lnSpc>
                <a:spcPts val="1914"/>
              </a:lnSpc>
              <a:spcBef>
                <a:spcPts val="257"/>
              </a:spcBef>
              <a:buNone/>
            </a:pPr>
            <a:r>
              <a:rPr lang="en-US" sz="1380" kern="0" spc="-28" dirty="0">
                <a:solidFill>
                  <a:srgbClr val="000000">
                    <a:alpha val="56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AI-assisted data source analysis and connection logic, GitHub Copilot-generated transformation pipelines, and Microsoft Copilot-created ADF orchestration.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6284928" y="1905714"/>
            <a:ext cx="5446938" cy="24294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42900" indent="-242900" algn="l">
              <a:lnSpc>
                <a:spcPts val="2523"/>
              </a:lnSpc>
              <a:buSzPct val="100000"/>
              <a:buChar char="•"/>
            </a:pPr>
            <a:r>
              <a:rPr lang="en-US" sz="2160" b="1" kern="0" spc="-13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Phase 3: Smart Analytics Layer</a:t>
            </a:r>
          </a:p>
          <a:p>
            <a:pPr lvl="1" algn="l">
              <a:lnSpc>
                <a:spcPts val="1914"/>
              </a:lnSpc>
              <a:spcBef>
                <a:spcPts val="257"/>
              </a:spcBef>
              <a:buNone/>
            </a:pPr>
            <a:r>
              <a:rPr lang="en-US" sz="1380" kern="0" spc="-28" dirty="0">
                <a:solidFill>
                  <a:srgbClr val="000000">
                    <a:alpha val="56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AI-powered Synapse schema design, GitHub Copilot-generated stored procedures and views, and automated performance optimization.</a:t>
            </a:r>
          </a:p>
          <a:p>
            <a:pPr marL="242900" indent="-242900" algn="l">
              <a:lnSpc>
                <a:spcPts val="2523"/>
              </a:lnSpc>
              <a:spcBef>
                <a:spcPts val="2044"/>
              </a:spcBef>
              <a:buSzPct val="100000"/>
              <a:buChar char="•"/>
            </a:pPr>
            <a:r>
              <a:rPr lang="en-US" sz="2160" b="1" kern="0" spc="-13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Phase 4: AI-Enhanced Delivery</a:t>
            </a:r>
          </a:p>
          <a:p>
            <a:pPr lvl="1" algn="l">
              <a:lnSpc>
                <a:spcPts val="1914"/>
              </a:lnSpc>
              <a:spcBef>
                <a:spcPts val="257"/>
              </a:spcBef>
              <a:buNone/>
            </a:pPr>
            <a:r>
              <a:rPr lang="en-US" sz="1380" kern="0" spc="-28" dirty="0">
                <a:solidFill>
                  <a:srgbClr val="000000">
                    <a:alpha val="56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AI-generated CI/CD pipelines, automated testing and deployment, and AI-created documentation and handover materials.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74706" y="6497878"/>
            <a:ext cx="123794" cy="23770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79000"/>
            <a:ext cx="12188952" cy="55612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380"/>
              </a:lnSpc>
              <a:buNone/>
            </a:pPr>
            <a:r>
              <a:rPr lang="en-US" sz="3750" b="1" kern="0" spc="-22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Success Metrics &amp; KPIs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1590277"/>
            <a:ext cx="11236690" cy="4389927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/>
          <a:lstStyle/>
          <a:p>
            <a:endParaRPr lang="en-US"/>
          </a:p>
        </p:txBody>
      </p:sp>
      <p:pic>
        <p:nvPicPr>
          <p:cNvPr id="4" name="Object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129" y="1590277"/>
            <a:ext cx="11246213" cy="440897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129" y="1590277"/>
            <a:ext cx="11236690" cy="439945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1" y="1590277"/>
            <a:ext cx="3745563" cy="69314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333333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Metric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221694" y="1590277"/>
            <a:ext cx="3745563" cy="69314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333333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Target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7967258" y="1590277"/>
            <a:ext cx="3745563" cy="693146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333333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Measurement Method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76131" y="2283424"/>
            <a:ext cx="3745563" cy="92419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333333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Code Generation Speed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4221694" y="2283424"/>
            <a:ext cx="3745563" cy="92419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333333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Exponentially faster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7967258" y="2283424"/>
            <a:ext cx="3745563" cy="92419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333333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Lines of code per hour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476131" y="3207619"/>
            <a:ext cx="3745563" cy="92419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333333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Bug Reduction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4221694" y="3207619"/>
            <a:ext cx="3745563" cy="92419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333333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70% fewer issues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7967258" y="3207619"/>
            <a:ext cx="3745563" cy="92419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333333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Post-deployment defect tracking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476131" y="4131814"/>
            <a:ext cx="3745563" cy="92419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333333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Documentation Coverage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4221694" y="4131814"/>
            <a:ext cx="3745563" cy="92419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333333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100% automated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7967258" y="4131814"/>
            <a:ext cx="3745563" cy="92419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333333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AI-generated documentation ratio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76131" y="5056009"/>
            <a:ext cx="3745563" cy="92419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333333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Development Velocity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4221694" y="5056009"/>
            <a:ext cx="3745563" cy="92419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333333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85% time reduction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7967258" y="5056009"/>
            <a:ext cx="3745563" cy="92419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333333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Sprint velocity comparison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11865183" y="6497878"/>
            <a:ext cx="133317" cy="237708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2" name="Object 21"/>
          <p:cNvSpPr/>
          <p:nvPr/>
        </p:nvSpPr>
        <p:spPr>
          <a:xfrm>
            <a:off x="-476131" y="6122925"/>
            <a:ext cx="12188952" cy="21128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1664"/>
              </a:lnSpc>
              <a:buNone/>
            </a:pPr>
            <a:r>
              <a:rPr lang="en-US" sz="1200" kern="0" spc="-24" dirty="0">
                <a:solidFill>
                  <a:srgbClr val="FFFFFF">
                    <a:alpha val="8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*Section 5.1 AI Development Efficiency from the provided context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E34DB518AC5C44944BF625C0F429D5" ma:contentTypeVersion="13" ma:contentTypeDescription="Create a new document." ma:contentTypeScope="" ma:versionID="f38614e0dd0207a4ef81cf29a6e3b148">
  <xsd:schema xmlns:xsd="http://www.w3.org/2001/XMLSchema" xmlns:xs="http://www.w3.org/2001/XMLSchema" xmlns:p="http://schemas.microsoft.com/office/2006/metadata/properties" xmlns:ns2="7bd10c3b-c9b6-446f-b2fc-1cbb347637c6" xmlns:ns3="6eaa0000-d1e9-4f4d-b025-617f89ad38b0" targetNamespace="http://schemas.microsoft.com/office/2006/metadata/properties" ma:root="true" ma:fieldsID="162163677975bd1359d57de1f56368d5" ns2:_="" ns3:_="">
    <xsd:import namespace="7bd10c3b-c9b6-446f-b2fc-1cbb347637c6"/>
    <xsd:import namespace="6eaa0000-d1e9-4f4d-b025-617f89ad38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d10c3b-c9b6-446f-b2fc-1cbb347637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273b707-320a-4ad8-a1e3-f9b2b892d0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aa0000-d1e9-4f4d-b025-617f89ad38b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717f56c-00a7-4a3d-86e0-2aa2175fc5ab}" ma:internalName="TaxCatchAll" ma:showField="CatchAllData" ma:web="6eaa0000-d1e9-4f4d-b025-617f89ad38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bd10c3b-c9b6-446f-b2fc-1cbb347637c6">
      <Terms xmlns="http://schemas.microsoft.com/office/infopath/2007/PartnerControls"/>
    </lcf76f155ced4ddcb4097134ff3c332f>
    <TaxCatchAll xmlns="6eaa0000-d1e9-4f4d-b025-617f89ad38b0" xsi:nil="true"/>
  </documentManagement>
</p:properties>
</file>

<file path=customXml/itemProps1.xml><?xml version="1.0" encoding="utf-8"?>
<ds:datastoreItem xmlns:ds="http://schemas.openxmlformats.org/officeDocument/2006/customXml" ds:itemID="{9AD904EB-C521-4F6D-818E-4245ABB1D167}"/>
</file>

<file path=customXml/itemProps2.xml><?xml version="1.0" encoding="utf-8"?>
<ds:datastoreItem xmlns:ds="http://schemas.openxmlformats.org/officeDocument/2006/customXml" ds:itemID="{29B79DDC-C2FE-46FB-828B-C250E34E41C9}"/>
</file>

<file path=customXml/itemProps3.xml><?xml version="1.0" encoding="utf-8"?>
<ds:datastoreItem xmlns:ds="http://schemas.openxmlformats.org/officeDocument/2006/customXml" ds:itemID="{E6BC72A8-83BD-428E-BF22-097394F86FBC}"/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646</Words>
  <Application>Microsoft Office PowerPoint</Application>
  <PresentationFormat>Widescreen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Inter Medium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Beautiful.ai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USAGM Azure Data Platform</dc:title>
  <dc:subject>AI-Powered USAGM Azure Data Platform</dc:subject>
  <dc:creator>avenkataraju@intuceo.com</dc:creator>
  <cp:lastModifiedBy>Akhil Venkataraju</cp:lastModifiedBy>
  <cp:revision>3</cp:revision>
  <dcterms:created xsi:type="dcterms:W3CDTF">2025-08-21T21:44:31Z</dcterms:created>
  <dcterms:modified xsi:type="dcterms:W3CDTF">2025-08-21T22:43:01Z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0x01010021E34DB518AC5C44944BF625C0F429D5</vt:lpwstr>
  </property>
</Properties>
</file>