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56F988-E0C3-4719-A975-BC94119970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F86BBD-E518-4D2F-8C5A-ECF2822772AD}">
      <dgm:prSet/>
      <dgm:spPr/>
      <dgm:t>
        <a:bodyPr/>
        <a:lstStyle/>
        <a:p>
          <a:pPr algn="l"/>
          <a:r>
            <a:rPr lang="en-US" dirty="0"/>
            <a:t>This presentation outlines the steps followed to generate a professional requirements specification document for a Data Engineering project.</a:t>
          </a:r>
        </a:p>
      </dgm:t>
    </dgm:pt>
    <dgm:pt modelId="{3F20C3F2-65C5-4A34-A172-06D503EC7E11}" type="parTrans" cxnId="{27727DC2-7E17-4E82-B33E-B12C13F949C1}">
      <dgm:prSet/>
      <dgm:spPr/>
      <dgm:t>
        <a:bodyPr/>
        <a:lstStyle/>
        <a:p>
          <a:endParaRPr lang="en-US"/>
        </a:p>
      </dgm:t>
    </dgm:pt>
    <dgm:pt modelId="{B32B2211-70C6-4428-BBF3-9D74631FFB20}" type="sibTrans" cxnId="{27727DC2-7E17-4E82-B33E-B12C13F949C1}">
      <dgm:prSet/>
      <dgm:spPr/>
      <dgm:t>
        <a:bodyPr/>
        <a:lstStyle/>
        <a:p>
          <a:endParaRPr lang="en-US"/>
        </a:p>
      </dgm:t>
    </dgm:pt>
    <dgm:pt modelId="{3B6B3369-AD22-48F7-931D-AC5754A2AF31}">
      <dgm:prSet custT="1"/>
      <dgm:spPr/>
      <dgm:t>
        <a:bodyPr/>
        <a:lstStyle/>
        <a:p>
          <a:pPr algn="l"/>
          <a:r>
            <a:rPr lang="en-US" sz="1400" dirty="0"/>
            <a:t>It includes the inputs, outputs, and prompts used with AI models GPT-5 and Claude Sonnet 4.</a:t>
          </a:r>
        </a:p>
      </dgm:t>
    </dgm:pt>
    <dgm:pt modelId="{EF263F6F-8EA8-4D02-AED7-4854A9FEE3A8}" type="parTrans" cxnId="{EC9F316A-393D-4DE7-B204-871F8E6CC466}">
      <dgm:prSet/>
      <dgm:spPr/>
      <dgm:t>
        <a:bodyPr/>
        <a:lstStyle/>
        <a:p>
          <a:endParaRPr lang="en-US"/>
        </a:p>
      </dgm:t>
    </dgm:pt>
    <dgm:pt modelId="{71127D86-EC44-4BA7-A4BA-AC727E7C306C}" type="sibTrans" cxnId="{EC9F316A-393D-4DE7-B204-871F8E6CC466}">
      <dgm:prSet/>
      <dgm:spPr/>
      <dgm:t>
        <a:bodyPr/>
        <a:lstStyle/>
        <a:p>
          <a:endParaRPr lang="en-US"/>
        </a:p>
      </dgm:t>
    </dgm:pt>
    <dgm:pt modelId="{80AE3D6F-611B-48A7-92ED-3123FEEFBF45}" type="pres">
      <dgm:prSet presAssocID="{FB56F988-E0C3-4719-A975-BC94119970E4}" presName="root" presStyleCnt="0">
        <dgm:presLayoutVars>
          <dgm:dir/>
          <dgm:resizeHandles val="exact"/>
        </dgm:presLayoutVars>
      </dgm:prSet>
      <dgm:spPr/>
    </dgm:pt>
    <dgm:pt modelId="{395808AF-3D6F-4C25-9186-FF65FDFFBD71}" type="pres">
      <dgm:prSet presAssocID="{15F86BBD-E518-4D2F-8C5A-ECF2822772AD}" presName="compNode" presStyleCnt="0"/>
      <dgm:spPr/>
    </dgm:pt>
    <dgm:pt modelId="{DC9F8D07-4475-4E90-9767-2304E6AA878F}" type="pres">
      <dgm:prSet presAssocID="{15F86BBD-E518-4D2F-8C5A-ECF2822772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AA45864-242C-45A5-9FDF-C50D8D118633}" type="pres">
      <dgm:prSet presAssocID="{15F86BBD-E518-4D2F-8C5A-ECF2822772AD}" presName="spaceRect" presStyleCnt="0"/>
      <dgm:spPr/>
    </dgm:pt>
    <dgm:pt modelId="{E1099DA8-0160-4D0D-91DE-B096631714A2}" type="pres">
      <dgm:prSet presAssocID="{15F86BBD-E518-4D2F-8C5A-ECF2822772AD}" presName="textRect" presStyleLbl="revTx" presStyleIdx="0" presStyleCnt="2">
        <dgm:presLayoutVars>
          <dgm:chMax val="1"/>
          <dgm:chPref val="1"/>
        </dgm:presLayoutVars>
      </dgm:prSet>
      <dgm:spPr/>
    </dgm:pt>
    <dgm:pt modelId="{DC52CCE0-6515-4A75-8C1C-506ACDFD1445}" type="pres">
      <dgm:prSet presAssocID="{B32B2211-70C6-4428-BBF3-9D74631FFB20}" presName="sibTrans" presStyleCnt="0"/>
      <dgm:spPr/>
    </dgm:pt>
    <dgm:pt modelId="{7C7192DB-0024-4077-838F-865EE7E75FB0}" type="pres">
      <dgm:prSet presAssocID="{3B6B3369-AD22-48F7-931D-AC5754A2AF31}" presName="compNode" presStyleCnt="0"/>
      <dgm:spPr/>
    </dgm:pt>
    <dgm:pt modelId="{37A9FF0E-DD43-4E92-B0D2-6B760ADF237A}" type="pres">
      <dgm:prSet presAssocID="{3B6B3369-AD22-48F7-931D-AC5754A2AF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3EDBC76-04F2-444C-B681-2C8C5816EDDB}" type="pres">
      <dgm:prSet presAssocID="{3B6B3369-AD22-48F7-931D-AC5754A2AF31}" presName="spaceRect" presStyleCnt="0"/>
      <dgm:spPr/>
    </dgm:pt>
    <dgm:pt modelId="{D1AAEB6C-DD44-42C7-A5F0-35D5374FD56F}" type="pres">
      <dgm:prSet presAssocID="{3B6B3369-AD22-48F7-931D-AC5754A2AF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9F316A-393D-4DE7-B204-871F8E6CC466}" srcId="{FB56F988-E0C3-4719-A975-BC94119970E4}" destId="{3B6B3369-AD22-48F7-931D-AC5754A2AF31}" srcOrd="1" destOrd="0" parTransId="{EF263F6F-8EA8-4D02-AED7-4854A9FEE3A8}" sibTransId="{71127D86-EC44-4BA7-A4BA-AC727E7C306C}"/>
    <dgm:cxn modelId="{D5E8A559-17A5-4CFF-80A5-55CC5EECE0B7}" type="presOf" srcId="{FB56F988-E0C3-4719-A975-BC94119970E4}" destId="{80AE3D6F-611B-48A7-92ED-3123FEEFBF45}" srcOrd="0" destOrd="0" presId="urn:microsoft.com/office/officeart/2018/2/layout/IconLabelList"/>
    <dgm:cxn modelId="{27727DC2-7E17-4E82-B33E-B12C13F949C1}" srcId="{FB56F988-E0C3-4719-A975-BC94119970E4}" destId="{15F86BBD-E518-4D2F-8C5A-ECF2822772AD}" srcOrd="0" destOrd="0" parTransId="{3F20C3F2-65C5-4A34-A172-06D503EC7E11}" sibTransId="{B32B2211-70C6-4428-BBF3-9D74631FFB20}"/>
    <dgm:cxn modelId="{8B1A2BCD-1A47-4C77-8318-97A709F68A01}" type="presOf" srcId="{3B6B3369-AD22-48F7-931D-AC5754A2AF31}" destId="{D1AAEB6C-DD44-42C7-A5F0-35D5374FD56F}" srcOrd="0" destOrd="0" presId="urn:microsoft.com/office/officeart/2018/2/layout/IconLabelList"/>
    <dgm:cxn modelId="{8FE294E6-1C4F-411D-BD7E-AFAEC9B61BC4}" type="presOf" srcId="{15F86BBD-E518-4D2F-8C5A-ECF2822772AD}" destId="{E1099DA8-0160-4D0D-91DE-B096631714A2}" srcOrd="0" destOrd="0" presId="urn:microsoft.com/office/officeart/2018/2/layout/IconLabelList"/>
    <dgm:cxn modelId="{A9B67741-0DDD-4A23-BD0F-DC1F76D96A0A}" type="presParOf" srcId="{80AE3D6F-611B-48A7-92ED-3123FEEFBF45}" destId="{395808AF-3D6F-4C25-9186-FF65FDFFBD71}" srcOrd="0" destOrd="0" presId="urn:microsoft.com/office/officeart/2018/2/layout/IconLabelList"/>
    <dgm:cxn modelId="{A86DF8E8-C2D4-4666-962C-E9B41A17608E}" type="presParOf" srcId="{395808AF-3D6F-4C25-9186-FF65FDFFBD71}" destId="{DC9F8D07-4475-4E90-9767-2304E6AA878F}" srcOrd="0" destOrd="0" presId="urn:microsoft.com/office/officeart/2018/2/layout/IconLabelList"/>
    <dgm:cxn modelId="{9DE0E6D0-43B2-4382-84D1-2A49C0807724}" type="presParOf" srcId="{395808AF-3D6F-4C25-9186-FF65FDFFBD71}" destId="{BAA45864-242C-45A5-9FDF-C50D8D118633}" srcOrd="1" destOrd="0" presId="urn:microsoft.com/office/officeart/2018/2/layout/IconLabelList"/>
    <dgm:cxn modelId="{609127ED-96C2-4194-9A45-33C85EFF5584}" type="presParOf" srcId="{395808AF-3D6F-4C25-9186-FF65FDFFBD71}" destId="{E1099DA8-0160-4D0D-91DE-B096631714A2}" srcOrd="2" destOrd="0" presId="urn:microsoft.com/office/officeart/2018/2/layout/IconLabelList"/>
    <dgm:cxn modelId="{720B90E9-8E8C-4E88-9000-328BAA2A6D8B}" type="presParOf" srcId="{80AE3D6F-611B-48A7-92ED-3123FEEFBF45}" destId="{DC52CCE0-6515-4A75-8C1C-506ACDFD1445}" srcOrd="1" destOrd="0" presId="urn:microsoft.com/office/officeart/2018/2/layout/IconLabelList"/>
    <dgm:cxn modelId="{86BAB7B6-48CF-4307-B221-8F8B7278F1E2}" type="presParOf" srcId="{80AE3D6F-611B-48A7-92ED-3123FEEFBF45}" destId="{7C7192DB-0024-4077-838F-865EE7E75FB0}" srcOrd="2" destOrd="0" presId="urn:microsoft.com/office/officeart/2018/2/layout/IconLabelList"/>
    <dgm:cxn modelId="{34D4399C-23BA-48F3-BC6F-B1CC54DC0DB1}" type="presParOf" srcId="{7C7192DB-0024-4077-838F-865EE7E75FB0}" destId="{37A9FF0E-DD43-4E92-B0D2-6B760ADF237A}" srcOrd="0" destOrd="0" presId="urn:microsoft.com/office/officeart/2018/2/layout/IconLabelList"/>
    <dgm:cxn modelId="{C3038C88-CF1A-4E20-9538-72F717EEED48}" type="presParOf" srcId="{7C7192DB-0024-4077-838F-865EE7E75FB0}" destId="{53EDBC76-04F2-444C-B681-2C8C5816EDDB}" srcOrd="1" destOrd="0" presId="urn:microsoft.com/office/officeart/2018/2/layout/IconLabelList"/>
    <dgm:cxn modelId="{7473897F-F4C5-4E37-A18F-F4E2B2AD1A5C}" type="presParOf" srcId="{7C7192DB-0024-4077-838F-865EE7E75FB0}" destId="{D1AAEB6C-DD44-42C7-A5F0-35D5374FD5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F8D07-4475-4E90-9767-2304E6AA878F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99DA8-0160-4D0D-91DE-B096631714A2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presentation outlines the steps followed to generate a professional requirements specification document for a Data Engineering project.</a:t>
          </a:r>
        </a:p>
      </dsp:txBody>
      <dsp:txXfrm>
        <a:off x="85060" y="2776702"/>
        <a:ext cx="3690000" cy="720000"/>
      </dsp:txXfrm>
    </dsp:sp>
    <dsp:sp modelId="{37A9FF0E-DD43-4E92-B0D2-6B760ADF237A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AEB6C-DD44-42C7-A5F0-35D5374FD56F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It includes the inputs, outputs, and prompts used with AI models GPT-5 and Claude Sonnet 4.</a:t>
          </a:r>
        </a:p>
      </dsp:txBody>
      <dsp:txXfrm>
        <a:off x="4420810" y="2776702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238EA-65EA-4AA1-B5FC-4D6FD5E7F13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A005F-CEC9-482A-BD65-32BD2FCC4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A005F-CEC9-482A-BD65-32BD2FCC4F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Requirements Specification Document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Process Overview and Prompts Used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435EC-F760-8F66-E25F-4E3130654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4069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Step 1: Generate Transcript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Input</a:t>
            </a:r>
            <a:r>
              <a:rPr lang="en-US" sz="1700" dirty="0"/>
              <a:t>: 2 text files containing sample transcripts</a:t>
            </a:r>
          </a:p>
          <a:p>
            <a:r>
              <a:rPr lang="en-US" sz="1700" b="1" dirty="0"/>
              <a:t>Output</a:t>
            </a:r>
            <a:r>
              <a:rPr lang="en-US" sz="1700" dirty="0"/>
              <a:t>: Transcript content showing realistic communication between client and consultants</a:t>
            </a:r>
          </a:p>
          <a:p>
            <a:r>
              <a:rPr lang="en-US" sz="1700" b="1" dirty="0"/>
              <a:t>AI Used</a:t>
            </a:r>
            <a:r>
              <a:rPr lang="en-US" sz="1700" dirty="0"/>
              <a:t>: GPT-5</a:t>
            </a:r>
          </a:p>
          <a:p>
            <a:r>
              <a:rPr lang="en-US" sz="1700" b="1" dirty="0"/>
              <a:t>Prompt</a:t>
            </a:r>
            <a:r>
              <a:rPr lang="en-US" sz="1700" dirty="0"/>
              <a:t>: Generate a transcript (refer to the attached files as templates) such that: imagine my company, </a:t>
            </a:r>
            <a:r>
              <a:rPr lang="en-US" sz="1700" dirty="0" err="1"/>
              <a:t>Icube</a:t>
            </a:r>
            <a:r>
              <a:rPr lang="en-US" sz="1700" dirty="0"/>
              <a:t> Consultancy Services Inc. is at the client location to learn about the requirements, ask questions, discuss resources, highlight gaps, feasibility, roles, and responsibilities. Based on this, generate a realistic transcript like a real requirements gathering interaction.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Step 2: Generate Requirements Specification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Input</a:t>
            </a:r>
            <a:r>
              <a:rPr lang="en-US" sz="1700" dirty="0"/>
              <a:t>: Transcript document + BRS template</a:t>
            </a:r>
          </a:p>
          <a:p>
            <a:r>
              <a:rPr lang="en-US" sz="1700" b="1" dirty="0"/>
              <a:t>Output</a:t>
            </a:r>
            <a:r>
              <a:rPr lang="en-US" sz="1700" dirty="0"/>
              <a:t>: Requirements Specification Document (.md file)</a:t>
            </a:r>
          </a:p>
          <a:p>
            <a:r>
              <a:rPr lang="en-US" sz="1700" b="1" dirty="0"/>
              <a:t>AI Used</a:t>
            </a:r>
            <a:r>
              <a:rPr lang="en-US" sz="1700" dirty="0"/>
              <a:t>: Claude Sonnet 4</a:t>
            </a:r>
          </a:p>
          <a:p>
            <a:r>
              <a:rPr lang="en-US" sz="1700" b="1" dirty="0"/>
              <a:t>Prompt</a:t>
            </a:r>
            <a:r>
              <a:rPr lang="en-US" sz="1700" dirty="0"/>
              <a:t>: Read and understand the transcript attached, which comes from an interaction between the client and consultants. Using the attached template, build a professional requirements specification document that includes all important aspects from a Data Engineering perspective.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This process demonstrates how AI can be used to automate the creation of professional documentation.</a:t>
            </a:r>
          </a:p>
          <a:p>
            <a:r>
              <a:rPr lang="en-US" sz="1700"/>
              <a:t>GPT-5 was used to simulate realistic client-consultant communication.</a:t>
            </a:r>
          </a:p>
          <a:p>
            <a:r>
              <a:rPr lang="en-US" sz="1700"/>
              <a:t>Claude Sonnet 4 was used to generate the final requirements specification document.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 Flow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23CA82-25AD-D9F6-F2D4-904F5C46B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8" y="2673774"/>
            <a:ext cx="8495662" cy="30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E34DB518AC5C44944BF625C0F429D5" ma:contentTypeVersion="13" ma:contentTypeDescription="Create a new document." ma:contentTypeScope="" ma:versionID="f38614e0dd0207a4ef81cf29a6e3b148">
  <xsd:schema xmlns:xsd="http://www.w3.org/2001/XMLSchema" xmlns:xs="http://www.w3.org/2001/XMLSchema" xmlns:p="http://schemas.microsoft.com/office/2006/metadata/properties" xmlns:ns2="7bd10c3b-c9b6-446f-b2fc-1cbb347637c6" xmlns:ns3="6eaa0000-d1e9-4f4d-b025-617f89ad38b0" targetNamespace="http://schemas.microsoft.com/office/2006/metadata/properties" ma:root="true" ma:fieldsID="162163677975bd1359d57de1f56368d5" ns2:_="" ns3:_="">
    <xsd:import namespace="7bd10c3b-c9b6-446f-b2fc-1cbb347637c6"/>
    <xsd:import namespace="6eaa0000-d1e9-4f4d-b025-617f89ad38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10c3b-c9b6-446f-b2fc-1cbb347637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73b707-320a-4ad8-a1e3-f9b2b892d0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a0000-d1e9-4f4d-b025-617f89ad38b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17f56c-00a7-4a3d-86e0-2aa2175fc5ab}" ma:internalName="TaxCatchAll" ma:showField="CatchAllData" ma:web="6eaa0000-d1e9-4f4d-b025-617f89ad38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d10c3b-c9b6-446f-b2fc-1cbb347637c6">
      <Terms xmlns="http://schemas.microsoft.com/office/infopath/2007/PartnerControls"/>
    </lcf76f155ced4ddcb4097134ff3c332f>
    <TaxCatchAll xmlns="6eaa0000-d1e9-4f4d-b025-617f89ad38b0" xsi:nil="true"/>
  </documentManagement>
</p:properties>
</file>

<file path=customXml/itemProps1.xml><?xml version="1.0" encoding="utf-8"?>
<ds:datastoreItem xmlns:ds="http://schemas.openxmlformats.org/officeDocument/2006/customXml" ds:itemID="{E11FA733-AE4C-4DCD-8F6F-BB67D4DAFAA5}"/>
</file>

<file path=customXml/itemProps2.xml><?xml version="1.0" encoding="utf-8"?>
<ds:datastoreItem xmlns:ds="http://schemas.openxmlformats.org/officeDocument/2006/customXml" ds:itemID="{1EEFFEA1-CF18-4342-A548-1FC8F17105BF}"/>
</file>

<file path=customXml/itemProps3.xml><?xml version="1.0" encoding="utf-8"?>
<ds:datastoreItem xmlns:ds="http://schemas.openxmlformats.org/officeDocument/2006/customXml" ds:itemID="{DD784DCB-8585-4BC8-9181-A400D01E8465}"/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258</Words>
  <Application>Microsoft Office PowerPoint</Application>
  <PresentationFormat>On-screen Show (4:3)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Office Theme</vt:lpstr>
      <vt:lpstr>Requirements Specification Document Generation</vt:lpstr>
      <vt:lpstr>Introduction</vt:lpstr>
      <vt:lpstr>Step 1: Generate Transcript</vt:lpstr>
      <vt:lpstr>Step 2: Generate Requirements Specification Document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Chidambaram, Shivramkrishnan [JANUS NON-J&amp;J]</cp:lastModifiedBy>
  <cp:revision>4</cp:revision>
  <dcterms:created xsi:type="dcterms:W3CDTF">2013-01-27T09:14:16Z</dcterms:created>
  <dcterms:modified xsi:type="dcterms:W3CDTF">2025-08-20T21:32:03Z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0x01010021E34DB518AC5C44944BF625C0F429D5</vt:lpwstr>
  </property>
</Properties>
</file>