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72" r:id="rId4"/>
    <p:sldMasterId id="2147483674" r:id="rId5"/>
  </p:sldMasterIdLst>
  <p:notesMasterIdLst>
    <p:notesMasterId r:id="rId21"/>
  </p:notesMasterIdLst>
  <p:sldIdLst>
    <p:sldId id="299" r:id="rId6"/>
    <p:sldId id="349" r:id="rId7"/>
    <p:sldId id="334" r:id="rId8"/>
    <p:sldId id="350" r:id="rId9"/>
    <p:sldId id="347" r:id="rId10"/>
    <p:sldId id="351" r:id="rId11"/>
    <p:sldId id="348" r:id="rId12"/>
    <p:sldId id="300" r:id="rId13"/>
    <p:sldId id="352" r:id="rId14"/>
    <p:sldId id="353" r:id="rId15"/>
    <p:sldId id="354" r:id="rId16"/>
    <p:sldId id="355" r:id="rId17"/>
    <p:sldId id="328" r:id="rId18"/>
    <p:sldId id="356" r:id="rId19"/>
    <p:sldId id="32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esh Bhai" initials="UB" lastIdx="1" clrIdx="0">
    <p:extLst>
      <p:ext uri="{19B8F6BF-5375-455C-9EA6-DF929625EA0E}">
        <p15:presenceInfo xmlns:p15="http://schemas.microsoft.com/office/powerpoint/2012/main" userId="Umesh 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000"/>
    <a:srgbClr val="D3DADB"/>
    <a:srgbClr val="452B72"/>
    <a:srgbClr val="C55A11"/>
    <a:srgbClr val="BA7C54"/>
    <a:srgbClr val="3F6EC3"/>
    <a:srgbClr val="548235"/>
    <a:srgbClr val="9CB58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928" autoAdjust="0"/>
  </p:normalViewPr>
  <p:slideViewPr>
    <p:cSldViewPr snapToGrid="0">
      <p:cViewPr varScale="1">
        <p:scale>
          <a:sx n="123" d="100"/>
          <a:sy n="123" d="100"/>
        </p:scale>
        <p:origin x="13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esktop\Capillary\BB%20QBR%20AMJ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MoM Top Loyalists Shopped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Dive'!$B$7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Dive'!$B$8:$B$10</c:f>
              <c:numCache>
                <c:formatCode>_ * #,##0_ ;_ * \-#,##0_ ;_ * "-"??_ ;_ @_ </c:formatCode>
                <c:ptCount val="3"/>
                <c:pt idx="0">
                  <c:v>6638</c:v>
                </c:pt>
                <c:pt idx="1">
                  <c:v>5972</c:v>
                </c:pt>
                <c:pt idx="2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D-48B1-B4DA-13DA10A75C3B}"/>
            </c:ext>
          </c:extLst>
        </c:ser>
        <c:ser>
          <c:idx val="1"/>
          <c:order val="1"/>
          <c:tx>
            <c:strRef>
              <c:f>'Repeat Customer Deep Dive'!$C$7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Dive'!$A$8:$A$10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Dive'!$C$8:$C$10</c:f>
              <c:numCache>
                <c:formatCode>_ * #,##0_ ;_ * \-#,##0_ ;_ * "-"??_ ;_ @_ </c:formatCode>
                <c:ptCount val="3"/>
                <c:pt idx="0">
                  <c:v>3075</c:v>
                </c:pt>
                <c:pt idx="1">
                  <c:v>361</c:v>
                </c:pt>
                <c:pt idx="2">
                  <c:v>3035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D-48B1-B4DA-13DA10A75C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5275039"/>
        <c:axId val="1245275871"/>
      </c:barChart>
      <c:catAx>
        <c:axId val="124527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75871"/>
        <c:crosses val="autoZero"/>
        <c:auto val="1"/>
        <c:lblAlgn val="ctr"/>
        <c:lblOffset val="100"/>
        <c:noMultiLvlLbl val="0"/>
      </c:catAx>
      <c:valAx>
        <c:axId val="124527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Tier wise Repeat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Dive'!$B$21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Dive'!$A$22:$A$25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'Repeat Customer Deep Dive'!$B$22:$B$25</c:f>
              <c:numCache>
                <c:formatCode>_ * #,##0_ ;_ * \-#,##0_ ;_ * "-"??_ ;_ @_ </c:formatCode>
                <c:ptCount val="4"/>
                <c:pt idx="0">
                  <c:v>9659</c:v>
                </c:pt>
                <c:pt idx="1">
                  <c:v>13714</c:v>
                </c:pt>
                <c:pt idx="2">
                  <c:v>15276</c:v>
                </c:pt>
                <c:pt idx="3">
                  <c:v>28551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1-4B7F-8726-43A0FE9D09E6}"/>
            </c:ext>
          </c:extLst>
        </c:ser>
        <c:ser>
          <c:idx val="1"/>
          <c:order val="1"/>
          <c:tx>
            <c:strRef>
              <c:f>'Repeat Customer Deep Dive'!$C$21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Dive'!$A$22:$A$25</c:f>
              <c:strCache>
                <c:ptCount val="4"/>
                <c:pt idx="0">
                  <c:v>BLUE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</c:strCache>
            </c:strRef>
          </c:cat>
          <c:val>
            <c:numRef>
              <c:f>'Repeat Customer Deep Dive'!$C$22:$C$25</c:f>
              <c:numCache>
                <c:formatCode>_ * #,##0_ ;_ * \-#,##0_ ;_ * "-"??_ ;_ @_ </c:formatCode>
                <c:ptCount val="4"/>
                <c:pt idx="0">
                  <c:v>1855</c:v>
                </c:pt>
                <c:pt idx="1">
                  <c:v>3734</c:v>
                </c:pt>
                <c:pt idx="2">
                  <c:v>5312</c:v>
                </c:pt>
                <c:pt idx="3">
                  <c:v>11854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D1-4B7F-8726-43A0FE9D09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915215"/>
        <c:axId val="1154916879"/>
      </c:barChart>
      <c:catAx>
        <c:axId val="115491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16879"/>
        <c:crosses val="autoZero"/>
        <c:auto val="1"/>
        <c:lblAlgn val="ctr"/>
        <c:lblOffset val="100"/>
        <c:noMultiLvlLbl val="0"/>
      </c:catAx>
      <c:valAx>
        <c:axId val="115491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491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Visit wise Repeat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Dive'!$B$42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Dive'!$A$43:$A$45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'Repeat Customer Deep Dive'!$B$43:$B$45</c:f>
              <c:numCache>
                <c:formatCode>_ * #,##0_ ;_ * \-#,##0_ ;_ * "-"??_ ;_ @_ </c:formatCode>
                <c:ptCount val="3"/>
                <c:pt idx="0">
                  <c:v>360</c:v>
                </c:pt>
                <c:pt idx="1">
                  <c:v>1058</c:v>
                </c:pt>
                <c:pt idx="2">
                  <c:v>18320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8-424C-9E02-C72521B85BE2}"/>
            </c:ext>
          </c:extLst>
        </c:ser>
        <c:ser>
          <c:idx val="1"/>
          <c:order val="1"/>
          <c:tx>
            <c:strRef>
              <c:f>'Repeat Customer Deep Dive'!$C$42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Dive'!$A$43:$A$45</c:f>
              <c:strCache>
                <c:ptCount val="3"/>
                <c:pt idx="0">
                  <c:v>Freq (5+)</c:v>
                </c:pt>
                <c:pt idx="1">
                  <c:v>Freq (4-5)</c:v>
                </c:pt>
                <c:pt idx="2">
                  <c:v>Freq (2-3)</c:v>
                </c:pt>
              </c:strCache>
            </c:strRef>
          </c:cat>
          <c:val>
            <c:numRef>
              <c:f>'Repeat Customer Deep Dive'!$C$43:$C$45</c:f>
              <c:numCache>
                <c:formatCode>_ * #,##0_ ;_ * \-#,##0_ ;_ * "-"??_ ;_ @_ </c:formatCode>
                <c:ptCount val="3"/>
                <c:pt idx="0">
                  <c:v>95</c:v>
                </c:pt>
                <c:pt idx="1">
                  <c:v>262</c:v>
                </c:pt>
                <c:pt idx="2">
                  <c:v>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24C-9E02-C72521B85B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8743615"/>
        <c:axId val="1238740703"/>
      </c:barChart>
      <c:catAx>
        <c:axId val="123874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740703"/>
        <c:crosses val="autoZero"/>
        <c:auto val="1"/>
        <c:lblAlgn val="ctr"/>
        <c:lblOffset val="100"/>
        <c:noMultiLvlLbl val="0"/>
      </c:catAx>
      <c:valAx>
        <c:axId val="123874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743615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% Active 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Deep Dive'!$B$56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Dive'!$B$57:$B$59</c:f>
              <c:numCache>
                <c:formatCode>0.00%</c:formatCode>
                <c:ptCount val="3"/>
                <c:pt idx="0">
                  <c:v>0.21099999999999999</c:v>
                </c:pt>
                <c:pt idx="1">
                  <c:v>0.21659999999999999</c:v>
                </c:pt>
                <c:pt idx="2">
                  <c:v>0.21010000000000001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C-42F4-870F-F0D0949A97E6}"/>
            </c:ext>
          </c:extLst>
        </c:ser>
        <c:ser>
          <c:idx val="1"/>
          <c:order val="1"/>
          <c:tx>
            <c:strRef>
              <c:f>'Repeat Customer Deep Dive'!$C$56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Deep Dive'!$A$57:$A$59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'Repeat Customer Deep Dive'!$C$57:$C$59</c:f>
              <c:numCache>
                <c:formatCode>0.00%</c:formatCode>
                <c:ptCount val="3"/>
                <c:pt idx="0">
                  <c:v>0.19040000000000001</c:v>
                </c:pt>
                <c:pt idx="1">
                  <c:v>0.18010000000000001</c:v>
                </c:pt>
                <c:pt idx="2">
                  <c:v>0.1704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C-42F4-870F-F0D0949A97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8345151"/>
        <c:axId val="1248347231"/>
      </c:barChart>
      <c:catAx>
        <c:axId val="124834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7231"/>
        <c:crosses val="autoZero"/>
        <c:auto val="1"/>
        <c:lblAlgn val="ctr"/>
        <c:lblOffset val="100"/>
        <c:noMultiLvlLbl val="0"/>
      </c:catAx>
      <c:valAx>
        <c:axId val="124834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Repeat Customer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'Repeat Customer Breakdown'!$B$1</c:f>
              <c:strCache>
                <c:ptCount val="1"/>
                <c:pt idx="0">
                  <c:v>AMJ'22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Breakdown'!$B$2:$B$4</c:f>
              <c:numCache>
                <c:formatCode>_ * #,##0_ ;_ * \-#,##0_ ;_ * "-"??_ ;_ @_ </c:formatCode>
                <c:ptCount val="3"/>
                <c:pt idx="0">
                  <c:v>20597</c:v>
                </c:pt>
                <c:pt idx="1">
                  <c:v>38850</c:v>
                </c:pt>
                <c:pt idx="2">
                  <c:v>8349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B-4FCD-B3CA-6D51B4661E50}"/>
            </c:ext>
          </c:extLst>
        </c:ser>
        <c:ser>
          <c:idx val="1"/>
          <c:order val="1"/>
          <c:tx>
            <c:strRef>
              <c:f>'Repeat Customer Breakdown'!$C$1</c:f>
              <c:strCache>
                <c:ptCount val="1"/>
                <c:pt idx="0">
                  <c:v>AMJ'21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 Customer Breakdown'!$A$2:$A$4</c:f>
              <c:strCache>
                <c:ptCount val="3"/>
                <c:pt idx="0">
                  <c:v>OT to Repeat</c:v>
                </c:pt>
                <c:pt idx="1">
                  <c:v>Repeat to Repeat</c:v>
                </c:pt>
                <c:pt idx="2">
                  <c:v>Enrol to Repeat</c:v>
                </c:pt>
              </c:strCache>
            </c:strRef>
          </c:cat>
          <c:val>
            <c:numRef>
              <c:f>'Repeat Customer Breakdown'!$C$2:$C$4</c:f>
              <c:numCache>
                <c:formatCode>_ * #,##0_ ;_ * \-#,##0_ ;_ * "-"??_ ;_ @_ </c:formatCode>
                <c:ptCount val="3"/>
                <c:pt idx="0">
                  <c:v>6867</c:v>
                </c:pt>
                <c:pt idx="1">
                  <c:v>13721</c:v>
                </c:pt>
                <c:pt idx="2">
                  <c:v>2598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B-4FCD-B3CA-6D51B4661E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8782911"/>
        <c:axId val="1458777087"/>
      </c:barChart>
      <c:catAx>
        <c:axId val="145878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77087"/>
        <c:crosses val="autoZero"/>
        <c:auto val="1"/>
        <c:lblAlgn val="ctr"/>
        <c:lblOffset val="100"/>
        <c:noMultiLvlLbl val="0"/>
      </c:catAx>
      <c:valAx>
        <c:axId val="1458777087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82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Ten Purchased By People In their Second Visit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'Second Visit Study'!$A$3:$A$12</c:f>
              <c:strCache>
                <c:ptCount val="10"/>
                <c:pt idx="0">
                  <c:v>SHIRT + UNCLASSIFIED</c:v>
                </c:pt>
                <c:pt idx="1">
                  <c:v>UNCLASSIFIED + Trousers</c:v>
                </c:pt>
                <c:pt idx="2">
                  <c:v>UNCLASSIFIED + Tie</c:v>
                </c:pt>
                <c:pt idx="3">
                  <c:v>UNCLASSIFIED + Khakis</c:v>
                </c:pt>
                <c:pt idx="4">
                  <c:v>UNCLASSIFIED + Jackets</c:v>
                </c:pt>
                <c:pt idx="5">
                  <c:v>UNCLASSIFIED + Suits</c:v>
                </c:pt>
                <c:pt idx="6">
                  <c:v>Innerwear - Trunk + UNCLASSIFIED</c:v>
                </c:pt>
                <c:pt idx="7">
                  <c:v>SHIRT + UNCLASSIFIED + Trousers</c:v>
                </c:pt>
                <c:pt idx="8">
                  <c:v>UNCLASSIFIED + Footwear - Sandals</c:v>
                </c:pt>
                <c:pt idx="9">
                  <c:v>Jackets</c:v>
                </c:pt>
              </c:strCache>
            </c:strRef>
          </c:cat>
          <c:val>
            <c:numRef>
              <c:f>'Second Visit Study'!$D$3:$D$12</c:f>
              <c:numCache>
                <c:formatCode>0.0%</c:formatCode>
                <c:ptCount val="10"/>
                <c:pt idx="0">
                  <c:v>8.0307204832919629E-2</c:v>
                </c:pt>
                <c:pt idx="1">
                  <c:v>5.0198542438408024E-2</c:v>
                </c:pt>
                <c:pt idx="2">
                  <c:v>3.4438495053238975E-2</c:v>
                </c:pt>
                <c:pt idx="3">
                  <c:v>2.4628658640477571E-2</c:v>
                </c:pt>
                <c:pt idx="4">
                  <c:v>2.4415230510263095E-2</c:v>
                </c:pt>
                <c:pt idx="5">
                  <c:v>2.2157300375610183E-2</c:v>
                </c:pt>
                <c:pt idx="6">
                  <c:v>1.3097204345996838E-2</c:v>
                </c:pt>
                <c:pt idx="7">
                  <c:v>1.1883134899764843E-2</c:v>
                </c:pt>
                <c:pt idx="8">
                  <c:v>1.0567545965756164E-2</c:v>
                </c:pt>
                <c:pt idx="9">
                  <c:v>7.9304233449346614E-3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9DD-9100-11A7BA70BF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59568"/>
        <c:axId val="366878704"/>
      </c:barChart>
      <c:catAx>
        <c:axId val="3668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78704"/>
        <c:crosses val="autoZero"/>
        <c:auto val="0"/>
        <c:lblAlgn val="ctr"/>
        <c:lblOffset val="100"/>
        <c:noMultiLvlLbl val="0"/>
      </c:catAx>
      <c:valAx>
        <c:axId val="3668787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Top 5 Formal Categories and % Contribution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14-4E2C-BBD3-A78B40D581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14-4E2C-BBD3-A78B40D581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14-4E2C-BBD3-A78B40D581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14-4E2C-BBD3-A78B40D581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14-4E2C-BBD3-A78B40D58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'Category wise Sales'!$B$18:$B$22</c:f>
              <c:strCache>
                <c:ptCount val="5"/>
                <c:pt idx="0">
                  <c:v>Jackets</c:v>
                </c:pt>
                <c:pt idx="1">
                  <c:v>SHIRT</c:v>
                </c:pt>
                <c:pt idx="2">
                  <c:v>Trousers</c:v>
                </c:pt>
                <c:pt idx="3">
                  <c:v>Suits</c:v>
                </c:pt>
                <c:pt idx="4">
                  <c:v>Waist Coat</c:v>
                </c:pt>
              </c:strCache>
            </c:strRef>
          </c:cat>
          <c:val>
            <c:numRef>
              <c:f>'Category wise Sales'!$E$18:$E$22</c:f>
              <c:numCache>
                <c:formatCode>0.0%</c:formatCode>
                <c:ptCount val="5"/>
                <c:pt idx="0">
                  <c:v>0.4650900892377488</c:v>
                </c:pt>
                <c:pt idx="1">
                  <c:v>0.31831235755560222</c:v>
                </c:pt>
                <c:pt idx="2">
                  <c:v>0.1951455267075031</c:v>
                </c:pt>
                <c:pt idx="3">
                  <c:v>1.71257636755449E-2</c:v>
                </c:pt>
                <c:pt idx="4">
                  <c:v>4.3262628236008542E-3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14-4E2C-BBD3-A78B40D581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Top 5 Casuale Categories &amp; % Contribution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704-B580-1CE23B0A3E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704-B580-1CE23B0A3E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F5-4704-B580-1CE23B0A3E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F5-4704-B580-1CE23B0A3E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F5-4704-B580-1CE23B0A3E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'Category wise Sales'!$B$35:$B$52</c:f>
              <c:strCache>
                <c:ptCount val="5"/>
                <c:pt idx="0">
                  <c:v>Khakis</c:v>
                </c:pt>
                <c:pt idx="1">
                  <c:v>SHIRT</c:v>
                </c:pt>
                <c:pt idx="2">
                  <c:v>Sweat-Shirt</c:v>
                </c:pt>
                <c:pt idx="3">
                  <c:v>Jackets</c:v>
                </c:pt>
                <c:pt idx="4">
                  <c:v>T Shirt</c:v>
                </c:pt>
              </c:strCache>
            </c:strRef>
          </c:cat>
          <c:val>
            <c:numRef>
              <c:f>'Category wise Sales'!$E$35:$E$52</c:f>
              <c:numCache>
                <c:formatCode>0.0%</c:formatCode>
                <c:ptCount val="5"/>
                <c:pt idx="0">
                  <c:v>0.20123209274142945</c:v>
                </c:pt>
                <c:pt idx="1">
                  <c:v>5.8916205034877739E-2</c:v>
                </c:pt>
                <c:pt idx="2">
                  <c:v>2.8051408914736529E-2</c:v>
                </c:pt>
                <c:pt idx="3">
                  <c:v>3.0673426845943975E-2</c:v>
                </c:pt>
                <c:pt idx="4">
                  <c:v>4.3611044859299805E-3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F5-4704-B580-1CE23B0A3E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7AA6-01F9-4D2C-91E3-24F68242FFE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C7BC-97D4-4120-886E-5F477BEC6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7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4C7BC-97D4-4120-886E-5F477BEC6284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4250-F588-C469-4FD7-964FE2E0BDE9}"/>
              </a:ext>
            </a:extLst>
          </p:cNvPr>
          <p:cNvSpPr txBox="1"/>
          <p:nvPr/>
        </p:nvSpPr>
        <p:spPr>
          <a:xfrm>
            <a:off x="7929797" y="364261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9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Second timers prefer to purchase gold – almost 70% customers bought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F44C7BC-97D4-4120-886E-5F477BEC628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17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F44C7BC-97D4-4120-886E-5F477BEC628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9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4" y="336404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E89F4-8CB0-7C4D-83CC-74087DA0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8" t="-259" r="27736" b="81997"/>
          <a:stretch/>
        </p:blipFill>
        <p:spPr>
          <a:xfrm>
            <a:off x="8536862" y="4295996"/>
            <a:ext cx="326775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280498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1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2804985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A90963-3A51-074F-B4C2-9DC695F3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1FB889-FC1F-274C-8634-D235D71416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E75D9A-21EE-0846-9340-F0FD025D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7243"/>
            <a:ext cx="1625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3657600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2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3657599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91BFB6B-EB3C-E34D-BA79-E009D220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DCC695C-C32F-A146-9FB8-7139C04D64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644495-1EBC-0242-BDE8-81B5A9E2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8193"/>
            <a:ext cx="2463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3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4917992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3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4917992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5A93FB-7170-2C4E-9B71-26F37266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7D2EB3-507E-8748-92B1-AAE841BE72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59FE77-CC5A-E64B-B8A4-00230811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35433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5782965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4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5782964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CA05AF6-C88A-D94B-8974-FAF998A9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20B8BC0-BF5C-824E-9F97-F3DAF293A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9370C-302E-584B-839F-9BAD7279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4368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A2DA0-F7A9-2F4E-ADD0-6E603FF64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1705" y="3064676"/>
            <a:ext cx="7297590" cy="1069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en-GB" dirty="0"/>
              <a:t>Title Headline</a:t>
            </a:r>
            <a:br>
              <a:rPr lang="en-GB" dirty="0"/>
            </a:br>
            <a:r>
              <a:rPr lang="en-GB" dirty="0"/>
              <a:t>(Longer)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5447-E226-784A-BB7C-0732BCB84D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1705" y="4591766"/>
            <a:ext cx="7297590" cy="516262"/>
          </a:xfrm>
          <a:prstGeom prst="rect">
            <a:avLst/>
          </a:prstGeom>
        </p:spPr>
        <p:txBody>
          <a:bodyPr/>
          <a:lstStyle>
            <a:lvl1pPr algn="r">
              <a:defRPr sz="25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AFF5-B2FF-AE49-966C-57523A57A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-2467" b="81997"/>
          <a:stretch/>
        </p:blipFill>
        <p:spPr>
          <a:xfrm>
            <a:off x="7451764" y="4294254"/>
            <a:ext cx="453912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4416223" y="1436417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3346" y="935860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Section Breaker 1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3345" y="1534569"/>
            <a:ext cx="3137456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A92311-48E9-194F-B402-BA42FE12E5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3345" y="2475680"/>
            <a:ext cx="3462337" cy="1923325"/>
          </a:xfrm>
          <a:prstGeom prst="rect">
            <a:avLst/>
          </a:prstGeom>
        </p:spPr>
        <p:txBody>
          <a:bodyPr/>
          <a:lstStyle>
            <a:lvl1pPr marL="0" indent="317500">
              <a:buClr>
                <a:srgbClr val="1687C8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Section_1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 _2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Section_3</a:t>
            </a:r>
          </a:p>
        </p:txBody>
      </p:sp>
    </p:spTree>
    <p:extLst>
      <p:ext uri="{BB962C8B-B14F-4D97-AF65-F5344CB8AC3E}">
        <p14:creationId xmlns:p14="http://schemas.microsoft.com/office/powerpoint/2010/main" val="39374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0181A-8C86-7848-A97F-C0518BE2A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0" t="-259" r="27736" b="81997"/>
          <a:stretch/>
        </p:blipFill>
        <p:spPr>
          <a:xfrm>
            <a:off x="8669722" y="4333730"/>
            <a:ext cx="2458996" cy="45719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50E15BC-FBB7-684A-BD85-193D43D92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1220" y="3833173"/>
            <a:ext cx="313745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/>
            </a:lvl1pPr>
          </a:lstStyle>
          <a:p>
            <a:r>
              <a:rPr lang="en-GB" dirty="0"/>
              <a:t>Section Breaker 2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7740D00-3F02-C547-B3EF-0638644975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51219" y="4462704"/>
            <a:ext cx="3137456" cy="411098"/>
          </a:xfrm>
          <a:prstGeom prst="rect">
            <a:avLst/>
          </a:prstGeom>
        </p:spPr>
        <p:txBody>
          <a:bodyPr/>
          <a:lstStyle>
            <a:lvl1pPr algn="r">
              <a:defRPr sz="2000" b="0" i="0">
                <a:solidFill>
                  <a:srgbClr val="7F7F7F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8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2804986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1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2804985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A90963-3A51-074F-B4C2-9DC695F3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1FB889-FC1F-274C-8634-D235D71416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E75D9A-21EE-0846-9340-F0FD025D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7243"/>
            <a:ext cx="1625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3657600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2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4" y="1105116"/>
            <a:ext cx="3657599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91BFB6B-EB3C-E34D-BA79-E009D2203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DCC695C-C32F-A146-9FB8-7139C04D64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644495-1EBC-0242-BDE8-81B5A9E2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8193"/>
            <a:ext cx="2463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5" y="494154"/>
            <a:ext cx="4917992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3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4917992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35A93FB-7170-2C4E-9B71-26F37266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7D2EB3-507E-8748-92B1-AAE841BE72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59FE77-CC5A-E64B-B8A4-00230811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35433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FAD9FC-0F97-7549-B9E0-E49EF60D8B85}"/>
              </a:ext>
            </a:extLst>
          </p:cNvPr>
          <p:cNvSpPr txBox="1"/>
          <p:nvPr/>
        </p:nvSpPr>
        <p:spPr>
          <a:xfrm>
            <a:off x="378372" y="294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A5EBDF9-0076-B749-A442-0DA9EDFD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694" y="494154"/>
            <a:ext cx="5782965" cy="41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500" b="1" i="0">
                <a:latin typeface="Gotham Black" panose="02000604030000020004" pitchFamily="2" charset="0"/>
              </a:defRPr>
            </a:lvl1pPr>
          </a:lstStyle>
          <a:p>
            <a:r>
              <a:rPr lang="en-GB" dirty="0"/>
              <a:t>Page Heading 4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3B6DF50-4621-6941-AE51-AE09B65868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695" y="1105116"/>
            <a:ext cx="5782964" cy="41109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05D24"/>
                </a:solidFill>
                <a:latin typeface="Gotham Medium" panose="02000604030000020004" pitchFamily="2" charset="0"/>
              </a:defRPr>
            </a:lvl1pPr>
          </a:lstStyle>
          <a:p>
            <a:pPr lvl="0"/>
            <a:r>
              <a:rPr lang="en-GB" dirty="0"/>
              <a:t>Sub-head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CA05AF6-C88A-D94B-8974-FAF998A9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20B8BC0-BF5C-824E-9F97-F3DAF293A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4386" y="2112962"/>
            <a:ext cx="3657600" cy="263207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  <a:lvl2pPr>
              <a:buFont typeface="Arial" panose="020B0604020202020204" pitchFamily="34" charset="0"/>
              <a:buNone/>
              <a:defRPr/>
            </a:lvl2pPr>
          </a:lstStyle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1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2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3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4</a:t>
            </a: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otham Book" panose="02000604040000020004" pitchFamily="2" charset="0"/>
            </a:endParaRPr>
          </a:p>
          <a:p>
            <a:pPr marL="285750" indent="-285750"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otham Book" panose="02000604040000020004" pitchFamily="2" charset="0"/>
              </a:rPr>
              <a:t>Sentence 5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9370C-302E-584B-839F-9BAD7279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" y="979784"/>
            <a:ext cx="43688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.basic_slide" preserve="1">
  <p:cSld name="3.basic_slide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2D4A042-530F-0D4E-989A-59BE466D0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96B4E80-CD1C-EE41-AF6E-DC4BC368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12EF-DBF8-8A46-B5B7-E5FBCC5D01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29967" y="4027745"/>
            <a:ext cx="2532062" cy="346075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rgbClr val="1687C8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1D077-C34A-4F4B-9828-031729A4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714089" y="-392184"/>
            <a:ext cx="10740883" cy="8081318"/>
          </a:xfrm>
          <a:prstGeom prst="rect">
            <a:avLst/>
          </a:prstGeom>
        </p:spPr>
      </p:pic>
      <p:pic>
        <p:nvPicPr>
          <p:cNvPr id="5" name="Google Shape;16;p1" descr="A close up of a logo&#10;&#10;Description automatically generated">
            <a:extLst>
              <a:ext uri="{FF2B5EF4-FFF2-40B4-BE49-F238E27FC236}">
                <a16:creationId xmlns:a16="http://schemas.microsoft.com/office/drawing/2014/main" id="{5101BB32-3714-C646-ACE9-F044E5B0B1C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695" t="32592" r="7077" b="35062"/>
          <a:stretch/>
        </p:blipFill>
        <p:spPr>
          <a:xfrm>
            <a:off x="9345621" y="2230930"/>
            <a:ext cx="2479181" cy="6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4B746-BC39-4143-93FC-81A86D26A7F0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29A8E-C0A3-5747-A367-63AF9ED1D5EB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14B88-418E-0F4A-AA17-F9104A08B3AB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93727-4C16-BE4B-91F6-A4B77887FEFE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EBA6A-512D-FB43-8BF8-F02D983E73E3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65239-8280-FD4A-B4E2-78B4AC233F6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9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5C846F0-7FB7-6548-B019-C7E456134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09108" y="4926957"/>
            <a:ext cx="5246589" cy="39491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6F1A1F7-2B12-5443-AA18-4DFEB4E47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9624" y="528094"/>
            <a:ext cx="1135464" cy="24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75139-338F-6340-A818-59FE6664876F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031FC-0C32-7B4C-B80F-C99B639FB20E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7603F-CC62-2148-9ABE-B4A85220C70C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0DC98-8D3E-1746-98B2-0189F8274399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2C6DA-C971-B340-94C9-CBFDF1327D14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17A0E-F2DC-DB40-A645-39B0B9056374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2500" b="1" i="0" u="none" strike="noStrike" cap="none">
          <a:solidFill>
            <a:schemeClr val="tx1"/>
          </a:solidFill>
          <a:latin typeface="Gotham Black" panose="02000604030000020004" pitchFamily="2" charset="0"/>
          <a:ea typeface="Gotham Black" panose="02000604030000020004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CCECF-18CF-7D4D-8325-21BAEB639376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3276A-2066-8D4B-9B08-339C5A6D0921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875BF-D592-4F4B-B246-6A09D63380A0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5B823-7A34-F24B-AA6F-E915471647CB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ED28B-D908-494E-95FC-64586031CF7D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A569A-EDC9-CB4B-82C1-03460D9E848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8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770A9BC-C477-8F4C-B3B8-00EE49B1B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50862" y="-4601080"/>
            <a:ext cx="20093723" cy="150931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6C0176-7AF6-664B-A34C-85987235D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2222" y="3182317"/>
            <a:ext cx="2247552" cy="493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BE8C2D-0FDD-5044-9DD6-ABF5BE199E1E}"/>
              </a:ext>
            </a:extLst>
          </p:cNvPr>
          <p:cNvSpPr/>
          <p:nvPr/>
        </p:nvSpPr>
        <p:spPr>
          <a:xfrm>
            <a:off x="0" y="-840259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3159-3E66-D94A-9CE6-984BABD92257}"/>
              </a:ext>
            </a:extLst>
          </p:cNvPr>
          <p:cNvSpPr/>
          <p:nvPr/>
        </p:nvSpPr>
        <p:spPr>
          <a:xfrm>
            <a:off x="630194" y="-840259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D885A-2A2B-A748-8EE8-6D6513E6EF0B}"/>
              </a:ext>
            </a:extLst>
          </p:cNvPr>
          <p:cNvSpPr/>
          <p:nvPr/>
        </p:nvSpPr>
        <p:spPr>
          <a:xfrm>
            <a:off x="1260389" y="-827903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D4203B-1267-F141-A439-3B7C33070BDE}"/>
              </a:ext>
            </a:extLst>
          </p:cNvPr>
          <p:cNvSpPr/>
          <p:nvPr/>
        </p:nvSpPr>
        <p:spPr>
          <a:xfrm>
            <a:off x="1902941" y="-815546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5F207-5D7F-D643-AE50-1CB85EC8F387}"/>
              </a:ext>
            </a:extLst>
          </p:cNvPr>
          <p:cNvSpPr/>
          <p:nvPr/>
        </p:nvSpPr>
        <p:spPr>
          <a:xfrm>
            <a:off x="2545492" y="-803189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2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900" b="0" i="0" u="none" strike="noStrike" cap="none">
          <a:solidFill>
            <a:srgbClr val="FF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CCECF-18CF-7D4D-8325-21BAEB639376}"/>
              </a:ext>
            </a:extLst>
          </p:cNvPr>
          <p:cNvSpPr txBox="1"/>
          <p:nvPr/>
        </p:nvSpPr>
        <p:spPr>
          <a:xfrm rot="16200000">
            <a:off x="9273025" y="3917345"/>
            <a:ext cx="55153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Gotham" panose="02000604030000020004" pitchFamily="2" charset="0"/>
              </a:rPr>
              <a:t>Copyright 2021, Capillary Technologies Pvt. Ltd.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3276A-2066-8D4B-9B08-339C5A6D0921}"/>
              </a:ext>
            </a:extLst>
          </p:cNvPr>
          <p:cNvSpPr/>
          <p:nvPr/>
        </p:nvSpPr>
        <p:spPr>
          <a:xfrm>
            <a:off x="1680519" y="-790832"/>
            <a:ext cx="518984" cy="518984"/>
          </a:xfrm>
          <a:prstGeom prst="rect">
            <a:avLst/>
          </a:prstGeom>
          <a:solidFill>
            <a:srgbClr val="F05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875BF-D592-4F4B-B246-6A09D63380A0}"/>
              </a:ext>
            </a:extLst>
          </p:cNvPr>
          <p:cNvSpPr/>
          <p:nvPr/>
        </p:nvSpPr>
        <p:spPr>
          <a:xfrm>
            <a:off x="2310713" y="-790832"/>
            <a:ext cx="518984" cy="518984"/>
          </a:xfrm>
          <a:prstGeom prst="rect">
            <a:avLst/>
          </a:prstGeom>
          <a:solidFill>
            <a:srgbClr val="168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5B823-7A34-F24B-AA6F-E915471647CB}"/>
              </a:ext>
            </a:extLst>
          </p:cNvPr>
          <p:cNvSpPr/>
          <p:nvPr/>
        </p:nvSpPr>
        <p:spPr>
          <a:xfrm>
            <a:off x="2940908" y="-778476"/>
            <a:ext cx="518984" cy="518984"/>
          </a:xfrm>
          <a:prstGeom prst="rect">
            <a:avLst/>
          </a:prstGeom>
          <a:solidFill>
            <a:srgbClr val="36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ED28B-D908-494E-95FC-64586031CF7D}"/>
              </a:ext>
            </a:extLst>
          </p:cNvPr>
          <p:cNvSpPr/>
          <p:nvPr/>
        </p:nvSpPr>
        <p:spPr>
          <a:xfrm>
            <a:off x="3583460" y="-766119"/>
            <a:ext cx="518984" cy="518984"/>
          </a:xfrm>
          <a:prstGeom prst="rect">
            <a:avLst/>
          </a:prstGeom>
          <a:solidFill>
            <a:srgbClr val="FD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A569A-EDC9-CB4B-82C1-03460D9E848A}"/>
              </a:ext>
            </a:extLst>
          </p:cNvPr>
          <p:cNvSpPr/>
          <p:nvPr/>
        </p:nvSpPr>
        <p:spPr>
          <a:xfrm>
            <a:off x="4226011" y="-753762"/>
            <a:ext cx="518984" cy="518984"/>
          </a:xfrm>
          <a:prstGeom prst="rect">
            <a:avLst/>
          </a:prstGeom>
          <a:solidFill>
            <a:srgbClr val="59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33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Arial"/>
        <a:buNone/>
        <a:tabLst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0944E6A-C544-4C2E-A4EA-20F9CEB7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BB: </a:t>
            </a:r>
            <a:r>
              <a:rPr lang="en-US" sz="2400" dirty="0"/>
              <a:t>Business Review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AD4B5AA-ACCE-4D46-85DC-F72C9678F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AMJ’22</a:t>
            </a:r>
          </a:p>
        </p:txBody>
      </p:sp>
    </p:spTree>
    <p:extLst>
      <p:ext uri="{BB962C8B-B14F-4D97-AF65-F5344CB8AC3E}">
        <p14:creationId xmlns:p14="http://schemas.microsoft.com/office/powerpoint/2010/main" val="148184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7B6D-EED2-4E74-88F0-D21DDC6B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668710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From where did the repeat customers come from?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E987-B682-418E-8600-21F6F8E71519}"/>
              </a:ext>
            </a:extLst>
          </p:cNvPr>
          <p:cNvSpPr txBox="1"/>
          <p:nvPr/>
        </p:nvSpPr>
        <p:spPr>
          <a:xfrm>
            <a:off x="852880" y="5159923"/>
            <a:ext cx="1074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lack" panose="02000604030000020004"/>
                <a:ea typeface="+mn-ea"/>
                <a:cs typeface="Arial"/>
                <a:sym typeface="Arial"/>
              </a:rPr>
              <a:t>OT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lack" panose="02000604030000020004"/>
                <a:ea typeface="+mn-ea"/>
                <a:cs typeface="Arial"/>
                <a:sym typeface="Arial"/>
              </a:rPr>
              <a:t>to repeat conversion has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lack" panose="02000604030000020004"/>
                <a:ea typeface="+mn-ea"/>
                <a:cs typeface="Arial"/>
                <a:sym typeface="Arial"/>
              </a:rPr>
              <a:t>increased by 200% due to </a:t>
            </a:r>
            <a:r>
              <a:rPr lang="en-IN" sz="1800" kern="1200" dirty="0" err="1">
                <a:solidFill>
                  <a:prstClr val="black"/>
                </a:solidFill>
                <a:latin typeface="Gotham Black" panose="02000604030000020004"/>
                <a:ea typeface="+mn-ea"/>
              </a:rPr>
              <a:t>C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lack" panose="02000604030000020004"/>
                <a:ea typeface="+mn-ea"/>
                <a:cs typeface="Arial"/>
                <a:sym typeface="Arial"/>
              </a:rPr>
              <a:t>ovid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lack" panose="02000604030000020004"/>
                <a:ea typeface="+mn-ea"/>
                <a:cs typeface="Arial"/>
                <a:sym typeface="Arial"/>
              </a:rPr>
              <a:t> restrictions during FY’21.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kern="1200" dirty="0">
              <a:solidFill>
                <a:prstClr val="black"/>
              </a:solidFill>
              <a:latin typeface="Gotham Black" panose="02000604030000020004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lack" panose="02000604030000020004"/>
                <a:ea typeface="+mn-ea"/>
                <a:cs typeface="Arial"/>
                <a:sym typeface="Arial"/>
              </a:rPr>
              <a:t>We managed to retain the repeater conversion and a 221% increase in Enrol to repeaters w.r.t FY 21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926757" y="1495168"/>
          <a:ext cx="10163432" cy="330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5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CD0C-86CA-44E4-B0ED-B97B960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4942706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Second visit study of the repeaters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976C7-0C54-4A47-A167-D9AD99D59A4B}"/>
              </a:ext>
            </a:extLst>
          </p:cNvPr>
          <p:cNvSpPr txBox="1"/>
          <p:nvPr/>
        </p:nvSpPr>
        <p:spPr>
          <a:xfrm>
            <a:off x="640200" y="5662495"/>
            <a:ext cx="1041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Tx/>
              <a:buFont typeface="Arial" panose="020B0604020202020204" pitchFamily="34" charset="0"/>
              <a:buChar char="•"/>
              <a:defRPr sz="1800" kern="1200">
                <a:solidFill>
                  <a:prstClr val="black"/>
                </a:solidFill>
                <a:latin typeface="Gotham Black" panose="02000604030000020004"/>
                <a:ea typeface="+mn-ea"/>
                <a:cs typeface="+mn-cs"/>
              </a:defRPr>
            </a:lvl1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lack" panose="02000604030000020004"/>
                <a:cs typeface="Arial"/>
                <a:sym typeface="Arial"/>
              </a:rPr>
              <a:t>During AMJ’22 out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lack" panose="02000604030000020004"/>
                <a:cs typeface="Arial"/>
                <a:sym typeface="Arial"/>
              </a:rPr>
              <a:t>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lack" panose="02000604030000020004"/>
                <a:cs typeface="Arial"/>
                <a:sym typeface="Arial"/>
              </a:rPr>
              <a:t>customers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lack" panose="02000604030000020004"/>
                <a:cs typeface="Arial"/>
                <a:sym typeface="Arial"/>
              </a:rPr>
              <a:t>who made a 2nd bill, these are the top ten products that people buy in their 2nd bill.</a:t>
            </a:r>
          </a:p>
          <a:p>
            <a:pPr marL="28575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lack" panose="02000604030000020004"/>
              <a:cs typeface="Arial"/>
              <a:sym typeface="Arial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350110" y="1128112"/>
          <a:ext cx="10796862" cy="417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03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BFE6-0688-4C81-ABD8-CDD2FE8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3" y="494154"/>
            <a:ext cx="5141489" cy="411098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Wise Sales Contribution</a:t>
            </a:r>
            <a:endParaRPr lang="en-IN" dirty="0"/>
          </a:p>
        </p:txBody>
      </p:sp>
      <p:grpSp>
        <p:nvGrpSpPr>
          <p:cNvPr id="5" name="Grupo 37">
            <a:extLst>
              <a:ext uri="{FF2B5EF4-FFF2-40B4-BE49-F238E27FC236}">
                <a16:creationId xmlns:a16="http://schemas.microsoft.com/office/drawing/2014/main" id="{D953834B-C322-44D6-8686-1CC8B374BDBA}"/>
              </a:ext>
            </a:extLst>
          </p:cNvPr>
          <p:cNvGrpSpPr/>
          <p:nvPr/>
        </p:nvGrpSpPr>
        <p:grpSpPr>
          <a:xfrm>
            <a:off x="-140459" y="1279946"/>
            <a:ext cx="8160128" cy="3014492"/>
            <a:chOff x="188381" y="2642224"/>
            <a:chExt cx="8160128" cy="3014492"/>
          </a:xfrm>
        </p:grpSpPr>
        <p:grpSp>
          <p:nvGrpSpPr>
            <p:cNvPr id="6" name="Grupo 3">
              <a:extLst>
                <a:ext uri="{FF2B5EF4-FFF2-40B4-BE49-F238E27FC236}">
                  <a16:creationId xmlns:a16="http://schemas.microsoft.com/office/drawing/2014/main" id="{86390C6B-CC74-47F1-9D5C-12C308AFDF1C}"/>
                </a:ext>
              </a:extLst>
            </p:cNvPr>
            <p:cNvGrpSpPr/>
            <p:nvPr/>
          </p:nvGrpSpPr>
          <p:grpSpPr>
            <a:xfrm>
              <a:off x="433914" y="2654074"/>
              <a:ext cx="1805516" cy="1805516"/>
              <a:chOff x="433914" y="2654074"/>
              <a:chExt cx="1805516" cy="1805516"/>
            </a:xfrm>
          </p:grpSpPr>
          <p:sp>
            <p:nvSpPr>
              <p:cNvPr id="24" name="Oval 29">
                <a:extLst>
                  <a:ext uri="{FF2B5EF4-FFF2-40B4-BE49-F238E27FC236}">
                    <a16:creationId xmlns:a16="http://schemas.microsoft.com/office/drawing/2014/main" id="{45C42AD2-2E51-43C5-9B2D-7DF0097DB80D}"/>
                  </a:ext>
                </a:extLst>
              </p:cNvPr>
              <p:cNvSpPr/>
              <p:nvPr/>
            </p:nvSpPr>
            <p:spPr>
              <a:xfrm>
                <a:off x="433914" y="2654074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BF0C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87CB3D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509D647D-18D0-4E3D-A088-B09E12306E7F}"/>
                  </a:ext>
                </a:extLst>
              </p:cNvPr>
              <p:cNvSpPr txBox="1"/>
              <p:nvPr/>
            </p:nvSpPr>
            <p:spPr>
              <a:xfrm>
                <a:off x="695758" y="3961279"/>
                <a:ext cx="1119716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JM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BF0C43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  <a:sym typeface="Arial"/>
                  </a:rPr>
                  <a:t>46%</a:t>
                </a:r>
                <a:endParaRPr kumimoji="0" lang="en-JM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F0C43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endParaRPr>
              </a:p>
            </p:txBody>
          </p:sp>
          <p:sp>
            <p:nvSpPr>
              <p:cNvPr id="26" name="Pie 38">
                <a:extLst>
                  <a:ext uri="{FF2B5EF4-FFF2-40B4-BE49-F238E27FC236}">
                    <a16:creationId xmlns:a16="http://schemas.microsoft.com/office/drawing/2014/main" id="{57F3FD27-0AF1-46CF-B4CE-F04D9B285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407" y="2717574"/>
                <a:ext cx="1680633" cy="1678516"/>
              </a:xfrm>
              <a:prstGeom prst="pie">
                <a:avLst>
                  <a:gd name="adj1" fmla="val 16100058"/>
                  <a:gd name="adj2" fmla="val 4444767"/>
                </a:avLst>
              </a:prstGeom>
              <a:solidFill>
                <a:srgbClr val="BF0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</p:grpSp>
        <p:sp>
          <p:nvSpPr>
            <p:cNvPr id="7" name="TextBox 54">
              <a:extLst>
                <a:ext uri="{FF2B5EF4-FFF2-40B4-BE49-F238E27FC236}">
                  <a16:creationId xmlns:a16="http://schemas.microsoft.com/office/drawing/2014/main" id="{320C1746-A4BC-4878-BA2F-D184C25B7FBA}"/>
                </a:ext>
              </a:extLst>
            </p:cNvPr>
            <p:cNvSpPr txBox="1"/>
            <p:nvPr/>
          </p:nvSpPr>
          <p:spPr>
            <a:xfrm>
              <a:off x="188381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JM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F0C43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rPr>
                <a:t>FORMAL</a:t>
              </a:r>
              <a:endParaRPr kumimoji="0" lang="en-JM" sz="1600" b="0" i="0" u="none" strike="noStrike" kern="0" cap="none" spc="0" normalizeH="0" baseline="0" noProof="0" dirty="0">
                <a:ln>
                  <a:noFill/>
                </a:ln>
                <a:solidFill>
                  <a:srgbClr val="BF0C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  <a:sym typeface="Arial"/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0E45AF20-3ED8-4BCA-898B-31D8CD50B8E4}"/>
                </a:ext>
              </a:extLst>
            </p:cNvPr>
            <p:cNvSpPr txBox="1">
              <a:spLocks/>
            </p:cNvSpPr>
            <p:nvPr/>
          </p:nvSpPr>
          <p:spPr>
            <a:xfrm>
              <a:off x="406401" y="5104267"/>
              <a:ext cx="2580217" cy="55244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itchFamily="34" charset="0"/>
                <a:buNone/>
                <a:tabLst/>
                <a:defRPr/>
              </a:pPr>
              <a:endParaRPr kumimoji="0" lang="en-JM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Source Sans Pro Light"/>
                <a:sym typeface="Arial"/>
              </a:endParaRPr>
            </a:p>
          </p:txBody>
        </p:sp>
        <p:sp>
          <p:nvSpPr>
            <p:cNvPr id="9" name="TextBox 56">
              <a:extLst>
                <a:ext uri="{FF2B5EF4-FFF2-40B4-BE49-F238E27FC236}">
                  <a16:creationId xmlns:a16="http://schemas.microsoft.com/office/drawing/2014/main" id="{3B1EE4BA-9A31-465F-9039-3C1BBCCABFB8}"/>
                </a:ext>
              </a:extLst>
            </p:cNvPr>
            <p:cNvSpPr txBox="1"/>
            <p:nvPr/>
          </p:nvSpPr>
          <p:spPr>
            <a:xfrm>
              <a:off x="2083905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JM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9BA15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rPr>
                <a:t>Formal-NOS</a:t>
              </a:r>
              <a:endParaRPr kumimoji="0" lang="en-JM" sz="1600" b="0" i="0" u="none" strike="noStrike" kern="0" cap="none" spc="0" normalizeH="0" baseline="0" noProof="0" dirty="0">
                <a:ln>
                  <a:noFill/>
                </a:ln>
                <a:solidFill>
                  <a:srgbClr val="F9BA15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  <a:sym typeface="Arial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3033B78F-F8AD-497F-8AE0-F8A337C65E79}"/>
                </a:ext>
              </a:extLst>
            </p:cNvPr>
            <p:cNvSpPr txBox="1"/>
            <p:nvPr/>
          </p:nvSpPr>
          <p:spPr>
            <a:xfrm>
              <a:off x="4022408" y="468903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JM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EAC00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rPr>
                <a:t>AFI</a:t>
              </a:r>
              <a:endParaRPr kumimoji="0" lang="en-JM" sz="1600" b="0" i="0" u="none" strike="noStrike" kern="0" cap="none" spc="0" normalizeH="0" baseline="0" noProof="0" dirty="0">
                <a:ln>
                  <a:noFill/>
                </a:ln>
                <a:solidFill>
                  <a:srgbClr val="8EAC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  <a:sym typeface="Arial"/>
              </a:endParaRPr>
            </a:p>
          </p:txBody>
        </p:sp>
        <p:sp>
          <p:nvSpPr>
            <p:cNvPr id="11" name="TextBox 60">
              <a:extLst>
                <a:ext uri="{FF2B5EF4-FFF2-40B4-BE49-F238E27FC236}">
                  <a16:creationId xmlns:a16="http://schemas.microsoft.com/office/drawing/2014/main" id="{021733EB-D4DC-4103-BB09-CE4C6073CA01}"/>
                </a:ext>
              </a:extLst>
            </p:cNvPr>
            <p:cNvSpPr txBox="1"/>
            <p:nvPr/>
          </p:nvSpPr>
          <p:spPr>
            <a:xfrm>
              <a:off x="6058276" y="4700889"/>
              <a:ext cx="2290233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JM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37B97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rPr>
                <a:t>Casuale</a:t>
              </a:r>
              <a:endParaRPr kumimoji="0" lang="en-JM" sz="1600" b="0" i="0" u="none" strike="noStrike" kern="0" cap="none" spc="0" normalizeH="0" baseline="0" noProof="0" dirty="0">
                <a:ln>
                  <a:noFill/>
                </a:ln>
                <a:solidFill>
                  <a:srgbClr val="137B97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Source Sans Pro Light"/>
                <a:sym typeface="Arial"/>
              </a:endParaRPr>
            </a:p>
          </p:txBody>
        </p:sp>
        <p:grpSp>
          <p:nvGrpSpPr>
            <p:cNvPr id="12" name="Grupo 15">
              <a:extLst>
                <a:ext uri="{FF2B5EF4-FFF2-40B4-BE49-F238E27FC236}">
                  <a16:creationId xmlns:a16="http://schemas.microsoft.com/office/drawing/2014/main" id="{D0371D95-6E01-4DAE-982E-D1DDE119097B}"/>
                </a:ext>
              </a:extLst>
            </p:cNvPr>
            <p:cNvGrpSpPr/>
            <p:nvPr/>
          </p:nvGrpSpPr>
          <p:grpSpPr>
            <a:xfrm>
              <a:off x="2388706" y="2658871"/>
              <a:ext cx="1985432" cy="1805516"/>
              <a:chOff x="2388706" y="2658871"/>
              <a:chExt cx="1985432" cy="1805516"/>
            </a:xfrm>
          </p:grpSpPr>
          <p:sp>
            <p:nvSpPr>
              <p:cNvPr id="21" name="TextBox 63">
                <a:extLst>
                  <a:ext uri="{FF2B5EF4-FFF2-40B4-BE49-F238E27FC236}">
                    <a16:creationId xmlns:a16="http://schemas.microsoft.com/office/drawing/2014/main" id="{A54E9CCD-396B-4069-BF11-F08BBEE35E63}"/>
                  </a:ext>
                </a:extLst>
              </p:cNvPr>
              <p:cNvSpPr txBox="1"/>
              <p:nvPr/>
            </p:nvSpPr>
            <p:spPr>
              <a:xfrm>
                <a:off x="3254421" y="3253555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JM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9BA15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  <a:sym typeface="Arial"/>
                  </a:rPr>
                  <a:t>25%</a:t>
                </a:r>
                <a:endParaRPr kumimoji="0" lang="en-JM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9BA15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endParaRPr>
              </a:p>
            </p:txBody>
          </p:sp>
          <p:sp>
            <p:nvSpPr>
              <p:cNvPr id="22" name="Pie 64">
                <a:extLst>
                  <a:ext uri="{FF2B5EF4-FFF2-40B4-BE49-F238E27FC236}">
                    <a16:creationId xmlns:a16="http://schemas.microsoft.com/office/drawing/2014/main" id="{367B7FFC-EF7D-4528-9E8B-7ED670AE4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6429" y="2717333"/>
                <a:ext cx="1680633" cy="1678516"/>
              </a:xfrm>
              <a:prstGeom prst="pie">
                <a:avLst>
                  <a:gd name="adj1" fmla="val 10826348"/>
                  <a:gd name="adj2" fmla="val 16128762"/>
                </a:avLst>
              </a:prstGeom>
              <a:solidFill>
                <a:srgbClr val="F9BA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  <p:sp>
            <p:nvSpPr>
              <p:cNvPr id="23" name="Oval 30">
                <a:extLst>
                  <a:ext uri="{FF2B5EF4-FFF2-40B4-BE49-F238E27FC236}">
                    <a16:creationId xmlns:a16="http://schemas.microsoft.com/office/drawing/2014/main" id="{84B2C089-4138-4BC6-8497-4280BFC10A6A}"/>
                  </a:ext>
                </a:extLst>
              </p:cNvPr>
              <p:cNvSpPr/>
              <p:nvPr/>
            </p:nvSpPr>
            <p:spPr>
              <a:xfrm>
                <a:off x="2388706" y="2658871"/>
                <a:ext cx="1805516" cy="1805516"/>
              </a:xfrm>
              <a:prstGeom prst="ellipse">
                <a:avLst/>
              </a:prstGeom>
              <a:noFill/>
              <a:ln w="19050" cmpd="sng">
                <a:solidFill>
                  <a:srgbClr val="F9BA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87CB3D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</p:grpSp>
        <p:grpSp>
          <p:nvGrpSpPr>
            <p:cNvPr id="13" name="Grupo 19">
              <a:extLst>
                <a:ext uri="{FF2B5EF4-FFF2-40B4-BE49-F238E27FC236}">
                  <a16:creationId xmlns:a16="http://schemas.microsoft.com/office/drawing/2014/main" id="{B7BC7AC3-7375-4B34-82EF-BADC7A2C9BE0}"/>
                </a:ext>
              </a:extLst>
            </p:cNvPr>
            <p:cNvGrpSpPr/>
            <p:nvPr/>
          </p:nvGrpSpPr>
          <p:grpSpPr>
            <a:xfrm>
              <a:off x="4327207" y="2642224"/>
              <a:ext cx="1805517" cy="1805516"/>
              <a:chOff x="4327207" y="2642224"/>
              <a:chExt cx="1805517" cy="1805516"/>
            </a:xfrm>
          </p:grpSpPr>
          <p:sp>
            <p:nvSpPr>
              <p:cNvPr id="18" name="TextBox 67">
                <a:extLst>
                  <a:ext uri="{FF2B5EF4-FFF2-40B4-BE49-F238E27FC236}">
                    <a16:creationId xmlns:a16="http://schemas.microsoft.com/office/drawing/2014/main" id="{408884E0-0767-4DDB-85A6-999861EDA558}"/>
                  </a:ext>
                </a:extLst>
              </p:cNvPr>
              <p:cNvSpPr txBox="1"/>
              <p:nvPr/>
            </p:nvSpPr>
            <p:spPr>
              <a:xfrm>
                <a:off x="4602656" y="2891471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JM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8EAC00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  <a:sym typeface="Arial"/>
                  </a:rPr>
                  <a:t>14%</a:t>
                </a:r>
                <a:endParaRPr kumimoji="0" lang="en-JM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8EAC00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endParaRPr>
              </a:p>
            </p:txBody>
          </p:sp>
          <p:sp>
            <p:nvSpPr>
              <p:cNvPr id="19" name="Pie 68">
                <a:extLst>
                  <a:ext uri="{FF2B5EF4-FFF2-40B4-BE49-F238E27FC236}">
                    <a16:creationId xmlns:a16="http://schemas.microsoft.com/office/drawing/2014/main" id="{2961A3A3-195F-4550-BAB6-01C959785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592" y="2697257"/>
                <a:ext cx="1680633" cy="1678516"/>
              </a:xfrm>
              <a:prstGeom prst="pie">
                <a:avLst>
                  <a:gd name="adj1" fmla="val 18345491"/>
                  <a:gd name="adj2" fmla="val 21530136"/>
                </a:avLst>
              </a:prstGeom>
              <a:solidFill>
                <a:srgbClr val="8E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  <p:sp>
            <p:nvSpPr>
              <p:cNvPr id="20" name="Oval 31">
                <a:extLst>
                  <a:ext uri="{FF2B5EF4-FFF2-40B4-BE49-F238E27FC236}">
                    <a16:creationId xmlns:a16="http://schemas.microsoft.com/office/drawing/2014/main" id="{061DAE26-F459-4D38-8D48-16D61CE131CF}"/>
                  </a:ext>
                </a:extLst>
              </p:cNvPr>
              <p:cNvSpPr/>
              <p:nvPr/>
            </p:nvSpPr>
            <p:spPr>
              <a:xfrm>
                <a:off x="4327207" y="264222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8EA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87CB3D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</p:grpSp>
        <p:grpSp>
          <p:nvGrpSpPr>
            <p:cNvPr id="14" name="Grupo 23">
              <a:extLst>
                <a:ext uri="{FF2B5EF4-FFF2-40B4-BE49-F238E27FC236}">
                  <a16:creationId xmlns:a16="http://schemas.microsoft.com/office/drawing/2014/main" id="{495E41F7-BF35-4B2D-944E-2DA0C561ACCC}"/>
                </a:ext>
              </a:extLst>
            </p:cNvPr>
            <p:cNvGrpSpPr/>
            <p:nvPr/>
          </p:nvGrpSpPr>
          <p:grpSpPr>
            <a:xfrm>
              <a:off x="6261475" y="2654074"/>
              <a:ext cx="1881608" cy="1805516"/>
              <a:chOff x="6261475" y="2654074"/>
              <a:chExt cx="1881608" cy="1805516"/>
            </a:xfrm>
          </p:grpSpPr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4209F6A2-4373-41F6-A1B0-AD43ADE1F1A5}"/>
                  </a:ext>
                </a:extLst>
              </p:cNvPr>
              <p:cNvSpPr txBox="1"/>
              <p:nvPr/>
            </p:nvSpPr>
            <p:spPr>
              <a:xfrm>
                <a:off x="7023366" y="3154080"/>
                <a:ext cx="1119717" cy="3385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JM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37B97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Source Sans Pro Light"/>
                    <a:sym typeface="Arial"/>
                  </a:rPr>
                  <a:t>10%</a:t>
                </a:r>
                <a:endParaRPr kumimoji="0" lang="en-JM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37B97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Source Sans Pro Light"/>
                  <a:sym typeface="Arial"/>
                </a:endParaRPr>
              </a:p>
            </p:txBody>
          </p:sp>
          <p:sp>
            <p:nvSpPr>
              <p:cNvPr id="16" name="Pie 72">
                <a:extLst>
                  <a:ext uri="{FF2B5EF4-FFF2-40B4-BE49-F238E27FC236}">
                    <a16:creationId xmlns:a16="http://schemas.microsoft.com/office/drawing/2014/main" id="{58DE9E43-A29E-443A-B2FD-7EE77ECEA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2860" y="2709107"/>
                <a:ext cx="1680633" cy="1678516"/>
              </a:xfrm>
              <a:prstGeom prst="pie">
                <a:avLst>
                  <a:gd name="adj1" fmla="val 0"/>
                  <a:gd name="adj2" fmla="val 1758669"/>
                </a:avLst>
              </a:prstGeom>
              <a:solidFill>
                <a:srgbClr val="137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  <p:sp>
            <p:nvSpPr>
              <p:cNvPr id="17" name="Oval 32">
                <a:extLst>
                  <a:ext uri="{FF2B5EF4-FFF2-40B4-BE49-F238E27FC236}">
                    <a16:creationId xmlns:a16="http://schemas.microsoft.com/office/drawing/2014/main" id="{E6E34961-A755-48B0-A86B-42707577A28A}"/>
                  </a:ext>
                </a:extLst>
              </p:cNvPr>
              <p:cNvSpPr/>
              <p:nvPr/>
            </p:nvSpPr>
            <p:spPr>
              <a:xfrm>
                <a:off x="6261475" y="2654074"/>
                <a:ext cx="1805517" cy="1805516"/>
              </a:xfrm>
              <a:prstGeom prst="ellipse">
                <a:avLst/>
              </a:prstGeom>
              <a:noFill/>
              <a:ln w="19050" cmpd="sng">
                <a:solidFill>
                  <a:srgbClr val="137B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JM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87CB3D"/>
                  </a:solidFill>
                  <a:effectLst/>
                  <a:uLnTx/>
                  <a:uFillTx/>
                  <a:latin typeface="Source Sans Pro Light"/>
                  <a:ea typeface="+mn-ea"/>
                  <a:cs typeface="Source Sans Pro Light"/>
                  <a:sym typeface="Arial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DBC38-1D68-4AFB-AC65-C20D0791176F}"/>
              </a:ext>
            </a:extLst>
          </p:cNvPr>
          <p:cNvGrpSpPr/>
          <p:nvPr/>
        </p:nvGrpSpPr>
        <p:grpSpPr>
          <a:xfrm>
            <a:off x="7765772" y="1281423"/>
            <a:ext cx="4426227" cy="848933"/>
            <a:chOff x="6489078" y="1331912"/>
            <a:chExt cx="5702922" cy="1185862"/>
          </a:xfrm>
        </p:grpSpPr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3D55915B-E745-454F-B445-9B9C8858470B}"/>
                </a:ext>
              </a:extLst>
            </p:cNvPr>
            <p:cNvSpPr/>
            <p:nvPr/>
          </p:nvSpPr>
          <p:spPr>
            <a:xfrm>
              <a:off x="7315200" y="1503362"/>
              <a:ext cx="4876800" cy="8413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" name="TextBox 120">
              <a:extLst>
                <a:ext uri="{FF2B5EF4-FFF2-40B4-BE49-F238E27FC236}">
                  <a16:creationId xmlns:a16="http://schemas.microsoft.com/office/drawing/2014/main" id="{F61A395F-4316-4972-8728-0922B29B0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236" y="1588302"/>
              <a:ext cx="4541003" cy="64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altLang="es-E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rPr>
                <a:t>Almost 56.6% of </a:t>
              </a:r>
              <a:r>
                <a:rPr kumimoji="0" lang="en-IN" altLang="es-E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rPr>
                <a:t>Sales is contributed by </a:t>
              </a:r>
              <a:r>
                <a:rPr kumimoji="0" lang="en-IN" altLang="es-E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rPr>
                <a:t>Formal </a:t>
              </a:r>
              <a:r>
                <a:rPr kumimoji="0" lang="en-IN" altLang="es-E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rPr>
                <a:t>and </a:t>
              </a:r>
              <a:r>
                <a:rPr kumimoji="0" lang="en-IN" altLang="es-E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rPr>
                <a:t>Casuale</a:t>
              </a:r>
              <a:r>
                <a:rPr kumimoji="0" lang="en-IN" altLang="es-E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rPr>
                <a:t>.</a:t>
              </a:r>
              <a:endParaRPr kumimoji="0" lang="id-ID" altLang="es-E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MS PGothic" panose="020B0600070205080204" pitchFamily="34" charset="-128"/>
                <a:cs typeface="Arial"/>
                <a:sym typeface="Arial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366EC0A-13DA-4FF3-A837-6A4E800D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1503362"/>
              <a:ext cx="412750" cy="1014412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6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6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E16C770-8F8B-4FA6-A482-7BB437B0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078" y="1503346"/>
              <a:ext cx="413061" cy="1014428"/>
            </a:xfrm>
            <a:custGeom>
              <a:avLst/>
              <a:gdLst>
                <a:gd name="T0" fmla="*/ 413592 w 321"/>
                <a:gd name="T1" fmla="*/ 1014006 h 787"/>
                <a:gd name="T2" fmla="*/ 0 w 321"/>
                <a:gd name="T3" fmla="*/ 841354 h 787"/>
                <a:gd name="T4" fmla="*/ 0 w 321"/>
                <a:gd name="T5" fmla="*/ 0 h 787"/>
                <a:gd name="T6" fmla="*/ 413592 w 321"/>
                <a:gd name="T7" fmla="*/ 175228 h 787"/>
                <a:gd name="T8" fmla="*/ 413592 w 321"/>
                <a:gd name="T9" fmla="*/ 1014006 h 7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6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726DDA04-102A-40C6-A4EF-70E3D0CE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700" y="1331912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8B3007-24E1-41EA-AFD1-0DFCD846BCEA}"/>
              </a:ext>
            </a:extLst>
          </p:cNvPr>
          <p:cNvGrpSpPr/>
          <p:nvPr/>
        </p:nvGrpSpPr>
        <p:grpSpPr>
          <a:xfrm>
            <a:off x="7778708" y="2278898"/>
            <a:ext cx="4413292" cy="822939"/>
            <a:chOff x="7316788" y="2339974"/>
            <a:chExt cx="4875212" cy="1187450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40056C85-EB03-4F58-BF7A-2F5EEB3C3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14599"/>
              <a:ext cx="412750" cy="1012825"/>
            </a:xfrm>
            <a:custGeom>
              <a:avLst/>
              <a:gdLst>
                <a:gd name="T0" fmla="*/ 0 w 321"/>
                <a:gd name="T1" fmla="*/ 787 h 787"/>
                <a:gd name="T2" fmla="*/ 321 w 321"/>
                <a:gd name="T3" fmla="*/ 653 h 787"/>
                <a:gd name="T4" fmla="*/ 321 w 321"/>
                <a:gd name="T5" fmla="*/ 0 h 787"/>
                <a:gd name="T6" fmla="*/ 0 w 321"/>
                <a:gd name="T7" fmla="*/ 134 h 787"/>
                <a:gd name="T8" fmla="*/ 0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0" y="787"/>
                  </a:moveTo>
                  <a:lnTo>
                    <a:pt x="321" y="653"/>
                  </a:lnTo>
                  <a:lnTo>
                    <a:pt x="321" y="0"/>
                  </a:lnTo>
                  <a:lnTo>
                    <a:pt x="0" y="134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rgbClr val="C1392B">
                <a:alpha val="9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A9F32A4A-8509-44A9-A3F4-C071BC628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514599"/>
              <a:ext cx="412750" cy="1012825"/>
            </a:xfrm>
            <a:custGeom>
              <a:avLst/>
              <a:gdLst>
                <a:gd name="T0" fmla="*/ 321 w 321"/>
                <a:gd name="T1" fmla="*/ 787 h 787"/>
                <a:gd name="T2" fmla="*/ 0 w 321"/>
                <a:gd name="T3" fmla="*/ 653 h 787"/>
                <a:gd name="T4" fmla="*/ 0 w 321"/>
                <a:gd name="T5" fmla="*/ 0 h 787"/>
                <a:gd name="T6" fmla="*/ 321 w 321"/>
                <a:gd name="T7" fmla="*/ 134 h 787"/>
                <a:gd name="T8" fmla="*/ 321 w 321"/>
                <a:gd name="T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787">
                  <a:moveTo>
                    <a:pt x="321" y="787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321" y="134"/>
                  </a:lnTo>
                  <a:lnTo>
                    <a:pt x="321" y="787"/>
                  </a:lnTo>
                  <a:close/>
                </a:path>
              </a:pathLst>
            </a:custGeom>
            <a:solidFill>
              <a:srgbClr val="C1392B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196F381-2B80-4A09-B293-F0037D54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339974"/>
              <a:ext cx="825500" cy="346075"/>
            </a:xfrm>
            <a:custGeom>
              <a:avLst/>
              <a:gdLst>
                <a:gd name="T0" fmla="*/ 321 w 642"/>
                <a:gd name="T1" fmla="*/ 269 h 269"/>
                <a:gd name="T2" fmla="*/ 0 w 642"/>
                <a:gd name="T3" fmla="*/ 133 h 269"/>
                <a:gd name="T4" fmla="*/ 321 w 642"/>
                <a:gd name="T5" fmla="*/ 0 h 269"/>
                <a:gd name="T6" fmla="*/ 642 w 642"/>
                <a:gd name="T7" fmla="*/ 133 h 269"/>
                <a:gd name="T8" fmla="*/ 321 w 642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69">
                  <a:moveTo>
                    <a:pt x="321" y="269"/>
                  </a:moveTo>
                  <a:lnTo>
                    <a:pt x="0" y="133"/>
                  </a:lnTo>
                  <a:lnTo>
                    <a:pt x="321" y="0"/>
                  </a:lnTo>
                  <a:lnTo>
                    <a:pt x="642" y="133"/>
                  </a:lnTo>
                  <a:lnTo>
                    <a:pt x="321" y="269"/>
                  </a:lnTo>
                  <a:close/>
                </a:path>
              </a:pathLst>
            </a:custGeom>
            <a:solidFill>
              <a:srgbClr val="C1392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id-ID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6D1E76-CA7F-4B73-A515-3422B8FDC779}"/>
                </a:ext>
              </a:extLst>
            </p:cNvPr>
            <p:cNvGrpSpPr/>
            <p:nvPr/>
          </p:nvGrpSpPr>
          <p:grpSpPr>
            <a:xfrm>
              <a:off x="8142288" y="2516187"/>
              <a:ext cx="4049712" cy="841375"/>
              <a:chOff x="8142288" y="2516187"/>
              <a:chExt cx="4049712" cy="841375"/>
            </a:xfrm>
          </p:grpSpPr>
          <p:sp>
            <p:nvSpPr>
              <p:cNvPr id="38" name="Rectangle 61">
                <a:extLst>
                  <a:ext uri="{FF2B5EF4-FFF2-40B4-BE49-F238E27FC236}">
                    <a16:creationId xmlns:a16="http://schemas.microsoft.com/office/drawing/2014/main" id="{F7A6B046-9ED9-4428-B1E0-1A840B95D6C3}"/>
                  </a:ext>
                </a:extLst>
              </p:cNvPr>
              <p:cNvSpPr/>
              <p:nvPr/>
            </p:nvSpPr>
            <p:spPr>
              <a:xfrm>
                <a:off x="8142288" y="2516187"/>
                <a:ext cx="4049712" cy="841375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9" name="TextBox 123">
                <a:extLst>
                  <a:ext uri="{FF2B5EF4-FFF2-40B4-BE49-F238E27FC236}">
                    <a16:creationId xmlns:a16="http://schemas.microsoft.com/office/drawing/2014/main" id="{03C72465-E545-431E-947B-26800D914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12079" y="2737027"/>
                <a:ext cx="3658837" cy="39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IN" altLang="es-E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MS PGothic" panose="020B0600070205080204" pitchFamily="34" charset="-128"/>
                    <a:cs typeface="Arial"/>
                    <a:sym typeface="Arial"/>
                  </a:rPr>
                  <a:t>AFI and Urban </a:t>
                </a:r>
                <a:r>
                  <a:rPr kumimoji="0" lang="en-IN" altLang="es-E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MS PGothic" panose="020B0600070205080204" pitchFamily="34" charset="-128"/>
                    <a:cs typeface="Arial"/>
                    <a:sym typeface="Arial"/>
                  </a:rPr>
                  <a:t>contributes </a:t>
                </a:r>
                <a:r>
                  <a:rPr kumimoji="0" lang="en-IN" altLang="es-E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MS PGothic" panose="020B0600070205080204" pitchFamily="34" charset="-128"/>
                    <a:cs typeface="Arial"/>
                    <a:sym typeface="Arial"/>
                  </a:rPr>
                  <a:t>16.6% </a:t>
                </a:r>
                <a:r>
                  <a:rPr kumimoji="0" lang="en-IN" altLang="es-E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MS PGothic" panose="020B0600070205080204" pitchFamily="34" charset="-128"/>
                    <a:cs typeface="Arial"/>
                    <a:sym typeface="Arial"/>
                  </a:rPr>
                  <a:t>in </a:t>
                </a:r>
                <a:r>
                  <a:rPr kumimoji="0" lang="en-IN" altLang="es-E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MS PGothic" panose="020B0600070205080204" pitchFamily="34" charset="-128"/>
                    <a:cs typeface="Arial"/>
                    <a:sym typeface="Arial"/>
                  </a:rPr>
                  <a:t> </a:t>
                </a:r>
                <a:r>
                  <a:rPr kumimoji="0" lang="en-IN" altLang="es-E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MS PGothic" panose="020B0600070205080204" pitchFamily="34" charset="-128"/>
                    <a:cs typeface="Arial"/>
                    <a:sym typeface="Arial"/>
                  </a:rPr>
                  <a:t>sales.</a:t>
                </a:r>
                <a:endParaRPr kumimoji="0" lang="id-ID" altLang="es-E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MS PGothic" panose="020B0600070205080204" pitchFamily="34" charset="-128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40" name="Chart 39"/>
          <p:cNvGraphicFramePr>
            <a:graphicFrameLocks/>
          </p:cNvGraphicFramePr>
          <p:nvPr>
            <p:extLst/>
          </p:nvPr>
        </p:nvGraphicFramePr>
        <p:xfrm>
          <a:off x="5788733" y="3746586"/>
          <a:ext cx="6082604" cy="311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/>
          </p:nvPr>
        </p:nvGraphicFramePr>
        <p:xfrm>
          <a:off x="86367" y="3746585"/>
          <a:ext cx="5768707" cy="311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4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4F1C4A-DE46-4F7F-A6AE-EA070E2B184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04477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02992B-E942-4E4D-A1AD-E5E078435C5A}"/>
              </a:ext>
            </a:extLst>
          </p:cNvPr>
          <p:cNvCxnSpPr>
            <a:cxnSpLocks/>
          </p:cNvCxnSpPr>
          <p:nvPr/>
        </p:nvCxnSpPr>
        <p:spPr>
          <a:xfrm>
            <a:off x="3755028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C76398-343D-4918-96C3-8033FA8C7A75}"/>
              </a:ext>
            </a:extLst>
          </p:cNvPr>
          <p:cNvCxnSpPr>
            <a:cxnSpLocks/>
          </p:cNvCxnSpPr>
          <p:nvPr/>
        </p:nvCxnSpPr>
        <p:spPr>
          <a:xfrm>
            <a:off x="5922723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3255E3-CC00-4F26-9E30-FC78AF864F5D}"/>
              </a:ext>
            </a:extLst>
          </p:cNvPr>
          <p:cNvCxnSpPr>
            <a:cxnSpLocks/>
          </p:cNvCxnSpPr>
          <p:nvPr/>
        </p:nvCxnSpPr>
        <p:spPr>
          <a:xfrm>
            <a:off x="8130216" y="2663987"/>
            <a:ext cx="22074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4A8139F-8F6A-4A0A-A350-CDBC9F77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758631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have we lost by not doing campaigns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6F462-6194-4EC9-854A-2D8069CA2858}"/>
              </a:ext>
            </a:extLst>
          </p:cNvPr>
          <p:cNvSpPr txBox="1"/>
          <p:nvPr/>
        </p:nvSpPr>
        <p:spPr>
          <a:xfrm>
            <a:off x="4397638" y="6516153"/>
            <a:ext cx="69566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Considering active period as 24 months and considered only transacted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F18BA-8F16-4F22-A64F-5B71AC077EED}"/>
              </a:ext>
            </a:extLst>
          </p:cNvPr>
          <p:cNvGrpSpPr/>
          <p:nvPr/>
        </p:nvGrpSpPr>
        <p:grpSpPr>
          <a:xfrm rot="7680438">
            <a:off x="661300" y="5713637"/>
            <a:ext cx="842796" cy="936232"/>
            <a:chOff x="4682098" y="1991597"/>
            <a:chExt cx="2727934" cy="2751435"/>
          </a:xfrm>
        </p:grpSpPr>
        <p:grpSp>
          <p:nvGrpSpPr>
            <p:cNvPr id="4" name="그룹 17">
              <a:extLst>
                <a:ext uri="{FF2B5EF4-FFF2-40B4-BE49-F238E27FC236}">
                  <a16:creationId xmlns:a16="http://schemas.microsoft.com/office/drawing/2014/main" id="{6A58F1E9-368E-4640-BAED-84D60ED30862}"/>
                </a:ext>
              </a:extLst>
            </p:cNvPr>
            <p:cNvGrpSpPr/>
            <p:nvPr/>
          </p:nvGrpSpPr>
          <p:grpSpPr>
            <a:xfrm rot="2148119">
              <a:off x="4781968" y="2114968"/>
              <a:ext cx="2628064" cy="2628064"/>
              <a:chOff x="5190959" y="2429074"/>
              <a:chExt cx="1042776" cy="1042776"/>
            </a:xfrm>
            <a:scene3d>
              <a:camera prst="perspectiveHeroicExtremeLeftFacing">
                <a:rot lat="487347" lon="2700000" rev="21420000"/>
              </a:camera>
              <a:lightRig rig="threePt" dir="t"/>
            </a:scene3d>
          </p:grpSpPr>
          <p:sp>
            <p:nvSpPr>
              <p:cNvPr id="6" name="타원 7">
                <a:extLst>
                  <a:ext uri="{FF2B5EF4-FFF2-40B4-BE49-F238E27FC236}">
                    <a16:creationId xmlns:a16="http://schemas.microsoft.com/office/drawing/2014/main" id="{68663EC1-7211-4CAA-89AB-523E63B07551}"/>
                  </a:ext>
                </a:extLst>
              </p:cNvPr>
              <p:cNvSpPr/>
              <p:nvPr/>
            </p:nvSpPr>
            <p:spPr>
              <a:xfrm>
                <a:off x="5190959" y="2429074"/>
                <a:ext cx="1042776" cy="1042776"/>
              </a:xfrm>
              <a:prstGeom prst="ellipse">
                <a:avLst/>
              </a:prstGeom>
              <a:solidFill>
                <a:srgbClr val="8EAC00"/>
              </a:solidFill>
              <a:ln w="3175">
                <a:noFill/>
              </a:ln>
              <a:sp3d extrusionH="76200" contourW="12700">
                <a:bevelB w="152400" h="381000"/>
                <a:extrusionClr>
                  <a:srgbClr val="454F55"/>
                </a:extrusionClr>
                <a:contourClr>
                  <a:srgbClr val="454F55"/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5B8E928-CCF6-46C2-BE39-2D6DED4ABC5F}"/>
                  </a:ext>
                </a:extLst>
              </p:cNvPr>
              <p:cNvSpPr/>
              <p:nvPr/>
            </p:nvSpPr>
            <p:spPr>
              <a:xfrm>
                <a:off x="5252869" y="2490984"/>
                <a:ext cx="918956" cy="918956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8" name="타원 5">
                <a:extLst>
                  <a:ext uri="{FF2B5EF4-FFF2-40B4-BE49-F238E27FC236}">
                    <a16:creationId xmlns:a16="http://schemas.microsoft.com/office/drawing/2014/main" id="{2E89F066-2979-46C8-AA23-A2FC9CC0D6E4}"/>
                  </a:ext>
                </a:extLst>
              </p:cNvPr>
              <p:cNvSpPr/>
              <p:nvPr/>
            </p:nvSpPr>
            <p:spPr>
              <a:xfrm>
                <a:off x="5370853" y="2608968"/>
                <a:ext cx="682987" cy="682987"/>
              </a:xfrm>
              <a:prstGeom prst="ellipse">
                <a:avLst/>
              </a:prstGeom>
              <a:solidFill>
                <a:srgbClr val="F9BA15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타원 4">
                <a:extLst>
                  <a:ext uri="{FF2B5EF4-FFF2-40B4-BE49-F238E27FC236}">
                    <a16:creationId xmlns:a16="http://schemas.microsoft.com/office/drawing/2014/main" id="{A2EA3134-51F8-41CF-B117-AE61ACF161D9}"/>
                  </a:ext>
                </a:extLst>
              </p:cNvPr>
              <p:cNvSpPr/>
              <p:nvPr/>
            </p:nvSpPr>
            <p:spPr>
              <a:xfrm>
                <a:off x="5482298" y="2720413"/>
                <a:ext cx="460098" cy="460098"/>
              </a:xfrm>
              <a:prstGeom prst="ellipse">
                <a:avLst/>
              </a:prstGeom>
              <a:solidFill>
                <a:schemeClr val="bg2"/>
              </a:solidFill>
              <a:ln w="3175">
                <a:noFill/>
              </a:ln>
              <a:sp3d>
                <a:bevelB w="152400" h="381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3">
                <a:extLst>
                  <a:ext uri="{FF2B5EF4-FFF2-40B4-BE49-F238E27FC236}">
                    <a16:creationId xmlns:a16="http://schemas.microsoft.com/office/drawing/2014/main" id="{62F62383-4697-456B-9594-7FC0237BB971}"/>
                  </a:ext>
                </a:extLst>
              </p:cNvPr>
              <p:cNvSpPr/>
              <p:nvPr/>
            </p:nvSpPr>
            <p:spPr>
              <a:xfrm>
                <a:off x="5599002" y="2837117"/>
                <a:ext cx="226690" cy="226690"/>
              </a:xfrm>
              <a:prstGeom prst="ellipse">
                <a:avLst/>
              </a:prstGeom>
              <a:solidFill>
                <a:srgbClr val="BF0C43"/>
              </a:solidFill>
              <a:ln w="3175" cap="flat" cmpd="sng" algn="ctr">
                <a:noFill/>
                <a:prstDash val="solid"/>
              </a:ln>
              <a:effectLst/>
              <a:sp3d>
                <a:bevelB w="1524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endParaRPr lang="ko-KR" altLang="en-US" sz="1200" b="1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Bebas Neue" pitchFamily="34" charset="0"/>
                  <a:ea typeface="+mj-ea"/>
                </a:endParaRPr>
              </a:p>
            </p:txBody>
          </p:sp>
        </p:grpSp>
        <p:grpSp>
          <p:nvGrpSpPr>
            <p:cNvPr id="11" name="Grupo 53">
              <a:extLst>
                <a:ext uri="{FF2B5EF4-FFF2-40B4-BE49-F238E27FC236}">
                  <a16:creationId xmlns:a16="http://schemas.microsoft.com/office/drawing/2014/main" id="{061B9B27-1D47-408F-8C96-96BF87065389}"/>
                </a:ext>
              </a:extLst>
            </p:cNvPr>
            <p:cNvGrpSpPr/>
            <p:nvPr/>
          </p:nvGrpSpPr>
          <p:grpSpPr>
            <a:xfrm rot="-1080000">
              <a:off x="4800515" y="2307484"/>
              <a:ext cx="1017185" cy="1459346"/>
              <a:chOff x="2241898" y="1598903"/>
              <a:chExt cx="1182754" cy="1696886"/>
            </a:xfrm>
          </p:grpSpPr>
          <p:sp>
            <p:nvSpPr>
              <p:cNvPr id="12" name="Triángulo isósceles 54">
                <a:extLst>
                  <a:ext uri="{FF2B5EF4-FFF2-40B4-BE49-F238E27FC236}">
                    <a16:creationId xmlns:a16="http://schemas.microsoft.com/office/drawing/2014/main" id="{C2712DDC-F12F-4646-BB36-584E9815C315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" name="Grupo 55">
                <a:extLst>
                  <a:ext uri="{FF2B5EF4-FFF2-40B4-BE49-F238E27FC236}">
                    <a16:creationId xmlns:a16="http://schemas.microsoft.com/office/drawing/2014/main" id="{E711739F-4615-411F-8A62-377C870F8D18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14" name="Paralelogramo 56">
                  <a:extLst>
                    <a:ext uri="{FF2B5EF4-FFF2-40B4-BE49-F238E27FC236}">
                      <a16:creationId xmlns:a16="http://schemas.microsoft.com/office/drawing/2014/main" id="{9372CE99-A251-43BD-B040-7F8E0668C9EC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BF0C43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Paralelogramo 58">
                  <a:extLst>
                    <a:ext uri="{FF2B5EF4-FFF2-40B4-BE49-F238E27FC236}">
                      <a16:creationId xmlns:a16="http://schemas.microsoft.com/office/drawing/2014/main" id="{C4411BAD-82DC-4187-A58E-44D34ABC3C35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Forma libre 59">
                  <a:extLst>
                    <a:ext uri="{FF2B5EF4-FFF2-40B4-BE49-F238E27FC236}">
                      <a16:creationId xmlns:a16="http://schemas.microsoft.com/office/drawing/2014/main" id="{053BFC55-5892-43AC-891B-ADF4C1E864D4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37B97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7" name="Grupo 41">
              <a:extLst>
                <a:ext uri="{FF2B5EF4-FFF2-40B4-BE49-F238E27FC236}">
                  <a16:creationId xmlns:a16="http://schemas.microsoft.com/office/drawing/2014/main" id="{F8A26D4C-F50F-4E9C-A68E-E967457DFB79}"/>
                </a:ext>
              </a:extLst>
            </p:cNvPr>
            <p:cNvGrpSpPr/>
            <p:nvPr/>
          </p:nvGrpSpPr>
          <p:grpSpPr>
            <a:xfrm rot="420000">
              <a:off x="5069233" y="1991597"/>
              <a:ext cx="1017185" cy="1459346"/>
              <a:chOff x="2241898" y="1598903"/>
              <a:chExt cx="1182754" cy="1696886"/>
            </a:xfrm>
          </p:grpSpPr>
          <p:sp>
            <p:nvSpPr>
              <p:cNvPr id="18" name="Triángulo isósceles 42">
                <a:extLst>
                  <a:ext uri="{FF2B5EF4-FFF2-40B4-BE49-F238E27FC236}">
                    <a16:creationId xmlns:a16="http://schemas.microsoft.com/office/drawing/2014/main" id="{04B83801-D1FC-47E4-87EC-E1BA55E0DB24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9" name="Grupo 43">
                <a:extLst>
                  <a:ext uri="{FF2B5EF4-FFF2-40B4-BE49-F238E27FC236}">
                    <a16:creationId xmlns:a16="http://schemas.microsoft.com/office/drawing/2014/main" id="{4D597BE1-770A-4C10-99B3-CFF9E23F30FC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0" name="Paralelogramo 44">
                  <a:extLst>
                    <a:ext uri="{FF2B5EF4-FFF2-40B4-BE49-F238E27FC236}">
                      <a16:creationId xmlns:a16="http://schemas.microsoft.com/office/drawing/2014/main" id="{18D797FE-2FEC-468B-BB2B-551D70035520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452B72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Paralelogramo 45">
                  <a:extLst>
                    <a:ext uri="{FF2B5EF4-FFF2-40B4-BE49-F238E27FC236}">
                      <a16:creationId xmlns:a16="http://schemas.microsoft.com/office/drawing/2014/main" id="{66888D44-EA1D-4C03-81E6-9760C86F2DEE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F9BA15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Forma libre 46">
                  <a:extLst>
                    <a:ext uri="{FF2B5EF4-FFF2-40B4-BE49-F238E27FC236}">
                      <a16:creationId xmlns:a16="http://schemas.microsoft.com/office/drawing/2014/main" id="{D43DC0A8-1E70-42F8-84A3-84D84F3A9E2E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F0C43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23" name="Grupo 47">
              <a:extLst>
                <a:ext uri="{FF2B5EF4-FFF2-40B4-BE49-F238E27FC236}">
                  <a16:creationId xmlns:a16="http://schemas.microsoft.com/office/drawing/2014/main" id="{06616403-3E03-4E6D-8649-B4E411469DAB}"/>
                </a:ext>
              </a:extLst>
            </p:cNvPr>
            <p:cNvGrpSpPr/>
            <p:nvPr/>
          </p:nvGrpSpPr>
          <p:grpSpPr>
            <a:xfrm rot="-2460000">
              <a:off x="4682098" y="2673619"/>
              <a:ext cx="1017185" cy="1459346"/>
              <a:chOff x="2241898" y="1598903"/>
              <a:chExt cx="1182754" cy="1696886"/>
            </a:xfrm>
          </p:grpSpPr>
          <p:sp>
            <p:nvSpPr>
              <p:cNvPr id="24" name="Triángulo isósceles 48">
                <a:extLst>
                  <a:ext uri="{FF2B5EF4-FFF2-40B4-BE49-F238E27FC236}">
                    <a16:creationId xmlns:a16="http://schemas.microsoft.com/office/drawing/2014/main" id="{DA3D525F-09BE-4185-9D74-55191741B921}"/>
                  </a:ext>
                </a:extLst>
              </p:cNvPr>
              <p:cNvSpPr/>
              <p:nvPr/>
            </p:nvSpPr>
            <p:spPr>
              <a:xfrm rot="19080000" flipV="1">
                <a:off x="3371426" y="2725774"/>
                <a:ext cx="53226" cy="570015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528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5" name="Grupo 49">
                <a:extLst>
                  <a:ext uri="{FF2B5EF4-FFF2-40B4-BE49-F238E27FC236}">
                    <a16:creationId xmlns:a16="http://schemas.microsoft.com/office/drawing/2014/main" id="{B4F02F81-BA29-4335-A2D0-F2379BCEC446}"/>
                  </a:ext>
                </a:extLst>
              </p:cNvPr>
              <p:cNvGrpSpPr/>
              <p:nvPr/>
            </p:nvGrpSpPr>
            <p:grpSpPr>
              <a:xfrm>
                <a:off x="2241898" y="1598903"/>
                <a:ext cx="621039" cy="1458930"/>
                <a:chOff x="672094" y="1598902"/>
                <a:chExt cx="2190843" cy="5146679"/>
              </a:xfrm>
            </p:grpSpPr>
            <p:sp>
              <p:nvSpPr>
                <p:cNvPr id="26" name="Paralelogramo 50">
                  <a:extLst>
                    <a:ext uri="{FF2B5EF4-FFF2-40B4-BE49-F238E27FC236}">
                      <a16:creationId xmlns:a16="http://schemas.microsoft.com/office/drawing/2014/main" id="{B163B3C5-A07E-4FFE-A8CE-EBAB5823497A}"/>
                    </a:ext>
                  </a:extLst>
                </p:cNvPr>
                <p:cNvSpPr/>
                <p:nvPr/>
              </p:nvSpPr>
              <p:spPr>
                <a:xfrm rot="3019075">
                  <a:off x="189105" y="2230099"/>
                  <a:ext cx="1161139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8EAC00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Paralelogramo 51">
                  <a:extLst>
                    <a:ext uri="{FF2B5EF4-FFF2-40B4-BE49-F238E27FC236}">
                      <a16:creationId xmlns:a16="http://schemas.microsoft.com/office/drawing/2014/main" id="{E44DFB0C-F39E-4EF0-A5A5-7D67582804D0}"/>
                    </a:ext>
                  </a:extLst>
                </p:cNvPr>
                <p:cNvSpPr/>
                <p:nvPr/>
              </p:nvSpPr>
              <p:spPr>
                <a:xfrm rot="14946548">
                  <a:off x="308544" y="2156954"/>
                  <a:ext cx="1311265" cy="195162"/>
                </a:xfrm>
                <a:prstGeom prst="parallelogram">
                  <a:avLst>
                    <a:gd name="adj" fmla="val 323232"/>
                  </a:avLst>
                </a:prstGeom>
                <a:gradFill>
                  <a:gsLst>
                    <a:gs pos="0">
                      <a:srgbClr val="137B97"/>
                    </a:gs>
                    <a:gs pos="99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Forma libre 52">
                  <a:extLst>
                    <a:ext uri="{FF2B5EF4-FFF2-40B4-BE49-F238E27FC236}">
                      <a16:creationId xmlns:a16="http://schemas.microsoft.com/office/drawing/2014/main" id="{2FE899B5-4072-4C54-8004-038799F377B6}"/>
                    </a:ext>
                  </a:extLst>
                </p:cNvPr>
                <p:cNvSpPr/>
                <p:nvPr/>
              </p:nvSpPr>
              <p:spPr>
                <a:xfrm rot="2849518" flipH="1">
                  <a:off x="43909" y="3926553"/>
                  <a:ext cx="5093001" cy="545055"/>
                </a:xfrm>
                <a:custGeom>
                  <a:avLst/>
                  <a:gdLst>
                    <a:gd name="connsiteX0" fmla="*/ 5093001 w 5093001"/>
                    <a:gd name="connsiteY0" fmla="*/ 256732 h 545055"/>
                    <a:gd name="connsiteX1" fmla="*/ 3985632 w 5093001"/>
                    <a:gd name="connsiteY1" fmla="*/ 144178 h 545055"/>
                    <a:gd name="connsiteX2" fmla="*/ 3930880 w 5093001"/>
                    <a:gd name="connsiteY2" fmla="*/ 138603 h 545055"/>
                    <a:gd name="connsiteX3" fmla="*/ 3931424 w 5093001"/>
                    <a:gd name="connsiteY3" fmla="*/ 138171 h 545055"/>
                    <a:gd name="connsiteX4" fmla="*/ 1975684 w 5093001"/>
                    <a:gd name="connsiteY4" fmla="*/ 157 h 545055"/>
                    <a:gd name="connsiteX5" fmla="*/ 95851 w 5093001"/>
                    <a:gd name="connsiteY5" fmla="*/ 93392 h 545055"/>
                    <a:gd name="connsiteX6" fmla="*/ 62528 w 5093001"/>
                    <a:gd name="connsiteY6" fmla="*/ 102693 h 545055"/>
                    <a:gd name="connsiteX7" fmla="*/ 48073 w 5093001"/>
                    <a:gd name="connsiteY7" fmla="*/ 102737 h 545055"/>
                    <a:gd name="connsiteX8" fmla="*/ 42341 w 5093001"/>
                    <a:gd name="connsiteY8" fmla="*/ 114570 h 545055"/>
                    <a:gd name="connsiteX9" fmla="*/ 39252 w 5093001"/>
                    <a:gd name="connsiteY9" fmla="*/ 117105 h 545055"/>
                    <a:gd name="connsiteX10" fmla="*/ 40586 w 5093001"/>
                    <a:gd name="connsiteY10" fmla="*/ 118193 h 545055"/>
                    <a:gd name="connsiteX11" fmla="*/ 29682 w 5093001"/>
                    <a:gd name="connsiteY11" fmla="*/ 140702 h 545055"/>
                    <a:gd name="connsiteX12" fmla="*/ 13554 w 5093001"/>
                    <a:gd name="connsiteY12" fmla="*/ 407932 h 545055"/>
                    <a:gd name="connsiteX13" fmla="*/ 22356 w 5093001"/>
                    <a:gd name="connsiteY13" fmla="*/ 427543 h 545055"/>
                    <a:gd name="connsiteX14" fmla="*/ 22103 w 5093001"/>
                    <a:gd name="connsiteY14" fmla="*/ 427749 h 545055"/>
                    <a:gd name="connsiteX15" fmla="*/ 22650 w 5093001"/>
                    <a:gd name="connsiteY15" fmla="*/ 428199 h 545055"/>
                    <a:gd name="connsiteX16" fmla="*/ 27446 w 5093001"/>
                    <a:gd name="connsiteY16" fmla="*/ 438886 h 545055"/>
                    <a:gd name="connsiteX17" fmla="*/ 36237 w 5093001"/>
                    <a:gd name="connsiteY17" fmla="*/ 439370 h 545055"/>
                    <a:gd name="connsiteX18" fmla="*/ 36719 w 5093001"/>
                    <a:gd name="connsiteY18" fmla="*/ 439767 h 545055"/>
                    <a:gd name="connsiteX19" fmla="*/ 1958535 w 5093001"/>
                    <a:gd name="connsiteY19" fmla="*/ 544697 h 545055"/>
                    <a:gd name="connsiteX20" fmla="*/ 3901759 w 5093001"/>
                    <a:gd name="connsiteY20" fmla="*/ 407249 h 545055"/>
                    <a:gd name="connsiteX21" fmla="*/ 3908518 w 5093001"/>
                    <a:gd name="connsiteY21" fmla="*/ 401670 h 545055"/>
                    <a:gd name="connsiteX22" fmla="*/ 4016385 w 5093001"/>
                    <a:gd name="connsiteY22" fmla="*/ 388405 h 545055"/>
                    <a:gd name="connsiteX23" fmla="*/ 5093001 w 5093001"/>
                    <a:gd name="connsiteY23" fmla="*/ 256732 h 5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93001" h="545055">
                      <a:moveTo>
                        <a:pt x="5093001" y="256732"/>
                      </a:moveTo>
                      <a:cubicBezTo>
                        <a:pt x="4990146" y="246531"/>
                        <a:pt x="4455870" y="192070"/>
                        <a:pt x="3985632" y="144178"/>
                      </a:cubicBezTo>
                      <a:lnTo>
                        <a:pt x="3930880" y="138603"/>
                      </a:lnTo>
                      <a:lnTo>
                        <a:pt x="3931424" y="138171"/>
                      </a:lnTo>
                      <a:cubicBezTo>
                        <a:pt x="3931424" y="73582"/>
                        <a:pt x="2624379" y="3668"/>
                        <a:pt x="1975684" y="157"/>
                      </a:cubicBezTo>
                      <a:cubicBezTo>
                        <a:pt x="1408076" y="-2915"/>
                        <a:pt x="351201" y="39476"/>
                        <a:pt x="95851" y="93392"/>
                      </a:cubicBezTo>
                      <a:lnTo>
                        <a:pt x="62528" y="102693"/>
                      </a:lnTo>
                      <a:lnTo>
                        <a:pt x="48073" y="102737"/>
                      </a:lnTo>
                      <a:lnTo>
                        <a:pt x="42341" y="114570"/>
                      </a:lnTo>
                      <a:lnTo>
                        <a:pt x="39252" y="117105"/>
                      </a:lnTo>
                      <a:lnTo>
                        <a:pt x="40586" y="118193"/>
                      </a:lnTo>
                      <a:lnTo>
                        <a:pt x="29682" y="140702"/>
                      </a:lnTo>
                      <a:cubicBezTo>
                        <a:pt x="-2802" y="222828"/>
                        <a:pt x="-9306" y="337822"/>
                        <a:pt x="13554" y="407932"/>
                      </a:cubicBezTo>
                      <a:lnTo>
                        <a:pt x="22356" y="427543"/>
                      </a:lnTo>
                      <a:lnTo>
                        <a:pt x="22103" y="427749"/>
                      </a:lnTo>
                      <a:lnTo>
                        <a:pt x="22650" y="428199"/>
                      </a:lnTo>
                      <a:lnTo>
                        <a:pt x="27446" y="438886"/>
                      </a:lnTo>
                      <a:lnTo>
                        <a:pt x="36237" y="439370"/>
                      </a:lnTo>
                      <a:lnTo>
                        <a:pt x="36719" y="439767"/>
                      </a:lnTo>
                      <a:cubicBezTo>
                        <a:pt x="180528" y="499319"/>
                        <a:pt x="1350017" y="549817"/>
                        <a:pt x="1958535" y="544697"/>
                      </a:cubicBezTo>
                      <a:cubicBezTo>
                        <a:pt x="2567053" y="539577"/>
                        <a:pt x="3755571" y="469241"/>
                        <a:pt x="3901759" y="407249"/>
                      </a:cubicBezTo>
                      <a:lnTo>
                        <a:pt x="3908518" y="401670"/>
                      </a:lnTo>
                      <a:lnTo>
                        <a:pt x="4016385" y="388405"/>
                      </a:lnTo>
                      <a:cubicBezTo>
                        <a:pt x="4477338" y="331680"/>
                        <a:pt x="4989331" y="268540"/>
                        <a:pt x="5093001" y="2567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52B72"/>
                    </a:gs>
                    <a:gs pos="100000">
                      <a:srgbClr val="454F55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11B4FB-9EA6-4D97-A524-5AEC93F51574}"/>
              </a:ext>
            </a:extLst>
          </p:cNvPr>
          <p:cNvGrpSpPr/>
          <p:nvPr/>
        </p:nvGrpSpPr>
        <p:grpSpPr>
          <a:xfrm>
            <a:off x="1154881" y="1454012"/>
            <a:ext cx="2967323" cy="1280336"/>
            <a:chOff x="1154881" y="1454012"/>
            <a:chExt cx="2967323" cy="128033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50FE08-A2B1-4EB9-AF41-C278BCCC83BC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16D6F30-8346-4B52-AD98-B91E24B30DE1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35" name="Teardrop 34">
                  <a:extLst>
                    <a:ext uri="{FF2B5EF4-FFF2-40B4-BE49-F238E27FC236}">
                      <a16:creationId xmlns:a16="http://schemas.microsoft.com/office/drawing/2014/main" id="{853EDC72-6ED3-4B46-81C7-F943FDDBFC9D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B2516620-298B-4F06-95EC-91255ABA850D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82009480-0F25-4AAC-8BE8-D2078D7EC471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C67D72-208D-440B-A44D-5DEFB4DC8493}"/>
                </a:ext>
              </a:extLst>
            </p:cNvPr>
            <p:cNvGrpSpPr/>
            <p:nvPr/>
          </p:nvGrpSpPr>
          <p:grpSpPr>
            <a:xfrm>
              <a:off x="3423009" y="1454012"/>
              <a:ext cx="699195" cy="1280336"/>
              <a:chOff x="1154881" y="1454012"/>
              <a:chExt cx="699195" cy="128033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D7B267B-4F28-4E03-A2B3-6593239B181F}"/>
                  </a:ext>
                </a:extLst>
              </p:cNvPr>
              <p:cNvGrpSpPr/>
              <p:nvPr/>
            </p:nvGrpSpPr>
            <p:grpSpPr>
              <a:xfrm>
                <a:off x="1154881" y="1454012"/>
                <a:ext cx="699195" cy="1280336"/>
                <a:chOff x="1154881" y="1454012"/>
                <a:chExt cx="699195" cy="1280336"/>
              </a:xfrm>
            </p:grpSpPr>
            <p:sp>
              <p:nvSpPr>
                <p:cNvPr id="48" name="Teardrop 47">
                  <a:extLst>
                    <a:ext uri="{FF2B5EF4-FFF2-40B4-BE49-F238E27FC236}">
                      <a16:creationId xmlns:a16="http://schemas.microsoft.com/office/drawing/2014/main" id="{BD194261-BB8F-49F3-98FA-C2C1EE3CAF33}"/>
                    </a:ext>
                  </a:extLst>
                </p:cNvPr>
                <p:cNvSpPr/>
                <p:nvPr/>
              </p:nvSpPr>
              <p:spPr>
                <a:xfrm rot="8109341">
                  <a:off x="1154881" y="1454012"/>
                  <a:ext cx="699195" cy="700844"/>
                </a:xfrm>
                <a:prstGeom prst="teardrop">
                  <a:avLst>
                    <a:gd name="adj" fmla="val 126222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EFC7D3B5-119B-4F80-8010-6C1C6FF0CAFF}"/>
                    </a:ext>
                  </a:extLst>
                </p:cNvPr>
                <p:cNvSpPr/>
                <p:nvPr/>
              </p:nvSpPr>
              <p:spPr>
                <a:xfrm flipV="1">
                  <a:off x="1443843" y="2593627"/>
                  <a:ext cx="121269" cy="140721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18BBAC3-FECE-4665-ACFC-E75A00DD1D32}"/>
                  </a:ext>
                </a:extLst>
              </p:cNvPr>
              <p:cNvSpPr/>
              <p:nvPr/>
            </p:nvSpPr>
            <p:spPr>
              <a:xfrm>
                <a:off x="1297931" y="1598885"/>
                <a:ext cx="413092" cy="41109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C1C308-1A63-446E-A96B-A97F14D15622}"/>
              </a:ext>
            </a:extLst>
          </p:cNvPr>
          <p:cNvGrpSpPr/>
          <p:nvPr/>
        </p:nvGrpSpPr>
        <p:grpSpPr>
          <a:xfrm>
            <a:off x="5545749" y="1454012"/>
            <a:ext cx="699195" cy="1280336"/>
            <a:chOff x="1154881" y="1454012"/>
            <a:chExt cx="699195" cy="12803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198B90-781D-4C8F-A198-12A508E0550F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4" name="Teardrop 53">
                <a:extLst>
                  <a:ext uri="{FF2B5EF4-FFF2-40B4-BE49-F238E27FC236}">
                    <a16:creationId xmlns:a16="http://schemas.microsoft.com/office/drawing/2014/main" id="{8D906AD8-0BCD-4DC4-93E2-2BB95FD377F8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933F8BB1-576A-4111-B962-DB97E39F6C90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17C07137-96E4-47EF-9261-EFFA76EB097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AEE4D-7719-4EB6-931D-DAF477FDEDB9}"/>
              </a:ext>
            </a:extLst>
          </p:cNvPr>
          <p:cNvGrpSpPr/>
          <p:nvPr/>
        </p:nvGrpSpPr>
        <p:grpSpPr>
          <a:xfrm>
            <a:off x="7763374" y="1454012"/>
            <a:ext cx="699195" cy="1280336"/>
            <a:chOff x="1154881" y="1454012"/>
            <a:chExt cx="699195" cy="12803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4C2E616-7FA9-4A24-9C09-33935595372D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59" name="Teardrop 58">
                <a:extLst>
                  <a:ext uri="{FF2B5EF4-FFF2-40B4-BE49-F238E27FC236}">
                    <a16:creationId xmlns:a16="http://schemas.microsoft.com/office/drawing/2014/main" id="{E5160397-2AF5-4572-8BF9-8B30C465617C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17A6FD0-2D23-4E23-8942-BC4DC79348D4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C39A9E8-1189-4D4D-9D19-70EB56C24925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7FD9B4-6ADB-4B3A-A856-291CA78DAD8B}"/>
              </a:ext>
            </a:extLst>
          </p:cNvPr>
          <p:cNvGrpSpPr/>
          <p:nvPr/>
        </p:nvGrpSpPr>
        <p:grpSpPr>
          <a:xfrm>
            <a:off x="10048962" y="1460379"/>
            <a:ext cx="699195" cy="1280336"/>
            <a:chOff x="1154881" y="1454012"/>
            <a:chExt cx="699195" cy="128033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F9240E9-58FD-4A0A-B0EA-57BE74B9F48E}"/>
                </a:ext>
              </a:extLst>
            </p:cNvPr>
            <p:cNvGrpSpPr/>
            <p:nvPr/>
          </p:nvGrpSpPr>
          <p:grpSpPr>
            <a:xfrm>
              <a:off x="1154881" y="1454012"/>
              <a:ext cx="699195" cy="1280336"/>
              <a:chOff x="1154881" y="1454012"/>
              <a:chExt cx="699195" cy="1280336"/>
            </a:xfrm>
          </p:grpSpPr>
          <p:sp>
            <p:nvSpPr>
              <p:cNvPr id="64" name="Teardrop 63">
                <a:extLst>
                  <a:ext uri="{FF2B5EF4-FFF2-40B4-BE49-F238E27FC236}">
                    <a16:creationId xmlns:a16="http://schemas.microsoft.com/office/drawing/2014/main" id="{D841E421-00BA-44EA-8C58-3A1A29A4423E}"/>
                  </a:ext>
                </a:extLst>
              </p:cNvPr>
              <p:cNvSpPr/>
              <p:nvPr/>
            </p:nvSpPr>
            <p:spPr>
              <a:xfrm rot="8109341">
                <a:off x="1154881" y="1454012"/>
                <a:ext cx="699195" cy="700844"/>
              </a:xfrm>
              <a:prstGeom prst="teardrop">
                <a:avLst>
                  <a:gd name="adj" fmla="val 126222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4365AE8A-ADD1-4D1F-AB1F-F3C4F61E0B4E}"/>
                  </a:ext>
                </a:extLst>
              </p:cNvPr>
              <p:cNvSpPr/>
              <p:nvPr/>
            </p:nvSpPr>
            <p:spPr>
              <a:xfrm flipV="1">
                <a:off x="1443843" y="2593627"/>
                <a:ext cx="121269" cy="140721"/>
              </a:xfrm>
              <a:prstGeom prst="flowChartConnector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80141600-B092-45F9-B4AF-599D337AB27B}"/>
                </a:ext>
              </a:extLst>
            </p:cNvPr>
            <p:cNvSpPr/>
            <p:nvPr/>
          </p:nvSpPr>
          <p:spPr>
            <a:xfrm>
              <a:off x="1297931" y="1598885"/>
              <a:ext cx="413092" cy="41109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40FAB94-5FE8-4194-8E86-967BB7EAAF58}"/>
              </a:ext>
            </a:extLst>
          </p:cNvPr>
          <p:cNvSpPr txBox="1"/>
          <p:nvPr/>
        </p:nvSpPr>
        <p:spPr>
          <a:xfrm>
            <a:off x="10068902" y="1693098"/>
            <a:ext cx="76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JAS’21</a:t>
            </a:r>
            <a:endParaRPr lang="en-IN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16D12C-E1F2-44F9-96B6-5DCBD40709BC}"/>
              </a:ext>
            </a:extLst>
          </p:cNvPr>
          <p:cNvSpPr txBox="1"/>
          <p:nvPr/>
        </p:nvSpPr>
        <p:spPr>
          <a:xfrm>
            <a:off x="1155438" y="1681761"/>
            <a:ext cx="70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JAS’20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A8D95-1B8C-4141-9743-EE14673FB711}"/>
              </a:ext>
            </a:extLst>
          </p:cNvPr>
          <p:cNvSpPr txBox="1"/>
          <p:nvPr/>
        </p:nvSpPr>
        <p:spPr>
          <a:xfrm>
            <a:off x="3402726" y="1693098"/>
            <a:ext cx="77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OND’20</a:t>
            </a:r>
            <a:endParaRPr lang="en-I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98DD7B-0966-475C-9A43-2B0F2BAF62DC}"/>
              </a:ext>
            </a:extLst>
          </p:cNvPr>
          <p:cNvSpPr txBox="1"/>
          <p:nvPr/>
        </p:nvSpPr>
        <p:spPr>
          <a:xfrm>
            <a:off x="5569797" y="1687120"/>
            <a:ext cx="78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JFM’21</a:t>
            </a:r>
            <a:endParaRPr lang="en-IN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2C5E61-5237-44B3-8F77-1370793DF365}"/>
              </a:ext>
            </a:extLst>
          </p:cNvPr>
          <p:cNvSpPr txBox="1"/>
          <p:nvPr/>
        </p:nvSpPr>
        <p:spPr>
          <a:xfrm>
            <a:off x="7743449" y="1681762"/>
            <a:ext cx="80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AMJ’21</a:t>
            </a:r>
            <a:endParaRPr lang="en-IN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46B599-E760-4088-B018-A7C10175617E}"/>
              </a:ext>
            </a:extLst>
          </p:cNvPr>
          <p:cNvCxnSpPr/>
          <p:nvPr/>
        </p:nvCxnSpPr>
        <p:spPr>
          <a:xfrm>
            <a:off x="2264898" y="403742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B2915D-9C58-4B6F-9C4F-64062F1158D8}"/>
              </a:ext>
            </a:extLst>
          </p:cNvPr>
          <p:cNvSpPr txBox="1"/>
          <p:nvPr/>
        </p:nvSpPr>
        <p:spPr>
          <a:xfrm>
            <a:off x="1009493" y="295123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878B51-69C5-4F4B-B983-92BE328008C2}"/>
              </a:ext>
            </a:extLst>
          </p:cNvPr>
          <p:cNvSpPr txBox="1"/>
          <p:nvPr/>
        </p:nvSpPr>
        <p:spPr>
          <a:xfrm>
            <a:off x="3268842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49%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D4A9D9-9AE8-4320-BE23-E8127D13D98A}"/>
              </a:ext>
            </a:extLst>
          </p:cNvPr>
          <p:cNvSpPr txBox="1"/>
          <p:nvPr/>
        </p:nvSpPr>
        <p:spPr>
          <a:xfrm>
            <a:off x="5400361" y="2945023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54%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A2B43F-9331-4417-9F2A-4CB45FBF6955}"/>
              </a:ext>
            </a:extLst>
          </p:cNvPr>
          <p:cNvSpPr txBox="1"/>
          <p:nvPr/>
        </p:nvSpPr>
        <p:spPr>
          <a:xfrm>
            <a:off x="7640577" y="2946198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58%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DA21DA-5AAB-4329-B782-B787619789BB}"/>
              </a:ext>
            </a:extLst>
          </p:cNvPr>
          <p:cNvSpPr txBox="1"/>
          <p:nvPr/>
        </p:nvSpPr>
        <p:spPr>
          <a:xfrm>
            <a:off x="9899926" y="2951390"/>
            <a:ext cx="112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59.1%</a:t>
            </a:r>
          </a:p>
        </p:txBody>
      </p:sp>
      <p:grpSp>
        <p:nvGrpSpPr>
          <p:cNvPr id="91" name="Grupo 34">
            <a:extLst>
              <a:ext uri="{FF2B5EF4-FFF2-40B4-BE49-F238E27FC236}">
                <a16:creationId xmlns:a16="http://schemas.microsoft.com/office/drawing/2014/main" id="{E4284D2A-0196-4B6B-A96F-A40EFCB04082}"/>
              </a:ext>
            </a:extLst>
          </p:cNvPr>
          <p:cNvGrpSpPr/>
          <p:nvPr/>
        </p:nvGrpSpPr>
        <p:grpSpPr>
          <a:xfrm>
            <a:off x="6096000" y="3392792"/>
            <a:ext cx="5714651" cy="3377433"/>
            <a:chOff x="4908386" y="713109"/>
            <a:chExt cx="4235614" cy="3720080"/>
          </a:xfrm>
        </p:grpSpPr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B5D142E8-8828-4F21-9B31-581267DA0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928923"/>
              <a:ext cx="720724" cy="713136"/>
            </a:xfrm>
            <a:custGeom>
              <a:avLst/>
              <a:gdLst>
                <a:gd name="T0" fmla="*/ 820 w 820"/>
                <a:gd name="T1" fmla="*/ 620 h 620"/>
                <a:gd name="T2" fmla="*/ 0 w 820"/>
                <a:gd name="T3" fmla="*/ 228 h 620"/>
                <a:gd name="T4" fmla="*/ 0 w 820"/>
                <a:gd name="T5" fmla="*/ 0 h 620"/>
                <a:gd name="T6" fmla="*/ 820 w 820"/>
                <a:gd name="T7" fmla="*/ 129 h 620"/>
                <a:gd name="T8" fmla="*/ 820 w 820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0">
                  <a:moveTo>
                    <a:pt x="820" y="620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820" y="129"/>
                  </a:lnTo>
                  <a:lnTo>
                    <a:pt x="820" y="620"/>
                  </a:lnTo>
                  <a:close/>
                </a:path>
              </a:pathLst>
            </a:custGeom>
            <a:solidFill>
              <a:srgbClr val="137B97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AF6C7B6C-EC5A-47BC-ACD7-D008478D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3417545"/>
              <a:ext cx="720724" cy="1015644"/>
            </a:xfrm>
            <a:custGeom>
              <a:avLst/>
              <a:gdLst>
                <a:gd name="T0" fmla="*/ 820 w 820"/>
                <a:gd name="T1" fmla="*/ 883 h 883"/>
                <a:gd name="T2" fmla="*/ 0 w 820"/>
                <a:gd name="T3" fmla="*/ 229 h 883"/>
                <a:gd name="T4" fmla="*/ 0 w 820"/>
                <a:gd name="T5" fmla="*/ 0 h 883"/>
                <a:gd name="T6" fmla="*/ 820 w 820"/>
                <a:gd name="T7" fmla="*/ 392 h 883"/>
                <a:gd name="T8" fmla="*/ 820 w 820"/>
                <a:gd name="T9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883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820" y="392"/>
                  </a:lnTo>
                  <a:lnTo>
                    <a:pt x="820" y="883"/>
                  </a:lnTo>
                  <a:close/>
                </a:path>
              </a:pathLst>
            </a:custGeom>
            <a:solidFill>
              <a:srgbClr val="452B72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CED53B9-003D-4372-941C-D18C513E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1500791"/>
              <a:ext cx="720724" cy="716587"/>
            </a:xfrm>
            <a:custGeom>
              <a:avLst/>
              <a:gdLst>
                <a:gd name="T0" fmla="*/ 820 w 820"/>
                <a:gd name="T1" fmla="*/ 0 h 623"/>
                <a:gd name="T2" fmla="*/ 0 w 820"/>
                <a:gd name="T3" fmla="*/ 392 h 623"/>
                <a:gd name="T4" fmla="*/ 0 w 820"/>
                <a:gd name="T5" fmla="*/ 623 h 623"/>
                <a:gd name="T6" fmla="*/ 820 w 820"/>
                <a:gd name="T7" fmla="*/ 492 h 623"/>
                <a:gd name="T8" fmla="*/ 820 w 820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3">
                  <a:moveTo>
                    <a:pt x="820" y="0"/>
                  </a:moveTo>
                  <a:lnTo>
                    <a:pt x="0" y="392"/>
                  </a:lnTo>
                  <a:lnTo>
                    <a:pt x="0" y="623"/>
                  </a:lnTo>
                  <a:lnTo>
                    <a:pt x="820" y="492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F9BA15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049A96D7-6649-4672-AF42-F8358CF5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5" y="713109"/>
              <a:ext cx="720724" cy="1015644"/>
            </a:xfrm>
            <a:custGeom>
              <a:avLst/>
              <a:gdLst>
                <a:gd name="T0" fmla="*/ 820 w 820"/>
                <a:gd name="T1" fmla="*/ 0 h 883"/>
                <a:gd name="T2" fmla="*/ 0 w 820"/>
                <a:gd name="T3" fmla="*/ 652 h 883"/>
                <a:gd name="T4" fmla="*/ 0 w 820"/>
                <a:gd name="T5" fmla="*/ 883 h 883"/>
                <a:gd name="T6" fmla="*/ 820 w 820"/>
                <a:gd name="T7" fmla="*/ 489 h 883"/>
                <a:gd name="T8" fmla="*/ 820 w 820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883">
                  <a:moveTo>
                    <a:pt x="820" y="0"/>
                  </a:moveTo>
                  <a:lnTo>
                    <a:pt x="0" y="652"/>
                  </a:lnTo>
                  <a:lnTo>
                    <a:pt x="0" y="883"/>
                  </a:lnTo>
                  <a:lnTo>
                    <a:pt x="820" y="48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BF0C43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28ED985-E587-452B-925F-04510CB8E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276" y="2292633"/>
              <a:ext cx="720724" cy="562458"/>
            </a:xfrm>
            <a:custGeom>
              <a:avLst/>
              <a:gdLst>
                <a:gd name="T0" fmla="*/ 820 w 820"/>
                <a:gd name="T1" fmla="*/ 489 h 489"/>
                <a:gd name="T2" fmla="*/ 0 w 820"/>
                <a:gd name="T3" fmla="*/ 360 h 489"/>
                <a:gd name="T4" fmla="*/ 0 w 820"/>
                <a:gd name="T5" fmla="*/ 129 h 489"/>
                <a:gd name="T6" fmla="*/ 820 w 820"/>
                <a:gd name="T7" fmla="*/ 0 h 489"/>
                <a:gd name="T8" fmla="*/ 820 w 820"/>
                <a:gd name="T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489">
                  <a:moveTo>
                    <a:pt x="820" y="489"/>
                  </a:moveTo>
                  <a:lnTo>
                    <a:pt x="0" y="360"/>
                  </a:lnTo>
                  <a:lnTo>
                    <a:pt x="0" y="129"/>
                  </a:lnTo>
                  <a:lnTo>
                    <a:pt x="820" y="0"/>
                  </a:lnTo>
                  <a:lnTo>
                    <a:pt x="820" y="489"/>
                  </a:lnTo>
                  <a:close/>
                </a:path>
              </a:pathLst>
            </a:custGeom>
            <a:solidFill>
              <a:srgbClr val="8EAC00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97" name="그룹 48">
              <a:extLst>
                <a:ext uri="{FF2B5EF4-FFF2-40B4-BE49-F238E27FC236}">
                  <a16:creationId xmlns:a16="http://schemas.microsoft.com/office/drawing/2014/main" id="{2E42EF33-C472-4499-BF26-EB4FC19F5D69}"/>
                </a:ext>
              </a:extLst>
            </p:cNvPr>
            <p:cNvGrpSpPr/>
            <p:nvPr/>
          </p:nvGrpSpPr>
          <p:grpSpPr>
            <a:xfrm>
              <a:off x="5907452" y="2825270"/>
              <a:ext cx="2515821" cy="473011"/>
              <a:chOff x="5907452" y="2825270"/>
              <a:chExt cx="2515821" cy="473011"/>
            </a:xfrm>
          </p:grpSpPr>
          <p:sp>
            <p:nvSpPr>
              <p:cNvPr id="114" name="이등변 삼각형 28">
                <a:extLst>
                  <a:ext uri="{FF2B5EF4-FFF2-40B4-BE49-F238E27FC236}">
                    <a16:creationId xmlns:a16="http://schemas.microsoft.com/office/drawing/2014/main" id="{0D92BEFB-8355-4DDB-BC8F-58AD03FDC421}"/>
                  </a:ext>
                </a:extLst>
              </p:cNvPr>
              <p:cNvSpPr/>
              <p:nvPr/>
            </p:nvSpPr>
            <p:spPr>
              <a:xfrm rot="16200000">
                <a:off x="5887571" y="2845151"/>
                <a:ext cx="473011" cy="433249"/>
              </a:xfrm>
              <a:prstGeom prst="triangle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29">
                <a:extLst>
                  <a:ext uri="{FF2B5EF4-FFF2-40B4-BE49-F238E27FC236}">
                    <a16:creationId xmlns:a16="http://schemas.microsoft.com/office/drawing/2014/main" id="{A17372C9-5E23-4C7E-B17E-ED234257C2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8" y="2928921"/>
                <a:ext cx="2084965" cy="265701"/>
              </a:xfrm>
              <a:prstGeom prst="rect">
                <a:avLst/>
              </a:prstGeom>
              <a:solidFill>
                <a:srgbClr val="137B97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6" name="직각 삼각형 30">
                <a:extLst>
                  <a:ext uri="{FF2B5EF4-FFF2-40B4-BE49-F238E27FC236}">
                    <a16:creationId xmlns:a16="http://schemas.microsoft.com/office/drawing/2014/main" id="{98D8E86E-9903-4AE6-8633-1ABB070AB9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292892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49">
              <a:extLst>
                <a:ext uri="{FF2B5EF4-FFF2-40B4-BE49-F238E27FC236}">
                  <a16:creationId xmlns:a16="http://schemas.microsoft.com/office/drawing/2014/main" id="{01BC2DD5-8EA1-4DFB-9B94-447EF26DFBA5}"/>
                </a:ext>
              </a:extLst>
            </p:cNvPr>
            <p:cNvGrpSpPr/>
            <p:nvPr/>
          </p:nvGrpSpPr>
          <p:grpSpPr>
            <a:xfrm>
              <a:off x="6489126" y="3313893"/>
              <a:ext cx="1934147" cy="473011"/>
              <a:chOff x="6489126" y="3313893"/>
              <a:chExt cx="1934147" cy="473011"/>
            </a:xfrm>
          </p:grpSpPr>
          <p:sp>
            <p:nvSpPr>
              <p:cNvPr id="111" name="이등변 삼각형 31">
                <a:extLst>
                  <a:ext uri="{FF2B5EF4-FFF2-40B4-BE49-F238E27FC236}">
                    <a16:creationId xmlns:a16="http://schemas.microsoft.com/office/drawing/2014/main" id="{47D1D8FA-6F0A-4493-BD5C-8B8B662A1F32}"/>
                  </a:ext>
                </a:extLst>
              </p:cNvPr>
              <p:cNvSpPr/>
              <p:nvPr/>
            </p:nvSpPr>
            <p:spPr>
              <a:xfrm rot="16200000">
                <a:off x="6469245" y="3333774"/>
                <a:ext cx="473011" cy="433249"/>
              </a:xfrm>
              <a:prstGeom prst="triangle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32">
                <a:extLst>
                  <a:ext uri="{FF2B5EF4-FFF2-40B4-BE49-F238E27FC236}">
                    <a16:creationId xmlns:a16="http://schemas.microsoft.com/office/drawing/2014/main" id="{0AC1EF1C-44B8-43FA-874C-5979AFF8F81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3" y="3417543"/>
                <a:ext cx="1503290" cy="265701"/>
              </a:xfrm>
              <a:prstGeom prst="rect">
                <a:avLst/>
              </a:prstGeom>
              <a:solidFill>
                <a:srgbClr val="452B7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3" name="직각 삼각형 33">
                <a:extLst>
                  <a:ext uri="{FF2B5EF4-FFF2-40B4-BE49-F238E27FC236}">
                    <a16:creationId xmlns:a16="http://schemas.microsoft.com/office/drawing/2014/main" id="{AD42EBF5-1642-4DC7-8DE5-2DF440A947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341754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9" name="그룹 46">
              <a:extLst>
                <a:ext uri="{FF2B5EF4-FFF2-40B4-BE49-F238E27FC236}">
                  <a16:creationId xmlns:a16="http://schemas.microsoft.com/office/drawing/2014/main" id="{CA84279A-9757-4FD1-9381-41385EF14DAA}"/>
                </a:ext>
              </a:extLst>
            </p:cNvPr>
            <p:cNvGrpSpPr/>
            <p:nvPr/>
          </p:nvGrpSpPr>
          <p:grpSpPr>
            <a:xfrm>
              <a:off x="5907452" y="1848023"/>
              <a:ext cx="2515823" cy="473011"/>
              <a:chOff x="5907452" y="1848023"/>
              <a:chExt cx="2515823" cy="473011"/>
            </a:xfrm>
          </p:grpSpPr>
          <p:sp>
            <p:nvSpPr>
              <p:cNvPr id="108" name="이등변 삼각형 34">
                <a:extLst>
                  <a:ext uri="{FF2B5EF4-FFF2-40B4-BE49-F238E27FC236}">
                    <a16:creationId xmlns:a16="http://schemas.microsoft.com/office/drawing/2014/main" id="{935DA49F-F8BF-4E88-B437-F8F9937DACF9}"/>
                  </a:ext>
                </a:extLst>
              </p:cNvPr>
              <p:cNvSpPr/>
              <p:nvPr/>
            </p:nvSpPr>
            <p:spPr>
              <a:xfrm rot="16200000">
                <a:off x="5887571" y="1867904"/>
                <a:ext cx="473011" cy="433249"/>
              </a:xfrm>
              <a:prstGeom prst="triangle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35">
                <a:extLst>
                  <a:ext uri="{FF2B5EF4-FFF2-40B4-BE49-F238E27FC236}">
                    <a16:creationId xmlns:a16="http://schemas.microsoft.com/office/drawing/2014/main" id="{214F5306-C3A0-43DD-8658-68E539250AF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338309" y="1951675"/>
                <a:ext cx="2084966" cy="265701"/>
              </a:xfrm>
              <a:prstGeom prst="rect">
                <a:avLst/>
              </a:prstGeom>
              <a:solidFill>
                <a:srgbClr val="F9BA15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10" name="직각 삼각형 36">
                <a:extLst>
                  <a:ext uri="{FF2B5EF4-FFF2-40B4-BE49-F238E27FC236}">
                    <a16:creationId xmlns:a16="http://schemas.microsoft.com/office/drawing/2014/main" id="{BA60F7C0-0318-4AF1-A88D-2B6C1CCAA2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8307" y="1951678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0" name="그룹 45">
              <a:extLst>
                <a:ext uri="{FF2B5EF4-FFF2-40B4-BE49-F238E27FC236}">
                  <a16:creationId xmlns:a16="http://schemas.microsoft.com/office/drawing/2014/main" id="{5B177551-7D3D-43C9-A946-106C56F78947}"/>
                </a:ext>
              </a:extLst>
            </p:cNvPr>
            <p:cNvGrpSpPr/>
            <p:nvPr/>
          </p:nvGrpSpPr>
          <p:grpSpPr>
            <a:xfrm>
              <a:off x="6489126" y="1359400"/>
              <a:ext cx="1934148" cy="473011"/>
              <a:chOff x="6489126" y="1359400"/>
              <a:chExt cx="1934148" cy="473011"/>
            </a:xfrm>
          </p:grpSpPr>
          <p:sp>
            <p:nvSpPr>
              <p:cNvPr id="105" name="이등변 삼각형 37">
                <a:extLst>
                  <a:ext uri="{FF2B5EF4-FFF2-40B4-BE49-F238E27FC236}">
                    <a16:creationId xmlns:a16="http://schemas.microsoft.com/office/drawing/2014/main" id="{E8781EBD-A150-4292-9C7F-2164A753E917}"/>
                  </a:ext>
                </a:extLst>
              </p:cNvPr>
              <p:cNvSpPr/>
              <p:nvPr/>
            </p:nvSpPr>
            <p:spPr>
              <a:xfrm rot="16200000">
                <a:off x="6469245" y="1379281"/>
                <a:ext cx="473011" cy="433249"/>
              </a:xfrm>
              <a:prstGeom prst="triangle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직사각형 38">
                <a:extLst>
                  <a:ext uri="{FF2B5EF4-FFF2-40B4-BE49-F238E27FC236}">
                    <a16:creationId xmlns:a16="http://schemas.microsoft.com/office/drawing/2014/main" id="{5397061B-BCED-482E-9ACD-C0193E19952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919981" y="1463050"/>
                <a:ext cx="1503293" cy="265701"/>
              </a:xfrm>
              <a:prstGeom prst="rect">
                <a:avLst/>
              </a:prstGeom>
              <a:solidFill>
                <a:srgbClr val="BF0C4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7" name="직각 삼각형 39">
                <a:extLst>
                  <a:ext uri="{FF2B5EF4-FFF2-40B4-BE49-F238E27FC236}">
                    <a16:creationId xmlns:a16="http://schemas.microsoft.com/office/drawing/2014/main" id="{A35E47E7-441C-44EC-A87F-A1A2BD7E60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19981" y="1463055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1" name="그룹 47">
              <a:extLst>
                <a:ext uri="{FF2B5EF4-FFF2-40B4-BE49-F238E27FC236}">
                  <a16:creationId xmlns:a16="http://schemas.microsoft.com/office/drawing/2014/main" id="{020C1A53-8964-4DEF-BFCC-E5051DAA0BD6}"/>
                </a:ext>
              </a:extLst>
            </p:cNvPr>
            <p:cNvGrpSpPr/>
            <p:nvPr/>
          </p:nvGrpSpPr>
          <p:grpSpPr>
            <a:xfrm>
              <a:off x="4908386" y="2336647"/>
              <a:ext cx="3514889" cy="473011"/>
              <a:chOff x="4908386" y="2336647"/>
              <a:chExt cx="3514889" cy="473011"/>
            </a:xfrm>
          </p:grpSpPr>
          <p:sp>
            <p:nvSpPr>
              <p:cNvPr id="102" name="이등변 삼각형 24">
                <a:extLst>
                  <a:ext uri="{FF2B5EF4-FFF2-40B4-BE49-F238E27FC236}">
                    <a16:creationId xmlns:a16="http://schemas.microsoft.com/office/drawing/2014/main" id="{873E32DD-2567-44B2-A8F1-4B4D49A51B78}"/>
                  </a:ext>
                </a:extLst>
              </p:cNvPr>
              <p:cNvSpPr/>
              <p:nvPr/>
            </p:nvSpPr>
            <p:spPr>
              <a:xfrm rot="16200000">
                <a:off x="4888505" y="2356528"/>
                <a:ext cx="473011" cy="433249"/>
              </a:xfrm>
              <a:prstGeom prst="triangle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직사각형 25">
                <a:extLst>
                  <a:ext uri="{FF2B5EF4-FFF2-40B4-BE49-F238E27FC236}">
                    <a16:creationId xmlns:a16="http://schemas.microsoft.com/office/drawing/2014/main" id="{2A228688-1061-4C17-9B53-09CC603C388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5339241" y="2440298"/>
                <a:ext cx="3084034" cy="265701"/>
              </a:xfrm>
              <a:prstGeom prst="rect">
                <a:avLst/>
              </a:prstGeom>
              <a:solidFill>
                <a:srgbClr val="8EAC0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04" name="직각 삼각형 63">
                <a:extLst>
                  <a:ext uri="{FF2B5EF4-FFF2-40B4-BE49-F238E27FC236}">
                    <a16:creationId xmlns:a16="http://schemas.microsoft.com/office/drawing/2014/main" id="{E66B55AD-9A96-4F8E-B307-D65F63D504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41635" y="2440300"/>
                <a:ext cx="286882" cy="265701"/>
              </a:xfrm>
              <a:prstGeom prst="rtTriangle">
                <a:avLst/>
              </a:prstGeom>
              <a:solidFill>
                <a:srgbClr val="000000">
                  <a:alpha val="1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9BCBD77-F3B2-4675-9454-6F57FC48ED4B}"/>
              </a:ext>
            </a:extLst>
          </p:cNvPr>
          <p:cNvSpPr txBox="1"/>
          <p:nvPr/>
        </p:nvSpPr>
        <p:spPr>
          <a:xfrm>
            <a:off x="2578032" y="4051359"/>
            <a:ext cx="603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59.1%</a:t>
            </a:r>
            <a:r>
              <a:rPr lang="en-IN" dirty="0"/>
              <a:t> of base has been sitting in lapsed bucket.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505F6A-E6DF-4A2F-AFF6-7D016B759722}"/>
              </a:ext>
            </a:extLst>
          </p:cNvPr>
          <p:cNvSpPr txBox="1"/>
          <p:nvPr/>
        </p:nvSpPr>
        <p:spPr>
          <a:xfrm>
            <a:off x="719649" y="4431472"/>
            <a:ext cx="71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ATV of dormant Customers is 6.2K thus loosing </a:t>
            </a:r>
            <a:r>
              <a:rPr lang="en-IN" sz="1600" b="1" dirty="0"/>
              <a:t>6.6 Cr</a:t>
            </a:r>
            <a:r>
              <a:rPr lang="en-IN" sz="1800" b="1" dirty="0"/>
              <a:t> </a:t>
            </a:r>
            <a:r>
              <a:rPr lang="en-IN" dirty="0"/>
              <a:t>top line every quarter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BAB5CE-FA76-4610-A124-70863F55A6A1}"/>
              </a:ext>
            </a:extLst>
          </p:cNvPr>
          <p:cNvSpPr txBox="1"/>
          <p:nvPr/>
        </p:nvSpPr>
        <p:spPr>
          <a:xfrm>
            <a:off x="-68361" y="4847124"/>
            <a:ext cx="659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hit rate of campaigns from renowned apparel brands is avg.</a:t>
            </a:r>
            <a:r>
              <a:rPr lang="en-IN" sz="1600" b="1" dirty="0"/>
              <a:t>0.75%-1.25%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7E89F4-DE83-41C3-A62F-69474748118E}"/>
              </a:ext>
            </a:extLst>
          </p:cNvPr>
          <p:cNvSpPr txBox="1"/>
          <p:nvPr/>
        </p:nvSpPr>
        <p:spPr>
          <a:xfrm>
            <a:off x="2073674" y="5339238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thus campaigns will help us generate </a:t>
            </a:r>
            <a:r>
              <a:rPr lang="en-IN" sz="1800" b="1" dirty="0"/>
              <a:t>72 Lac</a:t>
            </a:r>
            <a:r>
              <a:rPr lang="en-IN" dirty="0"/>
              <a:t> of Incremental sale.</a:t>
            </a:r>
            <a:endParaRPr lang="en-IN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52FBB8-D7DD-4768-8EF8-D27089678FDE}"/>
              </a:ext>
            </a:extLst>
          </p:cNvPr>
          <p:cNvSpPr txBox="1"/>
          <p:nvPr/>
        </p:nvSpPr>
        <p:spPr>
          <a:xfrm>
            <a:off x="2726809" y="5859225"/>
            <a:ext cx="70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will help us win back approx. </a:t>
            </a:r>
            <a:r>
              <a:rPr lang="en-IN" sz="1800" b="1" dirty="0"/>
              <a:t>10.7K </a:t>
            </a:r>
            <a:r>
              <a:rPr lang="en-IN" dirty="0"/>
              <a:t>customers every quarter.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279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C34F-CA63-4A58-8737-443DFFA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10225859" cy="41109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+mj-lt"/>
              </a:rPr>
              <a:t>Engage+ Adoption Scorecard (4/5)</a:t>
            </a:r>
            <a:endParaRPr lang="en-IN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520" y="1155716"/>
            <a:ext cx="9775033" cy="37671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3609" y="1159147"/>
            <a:ext cx="183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PRODUCT LEVERS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461528" y="4025217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1-2%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557107" y="4002654"/>
            <a:ext cx="793200" cy="34159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2-3%</a:t>
            </a:r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630320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B8652A-1233-4B9D-B9E0-D065F45F202F}"/>
              </a:ext>
            </a:extLst>
          </p:cNvPr>
          <p:cNvSpPr txBox="1"/>
          <p:nvPr/>
        </p:nvSpPr>
        <p:spPr>
          <a:xfrm>
            <a:off x="3338024" y="2237300"/>
            <a:ext cx="100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Birthday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Campaigns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27253D-2868-4416-9FBE-363BF3E543D5}"/>
              </a:ext>
            </a:extLst>
          </p:cNvPr>
          <p:cNvSpPr txBox="1"/>
          <p:nvPr/>
        </p:nvSpPr>
        <p:spPr>
          <a:xfrm>
            <a:off x="7245090" y="2211149"/>
            <a:ext cx="137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Lifecycle Campaigns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3595B3-E5A0-432B-BCDB-6CECA87E6D43}"/>
              </a:ext>
            </a:extLst>
          </p:cNvPr>
          <p:cNvSpPr txBox="1"/>
          <p:nvPr/>
        </p:nvSpPr>
        <p:spPr>
          <a:xfrm>
            <a:off x="5263192" y="2232249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Dynamic Campaigns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071C8F-A14E-491D-953F-C35D7E5AEAD2}"/>
              </a:ext>
            </a:extLst>
          </p:cNvPr>
          <p:cNvSpPr txBox="1"/>
          <p:nvPr/>
        </p:nvSpPr>
        <p:spPr>
          <a:xfrm>
            <a:off x="9256924" y="2260571"/>
            <a:ext cx="126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Campaigns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FE94E2-61B5-4583-AD46-7B9B4E44E95C}"/>
              </a:ext>
            </a:extLst>
          </p:cNvPr>
          <p:cNvSpPr txBox="1"/>
          <p:nvPr/>
        </p:nvSpPr>
        <p:spPr>
          <a:xfrm>
            <a:off x="1306980" y="2231122"/>
            <a:ext cx="112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Segmented &amp; Personalized Campaigns</a:t>
            </a:r>
          </a:p>
        </p:txBody>
      </p:sp>
      <p:sp>
        <p:nvSpPr>
          <p:cNvPr id="100" name="Oval 99"/>
          <p:cNvSpPr/>
          <p:nvPr/>
        </p:nvSpPr>
        <p:spPr>
          <a:xfrm>
            <a:off x="1556940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3" name="Isosceles Triangle 102"/>
          <p:cNvSpPr/>
          <p:nvPr/>
        </p:nvSpPr>
        <p:spPr>
          <a:xfrm rot="10800000">
            <a:off x="3579479" y="198046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506099" y="147541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5" name="Isosceles Triangle 104"/>
          <p:cNvSpPr/>
          <p:nvPr/>
        </p:nvSpPr>
        <p:spPr>
          <a:xfrm rot="10800000">
            <a:off x="7727579" y="1983008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654199" y="147795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7" name="Isosceles Triangle 106"/>
          <p:cNvSpPr/>
          <p:nvPr/>
        </p:nvSpPr>
        <p:spPr>
          <a:xfrm rot="10800000">
            <a:off x="5635639" y="1981900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562259" y="1476845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09" name="Isosceles Triangle 108"/>
          <p:cNvSpPr/>
          <p:nvPr/>
        </p:nvSpPr>
        <p:spPr>
          <a:xfrm rot="10800000">
            <a:off x="9593490" y="2021697"/>
            <a:ext cx="458498" cy="21912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20110" y="1516642"/>
            <a:ext cx="612648" cy="6084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838A7E-3D91-4E1E-BB8B-969D8F37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53795" y="1597264"/>
            <a:ext cx="424813" cy="36854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CC3C772-4B1E-4C71-A676-6DB1061D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9362" y="1613712"/>
            <a:ext cx="321833" cy="32183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466DC51-5899-41C5-9F99-875431869D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1128" y="1587631"/>
            <a:ext cx="398941" cy="39894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F7BE51F-7E64-4451-AD63-53BF4C5A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3809" y="1597914"/>
            <a:ext cx="395587" cy="39558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64AC0F6-591F-4B1F-8B28-78E9C6F58E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9060" y="1630398"/>
            <a:ext cx="387359" cy="387359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1888452" y="5941959"/>
            <a:ext cx="1271295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Communication Data Capture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286601" y="5922590"/>
            <a:ext cx="1258143" cy="4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Communication Reach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50083" y="592911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Channel Penetration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870224" y="5190410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pic>
        <p:nvPicPr>
          <p:cNvPr id="122" name="Picture 2" descr="» ABOUT US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16" y="5701070"/>
            <a:ext cx="378778" cy="3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Budget - Free business and finance icons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6" y="5710230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917198" y="5209923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ADOPTION LEVERS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2161" y="5208521"/>
            <a:ext cx="3803585" cy="12128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333" y="5225845"/>
            <a:ext cx="192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INTRINSIC LEVERS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165078" y="5951534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People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44959" y="5962159"/>
            <a:ext cx="1258143" cy="481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Budget</a:t>
            </a:r>
          </a:p>
        </p:txBody>
      </p:sp>
      <p:pic>
        <p:nvPicPr>
          <p:cNvPr id="129" name="Picture 2" descr="Communication Icon Icons - Free vector graphic on Pixabay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0" y="5622701"/>
            <a:ext cx="377306" cy="2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BD89C4B3-9183-485B-A50E-536FF6661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9362" y="5595835"/>
            <a:ext cx="457940" cy="40360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F135B08-1E13-42F5-AB8C-4152747A5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2099" y="5563209"/>
            <a:ext cx="414267" cy="414267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669376" y="3999606"/>
            <a:ext cx="793200" cy="35567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1-2%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549872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0.5-1%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426139" y="3999606"/>
            <a:ext cx="793200" cy="3222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Arial"/>
              </a:rPr>
              <a:t>0.5-1%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358550" y="4357608"/>
            <a:ext cx="9012677" cy="25609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813" y="4639707"/>
            <a:ext cx="2600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Expected Incremental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96526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 advance segmentation to create customer personas. Create offer personalized for each segment and customer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3464" y="2972886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 personalized campaigns to celebrate events and milestones with customers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9092" y="2970708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Reward customers based on real-time actions and create customer delight within the store. Improve </a:t>
            </a:r>
            <a:r>
              <a:rPr kumimoji="0" lang="en-I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Repeats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5887" y="2968090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Automate customer journeys and milestones. Address churn and Improve Brand recall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17345" y="2972969"/>
            <a:ext cx="1410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Target your CRM base on Social Media. Use powerful AI based filters to Target the right audience</a:t>
            </a:r>
          </a:p>
        </p:txBody>
      </p:sp>
    </p:spTree>
    <p:extLst>
      <p:ext uri="{BB962C8B-B14F-4D97-AF65-F5344CB8AC3E}">
        <p14:creationId xmlns:p14="http://schemas.microsoft.com/office/powerpoint/2010/main" val="38149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345E8-772C-4F3F-9805-06E0F638D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3694" y="1271133"/>
            <a:ext cx="7772992" cy="2632075"/>
          </a:xfrm>
        </p:spPr>
        <p:txBody>
          <a:bodyPr/>
          <a:lstStyle/>
          <a:p>
            <a:r>
              <a:rPr lang="en-IN" sz="1600" dirty="0"/>
              <a:t>Business Overview (AMJ: 2022 v 2019)</a:t>
            </a:r>
          </a:p>
          <a:p>
            <a:endParaRPr lang="en-IN" sz="1600" dirty="0"/>
          </a:p>
          <a:p>
            <a:r>
              <a:rPr lang="en-IN" sz="1600" dirty="0"/>
              <a:t>Engagement Snapshot</a:t>
            </a:r>
          </a:p>
          <a:p>
            <a:endParaRPr lang="en-IN" sz="1600" dirty="0"/>
          </a:p>
          <a:p>
            <a:r>
              <a:rPr lang="en-IN" sz="1600" dirty="0"/>
              <a:t>Key Priorities –AMJ’22</a:t>
            </a:r>
          </a:p>
          <a:p>
            <a:endParaRPr lang="en-IN" sz="1600" dirty="0"/>
          </a:p>
          <a:p>
            <a:r>
              <a:rPr lang="en-IN" sz="1600" dirty="0"/>
              <a:t>Customer Engagement Plan – AMJ’22</a:t>
            </a:r>
          </a:p>
          <a:p>
            <a:endParaRPr lang="en-IN" sz="1600" dirty="0"/>
          </a:p>
          <a:p>
            <a:r>
              <a:rPr lang="en-IN" sz="1600" dirty="0"/>
              <a:t>Customer &amp; Product Insights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4998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E65D5375-BBCA-448E-B464-609597A65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203" y="494154"/>
            <a:ext cx="10200506" cy="3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Gotham Black" panose="02000604030000020004"/>
              </a:rPr>
              <a:t>Business Overview</a:t>
            </a:r>
          </a:p>
        </p:txBody>
      </p:sp>
      <p:graphicFrame>
        <p:nvGraphicFramePr>
          <p:cNvPr id="8" name="Google Shape;67;p15"/>
          <p:cNvGraphicFramePr/>
          <p:nvPr>
            <p:extLst>
              <p:ext uri="{D42A27DB-BD31-4B8C-83A1-F6EECF244321}">
                <p14:modId xmlns:p14="http://schemas.microsoft.com/office/powerpoint/2010/main" val="557374955"/>
              </p:ext>
            </p:extLst>
          </p:nvPr>
        </p:nvGraphicFramePr>
        <p:xfrm>
          <a:off x="276616" y="1228806"/>
          <a:ext cx="7614214" cy="54155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70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AMJ’19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AMJ’22</a:t>
                      </a: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L2L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(CSO)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(AMJ: 19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vs</a:t>
                      </a:r>
                      <a:r>
                        <a:rPr lang="en-US" sz="1400" baseline="0" dirty="0"/>
                        <a:t> 22)</a:t>
                      </a:r>
                      <a:endParaRPr lang="en-US"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Y-o-Y change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(’21</a:t>
                      </a:r>
                      <a:r>
                        <a:rPr lang="en" sz="1400" baseline="0" dirty="0"/>
                        <a:t> vs 22)</a:t>
                      </a:r>
                      <a:endParaRPr sz="14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99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Business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0" i="0" u="none" strike="noStrike" cap="none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A.Total Sales</a:t>
                      </a:r>
                      <a:endParaRPr sz="15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 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B. Customers Shopped</a:t>
                      </a:r>
                      <a:r>
                        <a:rPr lang="en-IN" sz="1500" dirty="0"/>
                        <a:t>*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C. ATV 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D. ABS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499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Loyalty Performance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E. Loyalty Sales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106.1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 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14%</a:t>
                      </a: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F.</a:t>
                      </a:r>
                      <a:r>
                        <a:rPr lang="en" sz="1500" baseline="0" dirty="0"/>
                        <a:t> </a:t>
                      </a:r>
                      <a:r>
                        <a:rPr lang="en" sz="1500" dirty="0"/>
                        <a:t>ATV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sym typeface="Roboto"/>
                        </a:rPr>
                        <a:t>G. %</a:t>
                      </a:r>
                      <a:r>
                        <a:rPr lang="en" sz="1500" baseline="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sym typeface="Roboto"/>
                        </a:rPr>
                        <a:t> Discount</a:t>
                      </a:r>
                      <a:endParaRPr sz="15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- 25%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86046" y="1513018"/>
            <a:ext cx="2608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Key Points:</a:t>
            </a:r>
          </a:p>
          <a:p>
            <a:r>
              <a:rPr lang="en-IN" sz="1600" dirty="0"/>
              <a:t> </a:t>
            </a:r>
          </a:p>
          <a:p>
            <a:pPr marL="342900" indent="-342900">
              <a:buAutoNum type="arabicPeriod"/>
            </a:pPr>
            <a:r>
              <a:rPr lang="en-IN" sz="1600" dirty="0"/>
              <a:t>Despite of discount % going down, customers are still shopping for higher ATV and ABS, which is a good sign in terms of the business ROI.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Loyalty sales contribution remains at the same level for both the quarters.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33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3" y="494154"/>
            <a:ext cx="4778933" cy="411098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Campaign Snapshot – AMJ’22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Campaigns ROI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135"/>
              </p:ext>
            </p:extLst>
          </p:nvPr>
        </p:nvGraphicFramePr>
        <p:xfrm>
          <a:off x="543690" y="1744206"/>
          <a:ext cx="11125145" cy="311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0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campaigns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hit 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Responder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Incremental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66.62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 Cr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39.15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69.53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Reoccurring (</a:t>
                      </a:r>
                      <a:r>
                        <a:rPr lang="en-IN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B’day</a:t>
                      </a:r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6.9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IN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r>
                        <a:rPr lang="en-I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3" y="5211834"/>
            <a:ext cx="1101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latin typeface="Gotham Black" panose="02000604030000020004"/>
                <a:ea typeface="+mn-ea"/>
                <a:cs typeface="Calibri" panose="020F0502020204030204" pitchFamily="34" charset="0"/>
              </a:rPr>
              <a:t>B’day</a:t>
            </a:r>
            <a:r>
              <a:rPr lang="en-US" sz="1800" dirty="0">
                <a:latin typeface="Gotham Black" panose="02000604030000020004"/>
                <a:ea typeface="+mn-ea"/>
                <a:cs typeface="Calibri" panose="020F0502020204030204" pitchFamily="34" charset="0"/>
              </a:rPr>
              <a:t> campaigns contributed the most to the total responders sales which clearly points out the success rate of these personalized campaigns.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Gotham Black" panose="02000604030000020004"/>
                <a:ea typeface="+mn-ea"/>
                <a:cs typeface="Calibri" panose="020F0502020204030204" pitchFamily="34" charset="0"/>
              </a:rPr>
              <a:t>Timeline (CLM) campaigns have also worked like a charm for </a:t>
            </a:r>
            <a:r>
              <a:rPr lang="en-US" sz="1800" dirty="0" err="1">
                <a:latin typeface="Gotham Black" panose="02000604030000020004"/>
                <a:ea typeface="+mn-ea"/>
                <a:cs typeface="Calibri" panose="020F0502020204030204" pitchFamily="34" charset="0"/>
              </a:rPr>
              <a:t>Blackberrys</a:t>
            </a:r>
            <a:r>
              <a:rPr lang="en-US" sz="1800" dirty="0">
                <a:latin typeface="Gotham Black" panose="02000604030000020004"/>
                <a:ea typeface="+mn-ea"/>
                <a:cs typeface="Calibri" panose="020F0502020204030204" pitchFamily="34" charset="0"/>
              </a:rPr>
              <a:t>. If given more time the CLM campaigns can achieve more stability and work even better in the coming quarters.</a:t>
            </a:r>
          </a:p>
        </p:txBody>
      </p:sp>
    </p:spTree>
    <p:extLst>
      <p:ext uri="{BB962C8B-B14F-4D97-AF65-F5344CB8AC3E}">
        <p14:creationId xmlns:p14="http://schemas.microsoft.com/office/powerpoint/2010/main" val="386468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4" y="494154"/>
            <a:ext cx="5496498" cy="411098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Engagement Plan </a:t>
            </a:r>
            <a:r>
              <a:rPr lang="en-IN" b="0" dirty="0" smtClean="0"/>
              <a:t>– AMJ’22</a:t>
            </a:r>
            <a:endParaRPr lang="en-IN" b="0" dirty="0"/>
          </a:p>
        </p:txBody>
      </p:sp>
      <p:graphicFrame>
        <p:nvGraphicFramePr>
          <p:cNvPr id="5" name="Google Shape;106;p21"/>
          <p:cNvGraphicFramePr/>
          <p:nvPr>
            <p:extLst>
              <p:ext uri="{D42A27DB-BD31-4B8C-83A1-F6EECF244321}">
                <p14:modId xmlns:p14="http://schemas.microsoft.com/office/powerpoint/2010/main" val="304300124"/>
              </p:ext>
            </p:extLst>
          </p:nvPr>
        </p:nvGraphicFramePr>
        <p:xfrm>
          <a:off x="244672" y="1049661"/>
          <a:ext cx="11683470" cy="5501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3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3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Objective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Proposed Initiatives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Expected Impact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Actual Impact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Why we think this makes sense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5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/>
                        <a:t>Winback</a:t>
                      </a:r>
                      <a:r>
                        <a:rPr lang="en-IN" sz="1300" dirty="0"/>
                        <a:t> Lapse/Lost 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-Latency</a:t>
                      </a:r>
                      <a:r>
                        <a:rPr lang="en-IN" sz="1300" baseline="0" dirty="0"/>
                        <a:t> based segmented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-Bonus Point based campaigns (TG: 95K)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-GV based campaigns (TG: 2.80 Lakh)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1-2%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 Responder Sales: </a:t>
                      </a:r>
                      <a:r>
                        <a:rPr lang="en-IN" sz="1300" dirty="0" err="1"/>
                        <a:t>Rs</a:t>
                      </a:r>
                      <a:r>
                        <a:rPr lang="en-IN" sz="1300" dirty="0"/>
                        <a:t>. 9.18</a:t>
                      </a:r>
                      <a:r>
                        <a:rPr lang="en-IN" sz="1300" baseline="0" dirty="0"/>
                        <a:t>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 Incremental Rev: Rs.2. 2 Cr</a:t>
                      </a: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 smtClean="0"/>
                        <a:t>- Responder </a:t>
                      </a:r>
                      <a:r>
                        <a:rPr lang="en-IN" sz="1300" dirty="0"/>
                        <a:t>Sales: Rs. </a:t>
                      </a:r>
                      <a:r>
                        <a:rPr lang="en-IN" sz="1300" dirty="0" smtClean="0"/>
                        <a:t>4.8</a:t>
                      </a:r>
                      <a:r>
                        <a:rPr lang="en-IN" sz="1300" baseline="0" dirty="0" smtClean="0"/>
                        <a:t> Cr 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 smtClean="0"/>
                        <a:t>- Incremental Rev</a:t>
                      </a:r>
                      <a:r>
                        <a:rPr lang="en-IN" sz="1300" baseline="0" dirty="0"/>
                        <a:t>: </a:t>
                      </a:r>
                      <a:r>
                        <a:rPr lang="en-IN" sz="1300" baseline="0" dirty="0" smtClean="0"/>
                        <a:t>Rs. 1.7 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aseline="0" dirty="0" smtClean="0"/>
                        <a:t>(excluding Social CRM campaigns)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IN" sz="1300" baseline="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IN" sz="1300" baseline="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/>
                        <a:t>69.8% </a:t>
                      </a:r>
                      <a:r>
                        <a:rPr lang="en-US" sz="1300" dirty="0"/>
                        <a:t>of the</a:t>
                      </a:r>
                      <a:r>
                        <a:rPr lang="en-US" sz="1300" baseline="0" dirty="0"/>
                        <a:t> total base rests as Lapsed/Dormant (last 3 years </a:t>
                      </a:r>
                      <a:r>
                        <a:rPr lang="en-US" sz="1300" baseline="0" dirty="0" smtClean="0"/>
                        <a:t>data)A</a:t>
                      </a:r>
                      <a:endParaRPr lang="en-US" sz="1300" baseline="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5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DND 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Social CRM</a:t>
                      </a:r>
                      <a:r>
                        <a:rPr lang="en-IN" sz="1300" baseline="0" dirty="0"/>
                        <a:t> Campaigns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( Target base: 38.7% of Transacting customer)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4-5%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 4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1 Cr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 Responder Sales: </a:t>
                      </a:r>
                      <a:r>
                        <a:rPr lang="en-IN" sz="1300" dirty="0" err="1"/>
                        <a:t>Rs</a:t>
                      </a:r>
                      <a:r>
                        <a:rPr lang="en-IN" sz="1300" dirty="0"/>
                        <a:t>. 6.6</a:t>
                      </a:r>
                      <a:r>
                        <a:rPr lang="en-IN" sz="1300" baseline="0" dirty="0"/>
                        <a:t> </a:t>
                      </a:r>
                      <a:r>
                        <a:rPr lang="en-IN" sz="1300" baseline="0" dirty="0" smtClean="0"/>
                        <a:t>Cr</a:t>
                      </a:r>
                      <a:endParaRPr lang="en-IN" sz="1300" baseline="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Generated</a:t>
                      </a:r>
                      <a:r>
                        <a:rPr lang="en-IN" sz="1300" baseline="0" dirty="0"/>
                        <a:t> Incremental sales worth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8 Cr in FY: 19-20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Active</a:t>
                      </a:r>
                      <a:r>
                        <a:rPr lang="en-IN" sz="1300" baseline="0" dirty="0"/>
                        <a:t> customers retention</a:t>
                      </a:r>
                      <a:endParaRPr lang="en-IN"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DVS (Target base: 60K, Avg. bill</a:t>
                      </a:r>
                      <a:r>
                        <a:rPr lang="en-IN" sz="1300" baseline="0" dirty="0"/>
                        <a:t> per customer: 1.4, Expected ATV: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6500</a:t>
                      </a:r>
                      <a:r>
                        <a:rPr lang="en-IN" sz="1300" dirty="0"/>
                        <a:t>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2-3% additional loyalty</a:t>
                      </a:r>
                      <a:r>
                        <a:rPr lang="en-IN" sz="1300" baseline="0" dirty="0"/>
                        <a:t>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1.63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40 Lakh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 smtClean="0"/>
                        <a:t>- Responder Sales: Rs. 13.5</a:t>
                      </a:r>
                      <a:r>
                        <a:rPr lang="en-IN" sz="1300" baseline="0" dirty="0" smtClean="0"/>
                        <a:t> Cr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 smtClean="0"/>
                        <a:t>- Incremental Rev: Rs. 4.1 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aseline="0" dirty="0" smtClean="0"/>
                        <a:t>   (excluding Social CRM campaigns)</a:t>
                      </a:r>
                      <a:endParaRPr lang="en-IN" sz="1300" baseline="0" dirty="0" smtClean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DVS increases</a:t>
                      </a:r>
                      <a:r>
                        <a:rPr lang="en-IN" sz="1300" baseline="0" dirty="0"/>
                        <a:t> the brand stickiness by 1-2%. 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05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OT to Repeater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DVS (Target</a:t>
                      </a:r>
                      <a:r>
                        <a:rPr lang="en-IN" sz="1300" baseline="0" dirty="0"/>
                        <a:t> base: 4.5 Lakh for last 3 </a:t>
                      </a:r>
                      <a:r>
                        <a:rPr lang="en-IN" sz="1300" baseline="0" dirty="0" err="1"/>
                        <a:t>yr</a:t>
                      </a:r>
                      <a:r>
                        <a:rPr lang="en-IN" sz="1300" baseline="0" dirty="0"/>
                        <a:t> transacting base only)</a:t>
                      </a:r>
                      <a:br>
                        <a:rPr lang="en-IN" sz="1300" baseline="0" dirty="0"/>
                      </a:br>
                      <a:r>
                        <a:rPr lang="en-IN" sz="1300" baseline="0" dirty="0"/>
                        <a:t>Lifecycle campaign (New enrolled customers)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2- 3%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7.3 Cr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Sales: 1.3 Cr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 smtClean="0"/>
                        <a:t>- Responder Sales: Rs.</a:t>
                      </a:r>
                      <a:r>
                        <a:rPr lang="en-IN" sz="1300" baseline="0" dirty="0" smtClean="0"/>
                        <a:t> 4.1 Cr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 smtClean="0"/>
                        <a:t>- Incremental Rev: Rs. 1.3 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aseline="0" dirty="0" smtClean="0"/>
                        <a:t>   (excluding Social CRM campaigns)</a:t>
                      </a:r>
                      <a:endParaRPr lang="en-IN" sz="1300" baseline="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67.7% </a:t>
                      </a:r>
                      <a:r>
                        <a:rPr lang="en-IN" sz="1300" dirty="0"/>
                        <a:t>of the</a:t>
                      </a:r>
                      <a:r>
                        <a:rPr lang="en-IN" sz="1300" baseline="0" dirty="0"/>
                        <a:t> total base rests as one timers</a:t>
                      </a:r>
                      <a:endParaRPr sz="1300" dirty="0"/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36" y="494154"/>
            <a:ext cx="4828406" cy="411098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>Engagement Plan – JAS’22</a:t>
            </a:r>
            <a:endParaRPr lang="en-IN" b="0" dirty="0"/>
          </a:p>
        </p:txBody>
      </p:sp>
      <p:graphicFrame>
        <p:nvGraphicFramePr>
          <p:cNvPr id="5" name="Google Shape;106;p21"/>
          <p:cNvGraphicFramePr/>
          <p:nvPr>
            <p:extLst/>
          </p:nvPr>
        </p:nvGraphicFramePr>
        <p:xfrm>
          <a:off x="167426" y="1064544"/>
          <a:ext cx="11706895" cy="47449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9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Objective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Proposed Initiatives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Expected Impact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Why we think this makes sense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Winback </a:t>
                      </a:r>
                      <a:r>
                        <a:rPr lang="en-IN" sz="1300" dirty="0" smtClean="0"/>
                        <a:t>Lapsed/Lost </a:t>
                      </a:r>
                      <a:r>
                        <a:rPr lang="en-IN" sz="1300" dirty="0"/>
                        <a:t>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-Latency</a:t>
                      </a:r>
                      <a:r>
                        <a:rPr lang="en-IN" sz="1300" baseline="0" dirty="0"/>
                        <a:t> </a:t>
                      </a:r>
                      <a:r>
                        <a:rPr lang="en-IN" sz="1300" baseline="0" dirty="0" smtClean="0"/>
                        <a:t>based(R/L) </a:t>
                      </a:r>
                      <a:r>
                        <a:rPr lang="en-IN" sz="1300" baseline="0" dirty="0"/>
                        <a:t>segmented campaigns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-Bonus Point based campaigns (TG: 95K)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-GV based campaigns </a:t>
                      </a:r>
                      <a:endParaRPr lang="en-IN" sz="1300" baseline="0" dirty="0" smtClean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 smtClean="0"/>
                        <a:t>(Target Base: 14.1 Lac, ATV: Rs. 6823)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1-2% additional loyalty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dirty="0"/>
                        <a:t>- Responder Sales: Rs. </a:t>
                      </a:r>
                      <a:r>
                        <a:rPr lang="en-IN" sz="1300" dirty="0" smtClean="0"/>
                        <a:t>19.3</a:t>
                      </a:r>
                      <a:r>
                        <a:rPr lang="en-IN" sz="1300" baseline="0" dirty="0" smtClean="0"/>
                        <a:t>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IN" sz="1300" baseline="0" dirty="0"/>
                        <a:t>- Incremental Rev: Rs.2. </a:t>
                      </a:r>
                      <a:r>
                        <a:rPr lang="en-IN" sz="1300" baseline="0" dirty="0" smtClean="0"/>
                        <a:t>4 </a:t>
                      </a:r>
                      <a:r>
                        <a:rPr lang="en-IN" sz="1300" baseline="0" dirty="0"/>
                        <a:t>Cr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 smtClean="0"/>
                        <a:t>68.3% </a:t>
                      </a:r>
                      <a:r>
                        <a:rPr lang="en-US" sz="1300" dirty="0"/>
                        <a:t>of the</a:t>
                      </a:r>
                      <a:r>
                        <a:rPr lang="en-US" sz="1300" baseline="0" dirty="0"/>
                        <a:t> total base rests as Lapsed/Dormant (last 3 years data)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DND customers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Social CRM</a:t>
                      </a:r>
                      <a:r>
                        <a:rPr lang="en-IN" sz="1300" baseline="0" dirty="0"/>
                        <a:t> Campaigns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( Target </a:t>
                      </a:r>
                      <a:r>
                        <a:rPr lang="en-IN" sz="1300" baseline="0" dirty="0" smtClean="0"/>
                        <a:t>base: 6.5 Lac, Expected ATV: 6871)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4-5%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Rs </a:t>
                      </a:r>
                      <a:r>
                        <a:rPr lang="en-IN" sz="1300" baseline="0" dirty="0" smtClean="0"/>
                        <a:t>22.5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Rs. </a:t>
                      </a:r>
                      <a:r>
                        <a:rPr lang="en-IN" sz="1300" baseline="0" dirty="0" smtClean="0"/>
                        <a:t>2.8 </a:t>
                      </a:r>
                      <a:r>
                        <a:rPr lang="en-IN" sz="1300" baseline="0" dirty="0"/>
                        <a:t>Cr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Generated</a:t>
                      </a:r>
                      <a:r>
                        <a:rPr lang="en-IN" sz="1300" baseline="0" dirty="0"/>
                        <a:t> Incremental sales worth </a:t>
                      </a:r>
                      <a:r>
                        <a:rPr lang="en-IN" sz="1300" baseline="0" dirty="0" err="1"/>
                        <a:t>Rs</a:t>
                      </a:r>
                      <a:r>
                        <a:rPr lang="en-IN" sz="1300" baseline="0" dirty="0"/>
                        <a:t>. 8 Cr in FY: 19-20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Active</a:t>
                      </a:r>
                      <a:r>
                        <a:rPr lang="en-IN" sz="1300" baseline="0" dirty="0"/>
                        <a:t> customers retention</a:t>
                      </a:r>
                      <a:endParaRPr lang="en-IN"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Personalised</a:t>
                      </a:r>
                      <a:r>
                        <a:rPr lang="en-IN" sz="1300" baseline="0" dirty="0" smtClean="0"/>
                        <a:t> Micro-segmented campaigning</a:t>
                      </a:r>
                      <a:r>
                        <a:rPr lang="en-IN" sz="1300" dirty="0" smtClean="0"/>
                        <a:t> </a:t>
                      </a:r>
                      <a:r>
                        <a:rPr lang="en-IN" sz="1300" dirty="0"/>
                        <a:t>(Target base: </a:t>
                      </a:r>
                      <a:r>
                        <a:rPr lang="en-IN" sz="1300" dirty="0" smtClean="0"/>
                        <a:t>3.4</a:t>
                      </a:r>
                      <a:r>
                        <a:rPr lang="en-IN" sz="1300" baseline="0" dirty="0" smtClean="0"/>
                        <a:t> Lac, </a:t>
                      </a:r>
                      <a:r>
                        <a:rPr lang="en-IN" sz="1300" baseline="0" dirty="0"/>
                        <a:t>Expected ATV: Rs</a:t>
                      </a:r>
                      <a:r>
                        <a:rPr lang="en-IN" sz="1300" baseline="0" dirty="0" smtClean="0"/>
                        <a:t>. 7405</a:t>
                      </a:r>
                      <a:r>
                        <a:rPr lang="en-IN" sz="1300" dirty="0" smtClean="0"/>
                        <a:t>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2-3% additional loyalty</a:t>
                      </a:r>
                      <a:r>
                        <a:rPr lang="en-IN" sz="1300" baseline="0" dirty="0"/>
                        <a:t>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Rs. </a:t>
                      </a:r>
                      <a:r>
                        <a:rPr lang="en-IN" sz="1300" baseline="0" dirty="0" smtClean="0"/>
                        <a:t>7.5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Rev: Rs. </a:t>
                      </a:r>
                      <a:r>
                        <a:rPr lang="en-IN" sz="1300" baseline="0" dirty="0" smtClean="0"/>
                        <a:t>94.7 Lac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Micro-segmenting of customers in buckets of 20K customers</a:t>
                      </a:r>
                      <a:r>
                        <a:rPr lang="en-IN" sz="1300" baseline="0" dirty="0" smtClean="0"/>
                        <a:t> to yield better results. 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OT to Repeater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 smtClean="0"/>
                        <a:t>Personalized campaign </a:t>
                      </a:r>
                      <a:r>
                        <a:rPr lang="en-IN" sz="1300" dirty="0" smtClean="0"/>
                        <a:t>(</a:t>
                      </a:r>
                      <a:r>
                        <a:rPr lang="en-IN" sz="1300" dirty="0"/>
                        <a:t>Target</a:t>
                      </a:r>
                      <a:r>
                        <a:rPr lang="en-IN" sz="1300" baseline="0" dirty="0"/>
                        <a:t> base: </a:t>
                      </a:r>
                      <a:r>
                        <a:rPr lang="en-IN" sz="1300" baseline="0" dirty="0" smtClean="0"/>
                        <a:t>11.9 Lac, ATV: 7096)</a:t>
                      </a:r>
                      <a:br>
                        <a:rPr lang="en-IN" sz="1300" baseline="0" dirty="0" smtClean="0"/>
                      </a:br>
                      <a:r>
                        <a:rPr lang="en-IN" sz="1300" baseline="0" dirty="0" smtClean="0"/>
                        <a:t>lifecycle campaign (New enrolled customers)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2- 3%</a:t>
                      </a:r>
                      <a:r>
                        <a:rPr lang="en-IN" sz="1300" baseline="0" dirty="0"/>
                        <a:t> additional loyalty sales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Responder Sales: Rs. </a:t>
                      </a:r>
                      <a:r>
                        <a:rPr lang="en-IN" sz="1300" baseline="0" dirty="0" smtClean="0"/>
                        <a:t>25.4 </a:t>
                      </a:r>
                      <a:r>
                        <a:rPr lang="en-IN" sz="1300" baseline="0" dirty="0"/>
                        <a:t>Cr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aseline="0" dirty="0"/>
                        <a:t>- Incremental Sales: </a:t>
                      </a:r>
                      <a:r>
                        <a:rPr lang="en-IN" sz="1300" baseline="0" dirty="0" smtClean="0"/>
                        <a:t>3.1 </a:t>
                      </a:r>
                      <a:r>
                        <a:rPr lang="en-IN" sz="1300" baseline="0" dirty="0"/>
                        <a:t>Cr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/>
                        <a:t>62.5% </a:t>
                      </a:r>
                      <a:r>
                        <a:rPr lang="en-IN" sz="1300" dirty="0"/>
                        <a:t>of the</a:t>
                      </a:r>
                      <a:r>
                        <a:rPr lang="en-IN" sz="1300" baseline="0" dirty="0"/>
                        <a:t> total base rests as one timers</a:t>
                      </a:r>
                      <a:endParaRPr sz="1300" dirty="0"/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Support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694" y="1105116"/>
            <a:ext cx="4771256" cy="411098"/>
          </a:xfrm>
        </p:spPr>
        <p:txBody>
          <a:bodyPr/>
          <a:lstStyle/>
          <a:p>
            <a:r>
              <a:rPr lang="en-IN" dirty="0"/>
              <a:t>Overview &amp; Help from </a:t>
            </a:r>
            <a:r>
              <a:rPr lang="en-IN" dirty="0" err="1"/>
              <a:t>Blackberrys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10267"/>
              </p:ext>
            </p:extLst>
          </p:nvPr>
        </p:nvGraphicFramePr>
        <p:xfrm>
          <a:off x="1488130" y="1749380"/>
          <a:ext cx="9583128" cy="2472265"/>
        </p:xfrm>
        <a:graphic>
          <a:graphicData uri="http://schemas.openxmlformats.org/drawingml/2006/table">
            <a:tbl>
              <a:tblPr firstRow="1" bandRow="1"/>
              <a:tblGrid>
                <a:gridCol w="159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453">
                <a:tc gridSpan="6"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Quarterly Tickets- JFM’22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Closed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Invalid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With-in SLA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Outside</a:t>
                      </a:r>
                      <a:r>
                        <a:rPr lang="en-IN" sz="1900" baseline="0" dirty="0"/>
                        <a:t> SLA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Total Tickets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29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Incident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1900" dirty="0"/>
                        <a:t>Service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21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21</a:t>
                      </a:r>
                      <a:endParaRPr lang="en-IN" sz="19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17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694" y="4686300"/>
            <a:ext cx="1101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800" dirty="0">
                <a:latin typeface="Gotham Black" panose="02000604030000020004"/>
                <a:cs typeface="Calibri" panose="020F0502020204030204" pitchFamily="34" charset="0"/>
              </a:rPr>
              <a:t>SLA </a:t>
            </a:r>
            <a:r>
              <a:rPr lang="en-IN" sz="1800" dirty="0">
                <a:solidFill>
                  <a:schemeClr val="tx1"/>
                </a:solidFill>
                <a:latin typeface="Gotham Black" panose="02000604030000020004"/>
                <a:ea typeface="+mn-ea"/>
                <a:cs typeface="Calibri" panose="020F0502020204030204" pitchFamily="34" charset="0"/>
              </a:rPr>
              <a:t>adherence for sharing the Campaign briefs</a:t>
            </a:r>
          </a:p>
          <a:p>
            <a:pPr marL="285750" indent="-285750">
              <a:buFontTx/>
              <a:buChar char="-"/>
            </a:pPr>
            <a:r>
              <a:rPr lang="en-IN" sz="1800" dirty="0">
                <a:latin typeface="Gotham Black" panose="02000604030000020004"/>
                <a:cs typeface="Calibri" panose="020F0502020204030204" pitchFamily="34" charset="0"/>
              </a:rPr>
              <a:t>Active participation on official communication channels </a:t>
            </a:r>
          </a:p>
        </p:txBody>
      </p:sp>
    </p:spTree>
    <p:extLst>
      <p:ext uri="{BB962C8B-B14F-4D97-AF65-F5344CB8AC3E}">
        <p14:creationId xmlns:p14="http://schemas.microsoft.com/office/powerpoint/2010/main" val="269985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Customer Insights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At a Glance</a:t>
            </a:r>
          </a:p>
        </p:txBody>
      </p:sp>
    </p:spTree>
    <p:extLst>
      <p:ext uri="{BB962C8B-B14F-4D97-AF65-F5344CB8AC3E}">
        <p14:creationId xmlns:p14="http://schemas.microsoft.com/office/powerpoint/2010/main" val="31206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3CE4-C990-4A0E-B8F9-B7CD1EB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4" y="494154"/>
            <a:ext cx="5502264" cy="411098"/>
          </a:xfrm>
        </p:spPr>
        <p:txBody>
          <a:bodyPr>
            <a:normAutofit fontScale="90000"/>
          </a:bodyPr>
          <a:lstStyle/>
          <a:p>
            <a:r>
              <a:rPr lang="en-IN" dirty="0"/>
              <a:t>Repeat Customer Deep Dive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9274" y="1704256"/>
            <a:ext cx="220228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" panose="02000604030000020004"/>
                <a:cs typeface="Arial"/>
                <a:sym typeface="Arial"/>
              </a:rPr>
              <a:t>Customer shopped increased for every slab except Platinum.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" panose="02000604030000020004"/>
                <a:cs typeface="Arial"/>
                <a:sym typeface="Arial"/>
              </a:rPr>
              <a:t>We need to work on targeting platinum slab customers, motivating them to come and shop with BB.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" panose="02000604030000020004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" panose="02000604030000020004"/>
                <a:cs typeface="Arial"/>
                <a:sym typeface="Arial"/>
              </a:rPr>
              <a:t>We can also observe that customers mostly make an optimum visit of 2-3 times and then a decrease in the no. of visits happens. We should ensure the no. of visits of the customers.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" panose="02000604030000020004"/>
              <a:cs typeface="Arial"/>
              <a:sym typeface="Arial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73369" y="1269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6980349" y="1269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6980349" y="394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302157" y="394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56335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illarynewtheme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illarynewtheme" id="{174E9B82-2BEA-4714-A4E4-D8207009DD59}" vid="{66D9982B-30CC-46C3-9AE6-D24D4954826A}"/>
    </a:ext>
  </a:extLst>
</a:theme>
</file>

<file path=ppt/theme/theme2.xml><?xml version="1.0" encoding="utf-8"?>
<a:theme xmlns:a="http://schemas.openxmlformats.org/drawingml/2006/main" name="ABOU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-lLINE-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YOU">
  <a:themeElements>
    <a:clrScheme name="CAPILLARY-4">
      <a:dk1>
        <a:srgbClr val="000000"/>
      </a:dk1>
      <a:lt1>
        <a:srgbClr val="FFFFFF"/>
      </a:lt1>
      <a:dk2>
        <a:srgbClr val="59595C"/>
      </a:dk2>
      <a:lt2>
        <a:srgbClr val="E7E6E6"/>
      </a:lt2>
      <a:accent1>
        <a:srgbClr val="F05D24"/>
      </a:accent1>
      <a:accent2>
        <a:srgbClr val="FDDB00"/>
      </a:accent2>
      <a:accent3>
        <a:srgbClr val="36B249"/>
      </a:accent3>
      <a:accent4>
        <a:srgbClr val="1586C8"/>
      </a:accent4>
      <a:accent5>
        <a:srgbClr val="198582"/>
      </a:accent5>
      <a:accent6>
        <a:srgbClr val="91B923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1-lLINE-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capillarynewtheme</Template>
  <TotalTime>26311</TotalTime>
  <Words>1381</Words>
  <Application>Microsoft Office PowerPoint</Application>
  <PresentationFormat>Widescreen</PresentationFormat>
  <Paragraphs>293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MS PGothic</vt:lpstr>
      <vt:lpstr>Arial</vt:lpstr>
      <vt:lpstr>Bebas Neue</vt:lpstr>
      <vt:lpstr>Calibri</vt:lpstr>
      <vt:lpstr>Corbel</vt:lpstr>
      <vt:lpstr>Gotham</vt:lpstr>
      <vt:lpstr>Gotham Black</vt:lpstr>
      <vt:lpstr>Gotham Book</vt:lpstr>
      <vt:lpstr>Gotham Medium</vt:lpstr>
      <vt:lpstr>HY엽서L</vt:lpstr>
      <vt:lpstr>Lato</vt:lpstr>
      <vt:lpstr>Raleway</vt:lpstr>
      <vt:lpstr>Roboto</vt:lpstr>
      <vt:lpstr>Roboto Condensed</vt:lpstr>
      <vt:lpstr>Source Sans Pro Light</vt:lpstr>
      <vt:lpstr>capillarynewtheme</vt:lpstr>
      <vt:lpstr>ABOUT</vt:lpstr>
      <vt:lpstr>1-lLINE-TITLE</vt:lpstr>
      <vt:lpstr>THANKYOU</vt:lpstr>
      <vt:lpstr>1_1-lLINE-TITLE</vt:lpstr>
      <vt:lpstr>BB: Business Review</vt:lpstr>
      <vt:lpstr>Agenda</vt:lpstr>
      <vt:lpstr>Business Overview</vt:lpstr>
      <vt:lpstr>Campaign Snapshot – AMJ’22</vt:lpstr>
      <vt:lpstr>Engagement Plan – AMJ’22</vt:lpstr>
      <vt:lpstr>Engagement Plan – JAS’22</vt:lpstr>
      <vt:lpstr>Support Details</vt:lpstr>
      <vt:lpstr>Customer Insights</vt:lpstr>
      <vt:lpstr>Repeat Customer Deep Dive</vt:lpstr>
      <vt:lpstr>From where did the repeat customers come from?</vt:lpstr>
      <vt:lpstr>Second visit study of the repeaters</vt:lpstr>
      <vt:lpstr>Category Wise Sales Contribution</vt:lpstr>
      <vt:lpstr>What have we lost by not doing campaigns</vt:lpstr>
      <vt:lpstr>Engage+ Adoption Scorecard (4/5)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Bhai</dc:creator>
  <cp:lastModifiedBy>Akhil Kumar</cp:lastModifiedBy>
  <cp:revision>331</cp:revision>
  <dcterms:created xsi:type="dcterms:W3CDTF">2021-05-06T07:32:32Z</dcterms:created>
  <dcterms:modified xsi:type="dcterms:W3CDTF">2022-08-05T09:04:35Z</dcterms:modified>
</cp:coreProperties>
</file>