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327" r:id="rId4"/>
    <p:sldId id="324" r:id="rId5"/>
    <p:sldId id="325" r:id="rId6"/>
    <p:sldId id="326" r:id="rId7"/>
    <p:sldId id="331" r:id="rId8"/>
    <p:sldId id="332" r:id="rId9"/>
    <p:sldId id="329" r:id="rId10"/>
    <p:sldId id="330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154" autoAdjust="0"/>
  </p:normalViewPr>
  <p:slideViewPr>
    <p:cSldViewPr snapToGrid="0">
      <p:cViewPr varScale="1">
        <p:scale>
          <a:sx n="126" d="100"/>
          <a:sy n="126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Category Brand Sales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53-48EC-B916-406D92E0A8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53-48EC-B916-406D92E0A8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53-48EC-B916-406D92E0A8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53-48EC-B916-406D92E0A8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653-48EC-B916-406D92E0A8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653-48EC-B916-406D92E0A8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653-48EC-B916-406D92E0A8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export!$K$46:$K$52</c:f>
              <c:strCache>
                <c:ptCount val="7"/>
                <c:pt idx="0">
                  <c:v>FORMAL</c:v>
                </c:pt>
                <c:pt idx="1">
                  <c:v>CASUALE</c:v>
                </c:pt>
                <c:pt idx="2">
                  <c:v>FORMAL-NOS</c:v>
                </c:pt>
                <c:pt idx="3">
                  <c:v>URBAN</c:v>
                </c:pt>
                <c:pt idx="4">
                  <c:v>AFI</c:v>
                </c:pt>
                <c:pt idx="5">
                  <c:v>CASUALE-NOS</c:v>
                </c:pt>
                <c:pt idx="6">
                  <c:v>FORMAL-LUXE</c:v>
                </c:pt>
              </c:strCache>
            </c:strRef>
          </c:cat>
          <c:val>
            <c:numRef>
              <c:f>export!$M$46:$M$52</c:f>
              <c:numCache>
                <c:formatCode>0.00%</c:formatCode>
                <c:ptCount val="7"/>
                <c:pt idx="0">
                  <c:v>0.41219882351924686</c:v>
                </c:pt>
                <c:pt idx="1">
                  <c:v>0.20444019472329444</c:v>
                </c:pt>
                <c:pt idx="2">
                  <c:v>0.17000355472767126</c:v>
                </c:pt>
                <c:pt idx="3">
                  <c:v>9.5517364030373489E-2</c:v>
                </c:pt>
                <c:pt idx="4">
                  <c:v>9.4902388455066516E-2</c:v>
                </c:pt>
                <c:pt idx="5">
                  <c:v>2.2594063534272676E-2</c:v>
                </c:pt>
                <c:pt idx="6">
                  <c:v>3.4361101007482125E-4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653-48EC-B916-406D92E0A8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weekly campaign </a:t>
            </a:r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 err="1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JUly</a:t>
            </a: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3625"/>
            <a:ext cx="1969007" cy="56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Legends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1184"/>
              </p:ext>
            </p:extLst>
          </p:nvPr>
        </p:nvGraphicFramePr>
        <p:xfrm>
          <a:off x="2873468" y="1329172"/>
          <a:ext cx="5758467" cy="461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8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3838978">
                  <a:extLst>
                    <a:ext uri="{9D8B030D-6E8A-4147-A177-3AD203B41FA5}">
                      <a16:colId xmlns:a16="http://schemas.microsoft.com/office/drawing/2014/main" val="2878526385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Targeted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Responded(Customers)/Test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 - Control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bills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Sales/Test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 *  Test Target Base * Control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sales/TTL Cost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16 June‘22 – 16 July ’22</a:t>
            </a:r>
            <a:endParaRPr lang="en-IN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5948"/>
              </p:ext>
            </p:extLst>
          </p:nvPr>
        </p:nvGraphicFramePr>
        <p:xfrm>
          <a:off x="354631" y="1084900"/>
          <a:ext cx="11477979" cy="343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69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617517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510639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843836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23706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617517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10639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55814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communication cost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6,39,240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2,06,06,751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7,71,280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3,577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6,825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29,60,653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76,709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Day of Sale Preview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6,39,240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81,61,864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3,13,825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5,984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16,54,014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76,709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3,20,781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52,904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9,47,614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1,28,19,776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4,91,192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1,13,714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6,78,079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9,341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32,594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1.37%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12,16,50,313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61,64,529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11,374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10,695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11,675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4,86,883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66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154255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Email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16036"/>
              </p:ext>
            </p:extLst>
          </p:nvPr>
        </p:nvGraphicFramePr>
        <p:xfrm>
          <a:off x="437226" y="1959058"/>
          <a:ext cx="11327361" cy="195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04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78602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760297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51742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636101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63270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7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 Emailer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2,07,222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71,31,081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3,30,141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14,52,286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16 June‘22 – 16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6617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238837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Facebook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24365"/>
              </p:ext>
            </p:extLst>
          </p:nvPr>
        </p:nvGraphicFramePr>
        <p:xfrm>
          <a:off x="393853" y="1963967"/>
          <a:ext cx="11362945" cy="183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94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674306">
                  <a:extLst>
                    <a:ext uri="{9D8B030D-6E8A-4147-A177-3AD203B41FA5}">
                      <a16:colId xmlns:a16="http://schemas.microsoft.com/office/drawing/2014/main" val="3142928187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4099473564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791082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57418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41970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891640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677453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771046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73761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</a:tblGrid>
              <a:tr h="836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Sharp Cut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2,56,422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4,06,29,671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13,02,764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30,18,320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16 June‘22 – 16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8888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6555179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Communication Delivery  Rate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60060"/>
              </p:ext>
            </p:extLst>
          </p:nvPr>
        </p:nvGraphicFramePr>
        <p:xfrm>
          <a:off x="2445497" y="1929783"/>
          <a:ext cx="7248326" cy="255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81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812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0204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Rate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Kankerbagh Temprary Closure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3,16,022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11 July‘22 – 18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861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4651513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Retention/ Winback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822"/>
              </p:ext>
            </p:extLst>
          </p:nvPr>
        </p:nvGraphicFramePr>
        <p:xfrm>
          <a:off x="1566723" y="1536798"/>
          <a:ext cx="9078528" cy="264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86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183892927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26650606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537570655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retention revenue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83,726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56,656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34,736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                         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9,66,321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9,94,63,261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1,38,71,830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1,43,83,653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216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988" y="6058491"/>
            <a:ext cx="92586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*Campaigns: 16 June‘22 – 16 July ’22</a:t>
            </a:r>
          </a:p>
          <a:p>
            <a:r>
              <a:rPr lang="en-US" sz="1100" b="1" dirty="0" smtClean="0"/>
              <a:t>**Retention/Winback: 10 July‘22 </a:t>
            </a:r>
            <a:r>
              <a:rPr lang="en-US" sz="1100" b="1" dirty="0"/>
              <a:t>– </a:t>
            </a:r>
            <a:r>
              <a:rPr lang="en-US" sz="1100" b="1" dirty="0" smtClean="0"/>
              <a:t>16 </a:t>
            </a:r>
            <a:r>
              <a:rPr lang="en-US" sz="1100" b="1" dirty="0"/>
              <a:t>July </a:t>
            </a:r>
            <a:r>
              <a:rPr lang="en-US" sz="1100" b="1" dirty="0" smtClean="0"/>
              <a:t>’22</a:t>
            </a:r>
          </a:p>
          <a:p>
            <a:r>
              <a:rPr lang="en-US" sz="1100" b="1" dirty="0" smtClean="0"/>
              <a:t>*** All EOSS Campaigns have been clubbed in EOSS. The Retention/Winback for EOSS is considered since the EOSS start date (29</a:t>
            </a:r>
            <a:r>
              <a:rPr lang="en-US" sz="1100" b="1" baseline="30000" dirty="0" smtClean="0"/>
              <a:t>th</a:t>
            </a:r>
            <a:r>
              <a:rPr lang="en-US" sz="1100" b="1" dirty="0" smtClean="0"/>
              <a:t> June, 2022).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369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61225"/>
              </p:ext>
            </p:extLst>
          </p:nvPr>
        </p:nvGraphicFramePr>
        <p:xfrm>
          <a:off x="1249680" y="899556"/>
          <a:ext cx="4895212" cy="561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9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  <a:r>
                        <a:rPr lang="en-IN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 </a:t>
                      </a:r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4,24,21,444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13,95,092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12,59,855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11,92,708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8,44,010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7,20,610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4,73,027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4,62,462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4,22,055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3,05,976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2,60,372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2,16,184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2,00,548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39408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Khakis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1,81,281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8869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1,78,885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49911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1,36,821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66871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1,26,701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311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1,25,192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45085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1017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6827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29,628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068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880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8896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8774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3181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3901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FORMAL-LUXE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85444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229965"/>
              </p:ext>
            </p:extLst>
          </p:nvPr>
        </p:nvGraphicFramePr>
        <p:xfrm>
          <a:off x="7178153" y="1761243"/>
          <a:ext cx="4122193" cy="357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9850" y="6596390"/>
            <a:ext cx="582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*Campaigns: 16 June‘22 – 16 July ’22, **Products: 10 July‘22 </a:t>
            </a:r>
            <a:r>
              <a:rPr lang="en-US" sz="1100" b="1" dirty="0">
                <a:solidFill>
                  <a:schemeClr val="bg1"/>
                </a:solidFill>
              </a:rPr>
              <a:t>– </a:t>
            </a:r>
            <a:r>
              <a:rPr lang="en-US" sz="1100" b="1" dirty="0" smtClean="0">
                <a:solidFill>
                  <a:schemeClr val="bg1"/>
                </a:solidFill>
              </a:rPr>
              <a:t>16 </a:t>
            </a:r>
            <a:r>
              <a:rPr lang="en-US" sz="1100" b="1" dirty="0">
                <a:solidFill>
                  <a:schemeClr val="bg1"/>
                </a:solidFill>
              </a:rPr>
              <a:t>July ’22</a:t>
            </a:r>
            <a:endParaRPr lang="en-IN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539240"/>
            <a:ext cx="10142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The Sharp </a:t>
            </a:r>
            <a:r>
              <a:rPr lang="en-US" sz="2000" dirty="0" smtClean="0"/>
              <a:t>Cut Campaign </a:t>
            </a:r>
            <a:r>
              <a:rPr lang="en-US" sz="2000" dirty="0"/>
              <a:t>has been the best performing campaign in terms of hit rate with a hit rate of 1.86%. EOSS performance has been the best performing campaign in terms of ROI</a:t>
            </a:r>
          </a:p>
          <a:p>
            <a:pPr algn="just" fontAlgn="ctr"/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Inventory </a:t>
            </a:r>
            <a:r>
              <a:rPr lang="en-US" sz="2000" dirty="0"/>
              <a:t>mapping needs to be done as a large number of items are coming to be unclassified. Formal Shirts has been the best selling product for the campaign that have ran during last </a:t>
            </a:r>
            <a:r>
              <a:rPr lang="en-US" sz="2000" dirty="0" smtClean="0"/>
              <a:t>month</a:t>
            </a:r>
          </a:p>
          <a:p>
            <a:pPr algn="just" fontAlgn="ctr"/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Of all the campaigns that started a month prior, EOSS Reminder campaign had </a:t>
            </a:r>
            <a:r>
              <a:rPr lang="en-US" sz="2000" dirty="0"/>
              <a:t>the best active </a:t>
            </a:r>
            <a:r>
              <a:rPr lang="en-US" sz="2000" dirty="0" smtClean="0"/>
              <a:t>retention during last week, with </a:t>
            </a:r>
            <a:r>
              <a:rPr lang="en-US" sz="2000" dirty="0"/>
              <a:t>a total of </a:t>
            </a:r>
            <a:r>
              <a:rPr lang="en-US" sz="2000" dirty="0" smtClean="0"/>
              <a:t>1,639 </a:t>
            </a:r>
            <a:r>
              <a:rPr lang="en-US" sz="2000" dirty="0"/>
              <a:t>active customers </a:t>
            </a:r>
            <a:r>
              <a:rPr lang="en-US" sz="2000" dirty="0" smtClean="0"/>
              <a:t>shopping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Transaction propensity AIRA model can be used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437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65130</TotalTime>
  <Words>768</Words>
  <Application>Microsoft Office PowerPoint</Application>
  <PresentationFormat>Widescreen</PresentationFormat>
  <Paragraphs>355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SMS</vt:lpstr>
      <vt:lpstr>Email</vt:lpstr>
      <vt:lpstr>Facebook</vt:lpstr>
      <vt:lpstr>Communication Delivery  Rate</vt:lpstr>
      <vt:lpstr>Retention/ Winback</vt:lpstr>
      <vt:lpstr>Product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2632</cp:revision>
  <dcterms:created xsi:type="dcterms:W3CDTF">2019-09-26T09:47:28Z</dcterms:created>
  <dcterms:modified xsi:type="dcterms:W3CDTF">2022-07-21T06:02:20Z</dcterms:modified>
</cp:coreProperties>
</file>