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327" r:id="rId4"/>
    <p:sldId id="324" r:id="rId5"/>
    <p:sldId id="331" r:id="rId6"/>
    <p:sldId id="332" r:id="rId7"/>
    <p:sldId id="329" r:id="rId8"/>
    <p:sldId id="330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154" autoAdjust="0"/>
  </p:normalViewPr>
  <p:slideViewPr>
    <p:cSldViewPr snapToGrid="0">
      <p:cViewPr varScale="1">
        <p:scale>
          <a:sx n="116" d="100"/>
          <a:sy n="116" d="100"/>
        </p:scale>
        <p:origin x="115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illary\Blackberrys\Excel%20Files\bb_weekly_campaign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 Brand Sales Distribution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C2-4262-AFFF-DBC2BD81A2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C2-4262-AFFF-DBC2BD81A2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C2-4262-AFFF-DBC2BD81A2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C2-4262-AFFF-DBC2BD81A20A}"/>
              </c:ext>
            </c:extLst>
          </c:dPt>
          <c:dLbls>
            <c:dLbl>
              <c:idx val="0"/>
              <c:layout>
                <c:manualLayout>
                  <c:x val="8.838659230096238E-2"/>
                  <c:y val="1.5614246135899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C2-4262-AFFF-DBC2BD81A20A}"/>
                </c:ext>
              </c:extLst>
            </c:dLbl>
            <c:dLbl>
              <c:idx val="2"/>
              <c:layout>
                <c:manualLayout>
                  <c:x val="-0.1112284260342184"/>
                  <c:y val="-1.20265066522409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DC2-4262-AFFF-DBC2BD81A20A}"/>
                </c:ext>
              </c:extLst>
            </c:dLbl>
            <c:dLbl>
              <c:idx val="3"/>
              <c:layout>
                <c:manualLayout>
                  <c:x val="2.1609698843823109E-2"/>
                  <c:y val="-9.489854463371397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DC2-4262-AFFF-DBC2BD81A2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Product!$K$2:$K$5</c:f>
              <c:strCache>
                <c:ptCount val="4"/>
                <c:pt idx="0">
                  <c:v>Accessories</c:v>
                </c:pt>
                <c:pt idx="1">
                  <c:v>Apparel</c:v>
                </c:pt>
                <c:pt idx="2">
                  <c:v>Footwear</c:v>
                </c:pt>
                <c:pt idx="3">
                  <c:v>Mask</c:v>
                </c:pt>
              </c:strCache>
            </c:strRef>
          </c:cat>
          <c:val>
            <c:numRef>
              <c:f>Product!$M$2:$M$5</c:f>
              <c:numCache>
                <c:formatCode>0.0%</c:formatCode>
                <c:ptCount val="4"/>
                <c:pt idx="0">
                  <c:v>4.9080745392718117E-2</c:v>
                </c:pt>
                <c:pt idx="1">
                  <c:v>0.93200079492688948</c:v>
                </c:pt>
                <c:pt idx="2">
                  <c:v>1.4250859403909929E-2</c:v>
                </c:pt>
                <c:pt idx="3">
                  <c:v>4.6676002764824377E-3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C2-4262-AFFF-DBC2BD81A2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weekly campaign </a:t>
            </a:r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AUGUST</a:t>
            </a: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3625"/>
            <a:ext cx="1969007" cy="56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Legends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1184"/>
              </p:ext>
            </p:extLst>
          </p:nvPr>
        </p:nvGraphicFramePr>
        <p:xfrm>
          <a:off x="2873468" y="1329172"/>
          <a:ext cx="5758467" cy="461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8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3838978">
                  <a:extLst>
                    <a:ext uri="{9D8B030D-6E8A-4147-A177-3AD203B41FA5}">
                      <a16:colId xmlns:a16="http://schemas.microsoft.com/office/drawing/2014/main" val="2878526385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Targeted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Responded(Customers)/Test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 - Control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bills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Sales/Test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 *  Test Target Base * Control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sales/TTL Cost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81" y="6088559"/>
            <a:ext cx="6603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</a:t>
            </a:r>
            <a:r>
              <a:rPr lang="en-US" sz="1100" b="1" dirty="0"/>
              <a:t>8</a:t>
            </a:r>
            <a:r>
              <a:rPr lang="en-US" sz="1100" b="1" dirty="0" smtClean="0"/>
              <a:t> July ‘</a:t>
            </a:r>
            <a:r>
              <a:rPr lang="en-US" sz="1100" b="1" dirty="0" smtClean="0"/>
              <a:t>22 – </a:t>
            </a:r>
            <a:r>
              <a:rPr lang="en-US" sz="1100" b="1" dirty="0"/>
              <a:t>7</a:t>
            </a:r>
            <a:r>
              <a:rPr lang="en-US" sz="1100" b="1" dirty="0" smtClean="0"/>
              <a:t> August </a:t>
            </a:r>
            <a:r>
              <a:rPr lang="en-US" sz="1100" b="1" dirty="0" smtClean="0"/>
              <a:t>’22</a:t>
            </a:r>
          </a:p>
          <a:p>
            <a:r>
              <a:rPr lang="en-US" sz="1100" b="1" dirty="0"/>
              <a:t>** All EOSS Campaigns have been clubbed in EOSS</a:t>
            </a:r>
            <a:r>
              <a:rPr lang="en-US" sz="1100" b="1" dirty="0" smtClean="0"/>
              <a:t>. </a:t>
            </a:r>
            <a:endParaRPr lang="en-US" sz="1100" b="1" dirty="0" smtClean="0"/>
          </a:p>
          <a:p>
            <a:r>
              <a:rPr lang="en-US" sz="1100" b="1" dirty="0" smtClean="0"/>
              <a:t>*** </a:t>
            </a:r>
            <a:r>
              <a:rPr lang="en-US" sz="1100" b="1" dirty="0" smtClean="0"/>
              <a:t>Since Lift% VS CG is negative for </a:t>
            </a:r>
            <a:r>
              <a:rPr lang="en-US" sz="1100" b="1" dirty="0" smtClean="0"/>
              <a:t>all Campaigns</a:t>
            </a:r>
            <a:r>
              <a:rPr lang="en-US" sz="1100" b="1" dirty="0" smtClean="0"/>
              <a:t>, </a:t>
            </a:r>
            <a:r>
              <a:rPr lang="en-US" sz="1100" b="1" dirty="0" smtClean="0"/>
              <a:t>hence there is no considerable incremental rate.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59745"/>
              </p:ext>
            </p:extLst>
          </p:nvPr>
        </p:nvGraphicFramePr>
        <p:xfrm>
          <a:off x="354631" y="1644066"/>
          <a:ext cx="11477979" cy="287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02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7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74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35841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51062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611619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508201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575756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878067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684286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684286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66729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72322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53943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513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communication cost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Pro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72,986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12,81,893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72,865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11,654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Bhubaneshwar NSO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4,54,565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59,039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8,77,794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1,10,905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6929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2,43,627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50,28,548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2,69,147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29,235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57282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5,61,031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8,06,48,936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56,08,186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67,324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6555179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Communication Delivery  Rate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4112"/>
              </p:ext>
            </p:extLst>
          </p:nvPr>
        </p:nvGraphicFramePr>
        <p:xfrm>
          <a:off x="2445497" y="1929783"/>
          <a:ext cx="7248326" cy="192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81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812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0204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Rate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Pro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72,986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2,43,627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319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209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</a:t>
            </a:r>
            <a:r>
              <a:rPr lang="en-US" sz="1100" b="1" dirty="0"/>
              <a:t>1</a:t>
            </a:r>
            <a:r>
              <a:rPr lang="en-US" sz="1100" b="1" dirty="0" smtClean="0"/>
              <a:t> August ‘22 </a:t>
            </a:r>
            <a:r>
              <a:rPr lang="en-US" sz="1100" b="1" dirty="0" smtClean="0"/>
              <a:t>– </a:t>
            </a:r>
            <a:r>
              <a:rPr lang="en-US" sz="1100" b="1" dirty="0"/>
              <a:t>7</a:t>
            </a:r>
            <a:r>
              <a:rPr lang="en-US" sz="1100" b="1" dirty="0" smtClean="0"/>
              <a:t> August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861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4651513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Retention/ Winback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09859"/>
              </p:ext>
            </p:extLst>
          </p:nvPr>
        </p:nvGraphicFramePr>
        <p:xfrm>
          <a:off x="1566723" y="1536798"/>
          <a:ext cx="9078528" cy="391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86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183892927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26650606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537570655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retention revenue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Bhubaneshwar NSO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2,67,371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52,734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87,960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Pro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5,20,083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1,32,058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39,95,099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8,86,526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1,07,038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45614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7,07,705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1,97,789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83,205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501987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6,46,53,074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90,20,882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73,13,718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216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988" y="6058491"/>
            <a:ext cx="92586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*Campaigns: </a:t>
            </a:r>
            <a:r>
              <a:rPr lang="en-US" sz="1100" b="1" dirty="0"/>
              <a:t>8</a:t>
            </a:r>
            <a:r>
              <a:rPr lang="en-US" sz="1100" b="1" dirty="0" smtClean="0"/>
              <a:t> </a:t>
            </a:r>
            <a:r>
              <a:rPr lang="en-US" sz="1100" b="1" dirty="0" smtClean="0"/>
              <a:t>July‘22 – </a:t>
            </a:r>
            <a:r>
              <a:rPr lang="en-US" sz="1100" b="1" dirty="0"/>
              <a:t>7</a:t>
            </a:r>
            <a:r>
              <a:rPr lang="en-US" sz="1100" b="1" dirty="0" smtClean="0"/>
              <a:t> August </a:t>
            </a:r>
            <a:r>
              <a:rPr lang="en-US" sz="1100" b="1" dirty="0" smtClean="0"/>
              <a:t>’22</a:t>
            </a:r>
          </a:p>
          <a:p>
            <a:r>
              <a:rPr lang="en-US" sz="1100" b="1" dirty="0" smtClean="0"/>
              <a:t>** All EOSS Campaigns have been clubbed in EOSS.</a:t>
            </a:r>
          </a:p>
          <a:p>
            <a:r>
              <a:rPr lang="en-US" sz="1100" b="1" dirty="0" smtClean="0"/>
              <a:t>*** Retention/Winback has been considered since July </a:t>
            </a:r>
            <a:r>
              <a:rPr lang="en-US" sz="1100" b="1" dirty="0" smtClean="0"/>
              <a:t>8, </a:t>
            </a:r>
            <a:r>
              <a:rPr lang="en-US" sz="1100" b="1" dirty="0" smtClean="0"/>
              <a:t>2022. For EOSS, it has been considered since inception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369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65374"/>
              </p:ext>
            </p:extLst>
          </p:nvPr>
        </p:nvGraphicFramePr>
        <p:xfrm>
          <a:off x="1249680" y="899566"/>
          <a:ext cx="4895212" cy="52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9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Briefs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4,55,918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4,905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55436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Pocket Square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1,59,019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Sweater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18,788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4,09,23,946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Loafers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1,48,503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Jackets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56,26,488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Handkerchief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1,79,899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88,15,928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11,79,713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8,46,167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Trousers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1,58,89,605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76,538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90,84,215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39408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JOGGER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4,35,032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88694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 Coat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10,33,152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499112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28,74,976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66871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2,80,214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311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Jeans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46,68,172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45085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Sneakers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1,52,733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1017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3,48,650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6827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Slippers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0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9850" y="6596390"/>
            <a:ext cx="582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*Campaigns: </a:t>
            </a:r>
            <a:r>
              <a:rPr lang="en-US" sz="1100" b="1" dirty="0">
                <a:solidFill>
                  <a:schemeClr val="bg1"/>
                </a:solidFill>
              </a:rPr>
              <a:t>8</a:t>
            </a:r>
            <a:r>
              <a:rPr lang="en-US" sz="1100" b="1" dirty="0" smtClean="0">
                <a:solidFill>
                  <a:schemeClr val="bg1"/>
                </a:solidFill>
              </a:rPr>
              <a:t> July ‘</a:t>
            </a:r>
            <a:r>
              <a:rPr lang="en-US" sz="1100" b="1" dirty="0" smtClean="0">
                <a:solidFill>
                  <a:schemeClr val="bg1"/>
                </a:solidFill>
              </a:rPr>
              <a:t>22 – </a:t>
            </a:r>
            <a:r>
              <a:rPr lang="en-US" sz="1100" b="1" dirty="0">
                <a:solidFill>
                  <a:schemeClr val="bg1"/>
                </a:solidFill>
              </a:rPr>
              <a:t>7</a:t>
            </a:r>
            <a:r>
              <a:rPr lang="en-US" sz="1100" b="1" dirty="0" smtClean="0">
                <a:solidFill>
                  <a:schemeClr val="bg1"/>
                </a:solidFill>
              </a:rPr>
              <a:t> August </a:t>
            </a:r>
            <a:r>
              <a:rPr lang="en-US" sz="1100" b="1" dirty="0" smtClean="0">
                <a:solidFill>
                  <a:schemeClr val="bg1"/>
                </a:solidFill>
              </a:rPr>
              <a:t>’22</a:t>
            </a:r>
            <a:endParaRPr lang="en-IN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77212"/>
              </p:ext>
            </p:extLst>
          </p:nvPr>
        </p:nvGraphicFramePr>
        <p:xfrm>
          <a:off x="6461102" y="2063978"/>
          <a:ext cx="4827462" cy="326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4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578708"/>
            <a:ext cx="10142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EOSS has </a:t>
            </a:r>
            <a:r>
              <a:rPr lang="en-US" sz="2000" dirty="0"/>
              <a:t>been the best performing campaign in terms of </a:t>
            </a:r>
            <a:r>
              <a:rPr lang="en-US" sz="2000" dirty="0" smtClean="0"/>
              <a:t>hit rate, </a:t>
            </a:r>
            <a:r>
              <a:rPr lang="en-US" sz="2000" dirty="0"/>
              <a:t>with a hit rate of </a:t>
            </a:r>
            <a:r>
              <a:rPr lang="en-US" sz="2000" dirty="0" smtClean="0"/>
              <a:t>1.6%.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In Apparel, Shirts have been the best selling product followed by trousers and pants respectively, for campaigns that ran during the last 30 days.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EOSS had </a:t>
            </a:r>
            <a:r>
              <a:rPr lang="en-US" sz="2000" dirty="0"/>
              <a:t>the best active </a:t>
            </a:r>
            <a:r>
              <a:rPr lang="en-US" sz="2000" dirty="0" smtClean="0"/>
              <a:t>retention, with </a:t>
            </a:r>
            <a:r>
              <a:rPr lang="en-US" sz="2000" dirty="0"/>
              <a:t>a total of </a:t>
            </a:r>
            <a:r>
              <a:rPr lang="en-US" sz="2000" dirty="0" smtClean="0"/>
              <a:t>10,229 active </a:t>
            </a:r>
            <a:r>
              <a:rPr lang="en-US" sz="2000" dirty="0"/>
              <a:t>customers </a:t>
            </a:r>
            <a:r>
              <a:rPr lang="en-US" sz="2000" dirty="0" smtClean="0"/>
              <a:t>shopping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Channel AIRA model can be used to determine the affinity of a particular channel for customers and can be used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437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65662</TotalTime>
  <Words>637</Words>
  <Application>Microsoft Office PowerPoint</Application>
  <PresentationFormat>Widescreen</PresentationFormat>
  <Paragraphs>289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SMS</vt:lpstr>
      <vt:lpstr>Communication Delivery  Rate</vt:lpstr>
      <vt:lpstr>Retention/ Winback</vt:lpstr>
      <vt:lpstr>Product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2664</cp:revision>
  <dcterms:created xsi:type="dcterms:W3CDTF">2019-09-26T09:47:28Z</dcterms:created>
  <dcterms:modified xsi:type="dcterms:W3CDTF">2022-08-08T10:18:35Z</dcterms:modified>
</cp:coreProperties>
</file>