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7" r:id="rId3"/>
    <p:sldId id="319" r:id="rId4"/>
    <p:sldId id="298" r:id="rId5"/>
    <p:sldId id="320" r:id="rId6"/>
    <p:sldId id="321" r:id="rId7"/>
    <p:sldId id="318" r:id="rId8"/>
    <p:sldId id="299" r:id="rId9"/>
    <p:sldId id="322" r:id="rId10"/>
    <p:sldId id="315" r:id="rId11"/>
    <p:sldId id="303" r:id="rId12"/>
    <p:sldId id="324" r:id="rId13"/>
    <p:sldId id="316" r:id="rId14"/>
    <p:sldId id="307" r:id="rId15"/>
    <p:sldId id="308" r:id="rId16"/>
    <p:sldId id="306" r:id="rId17"/>
    <p:sldId id="317" r:id="rId18"/>
    <p:sldId id="309" r:id="rId19"/>
    <p:sldId id="310" r:id="rId20"/>
    <p:sldId id="311" r:id="rId21"/>
    <p:sldId id="312" r:id="rId22"/>
    <p:sldId id="313" r:id="rId23"/>
    <p:sldId id="314" r:id="rId24"/>
    <p:sldId id="323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neesh" initials="M" lastIdx="1" clrIdx="0">
    <p:extLst>
      <p:ext uri="{19B8F6BF-5375-455C-9EA6-DF929625EA0E}">
        <p15:presenceInfo xmlns:p15="http://schemas.microsoft.com/office/powerpoint/2012/main" userId="Mohneesh" providerId="None"/>
      </p:ext>
    </p:extLst>
  </p:cmAuthor>
  <p:cmAuthor id="2" name="muskan" initials="m" lastIdx="1" clrIdx="1">
    <p:extLst>
      <p:ext uri="{19B8F6BF-5375-455C-9EA6-DF929625EA0E}">
        <p15:presenceInfo xmlns:p15="http://schemas.microsoft.com/office/powerpoint/2012/main" userId="muskan" providerId="None"/>
      </p:ext>
    </p:extLst>
  </p:cmAuthor>
  <p:cmAuthor id="3" name="Aanchal" initials="A" lastIdx="5" clrIdx="2">
    <p:extLst>
      <p:ext uri="{19B8F6BF-5375-455C-9EA6-DF929625EA0E}">
        <p15:presenceInfo xmlns:p15="http://schemas.microsoft.com/office/powerpoint/2012/main" userId="Aanc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663300"/>
    <a:srgbClr val="996633"/>
    <a:srgbClr val="D5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123" d="100"/>
          <a:sy n="123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pillary\Blackberrys\Excel%20Files\bb_monthly_deck_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pillary\Blackberrys\Excel%20Files\bb_monthly_deck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pillary\Blackberrys\Excel%20Files\bb_monthly_deck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ABV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'overall YTD'!$F$1</c:f>
              <c:strCache>
                <c:ptCount val="1"/>
                <c:pt idx="0">
                  <c:v>abv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 YTD'!$A$2:$A$8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'overall YTD'!$F$2:$F$8</c:f>
              <c:numCache>
                <c:formatCode>_ * #,##0_ ;_ * \-#,##0_ ;_ * "-"??_ ;_ @_ </c:formatCode>
                <c:ptCount val="7"/>
                <c:pt idx="0">
                  <c:v>7456.6949970939304</c:v>
                </c:pt>
                <c:pt idx="1">
                  <c:v>7714.04442641066</c:v>
                </c:pt>
                <c:pt idx="2">
                  <c:v>7721.1538856007301</c:v>
                </c:pt>
                <c:pt idx="3">
                  <c:v>8174.51308447468</c:v>
                </c:pt>
                <c:pt idx="4">
                  <c:v>7592.3606433777304</c:v>
                </c:pt>
                <c:pt idx="5">
                  <c:v>6781.9523608526297</c:v>
                </c:pt>
                <c:pt idx="6">
                  <c:v>6129.9059694248899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E3-43D9-8704-25EC98D37A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3714207"/>
        <c:axId val="135367855"/>
      </c:lineChart>
      <c:catAx>
        <c:axId val="123714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67855"/>
        <c:crosses val="autoZero"/>
        <c:auto val="1"/>
        <c:lblAlgn val="ctr"/>
        <c:lblOffset val="100"/>
        <c:noMultiLvlLbl val="0"/>
      </c:catAx>
      <c:valAx>
        <c:axId val="13536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ABV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14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ABS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'overall YTD'!$E$1</c:f>
              <c:strCache>
                <c:ptCount val="1"/>
                <c:pt idx="0">
                  <c:v>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 YTD'!$A$2:$A$8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'overall YTD'!$E$2:$E$8</c:f>
              <c:numCache>
                <c:formatCode>_(* #,##0.00_);_(* \(#,##0.00\);_(* "-"??_);_(@_)</c:formatCode>
                <c:ptCount val="7"/>
                <c:pt idx="0">
                  <c:v>2.66130161994605</c:v>
                </c:pt>
                <c:pt idx="1">
                  <c:v>2.5351025623316499</c:v>
                </c:pt>
                <c:pt idx="2">
                  <c:v>2.7441507660092701</c:v>
                </c:pt>
                <c:pt idx="3">
                  <c:v>2.7634052457255298</c:v>
                </c:pt>
                <c:pt idx="4">
                  <c:v>2.6237915724218799</c:v>
                </c:pt>
                <c:pt idx="5">
                  <c:v>2.5602348381650302</c:v>
                </c:pt>
                <c:pt idx="6" formatCode="0.00">
                  <c:v>2.7847956459943801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08-4852-B8D4-9BEEE4535C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4875743"/>
        <c:axId val="134876159"/>
      </c:lineChart>
      <c:catAx>
        <c:axId val="13487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76159"/>
        <c:crosses val="autoZero"/>
        <c:auto val="1"/>
        <c:lblAlgn val="ctr"/>
        <c:lblOffset val="100"/>
        <c:noMultiLvlLbl val="0"/>
      </c:catAx>
      <c:valAx>
        <c:axId val="13487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ABS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7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2000"/>
              <a:t>Retention/Winback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retention_winback!$B$1</c:f>
              <c:strCache>
                <c:ptCount val="1"/>
                <c:pt idx="0">
                  <c:v>Active Retention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retention_winback!$A$2:$A$3</c:f>
              <c:strCache>
                <c:ptCount val="2"/>
                <c:pt idx="0">
                  <c:v>YTD</c:v>
                </c:pt>
                <c:pt idx="1">
                  <c:v>MTD</c:v>
                </c:pt>
              </c:strCache>
            </c:strRef>
          </c:cat>
          <c:val>
            <c:numRef>
              <c:f>retention_winback!$B$2:$B$3</c:f>
              <c:numCache>
                <c:formatCode>_ * #,##0_ ;_ * \-#,##0_ ;_ * "-"??_ ;_ @_ </c:formatCode>
                <c:ptCount val="2"/>
                <c:pt idx="0">
                  <c:v>88517</c:v>
                </c:pt>
                <c:pt idx="1">
                  <c:v>13045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D-43C1-8E13-D5BAB490236A}"/>
            </c:ext>
          </c:extLst>
        </c:ser>
        <c:ser>
          <c:idx val="1"/>
          <c:order val="1"/>
          <c:tx>
            <c:strRef>
              <c:f>retention_winback!$C$1</c:f>
              <c:strCache>
                <c:ptCount val="1"/>
                <c:pt idx="0">
                  <c:v>Lapsed Winback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retention_winback!$A$2:$A$3</c:f>
              <c:strCache>
                <c:ptCount val="2"/>
                <c:pt idx="0">
                  <c:v>YTD</c:v>
                </c:pt>
                <c:pt idx="1">
                  <c:v>MTD</c:v>
                </c:pt>
              </c:strCache>
            </c:strRef>
          </c:cat>
          <c:val>
            <c:numRef>
              <c:f>retention_winback!$C$2:$C$3</c:f>
              <c:numCache>
                <c:formatCode>_ * #,##0_ ;_ * \-#,##0_ ;_ * "-"??_ ;_ @_ </c:formatCode>
                <c:ptCount val="2"/>
                <c:pt idx="0">
                  <c:v>12228</c:v>
                </c:pt>
                <c:pt idx="1">
                  <c:v>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0D-43C1-8E13-D5BAB490236A}"/>
            </c:ext>
          </c:extLst>
        </c:ser>
        <c:ser>
          <c:idx val="2"/>
          <c:order val="2"/>
          <c:tx>
            <c:strRef>
              <c:f>retention_winback!$D$1</c:f>
              <c:strCache>
                <c:ptCount val="1"/>
                <c:pt idx="0">
                  <c:v>Lost Winback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retention_winback!$A$2:$A$3</c:f>
              <c:strCache>
                <c:ptCount val="2"/>
                <c:pt idx="0">
                  <c:v>YTD</c:v>
                </c:pt>
                <c:pt idx="1">
                  <c:v>MTD</c:v>
                </c:pt>
              </c:strCache>
            </c:strRef>
          </c:cat>
          <c:val>
            <c:numRef>
              <c:f>retention_winback!$D$2:$D$3</c:f>
              <c:numCache>
                <c:formatCode>_ * #,##0_ ;_ * \-#,##0_ ;_ * "-"??_ ;_ @_ </c:formatCode>
                <c:ptCount val="2"/>
                <c:pt idx="0">
                  <c:v>48684</c:v>
                </c:pt>
                <c:pt idx="1">
                  <c:v>7855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0D-43C1-8E13-D5BAB49023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8545983"/>
        <c:axId val="548547647"/>
      </c:barChart>
      <c:catAx>
        <c:axId val="54854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547647"/>
        <c:crosses val="autoZero"/>
        <c:auto val="1"/>
        <c:lblAlgn val="ctr"/>
        <c:lblOffset val="100"/>
        <c:noMultiLvlLbl val="0"/>
      </c:catAx>
      <c:valAx>
        <c:axId val="54854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54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29EA-22C2-4148-B8CC-E79A00C1734D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F6B54-402D-4841-A0F8-DF5C40CFA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2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0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65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6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4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8930-42D1-4716-A92B-2E6DCB21D8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62E-9FDE-49F3-ADE3-D67DE1C5C4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103" y="-10337"/>
            <a:ext cx="12226899" cy="6881036"/>
            <a:chOff x="-13084" y="-10337"/>
            <a:chExt cx="9934355" cy="68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-13084" y="-10337"/>
              <a:ext cx="9934355" cy="6881036"/>
              <a:chOff x="-13084" y="-10337"/>
              <a:chExt cx="9934355" cy="6881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13084" y="-10337"/>
                <a:ext cx="9934355" cy="6881036"/>
                <a:chOff x="-16103" y="-10337"/>
                <a:chExt cx="12226898" cy="6881036"/>
              </a:xfrm>
            </p:grpSpPr>
            <p:pic>
              <p:nvPicPr>
                <p:cNvPr id="15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296" r="32470" b="23"/>
                <a:stretch/>
              </p:blipFill>
              <p:spPr bwMode="auto">
                <a:xfrm>
                  <a:off x="-16103" y="543873"/>
                  <a:ext cx="4681729" cy="631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/>
                <a:stretch/>
              </p:blipFill>
              <p:spPr bwMode="auto">
                <a:xfrm>
                  <a:off x="7705092" y="1347724"/>
                  <a:ext cx="4505703" cy="5522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2993740" y="-3020178"/>
                  <a:ext cx="839903" cy="685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00" t="50000" b="23731"/>
                <a:stretch/>
              </p:blipFill>
              <p:spPr bwMode="auto">
                <a:xfrm>
                  <a:off x="7704838" y="701041"/>
                  <a:ext cx="4505703" cy="29016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D:\Art Work -Template - Graphics\border.pn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96858"/>
                <a:stretch/>
              </p:blipFill>
              <p:spPr bwMode="auto">
                <a:xfrm rot="5400000">
                  <a:off x="8357781" y="-3023447"/>
                  <a:ext cx="839903" cy="6866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-1291" y="6652985"/>
                <a:ext cx="9922561" cy="217714"/>
              </a:xfrm>
              <a:prstGeom prst="rect">
                <a:avLst/>
              </a:prstGeom>
              <a:solidFill>
                <a:srgbClr val="3D2D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Picture 2" descr="C:\Users\amit.mehta\Pictures\Picture2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4746" y="170484"/>
                <a:ext cx="1291020" cy="51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D:\Art Work -Template - Graphics\border.png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00" t="50000" r="9488" b="23731"/>
            <a:stretch/>
          </p:blipFill>
          <p:spPr bwMode="auto">
            <a:xfrm>
              <a:off x="3697782" y="829568"/>
              <a:ext cx="3960051" cy="581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2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Monthly Business Review</a:t>
            </a:r>
            <a:r>
              <a:rPr lang="en-US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JULY </a:t>
            </a:r>
            <a:r>
              <a:rPr lang="en-US" sz="16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2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2554"/>
              </p:ext>
            </p:extLst>
          </p:nvPr>
        </p:nvGraphicFramePr>
        <p:xfrm>
          <a:off x="325489" y="955733"/>
          <a:ext cx="11529393" cy="486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701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946031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730148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3166187">
                  <a:extLst>
                    <a:ext uri="{9D8B030D-6E8A-4147-A177-3AD203B41FA5}">
                      <a16:colId xmlns:a16="http://schemas.microsoft.com/office/drawing/2014/main" val="498934034"/>
                    </a:ext>
                  </a:extLst>
                </a:gridCol>
                <a:gridCol w="796213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584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640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616">
                  <a:extLst>
                    <a:ext uri="{9D8B030D-6E8A-4147-A177-3AD203B41FA5}">
                      <a16:colId xmlns:a16="http://schemas.microsoft.com/office/drawing/2014/main" val="340101157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5041">
                  <a:extLst>
                    <a:ext uri="{9D8B030D-6E8A-4147-A177-3AD203B41FA5}">
                      <a16:colId xmlns:a16="http://schemas.microsoft.com/office/drawing/2014/main" val="4041912662"/>
                    </a:ext>
                  </a:extLst>
                </a:gridCol>
                <a:gridCol w="640522">
                  <a:extLst>
                    <a:ext uri="{9D8B030D-6E8A-4147-A177-3AD203B41FA5}">
                      <a16:colId xmlns:a16="http://schemas.microsoft.com/office/drawing/2014/main" val="3233986994"/>
                    </a:ext>
                  </a:extLst>
                </a:gridCol>
              </a:tblGrid>
              <a:tr h="945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Message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contacted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Rate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 </a:t>
                      </a:r>
                      <a:r>
                        <a:rPr lang="en-IN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Txns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responder points redeemed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Bhubaneshwar NSO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Soars High! Blackberrys opens store at Esplanade One Mall, . Visit the store to Reinvent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wardrobe. For more details contact 8984070898.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06-08-2022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2,46,253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2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 Mall Lucknow Launch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Firebirds, Blackberrys store is Now Open at Lulu Mall, Lucknow on First Floor . We look forward to your presence. Come explore fresh fashion in modern hues.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8,77,794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1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160030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Hurry! Pick your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favourite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summer styles @Blackberrys Sharp Cut Sale. Get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40% Off. Find your nearest Store bitly.ws/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5,85,824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4,264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2,87,58,169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3,75,740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15,118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7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I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Suits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Jackets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Now Buy 2 &amp; get 40% off on Suits and Jackets in Blackberrys Sharp Cut Sale. Hurry! Visit your nearest Store to now bitly.ws/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08-08-2022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2,02,661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51,84,285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87,427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7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160646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 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Hurry! Pick your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favourite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summer styles @Blackberrys Sharp Cut Sale. Get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40% Off. Find your nearest Store bitly.ws/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3,16,022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2,913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3,479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2,04,07,181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2,86,541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10,321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205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49"/>
            <a:ext cx="1409700" cy="38134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SMS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01534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26601"/>
              </p:ext>
            </p:extLst>
          </p:nvPr>
        </p:nvGraphicFramePr>
        <p:xfrm>
          <a:off x="337929" y="955732"/>
          <a:ext cx="11529393" cy="43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701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946031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717706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3215951">
                  <a:extLst>
                    <a:ext uri="{9D8B030D-6E8A-4147-A177-3AD203B41FA5}">
                      <a16:colId xmlns:a16="http://schemas.microsoft.com/office/drawing/2014/main" val="498934034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293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673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489">
                  <a:extLst>
                    <a:ext uri="{9D8B030D-6E8A-4147-A177-3AD203B41FA5}">
                      <a16:colId xmlns:a16="http://schemas.microsoft.com/office/drawing/2014/main" val="3998682018"/>
                    </a:ext>
                  </a:extLst>
                </a:gridCol>
                <a:gridCol w="646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428">
                  <a:extLst>
                    <a:ext uri="{9D8B030D-6E8A-4147-A177-3AD203B41FA5}">
                      <a16:colId xmlns:a16="http://schemas.microsoft.com/office/drawing/2014/main" val="4041912662"/>
                    </a:ext>
                  </a:extLst>
                </a:gridCol>
                <a:gridCol w="640522">
                  <a:extLst>
                    <a:ext uri="{9D8B030D-6E8A-4147-A177-3AD203B41FA5}">
                      <a16:colId xmlns:a16="http://schemas.microsoft.com/office/drawing/2014/main" val="3233986994"/>
                    </a:ext>
                  </a:extLst>
                </a:gridCol>
              </a:tblGrid>
              <a:tr h="9973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Message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contacted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Hit Rate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responded </a:t>
                      </a:r>
                      <a:r>
                        <a:rPr lang="en-IN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Txns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responder points redeemed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  <a:r>
                        <a:rPr lang="en-I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I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Customers Campaign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We miss your presence at Blackberrys. Come &amp; enjoy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40% Off. Limited time offer valid on 3000+ Styles. Shop Now @ https://bit.ly/3I4Eq8n T &amp; 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9,47,614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1,820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1,28,19,776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48,124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6,106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1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159502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performance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Get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40% off in The 'Sharp Cut Sale' at Blackberrys. Hurry! Limited stock left. Visit your nearest Blackberrys store bitly.ws/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3,18,777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5,783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6,979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4,13,59,029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6,09,514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20,897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 || SALE B2G2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The Sharp Cut Sale gets Bigger!! Buy 2 Get 2 on select range! Visit Blackberrys Store today to pick your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favourite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styles. bitly.ws/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04-08-2022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3,59,962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4,271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3,19,62,086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5,50,983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14,526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1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EOSS Reminder - Rest of the customers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Dear Firebird, The Sharp Cut Sale gets Better!! Buy 2 Get 2 on a selected range! Visit Blackberrys Store today to pick styles that you love. bitly.ws/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sdHY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T&amp;C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30-07-2022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04-08-2022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3,46,604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73,56,381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67,633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18649"/>
            <a:ext cx="1475233" cy="3813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SMS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’22</a:t>
            </a:r>
            <a:endParaRPr lang="en-IN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4148" y="5624776"/>
            <a:ext cx="1099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 of all the campaigns, EOSS performance performed the best with a hit rate of 1.8% followed by 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</a:rPr>
              <a:t>EOSS Reminder || SALE </a:t>
            </a:r>
            <a:r>
              <a:rPr lang="en-IN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B2G2 </a:t>
            </a:r>
            <a:r>
              <a:rPr lang="en-US" sz="1200" dirty="0" smtClean="0"/>
              <a:t>with a hit rate of 1.2%, and EOSS Reminder 1 with a hit rate of 0.9%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525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Member fill rate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2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770"/>
            <a:ext cx="2935025" cy="44760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  <a:latin typeface="+mn-lt"/>
              </a:rPr>
              <a:t>Region-wise</a:t>
            </a:r>
            <a:endParaRPr lang="en-IN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46083"/>
              </p:ext>
            </p:extLst>
          </p:nvPr>
        </p:nvGraphicFramePr>
        <p:xfrm>
          <a:off x="2112263" y="1142190"/>
          <a:ext cx="7421885" cy="167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726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378766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378766">
                  <a:extLst>
                    <a:ext uri="{9D8B030D-6E8A-4147-A177-3AD203B41FA5}">
                      <a16:colId xmlns:a16="http://schemas.microsoft.com/office/drawing/2014/main" val="2878988730"/>
                    </a:ext>
                  </a:extLst>
                </a:gridCol>
                <a:gridCol w="1256571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1061028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1061028">
                  <a:extLst>
                    <a:ext uri="{9D8B030D-6E8A-4147-A177-3AD203B41FA5}">
                      <a16:colId xmlns:a16="http://schemas.microsoft.com/office/drawing/2014/main" val="1589311917"/>
                    </a:ext>
                  </a:extLst>
                </a:gridCol>
              </a:tblGrid>
              <a:tr h="44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Current Month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7,638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8,878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5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21926"/>
              </p:ext>
            </p:extLst>
          </p:nvPr>
        </p:nvGraphicFramePr>
        <p:xfrm>
          <a:off x="2112266" y="3366281"/>
          <a:ext cx="7421882" cy="169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726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378766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378766">
                  <a:extLst>
                    <a:ext uri="{9D8B030D-6E8A-4147-A177-3AD203B41FA5}">
                      <a16:colId xmlns:a16="http://schemas.microsoft.com/office/drawing/2014/main" val="2793414138"/>
                    </a:ext>
                  </a:extLst>
                </a:gridCol>
                <a:gridCol w="1256570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1061027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1061027">
                  <a:extLst>
                    <a:ext uri="{9D8B030D-6E8A-4147-A177-3AD203B41FA5}">
                      <a16:colId xmlns:a16="http://schemas.microsoft.com/office/drawing/2014/main" val="1185362503"/>
                    </a:ext>
                  </a:extLst>
                </a:gridCol>
              </a:tblGrid>
              <a:tr h="445013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Previous Month</a:t>
                      </a:r>
                      <a:endParaRPr lang="en-IN" sz="1200" b="1" i="0" u="none" strike="noStrike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6,149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11,007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5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 customers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’22</a:t>
            </a:r>
            <a:endParaRPr lang="en-IN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2263" y="5254752"/>
            <a:ext cx="7467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West region has seen the sharpest decline in non-interested customers from 699 to 142.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East region has seen the highest increase in number of member customers shopped from previous month, by 23.4%, followed by south (19.5%), north1 (15.9%), and north2 (2.9%)</a:t>
            </a:r>
          </a:p>
        </p:txBody>
      </p:sp>
    </p:spTree>
    <p:extLst>
      <p:ext uri="{BB962C8B-B14F-4D97-AF65-F5344CB8AC3E}">
        <p14:creationId xmlns:p14="http://schemas.microsoft.com/office/powerpoint/2010/main" val="70529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1" y="206058"/>
            <a:ext cx="3147060" cy="454232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Concept-wise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32141"/>
              </p:ext>
            </p:extLst>
          </p:nvPr>
        </p:nvGraphicFramePr>
        <p:xfrm>
          <a:off x="657471" y="1900058"/>
          <a:ext cx="4965779" cy="295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079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693350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693350">
                  <a:extLst>
                    <a:ext uri="{9D8B030D-6E8A-4147-A177-3AD203B41FA5}">
                      <a16:colId xmlns:a16="http://schemas.microsoft.com/office/drawing/2014/main" val="1980656706"/>
                    </a:ext>
                  </a:extLst>
                </a:gridCol>
              </a:tblGrid>
              <a:tr h="808313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bg1"/>
                          </a:solidFill>
                        </a:rPr>
                        <a:t>Current month</a:t>
                      </a:r>
                      <a:endParaRPr lang="en-IN" sz="14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EBO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FOFO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38,636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10,319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2,204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4000"/>
              </p:ext>
            </p:extLst>
          </p:nvPr>
        </p:nvGraphicFramePr>
        <p:xfrm>
          <a:off x="6391645" y="1900058"/>
          <a:ext cx="4959869" cy="295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352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744044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589473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</a:tblGrid>
              <a:tr h="808313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Previous month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EBO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FOFO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35,048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9,796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 customers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1,548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</a:t>
            </a:r>
            <a:r>
              <a:rPr lang="en-US" sz="1100" b="1" dirty="0" smtClean="0"/>
              <a:t>July  </a:t>
            </a:r>
            <a:r>
              <a:rPr lang="en-US" sz="1100" b="1" dirty="0" smtClean="0"/>
              <a:t>’22</a:t>
            </a:r>
            <a:endParaRPr lang="en-IN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7471" y="5187696"/>
            <a:ext cx="10694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 dirty="0" smtClean="0"/>
              <a:t>EBO stores have seen an </a:t>
            </a:r>
            <a:r>
              <a:rPr lang="en-US" sz="1500" dirty="0" smtClean="0">
                <a:solidFill>
                  <a:srgbClr val="336600"/>
                </a:solidFill>
              </a:rPr>
              <a:t>increase</a:t>
            </a:r>
            <a:r>
              <a:rPr lang="en-US" sz="1500" dirty="0" smtClean="0"/>
              <a:t> in number of member customers by </a:t>
            </a:r>
            <a:r>
              <a:rPr lang="en-US" sz="1500" b="1" dirty="0" smtClean="0"/>
              <a:t>10.2%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 dirty="0" smtClean="0"/>
              <a:t>FOFO </a:t>
            </a:r>
            <a:r>
              <a:rPr lang="en-US" sz="1500" dirty="0"/>
              <a:t>stores have seen an </a:t>
            </a:r>
            <a:r>
              <a:rPr lang="en-US" sz="1500" dirty="0">
                <a:solidFill>
                  <a:srgbClr val="336600"/>
                </a:solidFill>
              </a:rPr>
              <a:t>increase</a:t>
            </a:r>
            <a:r>
              <a:rPr lang="en-US" sz="1500" dirty="0"/>
              <a:t> </a:t>
            </a:r>
            <a:r>
              <a:rPr lang="en-US" sz="1500" dirty="0" smtClean="0"/>
              <a:t>in </a:t>
            </a:r>
            <a:r>
              <a:rPr lang="en-US" sz="1500" dirty="0"/>
              <a:t>number of member customers by </a:t>
            </a:r>
            <a:r>
              <a:rPr lang="en-US" sz="1500" b="1" dirty="0" smtClean="0"/>
              <a:t>5.3%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01829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136296" cy="36809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Customer Retention/ Winback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034" y="6391215"/>
            <a:ext cx="170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 ’22</a:t>
            </a:r>
            <a:endParaRPr lang="en-IN" sz="1100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444535"/>
              </p:ext>
            </p:extLst>
          </p:nvPr>
        </p:nvGraphicFramePr>
        <p:xfrm>
          <a:off x="1921565" y="1346050"/>
          <a:ext cx="7949681" cy="434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520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NEW CUSTOMERS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6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818"/>
            <a:ext cx="1272540" cy="4873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YTD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16907"/>
              </p:ext>
            </p:extLst>
          </p:nvPr>
        </p:nvGraphicFramePr>
        <p:xfrm>
          <a:off x="915912" y="1064693"/>
          <a:ext cx="10219740" cy="485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38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366895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443771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1413787">
                  <a:extLst>
                    <a:ext uri="{9D8B030D-6E8A-4147-A177-3AD203B41FA5}">
                      <a16:colId xmlns:a16="http://schemas.microsoft.com/office/drawing/2014/main" val="1898870785"/>
                    </a:ext>
                  </a:extLst>
                </a:gridCol>
                <a:gridCol w="124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102">
                  <a:extLst>
                    <a:ext uri="{9D8B030D-6E8A-4147-A177-3AD203B41FA5}">
                      <a16:colId xmlns:a16="http://schemas.microsoft.com/office/drawing/2014/main" val="3629158848"/>
                    </a:ext>
                  </a:extLst>
                </a:gridCol>
                <a:gridCol w="1182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469">
                  <a:extLst>
                    <a:ext uri="{9D8B030D-6E8A-4147-A177-3AD203B41FA5}">
                      <a16:colId xmlns:a16="http://schemas.microsoft.com/office/drawing/2014/main" val="1721429673"/>
                    </a:ext>
                  </a:extLst>
                </a:gridCol>
              </a:tblGrid>
              <a:tr h="283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32,262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29,725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23,247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34,008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30,996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26,203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29,062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29,58,24,729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27,19,10,625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21,11,49,453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33,65,14,629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27,97,62,128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21,08,88,943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20,86,40,536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8,488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73871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APP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3,527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59147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3,962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3,518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3492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7,67,90,292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6,43,77,745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4,85,60,122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8,59,07,541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6,94,75,897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5,05,33,523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5,04,83,697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565351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8,342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9,600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8,664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6,488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290488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21620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3,138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2951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January ‘22 – 31 July ’22, Repeater &gt; 1 Bill YTD and 1</a:t>
            </a:r>
            <a:r>
              <a:rPr lang="en-US" sz="1100" b="1" baseline="30000" dirty="0" smtClean="0"/>
              <a:t>st</a:t>
            </a:r>
            <a:r>
              <a:rPr lang="en-US" sz="1100" b="1" dirty="0" smtClean="0"/>
              <a:t> Bill after January 1</a:t>
            </a:r>
            <a:r>
              <a:rPr lang="en-US" sz="1100" b="1" baseline="30000" dirty="0" smtClean="0"/>
              <a:t>st</a:t>
            </a:r>
            <a:r>
              <a:rPr lang="en-US" sz="1100" b="1" dirty="0" smtClean="0"/>
              <a:t> ‘22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8984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958"/>
            <a:ext cx="1562100" cy="4873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MTD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53683"/>
              </p:ext>
            </p:extLst>
          </p:nvPr>
        </p:nvGraphicFramePr>
        <p:xfrm>
          <a:off x="887067" y="1212571"/>
          <a:ext cx="3552411" cy="476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361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746050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</a:tblGrid>
              <a:tr h="271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25,311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18,14,27,067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6,275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73871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2,625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59147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2,762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3492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4,09,13,226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565351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6,630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290488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21620"/>
                  </a:ext>
                </a:extLst>
              </a:tr>
              <a:tr h="454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2,481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2951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’22, Repeater &gt; 1 Bill MTD and 1</a:t>
            </a:r>
            <a:r>
              <a:rPr lang="en-US" sz="1100" b="1" baseline="30000" dirty="0" smtClean="0"/>
              <a:t>st</a:t>
            </a:r>
            <a:r>
              <a:rPr lang="en-US" sz="1100" b="1" dirty="0" smtClean="0"/>
              <a:t> Bill in this month</a:t>
            </a:r>
            <a:endParaRPr lang="en-IN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19528" y="2365144"/>
            <a:ext cx="58972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10% of New Customers became repeat customers.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5.6% </a:t>
            </a:r>
            <a:r>
              <a:rPr lang="en-US" sz="1400" dirty="0" smtClean="0">
                <a:solidFill>
                  <a:srgbClr val="336600"/>
                </a:solidFill>
              </a:rPr>
              <a:t>rise</a:t>
            </a:r>
            <a:r>
              <a:rPr lang="en-US" sz="1400" dirty="0" smtClean="0"/>
              <a:t> seen in ABV noticed in customers who made their first transaction in June, also repeated in June; compared to ABV of customers who made their first transaction in June.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New customers contributed 51.3% out of total sales.</a:t>
            </a:r>
            <a:endParaRPr lang="en-US" sz="14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22599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387"/>
            <a:ext cx="6278879" cy="4144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Region-wise(current month)</a:t>
            </a:r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47469"/>
              </p:ext>
            </p:extLst>
          </p:nvPr>
        </p:nvGraphicFramePr>
        <p:xfrm>
          <a:off x="1257300" y="915727"/>
          <a:ext cx="9678923" cy="536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6">
                  <a:extLst>
                    <a:ext uri="{9D8B030D-6E8A-4147-A177-3AD203B41FA5}">
                      <a16:colId xmlns:a16="http://schemas.microsoft.com/office/drawing/2014/main" val="1926661160"/>
                    </a:ext>
                  </a:extLst>
                </a:gridCol>
                <a:gridCol w="1569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9669">
                  <a:extLst>
                    <a:ext uri="{9D8B030D-6E8A-4147-A177-3AD203B41FA5}">
                      <a16:colId xmlns:a16="http://schemas.microsoft.com/office/drawing/2014/main" val="3793307277"/>
                    </a:ext>
                  </a:extLst>
                </a:gridCol>
                <a:gridCol w="1569669">
                  <a:extLst>
                    <a:ext uri="{9D8B030D-6E8A-4147-A177-3AD203B41FA5}">
                      <a16:colId xmlns:a16="http://schemas.microsoft.com/office/drawing/2014/main" val="2890658616"/>
                    </a:ext>
                  </a:extLst>
                </a:gridCol>
              </a:tblGrid>
              <a:tr h="5388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8,853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6,75,32,635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6,71,20,009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5,89,49,868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6,00,57,615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9,51,33,652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45857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6,731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Redeemed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3,81,317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4,57,902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4,73,669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2,86,506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4,45,258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1,379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1,83,05,410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1,80,28,894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1,68,91,140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1,54,56,092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2,57,05,498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5,770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6,587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8,079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7,584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6,672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4,92,27,225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4,90,91,115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4,20,58,728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4,46,01,523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6,94,28,154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55948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6,093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5,546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6,326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69341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9837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’22, Repeater &gt; 1 Bill | OT = 1 Bill in this month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7364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OVERALL PERFORMANCE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7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387"/>
            <a:ext cx="6629399" cy="4144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Region-wise(previous month)</a:t>
            </a:r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55449"/>
              </p:ext>
            </p:extLst>
          </p:nvPr>
        </p:nvGraphicFramePr>
        <p:xfrm>
          <a:off x="1264919" y="930967"/>
          <a:ext cx="9585960" cy="5310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7134">
                  <a:extLst>
                    <a:ext uri="{9D8B030D-6E8A-4147-A177-3AD203B41FA5}">
                      <a16:colId xmlns:a16="http://schemas.microsoft.com/office/drawing/2014/main" val="4193009480"/>
                    </a:ext>
                  </a:extLst>
                </a:gridCol>
                <a:gridCol w="1554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4593">
                  <a:extLst>
                    <a:ext uri="{9D8B030D-6E8A-4147-A177-3AD203B41FA5}">
                      <a16:colId xmlns:a16="http://schemas.microsoft.com/office/drawing/2014/main" val="3793307277"/>
                    </a:ext>
                  </a:extLst>
                </a:gridCol>
                <a:gridCol w="1554593">
                  <a:extLst>
                    <a:ext uri="{9D8B030D-6E8A-4147-A177-3AD203B41FA5}">
                      <a16:colId xmlns:a16="http://schemas.microsoft.com/office/drawing/2014/main" val="1525982714"/>
                    </a:ext>
                  </a:extLst>
                </a:gridCol>
              </a:tblGrid>
              <a:tr h="534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7,772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9,655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6,137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6,05,81,012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7,42,49,037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7,73,86,314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4,99,05,222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8,61,34,170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45857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6,653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6,719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7,019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6,811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Redeemed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4,56,203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6,21,972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7,29,682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3,16,586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5,46,350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1,57,09,457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2,12,77,730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2,21,78,130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1,23,75,823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2,02,64,141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7,732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7,243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7,495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7,686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6,888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4,48,71,555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5,29,71,307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5,52,08,184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3,75,29,399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6,58,70,029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55948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6,599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6,931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6,756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69341"/>
                  </a:ext>
                </a:extLst>
              </a:tr>
              <a:tr h="36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9837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’22, Repeater &gt; 1 Bill | OT = 1 Bill in last month 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6914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241"/>
            <a:ext cx="6205661" cy="45423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  <a:latin typeface="+mn-lt"/>
              </a:rPr>
              <a:t>Concept-wise Performance</a:t>
            </a:r>
            <a:endParaRPr lang="en-IN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17744"/>
              </p:ext>
            </p:extLst>
          </p:nvPr>
        </p:nvGraphicFramePr>
        <p:xfrm>
          <a:off x="739140" y="975279"/>
          <a:ext cx="5013960" cy="505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88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763064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606808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</a:tblGrid>
              <a:tr h="256747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Current month</a:t>
                      </a:r>
                      <a:endParaRPr lang="en-IN" sz="12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FOFO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EBO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10,276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38,574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6,33,78,477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29,04,17,948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961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140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Redeemed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3,08,175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17,51,074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8524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294682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1,95,01,738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7,75,76,434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30890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6,577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01327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78498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33,411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25079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4,38,76,739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21,28,41,514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19256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6,370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65795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940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8150"/>
              </p:ext>
            </p:extLst>
          </p:nvPr>
        </p:nvGraphicFramePr>
        <p:xfrm>
          <a:off x="6205662" y="975279"/>
          <a:ext cx="5013960" cy="505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88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1763064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1606808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</a:tblGrid>
              <a:tr h="256747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</a:rPr>
                        <a:t>Previous month</a:t>
                      </a:r>
                      <a:endParaRPr lang="en-IN" sz="12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FOFO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EBO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34,989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6,62,97,922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28,71,84,217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7,005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961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140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Redeemed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4,54,596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22,34,081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8524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294682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1,91,50,898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7,50,37,616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30890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01327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78498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8,483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25079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4,71,47,024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21,21,46,601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192567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657953"/>
                  </a:ext>
                </a:extLst>
              </a:tr>
              <a:tr h="3747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940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’22, Repeater &gt; 1 Bill | OT = 1 Bill in this month</a:t>
            </a:r>
            <a:endParaRPr lang="en-IN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09252" y="6374622"/>
            <a:ext cx="5897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June ‘22 – 30 June ’22, Repeater &gt; 1 Bill | OT = 1 Bill in last month 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020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01751"/>
            <a:ext cx="5221357" cy="44760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Slab-wise Migrations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07901"/>
              </p:ext>
            </p:extLst>
          </p:nvPr>
        </p:nvGraphicFramePr>
        <p:xfrm>
          <a:off x="495300" y="1760139"/>
          <a:ext cx="5295900" cy="30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5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949425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1405103059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3687118427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1387602495"/>
                    </a:ext>
                  </a:extLst>
                </a:gridCol>
              </a:tblGrid>
              <a:tr h="318788">
                <a:tc gridSpan="6"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bg1"/>
                          </a:solidFill>
                        </a:rPr>
                        <a:t>YTD</a:t>
                      </a:r>
                      <a:endParaRPr lang="en-IN" sz="1400" smtClean="0">
                        <a:solidFill>
                          <a:schemeClr val="bg1"/>
                        </a:solidFill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/ To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1,78,832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1,78,834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38,319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38,325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409968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17,162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17,165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9617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IN" sz="1200" dirty="0"/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69,196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69,198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140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1,78,834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69,204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17,163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38,321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3,03,522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8524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6064"/>
              </p:ext>
            </p:extLst>
          </p:nvPr>
        </p:nvGraphicFramePr>
        <p:xfrm>
          <a:off x="6385560" y="1760139"/>
          <a:ext cx="5295900" cy="30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55">
                  <a:extLst>
                    <a:ext uri="{9D8B030D-6E8A-4147-A177-3AD203B41FA5}">
                      <a16:colId xmlns:a16="http://schemas.microsoft.com/office/drawing/2014/main" val="353336280"/>
                    </a:ext>
                  </a:extLst>
                </a:gridCol>
                <a:gridCol w="949425">
                  <a:extLst>
                    <a:ext uri="{9D8B030D-6E8A-4147-A177-3AD203B41FA5}">
                      <a16:colId xmlns:a16="http://schemas.microsoft.com/office/drawing/2014/main" val="226541549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2455952343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1405103059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3687118427"/>
                    </a:ext>
                  </a:extLst>
                </a:gridCol>
                <a:gridCol w="865280">
                  <a:extLst>
                    <a:ext uri="{9D8B030D-6E8A-4147-A177-3AD203B41FA5}">
                      <a16:colId xmlns:a16="http://schemas.microsoft.com/office/drawing/2014/main" val="1387602495"/>
                    </a:ext>
                  </a:extLst>
                </a:gridCol>
              </a:tblGrid>
              <a:tr h="318788">
                <a:tc gridSpan="6"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MTD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/ To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23,561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2,902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2,902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409968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9617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IN" sz="1200" dirty="0"/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140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23,561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6,004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1,447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2,903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33,915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8524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34" y="6374622"/>
            <a:ext cx="5247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January ‘22 – 31 July ’22</a:t>
            </a:r>
            <a:endParaRPr lang="en-IN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85560" y="6374622"/>
            <a:ext cx="5247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</a:t>
            </a:r>
            <a:r>
              <a:rPr lang="en-US" sz="1100" b="1" dirty="0" smtClean="0"/>
              <a:t>July </a:t>
            </a:r>
            <a:r>
              <a:rPr lang="en-US" sz="1100" b="1" dirty="0" smtClean="0"/>
              <a:t>‘22 – 31 July ’22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94093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246"/>
            <a:ext cx="2570922" cy="5204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086" y="1444488"/>
            <a:ext cx="111384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New customers contributed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51.3%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out of total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sales, customers who are registered but have not yet transacted should be targeted for upcoming campaigns.</a:t>
            </a:r>
          </a:p>
          <a:p>
            <a:pPr algn="just"/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EOSS performance was the best performing campaign in SMS Channel with hit rate of 1.8%.</a:t>
            </a:r>
          </a:p>
          <a:p>
            <a:pPr algn="just"/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CE1">
                    <a:lumMod val="10000"/>
                  </a:srgbClr>
                </a:solidFill>
              </a:rPr>
              <a:t>Try to target the </a:t>
            </a:r>
            <a:r>
              <a:rPr lang="en-US" sz="2000" dirty="0" smtClean="0">
                <a:solidFill>
                  <a:srgbClr val="EEECE1">
                    <a:lumMod val="10000"/>
                  </a:srgbClr>
                </a:solidFill>
              </a:rPr>
              <a:t>customers </a:t>
            </a:r>
            <a:r>
              <a:rPr lang="en-US" sz="2000" dirty="0">
                <a:solidFill>
                  <a:srgbClr val="EEECE1">
                    <a:lumMod val="10000"/>
                  </a:srgbClr>
                </a:solidFill>
              </a:rPr>
              <a:t>who have missed their organic visit, which will help in increasing our Active %. Target DND customers with the help of X-engage campaign to improve Active </a:t>
            </a:r>
            <a:r>
              <a:rPr lang="en-US" sz="2000" dirty="0" smtClean="0">
                <a:solidFill>
                  <a:srgbClr val="EEECE1">
                    <a:lumMod val="10000"/>
                  </a:srgbClr>
                </a:solidFill>
              </a:rPr>
              <a:t>%</a:t>
            </a:r>
          </a:p>
          <a:p>
            <a:endParaRPr lang="en-US" sz="2000" dirty="0">
              <a:solidFill>
                <a:srgbClr val="EEECE1">
                  <a:lumMod val="10000"/>
                </a:srgb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CE1">
                    <a:lumMod val="10000"/>
                  </a:srgbClr>
                </a:solidFill>
              </a:rPr>
              <a:t>Start the Timeline Campaigns for One timers. This will increase repeat customers</a:t>
            </a:r>
            <a:r>
              <a:rPr lang="en-US" sz="2000" dirty="0" smtClean="0">
                <a:solidFill>
                  <a:srgbClr val="EEECE1">
                    <a:lumMod val="10000"/>
                  </a:srgbClr>
                </a:solidFill>
              </a:rPr>
              <a:t>.</a:t>
            </a:r>
            <a:endParaRPr lang="en-US" sz="2000" b="1" dirty="0" smtClean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972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905000" y="424533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Thank You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25"/>
            <a:ext cx="3047999" cy="5668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YTD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17153"/>
              </p:ext>
            </p:extLst>
          </p:nvPr>
        </p:nvGraphicFramePr>
        <p:xfrm>
          <a:off x="1159638" y="1000642"/>
          <a:ext cx="9822180" cy="514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187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666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2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8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8715">
                  <a:extLst>
                    <a:ext uri="{9D8B030D-6E8A-4147-A177-3AD203B41FA5}">
                      <a16:colId xmlns:a16="http://schemas.microsoft.com/office/drawing/2014/main" val="3233986994"/>
                    </a:ext>
                  </a:extLst>
                </a:gridCol>
              </a:tblGrid>
              <a:tr h="782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50,03,51,691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67,101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49,010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44,67,66,597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57,916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36,13,57,723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46,801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7,721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4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56,883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54,79,04,914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67,026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50,875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45,31,50,045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59,685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35,34,82,139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52,121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6,782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48,593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35,36,58,795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57,694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6,130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25569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034" y="6374622"/>
            <a:ext cx="4923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January ‘22 – 31 July ’22, Repeater &gt; 1 Bill YTD | OT = 1 Bill YTD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20519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678"/>
            <a:ext cx="1424940" cy="4187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YTD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930" y="5171799"/>
            <a:ext cx="6897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/>
              <a:t>ABV, in the month of July has </a:t>
            </a:r>
            <a:r>
              <a:rPr lang="en-US" sz="1300" b="1" dirty="0" smtClean="0">
                <a:solidFill>
                  <a:srgbClr val="C00000"/>
                </a:solidFill>
              </a:rPr>
              <a:t>decreased</a:t>
            </a:r>
            <a:r>
              <a:rPr lang="en-US" sz="1300" b="1" dirty="0" smtClean="0"/>
              <a:t> by 9.6% compared to that in June.</a:t>
            </a:r>
            <a:endParaRPr lang="en-IN" sz="1300" b="1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/>
              <a:t>ABS, in the month of July has </a:t>
            </a:r>
            <a:r>
              <a:rPr lang="en-US" sz="1300" b="1" dirty="0" smtClean="0">
                <a:solidFill>
                  <a:srgbClr val="336600"/>
                </a:solidFill>
              </a:rPr>
              <a:t>increased</a:t>
            </a:r>
            <a:r>
              <a:rPr lang="en-US" sz="1300" b="1" dirty="0" smtClean="0"/>
              <a:t> by 8.5% compared to that in June.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b="1" dirty="0" smtClean="0"/>
              <a:t>Sales, in the month of July has </a:t>
            </a:r>
            <a:r>
              <a:rPr lang="en-US" sz="1300" b="1" dirty="0" smtClean="0">
                <a:solidFill>
                  <a:srgbClr val="336600"/>
                </a:solidFill>
              </a:rPr>
              <a:t>increased</a:t>
            </a:r>
            <a:r>
              <a:rPr lang="en-US" sz="1300" b="1" dirty="0" smtClean="0"/>
              <a:t> by 0.05% compared to that in June.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126051"/>
              </p:ext>
            </p:extLst>
          </p:nvPr>
        </p:nvGraphicFramePr>
        <p:xfrm>
          <a:off x="564960" y="1470942"/>
          <a:ext cx="5226240" cy="324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088339"/>
              </p:ext>
            </p:extLst>
          </p:nvPr>
        </p:nvGraphicFramePr>
        <p:xfrm>
          <a:off x="5922927" y="1470942"/>
          <a:ext cx="5226240" cy="324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11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1562100" cy="4492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MTD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16302"/>
              </p:ext>
            </p:extLst>
          </p:nvPr>
        </p:nvGraphicFramePr>
        <p:xfrm>
          <a:off x="1844041" y="937256"/>
          <a:ext cx="8549638" cy="537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409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2137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87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961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Current Month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Previous Month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LFL</a:t>
                      </a:r>
                    </a:p>
                  </a:txBody>
                  <a:tcPr marL="7620" marR="7620" marT="7620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48,592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44,495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35,36,54,405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35,34,82,139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32,50,06,461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6,118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6,782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6,147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41,737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38,656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38,243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25,46,69,930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25,68,40,579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23,45,82,345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6,644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6,134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2970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32802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6,855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6,252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14653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9,89,84,475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9,66,41,560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9,04,24,116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89761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33451"/>
                  </a:ext>
                </a:extLst>
              </a:tr>
              <a:tr h="404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01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529" y="6405769"/>
            <a:ext cx="4923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’22, Repeater &gt; 1 Bill this month | OT = 1 Bill this month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8256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SLAB-WISE PERFORMANCE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2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67151"/>
              </p:ext>
            </p:extLst>
          </p:nvPr>
        </p:nvGraphicFramePr>
        <p:xfrm>
          <a:off x="1514061" y="1005836"/>
          <a:ext cx="8841519" cy="529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067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78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Slab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52,043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41,522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1,51,368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54,712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92,30,59,638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51,51,79,751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1,14,80,38,457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43,02,81,189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8,830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28,498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1,35,457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43,010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23,91,65,335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28,85,95,616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89,11,87,679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29,54,32,858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8,890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10,127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6,869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15,911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68,38,94,303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22,65,84,135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25,68,50,778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13,48,48,331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8,765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7,535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5,224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9238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13625"/>
            <a:ext cx="1394460" cy="5668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YTD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034" y="6374622"/>
            <a:ext cx="4923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January ‘22 – 31 July ’22, Repeater &gt; 1 Bill YTD | OT = 1 Bill YTD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45951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51372"/>
              </p:ext>
            </p:extLst>
          </p:nvPr>
        </p:nvGraphicFramePr>
        <p:xfrm>
          <a:off x="1514061" y="1005836"/>
          <a:ext cx="8841519" cy="529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067">
                  <a:extLst>
                    <a:ext uri="{9D8B030D-6E8A-4147-A177-3AD203B41FA5}">
                      <a16:colId xmlns:a16="http://schemas.microsoft.com/office/drawing/2014/main" val="3011765383"/>
                    </a:ext>
                  </a:extLst>
                </a:gridCol>
                <a:gridCol w="178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Slab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D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5,325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26,196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7,364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8,79,49,937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4,33,73,757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17,11,28,508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5,12,79,666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4,887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6,138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7,217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23,921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4,60,09,032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2,84,93,256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14,02,46,614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3,99,13,051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6,616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33673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46056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2,497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2,275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2068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4,19,40,905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1,48,80,501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3,08,81,894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1,13,66,615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07190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ABV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6,650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4,939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15397"/>
                  </a:ext>
                </a:extLst>
              </a:tr>
              <a:tr h="395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</a:t>
                      </a:r>
                      <a:r>
                        <a:rPr lang="en-IN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9238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13625"/>
            <a:ext cx="1394460" cy="56687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M</a:t>
            </a: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TD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173" y="6381248"/>
            <a:ext cx="4923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 1 July ‘22 – 31 July ’22, Repeater &gt; 1 Bill this month | OT = 1 Bill this month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21838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8260" y="4298679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3D2D17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CAMPAIGN RESULTS</a:t>
            </a:r>
            <a:endParaRPr lang="en-US" sz="1600" dirty="0">
              <a:solidFill>
                <a:srgbClr val="3D2D17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445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65458</TotalTime>
  <Words>2007</Words>
  <Application>Microsoft Office PowerPoint</Application>
  <PresentationFormat>Widescreen</PresentationFormat>
  <Paragraphs>926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Roboto</vt:lpstr>
      <vt:lpstr>1_Office Theme</vt:lpstr>
      <vt:lpstr>2_Office Theme</vt:lpstr>
      <vt:lpstr>PowerPoint Presentation</vt:lpstr>
      <vt:lpstr>PowerPoint Presentation</vt:lpstr>
      <vt:lpstr>YTD</vt:lpstr>
      <vt:lpstr>YTD</vt:lpstr>
      <vt:lpstr>MTD</vt:lpstr>
      <vt:lpstr>PowerPoint Presentation</vt:lpstr>
      <vt:lpstr>YTD</vt:lpstr>
      <vt:lpstr>MTD</vt:lpstr>
      <vt:lpstr>PowerPoint Presentation</vt:lpstr>
      <vt:lpstr>SMS</vt:lpstr>
      <vt:lpstr>SMS</vt:lpstr>
      <vt:lpstr>PowerPoint Presentation</vt:lpstr>
      <vt:lpstr>Region-wise</vt:lpstr>
      <vt:lpstr>Concept-wise</vt:lpstr>
      <vt:lpstr>Customer Retention/ Winback</vt:lpstr>
      <vt:lpstr>PowerPoint Presentation</vt:lpstr>
      <vt:lpstr>YTD</vt:lpstr>
      <vt:lpstr>MTD</vt:lpstr>
      <vt:lpstr>Region-wise(current month)</vt:lpstr>
      <vt:lpstr>Region-wise(previous month)</vt:lpstr>
      <vt:lpstr>Concept-wise Performance</vt:lpstr>
      <vt:lpstr>Slab-wise Migrations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Mohneesh</dc:creator>
  <cp:lastModifiedBy>Akhil Kumar</cp:lastModifiedBy>
  <cp:revision>2656</cp:revision>
  <dcterms:created xsi:type="dcterms:W3CDTF">2019-09-26T09:47:28Z</dcterms:created>
  <dcterms:modified xsi:type="dcterms:W3CDTF">2022-08-04T13:31:31Z</dcterms:modified>
</cp:coreProperties>
</file>