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7" r:id="rId3"/>
    <p:sldId id="319" r:id="rId4"/>
    <p:sldId id="298" r:id="rId5"/>
    <p:sldId id="320" r:id="rId6"/>
    <p:sldId id="321" r:id="rId7"/>
    <p:sldId id="318" r:id="rId8"/>
    <p:sldId id="299" r:id="rId9"/>
    <p:sldId id="322" r:id="rId10"/>
    <p:sldId id="315" r:id="rId11"/>
    <p:sldId id="303" r:id="rId12"/>
    <p:sldId id="304" r:id="rId13"/>
    <p:sldId id="305" r:id="rId14"/>
    <p:sldId id="316" r:id="rId15"/>
    <p:sldId id="307" r:id="rId16"/>
    <p:sldId id="308" r:id="rId17"/>
    <p:sldId id="306" r:id="rId18"/>
    <p:sldId id="317" r:id="rId19"/>
    <p:sldId id="309" r:id="rId20"/>
    <p:sldId id="310" r:id="rId21"/>
    <p:sldId id="311" r:id="rId22"/>
    <p:sldId id="312" r:id="rId23"/>
    <p:sldId id="313" r:id="rId24"/>
    <p:sldId id="314" r:id="rId25"/>
    <p:sldId id="323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36600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123" d="100"/>
          <a:sy n="123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_monthly_deck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_monthly_deck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_monthly_deck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ABV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91469816272967"/>
          <c:y val="0.17171296296296298"/>
          <c:w val="0.80108530183727034"/>
          <c:h val="0.62271617089530473"/>
        </c:manualLayout>
      </c:layout>
      <c:lineChart>
        <c:grouping val="standard"/>
        <c:varyColors val="0"/>
        <c:ser>
          <c:idx val="0"/>
          <c:order val="0"/>
          <c:tx>
            <c:strRef>
              <c:f>'overall YTD'!$F$1</c:f>
              <c:strCache>
                <c:ptCount val="1"/>
                <c:pt idx="0">
                  <c:v>abv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YTD'!$A$2:$A$7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'overall YTD'!$F$2:$F$7</c:f>
              <c:numCache>
                <c:formatCode>_ * #,##0_ ;_ * \-#,##0_ ;_ * "-"??_ ;_ @_ </c:formatCode>
                <c:ptCount val="6"/>
                <c:pt idx="0">
                  <c:v>7456.6949970939304</c:v>
                </c:pt>
                <c:pt idx="1">
                  <c:v>7714.04442641066</c:v>
                </c:pt>
                <c:pt idx="2">
                  <c:v>7721.1538856007301</c:v>
                </c:pt>
                <c:pt idx="3">
                  <c:v>8174.51308447468</c:v>
                </c:pt>
                <c:pt idx="4">
                  <c:v>7592.3606433777304</c:v>
                </c:pt>
                <c:pt idx="5">
                  <c:v>6781.9523608526297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83-4559-9E41-97D8C5FA01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7262127"/>
        <c:axId val="627275023"/>
      </c:lineChart>
      <c:catAx>
        <c:axId val="627262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>
                    <a:solidFill>
                      <a:schemeClr val="tx1"/>
                    </a:solidFill>
                  </a:rPr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75023"/>
        <c:crosses val="autoZero"/>
        <c:auto val="1"/>
        <c:lblAlgn val="ctr"/>
        <c:lblOffset val="100"/>
        <c:noMultiLvlLbl val="0"/>
      </c:catAx>
      <c:valAx>
        <c:axId val="62727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ABV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6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ABS by month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'overall YTD'!$E$1</c:f>
              <c:strCache>
                <c:ptCount val="1"/>
                <c:pt idx="0">
                  <c:v>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YTD'!$A$2:$A$7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'overall YTD'!$E$2:$E$7</c:f>
              <c:numCache>
                <c:formatCode>_(* #,##0.00_);_(* \(#,##0.00\);_(* "-"??_);_(@_)</c:formatCode>
                <c:ptCount val="6"/>
                <c:pt idx="0">
                  <c:v>2.66130161994605</c:v>
                </c:pt>
                <c:pt idx="1">
                  <c:v>2.5351025623316499</c:v>
                </c:pt>
                <c:pt idx="2">
                  <c:v>2.7441507660092701</c:v>
                </c:pt>
                <c:pt idx="3">
                  <c:v>2.7634052457255298</c:v>
                </c:pt>
                <c:pt idx="4">
                  <c:v>2.6237915724218799</c:v>
                </c:pt>
                <c:pt idx="5">
                  <c:v>2.5602348381650302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41-47B1-9C29-74AA91B0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555967"/>
        <c:axId val="548537247"/>
      </c:lineChart>
      <c:catAx>
        <c:axId val="54855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 smtClean="0">
                    <a:solidFill>
                      <a:schemeClr val="tx1"/>
                    </a:solidFill>
                  </a:rPr>
                  <a:t>Month</a:t>
                </a:r>
                <a:endParaRPr lang="en-IN" sz="1100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537247"/>
        <c:crosses val="autoZero"/>
        <c:auto val="1"/>
        <c:lblAlgn val="ctr"/>
        <c:lblOffset val="100"/>
        <c:noMultiLvlLbl val="0"/>
      </c:catAx>
      <c:valAx>
        <c:axId val="54853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 smtClean="0">
                    <a:solidFill>
                      <a:schemeClr val="tx1"/>
                    </a:solidFill>
                  </a:rPr>
                  <a:t>ABS</a:t>
                </a:r>
                <a:endParaRPr lang="en-IN" sz="1100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555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pPr>
            <a:r>
              <a:rPr lang="en-IN" sz="1600" b="1">
                <a:solidFill>
                  <a:schemeClr val="tx1"/>
                </a:solidFill>
                <a:latin typeface="Corbel" panose="020B0503020204020204" pitchFamily="34" charset="0"/>
              </a:rPr>
              <a:t>Retention/Winback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orbel" panose="020B05030202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retention_winback!$B$1</c:f>
              <c:strCache>
                <c:ptCount val="1"/>
                <c:pt idx="0">
                  <c:v>active_retention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retention_winback!$A$2:$A$3</c:f>
              <c:strCache>
                <c:ptCount val="2"/>
                <c:pt idx="0">
                  <c:v>YTD</c:v>
                </c:pt>
                <c:pt idx="1">
                  <c:v>MTD</c:v>
                </c:pt>
              </c:strCache>
            </c:strRef>
          </c:cat>
          <c:val>
            <c:numRef>
              <c:f>retention_winback!$B$2:$B$3</c:f>
              <c:numCache>
                <c:formatCode>_ * #,##0_ ;_ * \-#,##0_ ;_ * "-"??_ ;_ @_ </c:formatCode>
                <c:ptCount val="2"/>
                <c:pt idx="0">
                  <c:v>143937</c:v>
                </c:pt>
                <c:pt idx="1">
                  <c:v>11837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2-442F-9838-EB88842A86E0}"/>
            </c:ext>
          </c:extLst>
        </c:ser>
        <c:ser>
          <c:idx val="1"/>
          <c:order val="1"/>
          <c:tx>
            <c:strRef>
              <c:f>retention_winback!$C$1</c:f>
              <c:strCache>
                <c:ptCount val="1"/>
                <c:pt idx="0">
                  <c:v>lapsed_winback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retention_winback!$A$2:$A$3</c:f>
              <c:strCache>
                <c:ptCount val="2"/>
                <c:pt idx="0">
                  <c:v>YTD</c:v>
                </c:pt>
                <c:pt idx="1">
                  <c:v>MTD</c:v>
                </c:pt>
              </c:strCache>
            </c:strRef>
          </c:cat>
          <c:val>
            <c:numRef>
              <c:f>retention_winback!$C$2:$C$3</c:f>
              <c:numCache>
                <c:formatCode>_ * #,##0_ ;_ * \-#,##0_ ;_ * "-"??_ ;_ @_ </c:formatCode>
                <c:ptCount val="2"/>
                <c:pt idx="0">
                  <c:v>10753</c:v>
                </c:pt>
                <c:pt idx="1">
                  <c:v>1696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32-442F-9838-EB88842A86E0}"/>
            </c:ext>
          </c:extLst>
        </c:ser>
        <c:ser>
          <c:idx val="2"/>
          <c:order val="2"/>
          <c:tx>
            <c:strRef>
              <c:f>retention_winback!$D$1</c:f>
              <c:strCache>
                <c:ptCount val="1"/>
                <c:pt idx="0">
                  <c:v>lost_winback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accent3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retention_winback!$A$2:$A$3</c:f>
              <c:strCache>
                <c:ptCount val="2"/>
                <c:pt idx="0">
                  <c:v>YTD</c:v>
                </c:pt>
                <c:pt idx="1">
                  <c:v>MTD</c:v>
                </c:pt>
              </c:strCache>
            </c:strRef>
          </c:cat>
          <c:val>
            <c:numRef>
              <c:f>retention_winback!$D$2:$D$3</c:f>
              <c:numCache>
                <c:formatCode>_ * #,##0_ ;_ * \-#,##0_ ;_ * "-"??_ ;_ @_ </c:formatCode>
                <c:ptCount val="2"/>
                <c:pt idx="0">
                  <c:v>42284</c:v>
                </c:pt>
                <c:pt idx="1">
                  <c:v>7080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32-442F-9838-EB88842A86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8545983"/>
        <c:axId val="548547647"/>
      </c:barChart>
      <c:catAx>
        <c:axId val="54854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547647"/>
        <c:crosses val="autoZero"/>
        <c:auto val="1"/>
        <c:lblAlgn val="ctr"/>
        <c:lblOffset val="100"/>
        <c:noMultiLvlLbl val="0"/>
      </c:catAx>
      <c:valAx>
        <c:axId val="54854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54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Monthly Business Review</a:t>
            </a:r>
            <a: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82511"/>
              </p:ext>
            </p:extLst>
          </p:nvPr>
        </p:nvGraphicFramePr>
        <p:xfrm>
          <a:off x="337929" y="1282149"/>
          <a:ext cx="11529393" cy="436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1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00605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739501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49893403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4041912662"/>
                    </a:ext>
                  </a:extLst>
                </a:gridCol>
                <a:gridCol w="681162">
                  <a:extLst>
                    <a:ext uri="{9D8B030D-6E8A-4147-A177-3AD203B41FA5}">
                      <a16:colId xmlns:a16="http://schemas.microsoft.com/office/drawing/2014/main" val="3233986994"/>
                    </a:ext>
                  </a:extLst>
                </a:gridCol>
              </a:tblGrid>
              <a:tr h="847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Message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contacted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 </a:t>
                      </a:r>
                      <a:r>
                        <a:rPr lang="en-IN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Txns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responder points redeemed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Day of Sale Preview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Your exclusive The Sharp Cut Sale Preview ends today. Get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40% Off on your purchase. Visit your nearest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Blackberrys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Store bitly.ws/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6,39,240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1,124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1,364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81,61,864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1,07,301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4,074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We miss your presence, come enjoy an exclusive 'The Sharp Cut' Sale preview on the range of Trousers, starting tomorrow. Get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40% Off &amp; instant Rs.500 off on 10K &amp; above! Valid till 26-June. Find nearest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Blackberrys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Store.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6,39,240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2,823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3,577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2,06,06,751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3,11,685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10,109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Live SMS Campaign || 29th June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The 'Sharp Cut Sale' is now live at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Blackberrys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Get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40% off on your purchase. Visit your nearest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store.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3,07,436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2,000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2,247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1,33,58,809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1,75,200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6,427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4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158006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Father's Day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Last 3 days to avail 25% off on your purchase. If you missed to gift #YOURFIRSTSTYLIST. Visit your nearest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Blackberrys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store http://bit.ly/3NSHzKv.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3,98,027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5,255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6,286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8,78,19,534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16,95,145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40,982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54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157413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GetSummerReady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Customer We invite you to our exclusive event  #GetSummerReady on 10th-12th June , visit your nearest Blackberrys Store to shop for your favourite summer style.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1,97,983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309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332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23,79,350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42,691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902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5806440"/>
            <a:ext cx="995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 of all the campaigns, Father’s Day campaign performed the best with a </a:t>
            </a:r>
            <a:r>
              <a:rPr lang="en-US" sz="1600" smtClean="0"/>
              <a:t>hit rate of 1.3% followed by EOSS live SMS Campaign with a hit rate of 0.7% and Sales Preview Invite, EOSS Performance with a hit rate of 0.4%</a:t>
            </a:r>
            <a:endParaRPr lang="en-IN" sz="1600"/>
          </a:p>
        </p:txBody>
      </p:sp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01534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2632"/>
              </p:ext>
            </p:extLst>
          </p:nvPr>
        </p:nvGraphicFramePr>
        <p:xfrm>
          <a:off x="331303" y="1812237"/>
          <a:ext cx="11529393" cy="288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1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982562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498934034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4041912662"/>
                    </a:ext>
                  </a:extLst>
                </a:gridCol>
                <a:gridCol w="750736">
                  <a:extLst>
                    <a:ext uri="{9D8B030D-6E8A-4147-A177-3AD203B41FA5}">
                      <a16:colId xmlns:a16="http://schemas.microsoft.com/office/drawing/2014/main" val="3233986994"/>
                    </a:ext>
                  </a:extLst>
                </a:gridCol>
              </a:tblGrid>
              <a:tr h="724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Message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contacted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 </a:t>
                      </a:r>
                      <a:r>
                        <a:rPr lang="en-IN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Txns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responder points redeemed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Qty.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 Emailer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invite You for Exclusive Sale Preview!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2,07,222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71,31,081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1,41,504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158033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Father's Day Emailer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Father's Day Gift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YourFirstStylist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23-06-2022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2,08,363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80,31,772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2,00,890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154255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Email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303" y="5151120"/>
            <a:ext cx="995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Hit rate of Sale </a:t>
            </a:r>
            <a:r>
              <a:rPr lang="en-US" sz="1600" dirty="0"/>
              <a:t>Preview Invite </a:t>
            </a:r>
            <a:r>
              <a:rPr lang="en-US" sz="1600" dirty="0" smtClean="0"/>
              <a:t>Emailer resulted out to </a:t>
            </a:r>
            <a:r>
              <a:rPr lang="en-US" sz="1600" smtClean="0"/>
              <a:t>be 0.5% whereas Father’s Day Emailer yielded a hit rate of 0.4%</a:t>
            </a:r>
            <a:endParaRPr lang="en-IN" sz="1600"/>
          </a:p>
        </p:txBody>
      </p:sp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64867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6493"/>
              </p:ext>
            </p:extLst>
          </p:nvPr>
        </p:nvGraphicFramePr>
        <p:xfrm>
          <a:off x="320039" y="1645920"/>
          <a:ext cx="11544300" cy="322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86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315983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13570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1080873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1096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532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892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893">
                  <a:extLst>
                    <a:ext uri="{9D8B030D-6E8A-4147-A177-3AD203B41FA5}">
                      <a16:colId xmlns:a16="http://schemas.microsoft.com/office/drawing/2014/main" val="4041912662"/>
                    </a:ext>
                  </a:extLst>
                </a:gridCol>
                <a:gridCol w="709532">
                  <a:extLst>
                    <a:ext uri="{9D8B030D-6E8A-4147-A177-3AD203B41FA5}">
                      <a16:colId xmlns:a16="http://schemas.microsoft.com/office/drawing/2014/main" val="3233986994"/>
                    </a:ext>
                  </a:extLst>
                </a:gridCol>
              </a:tblGrid>
              <a:tr h="467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en-IN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contacted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 </a:t>
                      </a:r>
                      <a:r>
                        <a:rPr lang="en-IN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Txns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responder points redeemed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ty.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1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Sharp Cut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2,56,422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3,064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2,53,69,816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3,70,516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7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 CRM June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3,16,275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3,12,37,560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6,93,954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13,389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158129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 CRM -FB_June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23-06-2022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5,19,446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1,85,30,645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3,89,677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238837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Facebook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92938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Member fill rate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2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770"/>
            <a:ext cx="2935025" cy="44760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  <a:latin typeface="+mn-lt"/>
              </a:rPr>
              <a:t>Region-wise</a:t>
            </a:r>
            <a:endParaRPr lang="en-IN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17565"/>
              </p:ext>
            </p:extLst>
          </p:nvPr>
        </p:nvGraphicFramePr>
        <p:xfrm>
          <a:off x="1661159" y="1111710"/>
          <a:ext cx="8225904" cy="228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902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521581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386727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1392463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1170929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1335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Current Month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7,785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11,007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9,685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6,149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9,946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91622"/>
              </p:ext>
            </p:extLst>
          </p:nvPr>
        </p:nvGraphicFramePr>
        <p:xfrm>
          <a:off x="1661159" y="3774713"/>
          <a:ext cx="8225905" cy="230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902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521582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386727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1392463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1170929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1335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285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Previous Month</a:t>
                      </a:r>
                      <a:endParaRPr lang="en-IN" sz="1200" b="1" i="0" u="none" strike="noStrike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7,968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12,271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11,495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7,593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11,299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 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1,002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70529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1" y="206058"/>
            <a:ext cx="3147060" cy="454232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Concept-wise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1276"/>
              </p:ext>
            </p:extLst>
          </p:nvPr>
        </p:nvGraphicFramePr>
        <p:xfrm>
          <a:off x="781879" y="1892328"/>
          <a:ext cx="4784034" cy="295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69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68221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533124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</a:tblGrid>
              <a:tr h="808313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bg1"/>
                          </a:solidFill>
                        </a:rPr>
                        <a:t>Current month</a:t>
                      </a:r>
                      <a:endParaRPr lang="en-IN" sz="14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35,048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9,796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1,548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32088"/>
              </p:ext>
            </p:extLst>
          </p:nvPr>
        </p:nvGraphicFramePr>
        <p:xfrm>
          <a:off x="6391645" y="1900058"/>
          <a:ext cx="4784034" cy="295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69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68221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533124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</a:tblGrid>
              <a:tr h="808313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bg1"/>
                          </a:solidFill>
                        </a:rPr>
                        <a:t>Previous month</a:t>
                      </a:r>
                      <a:endParaRPr lang="en-IN" sz="14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39,769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11,484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 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1,950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1,204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01829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136296" cy="36809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Customer Retention/ Winback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820882"/>
              </p:ext>
            </p:extLst>
          </p:nvPr>
        </p:nvGraphicFramePr>
        <p:xfrm>
          <a:off x="2047462" y="1285461"/>
          <a:ext cx="8222974" cy="4353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39520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NEW CUSTOMERS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818"/>
            <a:ext cx="1272540" cy="4873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YTD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43736"/>
              </p:ext>
            </p:extLst>
          </p:nvPr>
        </p:nvGraphicFramePr>
        <p:xfrm>
          <a:off x="935274" y="1027373"/>
          <a:ext cx="10142881" cy="469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39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547278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63430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1600359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141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190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133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32,262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29,725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23,247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34,008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26,203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29,58,24,729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27,19,10,625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21,11,49,453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33,65,14,629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27,97,62,128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21,08,88,943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8,488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73871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APP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3,527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59147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3,518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3492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7,67,90,292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6,43,77,745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4,85,60,122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8,59,07,541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6,94,75,897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5,05,33,523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565351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8,664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90488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21620"/>
                  </a:ext>
                </a:extLst>
              </a:tr>
              <a:tr h="459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3,138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2951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30 June ’22, Repeater &gt; 1 Bill YTD and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Bill after January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‘22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89845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958"/>
            <a:ext cx="1562100" cy="4873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MTD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99524"/>
              </p:ext>
            </p:extLst>
          </p:nvPr>
        </p:nvGraphicFramePr>
        <p:xfrm>
          <a:off x="887067" y="1212571"/>
          <a:ext cx="3552411" cy="476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61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746050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</a:tblGrid>
              <a:tr h="271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23,220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18,81,66,620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7,077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73871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59147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3492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4,28,86,439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565351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7,914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90488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21620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3,045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2951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’22, Repeater &gt; 1 Bill MTD and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Bill in this month</a:t>
            </a:r>
            <a:endParaRPr lang="en-IN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19528" y="2365144"/>
            <a:ext cx="58972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10% of New Customers became repeat customers.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11.8% rise seen in ABV noticed in customers who made their first transaction in June, also repeated in June; compared to ABV of customers who made their first transaction in June.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New customers contributed 53% out of total sales.</a:t>
            </a:r>
            <a:endParaRPr lang="en-US" sz="14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2259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OVERALL PERFORMANCE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7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387"/>
            <a:ext cx="6278879" cy="4144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Region-wise(current month)</a:t>
            </a:r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7786"/>
              </p:ext>
            </p:extLst>
          </p:nvPr>
        </p:nvGraphicFramePr>
        <p:xfrm>
          <a:off x="1257300" y="915727"/>
          <a:ext cx="9342118" cy="536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5048">
                  <a:extLst>
                    <a:ext uri="{9D8B030D-6E8A-4147-A177-3AD203B41FA5}">
                      <a16:colId xmlns:a16="http://schemas.microsoft.com/office/drawing/2014/main" val="3793307277"/>
                    </a:ext>
                  </a:extLst>
                </a:gridCol>
                <a:gridCol w="1515048">
                  <a:extLst>
                    <a:ext uri="{9D8B030D-6E8A-4147-A177-3AD203B41FA5}">
                      <a16:colId xmlns:a16="http://schemas.microsoft.com/office/drawing/2014/main" val="3082720703"/>
                    </a:ext>
                  </a:extLst>
                </a:gridCol>
              </a:tblGrid>
              <a:tr h="5388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9,655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6,05,81,012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8,61,34,170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7,73,86,314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4,99,05,222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7,42,49,037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45857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6,811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4,56,203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5,46,350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7,29,682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3,16,586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6,21,972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1,57,09,457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2,02,64,141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2,21,78,130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1,23,75,823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2,12,77,730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7,732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7,495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7,686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7,243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6,888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4,48,71,555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6,58,70,029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5,52,08,184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3,75,29,399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5,29,71,307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55948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6,599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6934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983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’22, Repeater &gt; 1 Bill | OT = 1 Bill in this month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7364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387"/>
            <a:ext cx="6629399" cy="4144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Region-wise(previous month)</a:t>
            </a:r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76001"/>
              </p:ext>
            </p:extLst>
          </p:nvPr>
        </p:nvGraphicFramePr>
        <p:xfrm>
          <a:off x="1264919" y="930967"/>
          <a:ext cx="9136380" cy="5310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9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1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1683">
                  <a:extLst>
                    <a:ext uri="{9D8B030D-6E8A-4147-A177-3AD203B41FA5}">
                      <a16:colId xmlns:a16="http://schemas.microsoft.com/office/drawing/2014/main" val="3793307277"/>
                    </a:ext>
                  </a:extLst>
                </a:gridCol>
                <a:gridCol w="1481683">
                  <a:extLst>
                    <a:ext uri="{9D8B030D-6E8A-4147-A177-3AD203B41FA5}">
                      <a16:colId xmlns:a16="http://schemas.microsoft.com/office/drawing/2014/main" val="3082720703"/>
                    </a:ext>
                  </a:extLst>
                </a:gridCol>
              </a:tblGrid>
              <a:tr h="534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11,470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12,248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7,584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6,60,25,546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10,70,19,593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11,09,75,345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7,09,68,218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9,08,24,687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45857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6,849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4,44,471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8,10,896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4,90,051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3,49,491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5,42,458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1,60,67,610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3,52,84,435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3,04,39,590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1,76,41,019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2,41,31,887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8,683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7,621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6,710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4,99,57,936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7,17,35,158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8,05,35,755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5,33,27,199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6,66,92,800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55948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7,499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7,947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69341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983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May ‘22 – 31 May ’22, Repeater &gt; 1 Bill | OT = 1 Bill in last month 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6914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241"/>
            <a:ext cx="6205661" cy="45423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  <a:latin typeface="+mn-lt"/>
              </a:rPr>
              <a:t>Concept-wise Performance</a:t>
            </a:r>
            <a:endParaRPr lang="en-IN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4061"/>
              </p:ext>
            </p:extLst>
          </p:nvPr>
        </p:nvGraphicFramePr>
        <p:xfrm>
          <a:off x="739140" y="975279"/>
          <a:ext cx="5013960" cy="505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88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763064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606808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</a:tblGrid>
              <a:tr h="256747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Current month</a:t>
                      </a:r>
                      <a:endParaRPr lang="en-IN" sz="12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34,989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6,62,97,922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28,71,84,217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7,005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4,54,596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22,34,081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29468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1,91,50,898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7,50,37,616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3089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01327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78498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8,483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25079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4,71,47,024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21,21,46,601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19256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65795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940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21903"/>
              </p:ext>
            </p:extLst>
          </p:nvPr>
        </p:nvGraphicFramePr>
        <p:xfrm>
          <a:off x="6205662" y="975279"/>
          <a:ext cx="5013960" cy="505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88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763064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606808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</a:tblGrid>
              <a:tr h="256747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Previous month</a:t>
                      </a:r>
                      <a:endParaRPr lang="en-IN" sz="12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11,452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39,714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8,90,33,187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36,41,16,858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7,708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2,70,904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23,77,454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29468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2,36,35,563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10,22,06,712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3089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6,890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8,677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01327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78498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9,980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34,620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25079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6,53,97,624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26,19,10,146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19256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7,565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65795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940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’22, Repeater &gt; 1 Bill | OT = 1 Bill in this month</a:t>
            </a:r>
            <a:endParaRPr lang="en-IN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09252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May ‘22 – 31 May ’22, Repeater &gt; 1 Bill | OT = 1 Bill in last month 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0206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01751"/>
            <a:ext cx="5221357" cy="44760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Slab-wise Migrations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69038"/>
              </p:ext>
            </p:extLst>
          </p:nvPr>
        </p:nvGraphicFramePr>
        <p:xfrm>
          <a:off x="495300" y="1760139"/>
          <a:ext cx="5295900" cy="30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5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94942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40510305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3687118427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387602495"/>
                    </a:ext>
                  </a:extLst>
                </a:gridCol>
              </a:tblGrid>
              <a:tr h="318788">
                <a:tc gridSpan="6"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bg1"/>
                          </a:solidFill>
                        </a:rPr>
                        <a:t>YTD</a:t>
                      </a:r>
                      <a:endParaRPr lang="en-IN" sz="14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/ To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409968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dirty="0"/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63194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42287"/>
              </p:ext>
            </p:extLst>
          </p:nvPr>
        </p:nvGraphicFramePr>
        <p:xfrm>
          <a:off x="6385560" y="1760139"/>
          <a:ext cx="5295900" cy="30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5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94942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40510305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3687118427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387602495"/>
                    </a:ext>
                  </a:extLst>
                </a:gridCol>
              </a:tblGrid>
              <a:tr h="318788">
                <a:tc gridSpan="6"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MTD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/ To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409968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dirty="0"/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30 June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4093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246"/>
            <a:ext cx="2570922" cy="5204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086" y="1444488"/>
            <a:ext cx="111384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New customers contributed 53% out of total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sales, customers who are registered but have not yet transacted should be targeted for upcoming campaigns.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SMS was the best performing campaign channel out of all channels.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Father’s Day was the best performing campaign in SMS Channel with hit rate of 1.3%.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Transaction Propensity and Lapsation Propensity models should be used for campaigns as they have shown a 50% increase in previous hit rate for other brands.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CE1">
                    <a:lumMod val="10000"/>
                  </a:srgbClr>
                </a:solidFill>
              </a:rPr>
              <a:t>Try to target the </a:t>
            </a:r>
            <a:r>
              <a:rPr lang="en-US" sz="2000" dirty="0" smtClean="0">
                <a:solidFill>
                  <a:srgbClr val="EEECE1">
                    <a:lumMod val="10000"/>
                  </a:srgbClr>
                </a:solidFill>
              </a:rPr>
              <a:t>customers </a:t>
            </a:r>
            <a:r>
              <a:rPr lang="en-US" sz="2000" dirty="0">
                <a:solidFill>
                  <a:srgbClr val="EEECE1">
                    <a:lumMod val="10000"/>
                  </a:srgbClr>
                </a:solidFill>
              </a:rPr>
              <a:t>who have missed their organic visit, which will help in increasing our Active %. Target DND customers with the help of X-engage campaign to improve Active </a:t>
            </a:r>
            <a:r>
              <a:rPr lang="en-US" sz="2000" dirty="0" smtClean="0">
                <a:solidFill>
                  <a:srgbClr val="EEECE1">
                    <a:lumMod val="10000"/>
                  </a:srgbClr>
                </a:solidFill>
              </a:rPr>
              <a:t>%</a:t>
            </a:r>
          </a:p>
          <a:p>
            <a:endParaRPr lang="en-US" sz="2000" dirty="0">
              <a:solidFill>
                <a:srgbClr val="EEECE1">
                  <a:lumMod val="10000"/>
                </a:srgb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CE1">
                    <a:lumMod val="10000"/>
                  </a:srgbClr>
                </a:solidFill>
              </a:rPr>
              <a:t>Start the Timeline Campaigns for One timers. This will increase repeat customers</a:t>
            </a:r>
            <a:r>
              <a:rPr lang="en-US" sz="2000" dirty="0" smtClean="0">
                <a:solidFill>
                  <a:srgbClr val="EEECE1">
                    <a:lumMod val="10000"/>
                  </a:srgbClr>
                </a:solidFill>
              </a:rPr>
              <a:t>.</a:t>
            </a:r>
            <a:endParaRPr lang="en-US" sz="2000" b="1" dirty="0" smtClean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972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25"/>
            <a:ext cx="3047999" cy="5668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YTD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55221"/>
              </p:ext>
            </p:extLst>
          </p:nvPr>
        </p:nvGraphicFramePr>
        <p:xfrm>
          <a:off x="1165859" y="1230797"/>
          <a:ext cx="9822180" cy="47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187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66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8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8715">
                  <a:extLst>
                    <a:ext uri="{9D8B030D-6E8A-4147-A177-3AD203B41FA5}">
                      <a16:colId xmlns:a16="http://schemas.microsoft.com/office/drawing/2014/main" val="3233986994"/>
                    </a:ext>
                  </a:extLst>
                </a:gridCol>
              </a:tblGrid>
              <a:tr h="82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50,03,51,691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67,101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49,010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44,67,66,597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36,13,57,723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46,801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7,721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56,883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54,79,04,914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67,026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45,31,50,045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59,685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35,34,82,139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034" y="6374622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30 June ’22, Repeater &gt; 1 Bill YTD | OT = 1 Bill YTD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20519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678"/>
            <a:ext cx="1424940" cy="4187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YTD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666595"/>
              </p:ext>
            </p:extLst>
          </p:nvPr>
        </p:nvGraphicFramePr>
        <p:xfrm>
          <a:off x="510540" y="1699260"/>
          <a:ext cx="5173980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520867"/>
              </p:ext>
            </p:extLst>
          </p:nvPr>
        </p:nvGraphicFramePr>
        <p:xfrm>
          <a:off x="6225540" y="1600200"/>
          <a:ext cx="5173980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930" y="5171799"/>
            <a:ext cx="6897425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/>
              <a:t>ABV, in the month of June has decreased by 11% compared to that in May.</a:t>
            </a:r>
            <a:endParaRPr lang="en-IN" sz="1300" b="1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/>
              <a:t>ABS, in the month of June has decreased by 3% compared to that in May.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/>
              <a:t>Sales, in the month of June has decreased by 22% compared to that in May.</a:t>
            </a:r>
          </a:p>
        </p:txBody>
      </p:sp>
    </p:spTree>
    <p:extLst>
      <p:ext uri="{BB962C8B-B14F-4D97-AF65-F5344CB8AC3E}">
        <p14:creationId xmlns:p14="http://schemas.microsoft.com/office/powerpoint/2010/main" val="32211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1562100" cy="4492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MTD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37984"/>
              </p:ext>
            </p:extLst>
          </p:nvPr>
        </p:nvGraphicFramePr>
        <p:xfrm>
          <a:off x="1844041" y="937256"/>
          <a:ext cx="8549638" cy="537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40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2137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87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961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Current Month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Previous Month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LFL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38,082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35,34,82,139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45,31,50,045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30,13,76,735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6,705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44,117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33,113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25,68,40,579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32,38,91,672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22,00,21,240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7,342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9,66,41,560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12,92,58,373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8,13,55,495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7,111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529" y="6405769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’22, Repeater &gt; 1 Bill this month | OT = 1 Bill this month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8256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SLAB-WISE PERFORMANCE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2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08002"/>
              </p:ext>
            </p:extLst>
          </p:nvPr>
        </p:nvGraphicFramePr>
        <p:xfrm>
          <a:off x="1514061" y="1005836"/>
          <a:ext cx="8841519" cy="529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67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78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Slab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47,217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37,825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1,28,241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48,874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82,53,14,375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47,08,91,013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98,55,09,746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38,10,98,663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9,083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9,559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4,855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6,553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25,403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26,705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1,15,850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39,111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23,14,97,515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27,59,11,293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77,77,97,836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26,88,71,607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9,113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10,332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4,689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6,875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21,814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11,120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12,391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9,763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59,38,16,860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19,49,79,720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20,77,11,910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11,22,27,056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9,049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7,702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9238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13625"/>
            <a:ext cx="1394460" cy="5668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YTD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034" y="6374622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30 June ’22, Repeater &gt; 1 Bill YTD | OT = 1 Bill YTD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45951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4764"/>
              </p:ext>
            </p:extLst>
          </p:nvPr>
        </p:nvGraphicFramePr>
        <p:xfrm>
          <a:off x="1514061" y="1005836"/>
          <a:ext cx="8841519" cy="529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67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78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Slab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9,903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9,63,13,959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5,48,02,084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14,80,91,778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5,42,38,108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6,988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7,825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7,503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19,532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6,834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5,06,62,940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3,79,86,728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12,45,22,325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4,36,37,068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6,752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4,56,51,019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1,68,15,356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2,35,69,453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1,06,01,040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9238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13625"/>
            <a:ext cx="1394460" cy="56687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M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TD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173" y="6381248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’22, Repeater &gt; 1 Bill this month | OT = 1 Bill this month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21838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CAMPAIGN RESULTS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44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64878</TotalTime>
  <Words>1908</Words>
  <Application>Microsoft Office PowerPoint</Application>
  <PresentationFormat>Widescreen</PresentationFormat>
  <Paragraphs>901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Roboto</vt:lpstr>
      <vt:lpstr>1_Office Theme</vt:lpstr>
      <vt:lpstr>2_Office Theme</vt:lpstr>
      <vt:lpstr>PowerPoint Presentation</vt:lpstr>
      <vt:lpstr>PowerPoint Presentation</vt:lpstr>
      <vt:lpstr>YTD</vt:lpstr>
      <vt:lpstr>YTD</vt:lpstr>
      <vt:lpstr>MTD</vt:lpstr>
      <vt:lpstr>PowerPoint Presentation</vt:lpstr>
      <vt:lpstr>YTD</vt:lpstr>
      <vt:lpstr>MTD</vt:lpstr>
      <vt:lpstr>PowerPoint Presentation</vt:lpstr>
      <vt:lpstr>SMS</vt:lpstr>
      <vt:lpstr>Email</vt:lpstr>
      <vt:lpstr>Facebook</vt:lpstr>
      <vt:lpstr>PowerPoint Presentation</vt:lpstr>
      <vt:lpstr>Region-wise</vt:lpstr>
      <vt:lpstr>Concept-wise</vt:lpstr>
      <vt:lpstr>Customer Retention/ Winback</vt:lpstr>
      <vt:lpstr>PowerPoint Presentation</vt:lpstr>
      <vt:lpstr>YTD</vt:lpstr>
      <vt:lpstr>MTD</vt:lpstr>
      <vt:lpstr>Region-wise(current month)</vt:lpstr>
      <vt:lpstr>Region-wise(previous month)</vt:lpstr>
      <vt:lpstr>Concept-wise Performance</vt:lpstr>
      <vt:lpstr>Slab-wise Migrations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2607</cp:revision>
  <dcterms:created xsi:type="dcterms:W3CDTF">2019-09-26T09:47:28Z</dcterms:created>
  <dcterms:modified xsi:type="dcterms:W3CDTF">2022-08-01T08:40:29Z</dcterms:modified>
</cp:coreProperties>
</file>