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70" r:id="rId3"/>
  </p:sldMasterIdLst>
  <p:notesMasterIdLst>
    <p:notesMasterId r:id="rId16"/>
  </p:notesMasterIdLst>
  <p:sldIdLst>
    <p:sldId id="264" r:id="rId4"/>
    <p:sldId id="281" r:id="rId5"/>
    <p:sldId id="292" r:id="rId6"/>
    <p:sldId id="294" r:id="rId7"/>
    <p:sldId id="295" r:id="rId8"/>
    <p:sldId id="296" r:id="rId9"/>
    <p:sldId id="297" r:id="rId10"/>
    <p:sldId id="293" r:id="rId11"/>
    <p:sldId id="291" r:id="rId12"/>
    <p:sldId id="286" r:id="rId13"/>
    <p:sldId id="288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Redemption Rate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Premium</c:v>
                </c:pt>
                <c:pt idx="1">
                  <c:v>Top</c:v>
                </c:pt>
                <c:pt idx="2">
                  <c:v>Mid</c:v>
                </c:pt>
                <c:pt idx="3">
                  <c:v>Base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0.75</c:v>
                </c:pt>
                <c:pt idx="1">
                  <c:v>0.37</c:v>
                </c:pt>
                <c:pt idx="2">
                  <c:v>7.0000000000000007E-2</c:v>
                </c:pt>
                <c:pt idx="3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87-4E05-9E1B-216E2CB2FF5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057804800"/>
        <c:axId val="1057812416"/>
      </c:barChart>
      <c:catAx>
        <c:axId val="1057804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7812416"/>
        <c:crosses val="autoZero"/>
        <c:auto val="1"/>
        <c:lblAlgn val="ctr"/>
        <c:lblOffset val="100"/>
        <c:noMultiLvlLbl val="0"/>
      </c:catAx>
      <c:valAx>
        <c:axId val="10578124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7804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859048083146284"/>
          <c:y val="0.21001809120784451"/>
          <c:w val="0.84568401996906095"/>
          <c:h val="0.535080256285560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Campaign Hit Rate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Premium</c:v>
                </c:pt>
                <c:pt idx="1">
                  <c:v>Top</c:v>
                </c:pt>
                <c:pt idx="2">
                  <c:v>Mid</c:v>
                </c:pt>
                <c:pt idx="3">
                  <c:v>Base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0.08</c:v>
                </c:pt>
                <c:pt idx="1">
                  <c:v>0.05</c:v>
                </c:pt>
                <c:pt idx="2" formatCode="0.00%">
                  <c:v>1.89E-2</c:v>
                </c:pt>
                <c:pt idx="3" formatCode="0.00%">
                  <c:v>3.7000000000000002E-3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DC-47CB-A58B-7786A3964C5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057812960"/>
        <c:axId val="1057816768"/>
      </c:barChart>
      <c:catAx>
        <c:axId val="105781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7816768"/>
        <c:crosses val="autoZero"/>
        <c:auto val="1"/>
        <c:lblAlgn val="ctr"/>
        <c:lblOffset val="100"/>
        <c:noMultiLvlLbl val="0"/>
      </c:catAx>
      <c:valAx>
        <c:axId val="10578167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7812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Sales SPLIT</a:t>
            </a:r>
            <a:endParaRPr lang="en-US" dirty="0"/>
          </a:p>
        </c:rich>
      </c:tx>
      <c:layout>
        <c:manualLayout>
          <c:xMode val="edge"/>
          <c:yMode val="edge"/>
          <c:x val="0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415-4CDA-AA3C-4C263E4CDA9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415-4CDA-AA3C-4C263E4CDA9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415-4CDA-AA3C-4C263E4CDA9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415-4CDA-AA3C-4C263E4CDA9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415-4CDA-AA3C-4C263E4CDA9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415-4CDA-AA3C-4C263E4CDA9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415-4CDA-AA3C-4C263E4CDA9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4415-4CDA-AA3C-4C263E4CDA9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4415-4CDA-AA3C-4C263E4CDA9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4415-4CDA-AA3C-4C263E4CDA9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4415-4CDA-AA3C-4C263E4CDA99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4415-4CDA-AA3C-4C263E4CDA99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4415-4CDA-AA3C-4C263E4CDA99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4415-4CDA-AA3C-4C263E4CDA99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KIDSWEAR</c:v>
                </c:pt>
                <c:pt idx="1">
                  <c:v>LADIESWEAR</c:v>
                </c:pt>
                <c:pt idx="2">
                  <c:v>MENSWEAR</c:v>
                </c:pt>
                <c:pt idx="3">
                  <c:v>FOOTWEAR</c:v>
                </c:pt>
                <c:pt idx="4">
                  <c:v>HOMEWARE</c:v>
                </c:pt>
                <c:pt idx="5">
                  <c:v>ACCESSORIES</c:v>
                </c:pt>
                <c:pt idx="6">
                  <c:v>BEAUTY CARE</c:v>
                </c:pt>
              </c:strCache>
            </c:strRef>
          </c:cat>
          <c:val>
            <c:numRef>
              <c:f>Sheet1!$B$2:$B$8</c:f>
              <c:numCache>
                <c:formatCode>#,##0</c:formatCode>
                <c:ptCount val="7"/>
                <c:pt idx="0">
                  <c:v>105158475</c:v>
                </c:pt>
                <c:pt idx="1">
                  <c:v>73097023</c:v>
                </c:pt>
                <c:pt idx="2">
                  <c:v>37151943</c:v>
                </c:pt>
                <c:pt idx="3">
                  <c:v>33400387</c:v>
                </c:pt>
                <c:pt idx="4">
                  <c:v>31561747</c:v>
                </c:pt>
                <c:pt idx="5">
                  <c:v>26107577</c:v>
                </c:pt>
                <c:pt idx="6">
                  <c:v>9521522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415-4CDA-AA3C-4C263E4CDA99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3DCF59-9E4A-4A6F-91CE-F2A35549016D}" type="doc">
      <dgm:prSet loTypeId="urn:microsoft.com/office/officeart/2005/8/layout/hList9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598CBDA-9804-47B3-B669-82D8783EBCA3}">
      <dgm:prSet phldrT="[Text]"/>
      <dgm:spPr/>
      <dgm:t>
        <a:bodyPr/>
        <a:lstStyle/>
        <a:p>
          <a:r>
            <a:rPr lang="en-US" dirty="0" smtClean="0"/>
            <a:t>Customer</a:t>
          </a:r>
          <a:endParaRPr lang="en-US" dirty="0"/>
        </a:p>
      </dgm:t>
    </dgm:pt>
    <dgm:pt modelId="{BF42F2AB-7FF1-4CDB-A64D-52141C04693F}" type="parTrans" cxnId="{0D1482B8-9A7B-4BDF-86A0-436111F3936A}">
      <dgm:prSet/>
      <dgm:spPr/>
      <dgm:t>
        <a:bodyPr/>
        <a:lstStyle/>
        <a:p>
          <a:endParaRPr lang="en-US"/>
        </a:p>
      </dgm:t>
    </dgm:pt>
    <dgm:pt modelId="{A0CB5C7F-4985-4C5C-AEFB-A87C4E4AFA6F}" type="sibTrans" cxnId="{0D1482B8-9A7B-4BDF-86A0-436111F3936A}">
      <dgm:prSet/>
      <dgm:spPr/>
      <dgm:t>
        <a:bodyPr/>
        <a:lstStyle/>
        <a:p>
          <a:endParaRPr lang="en-US"/>
        </a:p>
      </dgm:t>
    </dgm:pt>
    <dgm:pt modelId="{DB728D79-4E98-4182-9A2A-9E12B49EC723}">
      <dgm:prSet phldrT="[Text]"/>
      <dgm:spPr/>
      <dgm:t>
        <a:bodyPr/>
        <a:lstStyle/>
        <a:p>
          <a:r>
            <a:rPr lang="en-US" dirty="0" smtClean="0"/>
            <a:t>Keeping active repeat customer engaged – </a:t>
          </a:r>
          <a:r>
            <a:rPr lang="en-US" b="1" i="1" dirty="0" smtClean="0"/>
            <a:t>High value customers who have started showing signs of Lapsation can be one example </a:t>
          </a:r>
          <a:endParaRPr lang="en-US" b="1" i="1" dirty="0"/>
        </a:p>
      </dgm:t>
    </dgm:pt>
    <dgm:pt modelId="{E2B59F09-D750-4690-BFFE-C95E4CFD5A9A}" type="parTrans" cxnId="{CCAF5156-7319-4ED1-B24E-BB33F96693F1}">
      <dgm:prSet/>
      <dgm:spPr/>
      <dgm:t>
        <a:bodyPr/>
        <a:lstStyle/>
        <a:p>
          <a:endParaRPr lang="en-US"/>
        </a:p>
      </dgm:t>
    </dgm:pt>
    <dgm:pt modelId="{B321CA53-2B20-4DD1-AFAA-2C41CC7BB3B2}" type="sibTrans" cxnId="{CCAF5156-7319-4ED1-B24E-BB33F96693F1}">
      <dgm:prSet/>
      <dgm:spPr/>
      <dgm:t>
        <a:bodyPr/>
        <a:lstStyle/>
        <a:p>
          <a:endParaRPr lang="en-US"/>
        </a:p>
      </dgm:t>
    </dgm:pt>
    <dgm:pt modelId="{56D7CD79-EAC8-4E49-B175-178C2CC7363F}">
      <dgm:prSet phldrT="[Text]"/>
      <dgm:spPr/>
      <dgm:t>
        <a:bodyPr/>
        <a:lstStyle/>
        <a:p>
          <a:r>
            <a:rPr lang="en-US" dirty="0" smtClean="0"/>
            <a:t>Converting One timer to a repeat – </a:t>
          </a:r>
          <a:r>
            <a:rPr lang="en-US" b="1" i="1" dirty="0" smtClean="0"/>
            <a:t>Lifecycle proposal, some additional suggestion on existing flow</a:t>
          </a:r>
          <a:endParaRPr lang="en-US" b="1" i="1" dirty="0"/>
        </a:p>
      </dgm:t>
    </dgm:pt>
    <dgm:pt modelId="{80E867BA-9B1A-4528-81E5-0796A2781AB6}" type="parTrans" cxnId="{08FAA3D4-DCC5-47AA-93D0-52390940B8F0}">
      <dgm:prSet/>
      <dgm:spPr/>
      <dgm:t>
        <a:bodyPr/>
        <a:lstStyle/>
        <a:p>
          <a:endParaRPr lang="en-US"/>
        </a:p>
      </dgm:t>
    </dgm:pt>
    <dgm:pt modelId="{8E090958-1936-4C1B-A73F-0CFF6ADF4487}" type="sibTrans" cxnId="{08FAA3D4-DCC5-47AA-93D0-52390940B8F0}">
      <dgm:prSet/>
      <dgm:spPr/>
      <dgm:t>
        <a:bodyPr/>
        <a:lstStyle/>
        <a:p>
          <a:endParaRPr lang="en-US"/>
        </a:p>
      </dgm:t>
    </dgm:pt>
    <dgm:pt modelId="{F850844A-79DD-4DDB-B57D-1B3514E317AD}">
      <dgm:prSet phldrT="[Text]"/>
      <dgm:spPr/>
      <dgm:t>
        <a:bodyPr/>
        <a:lstStyle/>
        <a:p>
          <a:r>
            <a:rPr lang="en-US" dirty="0" smtClean="0"/>
            <a:t>Frequency</a:t>
          </a:r>
          <a:endParaRPr lang="en-US" dirty="0"/>
        </a:p>
      </dgm:t>
    </dgm:pt>
    <dgm:pt modelId="{8176229A-6ECA-4487-9CE4-DE6817500911}" type="parTrans" cxnId="{ED2AC38A-4E05-40E6-8651-6E9BC0348097}">
      <dgm:prSet/>
      <dgm:spPr/>
      <dgm:t>
        <a:bodyPr/>
        <a:lstStyle/>
        <a:p>
          <a:endParaRPr lang="en-US"/>
        </a:p>
      </dgm:t>
    </dgm:pt>
    <dgm:pt modelId="{30B63EBE-95D2-45E8-B09A-BC4137C96E84}" type="sibTrans" cxnId="{ED2AC38A-4E05-40E6-8651-6E9BC0348097}">
      <dgm:prSet/>
      <dgm:spPr/>
      <dgm:t>
        <a:bodyPr/>
        <a:lstStyle/>
        <a:p>
          <a:endParaRPr lang="en-US"/>
        </a:p>
      </dgm:t>
    </dgm:pt>
    <dgm:pt modelId="{9F70BBFF-36D0-4D29-BB92-38147CB67784}">
      <dgm:prSet phldrT="[Text]"/>
      <dgm:spPr/>
      <dgm:t>
        <a:bodyPr/>
        <a:lstStyle/>
        <a:p>
          <a:r>
            <a:rPr lang="en-US" dirty="0" smtClean="0"/>
            <a:t>Maintaining the shopping frequency of high value customers – </a:t>
          </a:r>
          <a:r>
            <a:rPr lang="en-US" b="1" i="1" dirty="0" smtClean="0"/>
            <a:t>Customer segment will tell us whom to target more frequently then others </a:t>
          </a:r>
        </a:p>
      </dgm:t>
    </dgm:pt>
    <dgm:pt modelId="{B1107CF7-CA75-44C1-A06D-459B8EE37FE3}" type="parTrans" cxnId="{3AD9A233-CC6C-4ECA-B2F3-D6D8953CA812}">
      <dgm:prSet/>
      <dgm:spPr/>
      <dgm:t>
        <a:bodyPr/>
        <a:lstStyle/>
        <a:p>
          <a:endParaRPr lang="en-US"/>
        </a:p>
      </dgm:t>
    </dgm:pt>
    <dgm:pt modelId="{B9459B56-4779-4038-BB8F-0C6822D1800B}" type="sibTrans" cxnId="{3AD9A233-CC6C-4ECA-B2F3-D6D8953CA812}">
      <dgm:prSet/>
      <dgm:spPr/>
      <dgm:t>
        <a:bodyPr/>
        <a:lstStyle/>
        <a:p>
          <a:endParaRPr lang="en-US"/>
        </a:p>
      </dgm:t>
    </dgm:pt>
    <dgm:pt modelId="{B6A45BF1-A1D7-4C78-9FFB-CAAC538884B9}">
      <dgm:prSet phldrT="[Text]"/>
      <dgm:spPr/>
      <dgm:t>
        <a:bodyPr/>
        <a:lstStyle/>
        <a:p>
          <a:r>
            <a:rPr lang="en-US" dirty="0" smtClean="0"/>
            <a:t>Nudging not so frequent repeat customers into making more visits- </a:t>
          </a:r>
          <a:r>
            <a:rPr lang="en-US" b="1" i="1" dirty="0" smtClean="0"/>
            <a:t>Identify via segmentation the customers who can migrate from base to mid and finally to top tier </a:t>
          </a:r>
        </a:p>
      </dgm:t>
    </dgm:pt>
    <dgm:pt modelId="{DF91DE38-2CA4-43FD-9EEF-EAADE5F68476}" type="parTrans" cxnId="{57506AC7-D499-4C42-8825-7FB04D18F94B}">
      <dgm:prSet/>
      <dgm:spPr/>
      <dgm:t>
        <a:bodyPr/>
        <a:lstStyle/>
        <a:p>
          <a:endParaRPr lang="en-US"/>
        </a:p>
      </dgm:t>
    </dgm:pt>
    <dgm:pt modelId="{9381C0A9-6351-4070-A54F-341E3C2521D6}" type="sibTrans" cxnId="{57506AC7-D499-4C42-8825-7FB04D18F94B}">
      <dgm:prSet/>
      <dgm:spPr/>
      <dgm:t>
        <a:bodyPr/>
        <a:lstStyle/>
        <a:p>
          <a:endParaRPr lang="en-US"/>
        </a:p>
      </dgm:t>
    </dgm:pt>
    <dgm:pt modelId="{74AFD17C-8B62-4475-BD54-B52B10F3EA4D}">
      <dgm:prSet phldrT="[Text]"/>
      <dgm:spPr/>
      <dgm:t>
        <a:bodyPr/>
        <a:lstStyle/>
        <a:p>
          <a:r>
            <a:rPr lang="en-US" dirty="0" smtClean="0"/>
            <a:t>Average Basket Size</a:t>
          </a:r>
          <a:endParaRPr lang="en-US" dirty="0"/>
        </a:p>
      </dgm:t>
    </dgm:pt>
    <dgm:pt modelId="{E06ECBE6-022C-4A43-A0B6-8CE32E48A161}" type="parTrans" cxnId="{CCB685FA-75A8-43C8-9449-545856531DC3}">
      <dgm:prSet/>
      <dgm:spPr/>
      <dgm:t>
        <a:bodyPr/>
        <a:lstStyle/>
        <a:p>
          <a:endParaRPr lang="en-US"/>
        </a:p>
      </dgm:t>
    </dgm:pt>
    <dgm:pt modelId="{51F5C0E5-5D0B-410E-A04F-5F57B2E2F73D}" type="sibTrans" cxnId="{CCB685FA-75A8-43C8-9449-545856531DC3}">
      <dgm:prSet/>
      <dgm:spPr/>
      <dgm:t>
        <a:bodyPr/>
        <a:lstStyle/>
        <a:p>
          <a:endParaRPr lang="en-US"/>
        </a:p>
      </dgm:t>
    </dgm:pt>
    <dgm:pt modelId="{45124082-E766-4256-90FB-B1E10CA7872B}">
      <dgm:prSet phldrT="[Text]"/>
      <dgm:spPr/>
      <dgm:t>
        <a:bodyPr/>
        <a:lstStyle/>
        <a:p>
          <a:r>
            <a:rPr lang="en-US" dirty="0" smtClean="0"/>
            <a:t>Average Price Point</a:t>
          </a:r>
          <a:endParaRPr lang="en-US" dirty="0"/>
        </a:p>
      </dgm:t>
    </dgm:pt>
    <dgm:pt modelId="{0D04F9B4-21ED-4407-9409-075DFACB8FED}" type="parTrans" cxnId="{10FCCED5-5358-4C9F-BA17-B754CEF0642E}">
      <dgm:prSet/>
      <dgm:spPr/>
      <dgm:t>
        <a:bodyPr/>
        <a:lstStyle/>
        <a:p>
          <a:endParaRPr lang="en-US"/>
        </a:p>
      </dgm:t>
    </dgm:pt>
    <dgm:pt modelId="{CBE97607-8820-4AC8-B1EE-D7111A5C63F2}" type="sibTrans" cxnId="{10FCCED5-5358-4C9F-BA17-B754CEF0642E}">
      <dgm:prSet/>
      <dgm:spPr/>
      <dgm:t>
        <a:bodyPr/>
        <a:lstStyle/>
        <a:p>
          <a:endParaRPr lang="en-US"/>
        </a:p>
      </dgm:t>
    </dgm:pt>
    <dgm:pt modelId="{E0E93362-FF17-4283-8FD9-C75716FF2F57}">
      <dgm:prSet phldrT="[Text]"/>
      <dgm:spPr/>
      <dgm:t>
        <a:bodyPr/>
        <a:lstStyle/>
        <a:p>
          <a:r>
            <a:rPr lang="en-US" dirty="0" smtClean="0"/>
            <a:t>Push for more products in a single visit- </a:t>
          </a:r>
          <a:r>
            <a:rPr lang="en-US" b="1" i="1" dirty="0" smtClean="0"/>
            <a:t>Identify customers who have bought only a single product and can purchase  one more item that goes well with it.</a:t>
          </a:r>
          <a:endParaRPr lang="en-US" b="1" i="1" dirty="0"/>
        </a:p>
      </dgm:t>
    </dgm:pt>
    <dgm:pt modelId="{0A26CE61-970E-4B4A-854A-9E20A058405C}" type="parTrans" cxnId="{2064B404-D2E5-4FF1-8F02-D6F7E5020B6E}">
      <dgm:prSet/>
      <dgm:spPr/>
      <dgm:t>
        <a:bodyPr/>
        <a:lstStyle/>
        <a:p>
          <a:endParaRPr lang="en-US"/>
        </a:p>
      </dgm:t>
    </dgm:pt>
    <dgm:pt modelId="{2D9DC057-7F55-4BCE-AD5B-B2DB174B8A36}" type="sibTrans" cxnId="{2064B404-D2E5-4FF1-8F02-D6F7E5020B6E}">
      <dgm:prSet/>
      <dgm:spPr/>
      <dgm:t>
        <a:bodyPr/>
        <a:lstStyle/>
        <a:p>
          <a:endParaRPr lang="en-US"/>
        </a:p>
      </dgm:t>
    </dgm:pt>
    <dgm:pt modelId="{41D90FB9-3F3A-4E4A-93BD-75DF1CAD7BD4}">
      <dgm:prSet phldrT="[Text]"/>
      <dgm:spPr/>
      <dgm:t>
        <a:bodyPr/>
        <a:lstStyle/>
        <a:p>
          <a:r>
            <a:rPr lang="en-US" dirty="0" smtClean="0"/>
            <a:t>Market basket analysis to identify which product to push- </a:t>
          </a:r>
          <a:r>
            <a:rPr lang="en-US" b="1" i="1" dirty="0" smtClean="0"/>
            <a:t>Identify if a Ladies wear buyers is a good candidate for kids wear . Beauty care etc.</a:t>
          </a:r>
          <a:endParaRPr lang="en-US" b="1" i="1" dirty="0"/>
        </a:p>
      </dgm:t>
    </dgm:pt>
    <dgm:pt modelId="{3A316BA7-BA5F-4ADE-AB64-2CF5F3ED7904}" type="parTrans" cxnId="{4966B01D-6630-4EAE-8254-B94836610804}">
      <dgm:prSet/>
      <dgm:spPr/>
      <dgm:t>
        <a:bodyPr/>
        <a:lstStyle/>
        <a:p>
          <a:endParaRPr lang="en-US"/>
        </a:p>
      </dgm:t>
    </dgm:pt>
    <dgm:pt modelId="{4ECA9211-4F88-4B24-B7BD-33CC74796990}" type="sibTrans" cxnId="{4966B01D-6630-4EAE-8254-B94836610804}">
      <dgm:prSet/>
      <dgm:spPr/>
      <dgm:t>
        <a:bodyPr/>
        <a:lstStyle/>
        <a:p>
          <a:endParaRPr lang="en-US"/>
        </a:p>
      </dgm:t>
    </dgm:pt>
    <dgm:pt modelId="{481CFF5A-E0B4-4485-B522-50CEE9CAEA97}">
      <dgm:prSet phldrT="[Text]"/>
      <dgm:spPr/>
      <dgm:t>
        <a:bodyPr/>
        <a:lstStyle/>
        <a:p>
          <a:r>
            <a:rPr lang="en-US" dirty="0" smtClean="0"/>
            <a:t>Identify customers who can be nudged for a higher amount purchase – </a:t>
          </a:r>
          <a:r>
            <a:rPr lang="en-US" b="1" i="1" dirty="0" smtClean="0"/>
            <a:t>Identify customers whose ATV has been low but has potential to increase it based on the segment the customer belongs to.</a:t>
          </a:r>
          <a:endParaRPr lang="en-US" b="1" i="1" dirty="0"/>
        </a:p>
      </dgm:t>
    </dgm:pt>
    <dgm:pt modelId="{567A85A0-0720-4189-A8E2-E998C3EF852F}" type="parTrans" cxnId="{E73FE0A4-073A-4289-80AF-C076BE3EED82}">
      <dgm:prSet/>
      <dgm:spPr/>
      <dgm:t>
        <a:bodyPr/>
        <a:lstStyle/>
        <a:p>
          <a:endParaRPr lang="en-US"/>
        </a:p>
      </dgm:t>
    </dgm:pt>
    <dgm:pt modelId="{AE52D466-6326-41D7-B3AD-71386EB5AD16}" type="sibTrans" cxnId="{E73FE0A4-073A-4289-80AF-C076BE3EED82}">
      <dgm:prSet/>
      <dgm:spPr/>
      <dgm:t>
        <a:bodyPr/>
        <a:lstStyle/>
        <a:p>
          <a:endParaRPr lang="en-US"/>
        </a:p>
      </dgm:t>
    </dgm:pt>
    <dgm:pt modelId="{69CAED15-9D56-4763-8B72-FCD3E96D6638}">
      <dgm:prSet phldrT="[Text]"/>
      <dgm:spPr/>
      <dgm:t>
        <a:bodyPr/>
        <a:lstStyle/>
        <a:p>
          <a:r>
            <a:rPr lang="en-US" dirty="0" smtClean="0"/>
            <a:t>Bringing back Lapsed customers – </a:t>
          </a:r>
          <a:r>
            <a:rPr lang="en-US" b="1" i="1" dirty="0" smtClean="0"/>
            <a:t>RFM will tell us which segment is most valuable and should be targeted , Lifecycle proposal</a:t>
          </a:r>
          <a:endParaRPr lang="en-US" b="1" i="1" dirty="0"/>
        </a:p>
      </dgm:t>
    </dgm:pt>
    <dgm:pt modelId="{9D40A382-A99E-4689-AE5E-9849C9F41EC9}" type="parTrans" cxnId="{3491AB3C-441A-4722-88C6-5BDE5B1496B8}">
      <dgm:prSet/>
      <dgm:spPr/>
      <dgm:t>
        <a:bodyPr/>
        <a:lstStyle/>
        <a:p>
          <a:endParaRPr lang="en-US"/>
        </a:p>
      </dgm:t>
    </dgm:pt>
    <dgm:pt modelId="{ACA957E5-4941-47AE-807D-E28CFBD241E4}" type="sibTrans" cxnId="{3491AB3C-441A-4722-88C6-5BDE5B1496B8}">
      <dgm:prSet/>
      <dgm:spPr/>
      <dgm:t>
        <a:bodyPr/>
        <a:lstStyle/>
        <a:p>
          <a:endParaRPr lang="en-US"/>
        </a:p>
      </dgm:t>
    </dgm:pt>
    <dgm:pt modelId="{370F013E-BD8E-4F62-8144-665920AA0410}">
      <dgm:prSet phldrT="[Text]"/>
      <dgm:spPr/>
      <dgm:t>
        <a:bodyPr/>
        <a:lstStyle/>
        <a:p>
          <a:r>
            <a:rPr lang="en-US" dirty="0" smtClean="0"/>
            <a:t>Bringing back lapsed customers- </a:t>
          </a:r>
          <a:r>
            <a:rPr lang="en-US" b="1" i="1" dirty="0" smtClean="0"/>
            <a:t>Same Strategy using RFM segmentation</a:t>
          </a:r>
        </a:p>
      </dgm:t>
    </dgm:pt>
    <dgm:pt modelId="{2D5B7544-94BC-44FC-A8DE-F61953C0B82E}" type="parTrans" cxnId="{58610FD0-C433-496E-B20A-6772C3FBA7D7}">
      <dgm:prSet/>
      <dgm:spPr/>
      <dgm:t>
        <a:bodyPr/>
        <a:lstStyle/>
        <a:p>
          <a:endParaRPr lang="en-US"/>
        </a:p>
      </dgm:t>
    </dgm:pt>
    <dgm:pt modelId="{92EBF57C-A60F-4440-B70D-4F6B884039A5}" type="sibTrans" cxnId="{58610FD0-C433-496E-B20A-6772C3FBA7D7}">
      <dgm:prSet/>
      <dgm:spPr/>
      <dgm:t>
        <a:bodyPr/>
        <a:lstStyle/>
        <a:p>
          <a:endParaRPr lang="en-US"/>
        </a:p>
      </dgm:t>
    </dgm:pt>
    <dgm:pt modelId="{0D3C9C25-CB6E-44DA-8B78-78531818CE51}">
      <dgm:prSet phldrT="[Text]"/>
      <dgm:spPr/>
      <dgm:t>
        <a:bodyPr/>
        <a:lstStyle/>
        <a:p>
          <a:r>
            <a:rPr lang="en-US" dirty="0" smtClean="0"/>
            <a:t>Make unique offers to push for the product in same or next visit- </a:t>
          </a:r>
          <a:r>
            <a:rPr lang="en-US" b="1" i="1" dirty="0" smtClean="0"/>
            <a:t>Offer type can be decided segment wise</a:t>
          </a:r>
          <a:endParaRPr lang="en-US" b="1" i="1" dirty="0"/>
        </a:p>
      </dgm:t>
    </dgm:pt>
    <dgm:pt modelId="{03B733EF-A995-4469-9CD7-990F3A550069}" type="parTrans" cxnId="{B22F7EB6-A838-4D9A-8FB5-6456528E74BD}">
      <dgm:prSet/>
      <dgm:spPr/>
      <dgm:t>
        <a:bodyPr/>
        <a:lstStyle/>
        <a:p>
          <a:endParaRPr lang="en-US"/>
        </a:p>
      </dgm:t>
    </dgm:pt>
    <dgm:pt modelId="{6499DCC5-4822-44C3-9EA7-CC039FF1979C}" type="sibTrans" cxnId="{B22F7EB6-A838-4D9A-8FB5-6456528E74BD}">
      <dgm:prSet/>
      <dgm:spPr/>
      <dgm:t>
        <a:bodyPr/>
        <a:lstStyle/>
        <a:p>
          <a:endParaRPr lang="en-US"/>
        </a:p>
      </dgm:t>
    </dgm:pt>
    <dgm:pt modelId="{FD06B5BA-FCA4-4A49-B095-C306F05DFC56}" type="pres">
      <dgm:prSet presAssocID="{CB3DCF59-9E4A-4A6F-91CE-F2A35549016D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F2E9DF3-C3CB-4D1D-814C-3AF08F2A5D85}" type="pres">
      <dgm:prSet presAssocID="{F598CBDA-9804-47B3-B669-82D8783EBCA3}" presName="posSpace" presStyleCnt="0"/>
      <dgm:spPr/>
    </dgm:pt>
    <dgm:pt modelId="{66F72215-2CAF-406C-BD5D-477A16EBCA0D}" type="pres">
      <dgm:prSet presAssocID="{F598CBDA-9804-47B3-B669-82D8783EBCA3}" presName="vertFlow" presStyleCnt="0"/>
      <dgm:spPr/>
    </dgm:pt>
    <dgm:pt modelId="{ABC2F8BA-2F08-4465-A7A6-BC6278C48550}" type="pres">
      <dgm:prSet presAssocID="{F598CBDA-9804-47B3-B669-82D8783EBCA3}" presName="topSpace" presStyleCnt="0"/>
      <dgm:spPr/>
    </dgm:pt>
    <dgm:pt modelId="{3E90784C-82DB-4278-BD58-513AE5A70FBA}" type="pres">
      <dgm:prSet presAssocID="{F598CBDA-9804-47B3-B669-82D8783EBCA3}" presName="firstComp" presStyleCnt="0"/>
      <dgm:spPr/>
    </dgm:pt>
    <dgm:pt modelId="{E7CA3526-E97D-444C-8B5F-28D48E3BB77F}" type="pres">
      <dgm:prSet presAssocID="{F598CBDA-9804-47B3-B669-82D8783EBCA3}" presName="firstChild" presStyleLbl="bgAccFollowNode1" presStyleIdx="0" presStyleCnt="10"/>
      <dgm:spPr/>
      <dgm:t>
        <a:bodyPr/>
        <a:lstStyle/>
        <a:p>
          <a:endParaRPr lang="en-US"/>
        </a:p>
      </dgm:t>
    </dgm:pt>
    <dgm:pt modelId="{C6D1826B-1E43-4396-970A-5C9FD8C146B0}" type="pres">
      <dgm:prSet presAssocID="{F598CBDA-9804-47B3-B669-82D8783EBCA3}" presName="firstChildTx" presStyleLbl="bgAccFollow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3F9CD9-1619-4EE1-B1C7-EB6C51714545}" type="pres">
      <dgm:prSet presAssocID="{56D7CD79-EAC8-4E49-B175-178C2CC7363F}" presName="comp" presStyleCnt="0"/>
      <dgm:spPr/>
    </dgm:pt>
    <dgm:pt modelId="{C836074F-590E-45C2-B059-11FE27E89F41}" type="pres">
      <dgm:prSet presAssocID="{56D7CD79-EAC8-4E49-B175-178C2CC7363F}" presName="child" presStyleLbl="bgAccFollowNode1" presStyleIdx="1" presStyleCnt="10"/>
      <dgm:spPr/>
      <dgm:t>
        <a:bodyPr/>
        <a:lstStyle/>
        <a:p>
          <a:endParaRPr lang="en-US"/>
        </a:p>
      </dgm:t>
    </dgm:pt>
    <dgm:pt modelId="{CC65DD0D-9CC3-4E73-A84E-230EA8C4E3F8}" type="pres">
      <dgm:prSet presAssocID="{56D7CD79-EAC8-4E49-B175-178C2CC7363F}" presName="childTx" presStyleLbl="bgAccFollow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E650B-DBF0-46DC-82B3-D47CDF65B76B}" type="pres">
      <dgm:prSet presAssocID="{69CAED15-9D56-4763-8B72-FCD3E96D6638}" presName="comp" presStyleCnt="0"/>
      <dgm:spPr/>
    </dgm:pt>
    <dgm:pt modelId="{4D35D5C9-6BBF-4D73-A7A6-656B78AEF93E}" type="pres">
      <dgm:prSet presAssocID="{69CAED15-9D56-4763-8B72-FCD3E96D6638}" presName="child" presStyleLbl="bgAccFollowNode1" presStyleIdx="2" presStyleCnt="10"/>
      <dgm:spPr/>
      <dgm:t>
        <a:bodyPr/>
        <a:lstStyle/>
        <a:p>
          <a:endParaRPr lang="en-US"/>
        </a:p>
      </dgm:t>
    </dgm:pt>
    <dgm:pt modelId="{2139FD8E-E0DB-42C1-B7D4-D3FC7DCFC3F3}" type="pres">
      <dgm:prSet presAssocID="{69CAED15-9D56-4763-8B72-FCD3E96D6638}" presName="childTx" presStyleLbl="bgAccFollow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71B922-83BE-42A6-9C51-744B238BA1E9}" type="pres">
      <dgm:prSet presAssocID="{F598CBDA-9804-47B3-B669-82D8783EBCA3}" presName="negSpace" presStyleCnt="0"/>
      <dgm:spPr/>
    </dgm:pt>
    <dgm:pt modelId="{7491BB00-C659-4BA9-B5C6-C7711D33653D}" type="pres">
      <dgm:prSet presAssocID="{F598CBDA-9804-47B3-B669-82D8783EBCA3}" presName="circle" presStyleLbl="node1" presStyleIdx="0" presStyleCnt="4"/>
      <dgm:spPr/>
      <dgm:t>
        <a:bodyPr/>
        <a:lstStyle/>
        <a:p>
          <a:endParaRPr lang="en-US"/>
        </a:p>
      </dgm:t>
    </dgm:pt>
    <dgm:pt modelId="{97A844B9-5FE0-428C-AF8A-C901857D0BD3}" type="pres">
      <dgm:prSet presAssocID="{A0CB5C7F-4985-4C5C-AEFB-A87C4E4AFA6F}" presName="transSpace" presStyleCnt="0"/>
      <dgm:spPr/>
    </dgm:pt>
    <dgm:pt modelId="{BC936F9C-00C4-44C4-8BF7-0B1DBBEFB68C}" type="pres">
      <dgm:prSet presAssocID="{F850844A-79DD-4DDB-B57D-1B3514E317AD}" presName="posSpace" presStyleCnt="0"/>
      <dgm:spPr/>
    </dgm:pt>
    <dgm:pt modelId="{0F551954-94CA-4E91-9170-A383B2659084}" type="pres">
      <dgm:prSet presAssocID="{F850844A-79DD-4DDB-B57D-1B3514E317AD}" presName="vertFlow" presStyleCnt="0"/>
      <dgm:spPr/>
    </dgm:pt>
    <dgm:pt modelId="{341418EB-670C-4B00-8DD1-3394E370B721}" type="pres">
      <dgm:prSet presAssocID="{F850844A-79DD-4DDB-B57D-1B3514E317AD}" presName="topSpace" presStyleCnt="0"/>
      <dgm:spPr/>
    </dgm:pt>
    <dgm:pt modelId="{44233887-C0C2-4B9E-85C6-8C38F0502680}" type="pres">
      <dgm:prSet presAssocID="{F850844A-79DD-4DDB-B57D-1B3514E317AD}" presName="firstComp" presStyleCnt="0"/>
      <dgm:spPr/>
    </dgm:pt>
    <dgm:pt modelId="{A7D87CAD-1491-4FBE-A32F-BBF403C10D19}" type="pres">
      <dgm:prSet presAssocID="{F850844A-79DD-4DDB-B57D-1B3514E317AD}" presName="firstChild" presStyleLbl="bgAccFollowNode1" presStyleIdx="3" presStyleCnt="10"/>
      <dgm:spPr/>
      <dgm:t>
        <a:bodyPr/>
        <a:lstStyle/>
        <a:p>
          <a:endParaRPr lang="en-US"/>
        </a:p>
      </dgm:t>
    </dgm:pt>
    <dgm:pt modelId="{0868ABC8-6FF4-43DE-A7F5-D444C12D8661}" type="pres">
      <dgm:prSet presAssocID="{F850844A-79DD-4DDB-B57D-1B3514E317AD}" presName="firstChildTx" presStyleLbl="bgAccFollow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33A98-B4E3-4150-B869-DC7AC6D795E1}" type="pres">
      <dgm:prSet presAssocID="{B6A45BF1-A1D7-4C78-9FFB-CAAC538884B9}" presName="comp" presStyleCnt="0"/>
      <dgm:spPr/>
    </dgm:pt>
    <dgm:pt modelId="{9DF26902-5EEC-42D3-8D07-91576AF810AB}" type="pres">
      <dgm:prSet presAssocID="{B6A45BF1-A1D7-4C78-9FFB-CAAC538884B9}" presName="child" presStyleLbl="bgAccFollowNode1" presStyleIdx="4" presStyleCnt="10"/>
      <dgm:spPr/>
      <dgm:t>
        <a:bodyPr/>
        <a:lstStyle/>
        <a:p>
          <a:endParaRPr lang="en-US"/>
        </a:p>
      </dgm:t>
    </dgm:pt>
    <dgm:pt modelId="{1A499214-9774-4769-B0D7-D257040C3755}" type="pres">
      <dgm:prSet presAssocID="{B6A45BF1-A1D7-4C78-9FFB-CAAC538884B9}" presName="childTx" presStyleLbl="bgAccFollow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CA9D8-9875-42D6-A173-C02A2441A528}" type="pres">
      <dgm:prSet presAssocID="{370F013E-BD8E-4F62-8144-665920AA0410}" presName="comp" presStyleCnt="0"/>
      <dgm:spPr/>
    </dgm:pt>
    <dgm:pt modelId="{71D50FC9-31FD-4F6A-920B-5C4E986ABA05}" type="pres">
      <dgm:prSet presAssocID="{370F013E-BD8E-4F62-8144-665920AA0410}" presName="child" presStyleLbl="bgAccFollowNode1" presStyleIdx="5" presStyleCnt="10"/>
      <dgm:spPr/>
      <dgm:t>
        <a:bodyPr/>
        <a:lstStyle/>
        <a:p>
          <a:endParaRPr lang="en-US"/>
        </a:p>
      </dgm:t>
    </dgm:pt>
    <dgm:pt modelId="{6D95042E-D93F-43ED-925A-7B0A029494C6}" type="pres">
      <dgm:prSet presAssocID="{370F013E-BD8E-4F62-8144-665920AA0410}" presName="childTx" presStyleLbl="bgAccFollow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2F6AA6-8093-4DE7-A7D9-F8C638D4E9EA}" type="pres">
      <dgm:prSet presAssocID="{F850844A-79DD-4DDB-B57D-1B3514E317AD}" presName="negSpace" presStyleCnt="0"/>
      <dgm:spPr/>
    </dgm:pt>
    <dgm:pt modelId="{AA9C7508-E5FA-4C6C-818C-6C8584B7D358}" type="pres">
      <dgm:prSet presAssocID="{F850844A-79DD-4DDB-B57D-1B3514E317AD}" presName="circle" presStyleLbl="node1" presStyleIdx="1" presStyleCnt="4"/>
      <dgm:spPr/>
      <dgm:t>
        <a:bodyPr/>
        <a:lstStyle/>
        <a:p>
          <a:endParaRPr lang="en-US"/>
        </a:p>
      </dgm:t>
    </dgm:pt>
    <dgm:pt modelId="{EFFADAEC-9714-437F-A60B-48C20934A87E}" type="pres">
      <dgm:prSet presAssocID="{30B63EBE-95D2-45E8-B09A-BC4137C96E84}" presName="transSpace" presStyleCnt="0"/>
      <dgm:spPr/>
    </dgm:pt>
    <dgm:pt modelId="{27952CD9-9357-4A85-8AA8-0D94C725B2A9}" type="pres">
      <dgm:prSet presAssocID="{74AFD17C-8B62-4475-BD54-B52B10F3EA4D}" presName="posSpace" presStyleCnt="0"/>
      <dgm:spPr/>
    </dgm:pt>
    <dgm:pt modelId="{9834713D-7F3B-459D-A088-FD1C15F9EC73}" type="pres">
      <dgm:prSet presAssocID="{74AFD17C-8B62-4475-BD54-B52B10F3EA4D}" presName="vertFlow" presStyleCnt="0"/>
      <dgm:spPr/>
    </dgm:pt>
    <dgm:pt modelId="{09A42B0C-7502-4E21-AEAD-C58035C0F15F}" type="pres">
      <dgm:prSet presAssocID="{74AFD17C-8B62-4475-BD54-B52B10F3EA4D}" presName="topSpace" presStyleCnt="0"/>
      <dgm:spPr/>
    </dgm:pt>
    <dgm:pt modelId="{90CE2882-3C25-4797-87B8-910F489CCAB3}" type="pres">
      <dgm:prSet presAssocID="{74AFD17C-8B62-4475-BD54-B52B10F3EA4D}" presName="firstComp" presStyleCnt="0"/>
      <dgm:spPr/>
    </dgm:pt>
    <dgm:pt modelId="{75E99F15-66A3-4329-AE48-93B52DB38C13}" type="pres">
      <dgm:prSet presAssocID="{74AFD17C-8B62-4475-BD54-B52B10F3EA4D}" presName="firstChild" presStyleLbl="bgAccFollowNode1" presStyleIdx="6" presStyleCnt="10"/>
      <dgm:spPr/>
      <dgm:t>
        <a:bodyPr/>
        <a:lstStyle/>
        <a:p>
          <a:endParaRPr lang="en-US"/>
        </a:p>
      </dgm:t>
    </dgm:pt>
    <dgm:pt modelId="{4CF2DE25-F604-448C-BBAB-B4240AB3F2C9}" type="pres">
      <dgm:prSet presAssocID="{74AFD17C-8B62-4475-BD54-B52B10F3EA4D}" presName="firstChildTx" presStyleLbl="bgAccFollow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15049-1564-4137-8B5C-94689A675840}" type="pres">
      <dgm:prSet presAssocID="{41D90FB9-3F3A-4E4A-93BD-75DF1CAD7BD4}" presName="comp" presStyleCnt="0"/>
      <dgm:spPr/>
    </dgm:pt>
    <dgm:pt modelId="{93B11857-BE75-4FD0-AF2B-2743A1690506}" type="pres">
      <dgm:prSet presAssocID="{41D90FB9-3F3A-4E4A-93BD-75DF1CAD7BD4}" presName="child" presStyleLbl="bgAccFollowNode1" presStyleIdx="7" presStyleCnt="10"/>
      <dgm:spPr/>
      <dgm:t>
        <a:bodyPr/>
        <a:lstStyle/>
        <a:p>
          <a:endParaRPr lang="en-US"/>
        </a:p>
      </dgm:t>
    </dgm:pt>
    <dgm:pt modelId="{278493A7-D4E7-4BD6-8017-2D8FC5B8EC81}" type="pres">
      <dgm:prSet presAssocID="{41D90FB9-3F3A-4E4A-93BD-75DF1CAD7BD4}" presName="childTx" presStyleLbl="bgAccFollow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E49013-649E-4D08-ABD6-4CF9C0A8AC2D}" type="pres">
      <dgm:prSet presAssocID="{0D3C9C25-CB6E-44DA-8B78-78531818CE51}" presName="comp" presStyleCnt="0"/>
      <dgm:spPr/>
    </dgm:pt>
    <dgm:pt modelId="{DF3C9C98-5C65-430B-9215-13057DE0B556}" type="pres">
      <dgm:prSet presAssocID="{0D3C9C25-CB6E-44DA-8B78-78531818CE51}" presName="child" presStyleLbl="bgAccFollowNode1" presStyleIdx="8" presStyleCnt="10"/>
      <dgm:spPr/>
      <dgm:t>
        <a:bodyPr/>
        <a:lstStyle/>
        <a:p>
          <a:endParaRPr lang="en-US"/>
        </a:p>
      </dgm:t>
    </dgm:pt>
    <dgm:pt modelId="{A49DDA8C-BA99-425A-9D5E-AC2569C10267}" type="pres">
      <dgm:prSet presAssocID="{0D3C9C25-CB6E-44DA-8B78-78531818CE51}" presName="childTx" presStyleLbl="bgAccFollow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61D296-A3E2-4FC4-96F1-36FED641A80C}" type="pres">
      <dgm:prSet presAssocID="{74AFD17C-8B62-4475-BD54-B52B10F3EA4D}" presName="negSpace" presStyleCnt="0"/>
      <dgm:spPr/>
    </dgm:pt>
    <dgm:pt modelId="{A754C270-77D4-463C-9EBB-A45C19043322}" type="pres">
      <dgm:prSet presAssocID="{74AFD17C-8B62-4475-BD54-B52B10F3EA4D}" presName="circle" presStyleLbl="node1" presStyleIdx="2" presStyleCnt="4"/>
      <dgm:spPr/>
      <dgm:t>
        <a:bodyPr/>
        <a:lstStyle/>
        <a:p>
          <a:endParaRPr lang="en-US"/>
        </a:p>
      </dgm:t>
    </dgm:pt>
    <dgm:pt modelId="{467534D1-030B-4810-98AA-9A92CC5353FF}" type="pres">
      <dgm:prSet presAssocID="{51F5C0E5-5D0B-410E-A04F-5F57B2E2F73D}" presName="transSpace" presStyleCnt="0"/>
      <dgm:spPr/>
    </dgm:pt>
    <dgm:pt modelId="{A77B7F46-0D37-4D65-955D-EDCA161A0172}" type="pres">
      <dgm:prSet presAssocID="{45124082-E766-4256-90FB-B1E10CA7872B}" presName="posSpace" presStyleCnt="0"/>
      <dgm:spPr/>
    </dgm:pt>
    <dgm:pt modelId="{CBF58526-16AC-4D35-991D-6C4D01A89D53}" type="pres">
      <dgm:prSet presAssocID="{45124082-E766-4256-90FB-B1E10CA7872B}" presName="vertFlow" presStyleCnt="0"/>
      <dgm:spPr/>
    </dgm:pt>
    <dgm:pt modelId="{C0A33CF1-8525-4C7C-9FE8-5F86310E6643}" type="pres">
      <dgm:prSet presAssocID="{45124082-E766-4256-90FB-B1E10CA7872B}" presName="topSpace" presStyleCnt="0"/>
      <dgm:spPr/>
    </dgm:pt>
    <dgm:pt modelId="{94E57B10-D255-42C6-9527-9406B74DD371}" type="pres">
      <dgm:prSet presAssocID="{45124082-E766-4256-90FB-B1E10CA7872B}" presName="firstComp" presStyleCnt="0"/>
      <dgm:spPr/>
    </dgm:pt>
    <dgm:pt modelId="{241E7FE3-3DBB-47C2-B5C4-C8D8616BEFE1}" type="pres">
      <dgm:prSet presAssocID="{45124082-E766-4256-90FB-B1E10CA7872B}" presName="firstChild" presStyleLbl="bgAccFollowNode1" presStyleIdx="9" presStyleCnt="10" custScaleY="185145"/>
      <dgm:spPr/>
      <dgm:t>
        <a:bodyPr/>
        <a:lstStyle/>
        <a:p>
          <a:endParaRPr lang="en-US"/>
        </a:p>
      </dgm:t>
    </dgm:pt>
    <dgm:pt modelId="{3100F633-9F00-4DA5-9D5D-F766F016F128}" type="pres">
      <dgm:prSet presAssocID="{45124082-E766-4256-90FB-B1E10CA7872B}" presName="firstChildTx" presStyleLbl="bgAccFollow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BB31F6-B0B2-426E-9F83-4152BD7F428E}" type="pres">
      <dgm:prSet presAssocID="{45124082-E766-4256-90FB-B1E10CA7872B}" presName="negSpace" presStyleCnt="0"/>
      <dgm:spPr/>
    </dgm:pt>
    <dgm:pt modelId="{3744A876-1F53-4D1A-B33B-83F034A55F75}" type="pres">
      <dgm:prSet presAssocID="{45124082-E766-4256-90FB-B1E10CA7872B}" presName="circle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A033FB7B-1EEA-4FEE-8ABC-C924F2DF12A1}" type="presOf" srcId="{E0E93362-FF17-4283-8FD9-C75716FF2F57}" destId="{4CF2DE25-F604-448C-BBAB-B4240AB3F2C9}" srcOrd="1" destOrd="0" presId="urn:microsoft.com/office/officeart/2005/8/layout/hList9"/>
    <dgm:cxn modelId="{30ECF992-6726-4588-9A7A-15A4F8915FDE}" type="presOf" srcId="{481CFF5A-E0B4-4485-B522-50CEE9CAEA97}" destId="{3100F633-9F00-4DA5-9D5D-F766F016F128}" srcOrd="1" destOrd="0" presId="urn:microsoft.com/office/officeart/2005/8/layout/hList9"/>
    <dgm:cxn modelId="{4209097E-1F14-4058-A9D1-624B212D8641}" type="presOf" srcId="{B6A45BF1-A1D7-4C78-9FFB-CAAC538884B9}" destId="{9DF26902-5EEC-42D3-8D07-91576AF810AB}" srcOrd="0" destOrd="0" presId="urn:microsoft.com/office/officeart/2005/8/layout/hList9"/>
    <dgm:cxn modelId="{2DA8D9FC-E49A-4D03-8B0E-589A6AB768EC}" type="presOf" srcId="{9F70BBFF-36D0-4D29-BB92-38147CB67784}" destId="{A7D87CAD-1491-4FBE-A32F-BBF403C10D19}" srcOrd="0" destOrd="0" presId="urn:microsoft.com/office/officeart/2005/8/layout/hList9"/>
    <dgm:cxn modelId="{D2F7BA3E-3EC0-4C2D-B949-4554498BC844}" type="presOf" srcId="{56D7CD79-EAC8-4E49-B175-178C2CC7363F}" destId="{C836074F-590E-45C2-B059-11FE27E89F41}" srcOrd="0" destOrd="0" presId="urn:microsoft.com/office/officeart/2005/8/layout/hList9"/>
    <dgm:cxn modelId="{3AD9A233-CC6C-4ECA-B2F3-D6D8953CA812}" srcId="{F850844A-79DD-4DDB-B57D-1B3514E317AD}" destId="{9F70BBFF-36D0-4D29-BB92-38147CB67784}" srcOrd="0" destOrd="0" parTransId="{B1107CF7-CA75-44C1-A06D-459B8EE37FE3}" sibTransId="{B9459B56-4779-4038-BB8F-0C6822D1800B}"/>
    <dgm:cxn modelId="{F457B6F3-E7AA-4A18-B838-7FCDA52170DD}" type="presOf" srcId="{69CAED15-9D56-4763-8B72-FCD3E96D6638}" destId="{4D35D5C9-6BBF-4D73-A7A6-656B78AEF93E}" srcOrd="0" destOrd="0" presId="urn:microsoft.com/office/officeart/2005/8/layout/hList9"/>
    <dgm:cxn modelId="{2064B404-D2E5-4FF1-8F02-D6F7E5020B6E}" srcId="{74AFD17C-8B62-4475-BD54-B52B10F3EA4D}" destId="{E0E93362-FF17-4283-8FD9-C75716FF2F57}" srcOrd="0" destOrd="0" parTransId="{0A26CE61-970E-4B4A-854A-9E20A058405C}" sibTransId="{2D9DC057-7F55-4BCE-AD5B-B2DB174B8A36}"/>
    <dgm:cxn modelId="{B8758C51-EB05-43E4-A99B-9AAE4A23767B}" type="presOf" srcId="{45124082-E766-4256-90FB-B1E10CA7872B}" destId="{3744A876-1F53-4D1A-B33B-83F034A55F75}" srcOrd="0" destOrd="0" presId="urn:microsoft.com/office/officeart/2005/8/layout/hList9"/>
    <dgm:cxn modelId="{E4CF3719-B082-4F1A-92B6-0935080C79D4}" type="presOf" srcId="{69CAED15-9D56-4763-8B72-FCD3E96D6638}" destId="{2139FD8E-E0DB-42C1-B7D4-D3FC7DCFC3F3}" srcOrd="1" destOrd="0" presId="urn:microsoft.com/office/officeart/2005/8/layout/hList9"/>
    <dgm:cxn modelId="{B22F7EB6-A838-4D9A-8FB5-6456528E74BD}" srcId="{74AFD17C-8B62-4475-BD54-B52B10F3EA4D}" destId="{0D3C9C25-CB6E-44DA-8B78-78531818CE51}" srcOrd="2" destOrd="0" parTransId="{03B733EF-A995-4469-9CD7-990F3A550069}" sibTransId="{6499DCC5-4822-44C3-9EA7-CC039FF1979C}"/>
    <dgm:cxn modelId="{3673E887-CD95-46D4-BEB7-EAE5DD89A6DB}" type="presOf" srcId="{0D3C9C25-CB6E-44DA-8B78-78531818CE51}" destId="{A49DDA8C-BA99-425A-9D5E-AC2569C10267}" srcOrd="1" destOrd="0" presId="urn:microsoft.com/office/officeart/2005/8/layout/hList9"/>
    <dgm:cxn modelId="{E73FE0A4-073A-4289-80AF-C076BE3EED82}" srcId="{45124082-E766-4256-90FB-B1E10CA7872B}" destId="{481CFF5A-E0B4-4485-B522-50CEE9CAEA97}" srcOrd="0" destOrd="0" parTransId="{567A85A0-0720-4189-A8E2-E998C3EF852F}" sibTransId="{AE52D466-6326-41D7-B3AD-71386EB5AD16}"/>
    <dgm:cxn modelId="{CCAF5156-7319-4ED1-B24E-BB33F96693F1}" srcId="{F598CBDA-9804-47B3-B669-82D8783EBCA3}" destId="{DB728D79-4E98-4182-9A2A-9E12B49EC723}" srcOrd="0" destOrd="0" parTransId="{E2B59F09-D750-4690-BFFE-C95E4CFD5A9A}" sibTransId="{B321CA53-2B20-4DD1-AFAA-2C41CC7BB3B2}"/>
    <dgm:cxn modelId="{CCB685FA-75A8-43C8-9449-545856531DC3}" srcId="{CB3DCF59-9E4A-4A6F-91CE-F2A35549016D}" destId="{74AFD17C-8B62-4475-BD54-B52B10F3EA4D}" srcOrd="2" destOrd="0" parTransId="{E06ECBE6-022C-4A43-A0B6-8CE32E48A161}" sibTransId="{51F5C0E5-5D0B-410E-A04F-5F57B2E2F73D}"/>
    <dgm:cxn modelId="{466DD42E-1F00-4985-BF1C-5991040B4C7B}" type="presOf" srcId="{481CFF5A-E0B4-4485-B522-50CEE9CAEA97}" destId="{241E7FE3-3DBB-47C2-B5C4-C8D8616BEFE1}" srcOrd="0" destOrd="0" presId="urn:microsoft.com/office/officeart/2005/8/layout/hList9"/>
    <dgm:cxn modelId="{8405AC1C-F5E7-409F-AE61-880DC215B822}" type="presOf" srcId="{E0E93362-FF17-4283-8FD9-C75716FF2F57}" destId="{75E99F15-66A3-4329-AE48-93B52DB38C13}" srcOrd="0" destOrd="0" presId="urn:microsoft.com/office/officeart/2005/8/layout/hList9"/>
    <dgm:cxn modelId="{EFD485B1-105C-48AF-8320-9148B71336D7}" type="presOf" srcId="{0D3C9C25-CB6E-44DA-8B78-78531818CE51}" destId="{DF3C9C98-5C65-430B-9215-13057DE0B556}" srcOrd="0" destOrd="0" presId="urn:microsoft.com/office/officeart/2005/8/layout/hList9"/>
    <dgm:cxn modelId="{3491AB3C-441A-4722-88C6-5BDE5B1496B8}" srcId="{F598CBDA-9804-47B3-B669-82D8783EBCA3}" destId="{69CAED15-9D56-4763-8B72-FCD3E96D6638}" srcOrd="2" destOrd="0" parTransId="{9D40A382-A99E-4689-AE5E-9849C9F41EC9}" sibTransId="{ACA957E5-4941-47AE-807D-E28CFBD241E4}"/>
    <dgm:cxn modelId="{44C32C04-4D19-402B-B053-979B800EB793}" type="presOf" srcId="{41D90FB9-3F3A-4E4A-93BD-75DF1CAD7BD4}" destId="{278493A7-D4E7-4BD6-8017-2D8FC5B8EC81}" srcOrd="1" destOrd="0" presId="urn:microsoft.com/office/officeart/2005/8/layout/hList9"/>
    <dgm:cxn modelId="{70C45FFF-3632-49E9-8457-24F087CA1646}" type="presOf" srcId="{370F013E-BD8E-4F62-8144-665920AA0410}" destId="{6D95042E-D93F-43ED-925A-7B0A029494C6}" srcOrd="1" destOrd="0" presId="urn:microsoft.com/office/officeart/2005/8/layout/hList9"/>
    <dgm:cxn modelId="{F337DD6A-5B0A-425F-B015-19D009928A23}" type="presOf" srcId="{B6A45BF1-A1D7-4C78-9FFB-CAAC538884B9}" destId="{1A499214-9774-4769-B0D7-D257040C3755}" srcOrd="1" destOrd="0" presId="urn:microsoft.com/office/officeart/2005/8/layout/hList9"/>
    <dgm:cxn modelId="{0D1482B8-9A7B-4BDF-86A0-436111F3936A}" srcId="{CB3DCF59-9E4A-4A6F-91CE-F2A35549016D}" destId="{F598CBDA-9804-47B3-B669-82D8783EBCA3}" srcOrd="0" destOrd="0" parTransId="{BF42F2AB-7FF1-4CDB-A64D-52141C04693F}" sibTransId="{A0CB5C7F-4985-4C5C-AEFB-A87C4E4AFA6F}"/>
    <dgm:cxn modelId="{10FCCED5-5358-4C9F-BA17-B754CEF0642E}" srcId="{CB3DCF59-9E4A-4A6F-91CE-F2A35549016D}" destId="{45124082-E766-4256-90FB-B1E10CA7872B}" srcOrd="3" destOrd="0" parTransId="{0D04F9B4-21ED-4407-9409-075DFACB8FED}" sibTransId="{CBE97607-8820-4AC8-B1EE-D7111A5C63F2}"/>
    <dgm:cxn modelId="{4C929105-1B61-478D-A95A-2889CC35D763}" type="presOf" srcId="{CB3DCF59-9E4A-4A6F-91CE-F2A35549016D}" destId="{FD06B5BA-FCA4-4A49-B095-C306F05DFC56}" srcOrd="0" destOrd="0" presId="urn:microsoft.com/office/officeart/2005/8/layout/hList9"/>
    <dgm:cxn modelId="{57506AC7-D499-4C42-8825-7FB04D18F94B}" srcId="{F850844A-79DD-4DDB-B57D-1B3514E317AD}" destId="{B6A45BF1-A1D7-4C78-9FFB-CAAC538884B9}" srcOrd="1" destOrd="0" parTransId="{DF91DE38-2CA4-43FD-9EEF-EAADE5F68476}" sibTransId="{9381C0A9-6351-4070-A54F-341E3C2521D6}"/>
    <dgm:cxn modelId="{1622BB47-5392-4650-ADD5-5D08A5648539}" type="presOf" srcId="{41D90FB9-3F3A-4E4A-93BD-75DF1CAD7BD4}" destId="{93B11857-BE75-4FD0-AF2B-2743A1690506}" srcOrd="0" destOrd="0" presId="urn:microsoft.com/office/officeart/2005/8/layout/hList9"/>
    <dgm:cxn modelId="{A69EF063-4439-4BF0-AB01-832B5A1CC870}" type="presOf" srcId="{F598CBDA-9804-47B3-B669-82D8783EBCA3}" destId="{7491BB00-C659-4BA9-B5C6-C7711D33653D}" srcOrd="0" destOrd="0" presId="urn:microsoft.com/office/officeart/2005/8/layout/hList9"/>
    <dgm:cxn modelId="{9AC56EEB-AE31-46A8-88EC-0A7DBEF54C8B}" type="presOf" srcId="{74AFD17C-8B62-4475-BD54-B52B10F3EA4D}" destId="{A754C270-77D4-463C-9EBB-A45C19043322}" srcOrd="0" destOrd="0" presId="urn:microsoft.com/office/officeart/2005/8/layout/hList9"/>
    <dgm:cxn modelId="{7948763B-1507-4182-9A37-A9FBBE98F473}" type="presOf" srcId="{56D7CD79-EAC8-4E49-B175-178C2CC7363F}" destId="{CC65DD0D-9CC3-4E73-A84E-230EA8C4E3F8}" srcOrd="1" destOrd="0" presId="urn:microsoft.com/office/officeart/2005/8/layout/hList9"/>
    <dgm:cxn modelId="{08FAA3D4-DCC5-47AA-93D0-52390940B8F0}" srcId="{F598CBDA-9804-47B3-B669-82D8783EBCA3}" destId="{56D7CD79-EAC8-4E49-B175-178C2CC7363F}" srcOrd="1" destOrd="0" parTransId="{80E867BA-9B1A-4528-81E5-0796A2781AB6}" sibTransId="{8E090958-1936-4C1B-A73F-0CFF6ADF4487}"/>
    <dgm:cxn modelId="{ED2AC38A-4E05-40E6-8651-6E9BC0348097}" srcId="{CB3DCF59-9E4A-4A6F-91CE-F2A35549016D}" destId="{F850844A-79DD-4DDB-B57D-1B3514E317AD}" srcOrd="1" destOrd="0" parTransId="{8176229A-6ECA-4487-9CE4-DE6817500911}" sibTransId="{30B63EBE-95D2-45E8-B09A-BC4137C96E84}"/>
    <dgm:cxn modelId="{2C1517F7-5460-41D6-AA10-3CB551DD7864}" type="presOf" srcId="{F850844A-79DD-4DDB-B57D-1B3514E317AD}" destId="{AA9C7508-E5FA-4C6C-818C-6C8584B7D358}" srcOrd="0" destOrd="0" presId="urn:microsoft.com/office/officeart/2005/8/layout/hList9"/>
    <dgm:cxn modelId="{4966B01D-6630-4EAE-8254-B94836610804}" srcId="{74AFD17C-8B62-4475-BD54-B52B10F3EA4D}" destId="{41D90FB9-3F3A-4E4A-93BD-75DF1CAD7BD4}" srcOrd="1" destOrd="0" parTransId="{3A316BA7-BA5F-4ADE-AB64-2CF5F3ED7904}" sibTransId="{4ECA9211-4F88-4B24-B7BD-33CC74796990}"/>
    <dgm:cxn modelId="{3EF1CD62-A43A-43F4-A7DC-FCB9B5F3E5A7}" type="presOf" srcId="{DB728D79-4E98-4182-9A2A-9E12B49EC723}" destId="{C6D1826B-1E43-4396-970A-5C9FD8C146B0}" srcOrd="1" destOrd="0" presId="urn:microsoft.com/office/officeart/2005/8/layout/hList9"/>
    <dgm:cxn modelId="{5D449853-445A-44C7-B36C-26135FADAECD}" type="presOf" srcId="{DB728D79-4E98-4182-9A2A-9E12B49EC723}" destId="{E7CA3526-E97D-444C-8B5F-28D48E3BB77F}" srcOrd="0" destOrd="0" presId="urn:microsoft.com/office/officeart/2005/8/layout/hList9"/>
    <dgm:cxn modelId="{58610FD0-C433-496E-B20A-6772C3FBA7D7}" srcId="{F850844A-79DD-4DDB-B57D-1B3514E317AD}" destId="{370F013E-BD8E-4F62-8144-665920AA0410}" srcOrd="2" destOrd="0" parTransId="{2D5B7544-94BC-44FC-A8DE-F61953C0B82E}" sibTransId="{92EBF57C-A60F-4440-B70D-4F6B884039A5}"/>
    <dgm:cxn modelId="{D5D752DF-1F92-4A84-A9E7-CFC9F4D15C76}" type="presOf" srcId="{370F013E-BD8E-4F62-8144-665920AA0410}" destId="{71D50FC9-31FD-4F6A-920B-5C4E986ABA05}" srcOrd="0" destOrd="0" presId="urn:microsoft.com/office/officeart/2005/8/layout/hList9"/>
    <dgm:cxn modelId="{EE518592-C411-474D-B48C-DF0D0A866855}" type="presOf" srcId="{9F70BBFF-36D0-4D29-BB92-38147CB67784}" destId="{0868ABC8-6FF4-43DE-A7F5-D444C12D8661}" srcOrd="1" destOrd="0" presId="urn:microsoft.com/office/officeart/2005/8/layout/hList9"/>
    <dgm:cxn modelId="{185805E7-4163-4D03-AA99-1CAAC2A87131}" type="presParOf" srcId="{FD06B5BA-FCA4-4A49-B095-C306F05DFC56}" destId="{1F2E9DF3-C3CB-4D1D-814C-3AF08F2A5D85}" srcOrd="0" destOrd="0" presId="urn:microsoft.com/office/officeart/2005/8/layout/hList9"/>
    <dgm:cxn modelId="{2A0C6F73-688D-4728-8B5E-730542FA91F3}" type="presParOf" srcId="{FD06B5BA-FCA4-4A49-B095-C306F05DFC56}" destId="{66F72215-2CAF-406C-BD5D-477A16EBCA0D}" srcOrd="1" destOrd="0" presId="urn:microsoft.com/office/officeart/2005/8/layout/hList9"/>
    <dgm:cxn modelId="{2DC68EF0-C4A7-4992-A4D4-805D7A64A615}" type="presParOf" srcId="{66F72215-2CAF-406C-BD5D-477A16EBCA0D}" destId="{ABC2F8BA-2F08-4465-A7A6-BC6278C48550}" srcOrd="0" destOrd="0" presId="urn:microsoft.com/office/officeart/2005/8/layout/hList9"/>
    <dgm:cxn modelId="{443C036E-219D-43A8-80E1-E6BF0AADEA74}" type="presParOf" srcId="{66F72215-2CAF-406C-BD5D-477A16EBCA0D}" destId="{3E90784C-82DB-4278-BD58-513AE5A70FBA}" srcOrd="1" destOrd="0" presId="urn:microsoft.com/office/officeart/2005/8/layout/hList9"/>
    <dgm:cxn modelId="{4A64DFD1-D816-4DAA-BA33-61BF8855DDB3}" type="presParOf" srcId="{3E90784C-82DB-4278-BD58-513AE5A70FBA}" destId="{E7CA3526-E97D-444C-8B5F-28D48E3BB77F}" srcOrd="0" destOrd="0" presId="urn:microsoft.com/office/officeart/2005/8/layout/hList9"/>
    <dgm:cxn modelId="{24456A9E-2E6D-422F-B437-BE62AEBA8F47}" type="presParOf" srcId="{3E90784C-82DB-4278-BD58-513AE5A70FBA}" destId="{C6D1826B-1E43-4396-970A-5C9FD8C146B0}" srcOrd="1" destOrd="0" presId="urn:microsoft.com/office/officeart/2005/8/layout/hList9"/>
    <dgm:cxn modelId="{004E830C-6938-4714-9938-85BCDA6E85AD}" type="presParOf" srcId="{66F72215-2CAF-406C-BD5D-477A16EBCA0D}" destId="{8D3F9CD9-1619-4EE1-B1C7-EB6C51714545}" srcOrd="2" destOrd="0" presId="urn:microsoft.com/office/officeart/2005/8/layout/hList9"/>
    <dgm:cxn modelId="{69F9E1AC-1BC6-4299-A18F-A2E386AE6659}" type="presParOf" srcId="{8D3F9CD9-1619-4EE1-B1C7-EB6C51714545}" destId="{C836074F-590E-45C2-B059-11FE27E89F41}" srcOrd="0" destOrd="0" presId="urn:microsoft.com/office/officeart/2005/8/layout/hList9"/>
    <dgm:cxn modelId="{D8C63EE1-B22A-48C2-94F7-544234E59313}" type="presParOf" srcId="{8D3F9CD9-1619-4EE1-B1C7-EB6C51714545}" destId="{CC65DD0D-9CC3-4E73-A84E-230EA8C4E3F8}" srcOrd="1" destOrd="0" presId="urn:microsoft.com/office/officeart/2005/8/layout/hList9"/>
    <dgm:cxn modelId="{71901133-F85F-40B6-857B-BF9B3FEC067F}" type="presParOf" srcId="{66F72215-2CAF-406C-BD5D-477A16EBCA0D}" destId="{5B4E650B-DBF0-46DC-82B3-D47CDF65B76B}" srcOrd="3" destOrd="0" presId="urn:microsoft.com/office/officeart/2005/8/layout/hList9"/>
    <dgm:cxn modelId="{7D977E6E-D9A6-49A1-B4FB-DB680BD3FEC2}" type="presParOf" srcId="{5B4E650B-DBF0-46DC-82B3-D47CDF65B76B}" destId="{4D35D5C9-6BBF-4D73-A7A6-656B78AEF93E}" srcOrd="0" destOrd="0" presId="urn:microsoft.com/office/officeart/2005/8/layout/hList9"/>
    <dgm:cxn modelId="{1B99AFB7-007D-40F4-BEE9-D281847F4BCD}" type="presParOf" srcId="{5B4E650B-DBF0-46DC-82B3-D47CDF65B76B}" destId="{2139FD8E-E0DB-42C1-B7D4-D3FC7DCFC3F3}" srcOrd="1" destOrd="0" presId="urn:microsoft.com/office/officeart/2005/8/layout/hList9"/>
    <dgm:cxn modelId="{E5E0E397-717E-4594-8E6E-23AFA2B3A9E9}" type="presParOf" srcId="{FD06B5BA-FCA4-4A49-B095-C306F05DFC56}" destId="{A971B922-83BE-42A6-9C51-744B238BA1E9}" srcOrd="2" destOrd="0" presId="urn:microsoft.com/office/officeart/2005/8/layout/hList9"/>
    <dgm:cxn modelId="{355364CA-5CEF-4024-8E4E-B5315A0703CD}" type="presParOf" srcId="{FD06B5BA-FCA4-4A49-B095-C306F05DFC56}" destId="{7491BB00-C659-4BA9-B5C6-C7711D33653D}" srcOrd="3" destOrd="0" presId="urn:microsoft.com/office/officeart/2005/8/layout/hList9"/>
    <dgm:cxn modelId="{06EDE266-0A9A-4CAF-96FA-00BA2A003861}" type="presParOf" srcId="{FD06B5BA-FCA4-4A49-B095-C306F05DFC56}" destId="{97A844B9-5FE0-428C-AF8A-C901857D0BD3}" srcOrd="4" destOrd="0" presId="urn:microsoft.com/office/officeart/2005/8/layout/hList9"/>
    <dgm:cxn modelId="{94D8B247-2BF4-4DBE-8613-2F991731E00B}" type="presParOf" srcId="{FD06B5BA-FCA4-4A49-B095-C306F05DFC56}" destId="{BC936F9C-00C4-44C4-8BF7-0B1DBBEFB68C}" srcOrd="5" destOrd="0" presId="urn:microsoft.com/office/officeart/2005/8/layout/hList9"/>
    <dgm:cxn modelId="{A31BF521-057F-48D9-B563-445280EE9DFD}" type="presParOf" srcId="{FD06B5BA-FCA4-4A49-B095-C306F05DFC56}" destId="{0F551954-94CA-4E91-9170-A383B2659084}" srcOrd="6" destOrd="0" presId="urn:microsoft.com/office/officeart/2005/8/layout/hList9"/>
    <dgm:cxn modelId="{8F0DA085-52C7-43FA-B0BE-EBC000BFF6E7}" type="presParOf" srcId="{0F551954-94CA-4E91-9170-A383B2659084}" destId="{341418EB-670C-4B00-8DD1-3394E370B721}" srcOrd="0" destOrd="0" presId="urn:microsoft.com/office/officeart/2005/8/layout/hList9"/>
    <dgm:cxn modelId="{0B9B937A-DED7-4F6D-895C-D6F0335E1EF8}" type="presParOf" srcId="{0F551954-94CA-4E91-9170-A383B2659084}" destId="{44233887-C0C2-4B9E-85C6-8C38F0502680}" srcOrd="1" destOrd="0" presId="urn:microsoft.com/office/officeart/2005/8/layout/hList9"/>
    <dgm:cxn modelId="{9C9A045A-3306-467F-BCB5-6DD81F94C303}" type="presParOf" srcId="{44233887-C0C2-4B9E-85C6-8C38F0502680}" destId="{A7D87CAD-1491-4FBE-A32F-BBF403C10D19}" srcOrd="0" destOrd="0" presId="urn:microsoft.com/office/officeart/2005/8/layout/hList9"/>
    <dgm:cxn modelId="{9C0D7CA9-7902-436C-8FC7-01953E078E79}" type="presParOf" srcId="{44233887-C0C2-4B9E-85C6-8C38F0502680}" destId="{0868ABC8-6FF4-43DE-A7F5-D444C12D8661}" srcOrd="1" destOrd="0" presId="urn:microsoft.com/office/officeart/2005/8/layout/hList9"/>
    <dgm:cxn modelId="{DB5D474C-DE28-44AA-B917-3454E1B880BD}" type="presParOf" srcId="{0F551954-94CA-4E91-9170-A383B2659084}" destId="{97C33A98-B4E3-4150-B869-DC7AC6D795E1}" srcOrd="2" destOrd="0" presId="urn:microsoft.com/office/officeart/2005/8/layout/hList9"/>
    <dgm:cxn modelId="{1E519757-E916-4395-8E03-C94455CA9ABF}" type="presParOf" srcId="{97C33A98-B4E3-4150-B869-DC7AC6D795E1}" destId="{9DF26902-5EEC-42D3-8D07-91576AF810AB}" srcOrd="0" destOrd="0" presId="urn:microsoft.com/office/officeart/2005/8/layout/hList9"/>
    <dgm:cxn modelId="{9EC97F00-4992-4D48-B803-FA0DF705BF97}" type="presParOf" srcId="{97C33A98-B4E3-4150-B869-DC7AC6D795E1}" destId="{1A499214-9774-4769-B0D7-D257040C3755}" srcOrd="1" destOrd="0" presId="urn:microsoft.com/office/officeart/2005/8/layout/hList9"/>
    <dgm:cxn modelId="{4B61FCCB-FF2E-4AEE-9410-A20FFA34EFD8}" type="presParOf" srcId="{0F551954-94CA-4E91-9170-A383B2659084}" destId="{312CA9D8-9875-42D6-A173-C02A2441A528}" srcOrd="3" destOrd="0" presId="urn:microsoft.com/office/officeart/2005/8/layout/hList9"/>
    <dgm:cxn modelId="{E5271461-EA90-4750-97CF-6BB2725973A3}" type="presParOf" srcId="{312CA9D8-9875-42D6-A173-C02A2441A528}" destId="{71D50FC9-31FD-4F6A-920B-5C4E986ABA05}" srcOrd="0" destOrd="0" presId="urn:microsoft.com/office/officeart/2005/8/layout/hList9"/>
    <dgm:cxn modelId="{F88FE708-5ADC-407B-992D-FC1A3CA49C71}" type="presParOf" srcId="{312CA9D8-9875-42D6-A173-C02A2441A528}" destId="{6D95042E-D93F-43ED-925A-7B0A029494C6}" srcOrd="1" destOrd="0" presId="urn:microsoft.com/office/officeart/2005/8/layout/hList9"/>
    <dgm:cxn modelId="{319AFDA4-04E8-4E2D-A604-C7A14CFACE58}" type="presParOf" srcId="{FD06B5BA-FCA4-4A49-B095-C306F05DFC56}" destId="{062F6AA6-8093-4DE7-A7D9-F8C638D4E9EA}" srcOrd="7" destOrd="0" presId="urn:microsoft.com/office/officeart/2005/8/layout/hList9"/>
    <dgm:cxn modelId="{DFB44D7C-ED0C-45D9-8A3E-E12163BA450D}" type="presParOf" srcId="{FD06B5BA-FCA4-4A49-B095-C306F05DFC56}" destId="{AA9C7508-E5FA-4C6C-818C-6C8584B7D358}" srcOrd="8" destOrd="0" presId="urn:microsoft.com/office/officeart/2005/8/layout/hList9"/>
    <dgm:cxn modelId="{FA5CE480-861D-4CD7-B72C-27F3A50AFC1F}" type="presParOf" srcId="{FD06B5BA-FCA4-4A49-B095-C306F05DFC56}" destId="{EFFADAEC-9714-437F-A60B-48C20934A87E}" srcOrd="9" destOrd="0" presId="urn:microsoft.com/office/officeart/2005/8/layout/hList9"/>
    <dgm:cxn modelId="{A02B7E72-2B1C-46A2-9FC2-5FD2EB31B9B3}" type="presParOf" srcId="{FD06B5BA-FCA4-4A49-B095-C306F05DFC56}" destId="{27952CD9-9357-4A85-8AA8-0D94C725B2A9}" srcOrd="10" destOrd="0" presId="urn:microsoft.com/office/officeart/2005/8/layout/hList9"/>
    <dgm:cxn modelId="{2B4EAC2C-7F86-41FA-8E72-A561121C5AD0}" type="presParOf" srcId="{FD06B5BA-FCA4-4A49-B095-C306F05DFC56}" destId="{9834713D-7F3B-459D-A088-FD1C15F9EC73}" srcOrd="11" destOrd="0" presId="urn:microsoft.com/office/officeart/2005/8/layout/hList9"/>
    <dgm:cxn modelId="{001FA559-F67A-4881-9401-30821985CC48}" type="presParOf" srcId="{9834713D-7F3B-459D-A088-FD1C15F9EC73}" destId="{09A42B0C-7502-4E21-AEAD-C58035C0F15F}" srcOrd="0" destOrd="0" presId="urn:microsoft.com/office/officeart/2005/8/layout/hList9"/>
    <dgm:cxn modelId="{3537B23A-2E1E-4F85-AFAD-865FCD6D1CC7}" type="presParOf" srcId="{9834713D-7F3B-459D-A088-FD1C15F9EC73}" destId="{90CE2882-3C25-4797-87B8-910F489CCAB3}" srcOrd="1" destOrd="0" presId="urn:microsoft.com/office/officeart/2005/8/layout/hList9"/>
    <dgm:cxn modelId="{CC4C516A-0E41-43C0-A4ED-5C0640B55B60}" type="presParOf" srcId="{90CE2882-3C25-4797-87B8-910F489CCAB3}" destId="{75E99F15-66A3-4329-AE48-93B52DB38C13}" srcOrd="0" destOrd="0" presId="urn:microsoft.com/office/officeart/2005/8/layout/hList9"/>
    <dgm:cxn modelId="{E41AEB52-2E55-44CD-A7D2-9276490D38DF}" type="presParOf" srcId="{90CE2882-3C25-4797-87B8-910F489CCAB3}" destId="{4CF2DE25-F604-448C-BBAB-B4240AB3F2C9}" srcOrd="1" destOrd="0" presId="urn:microsoft.com/office/officeart/2005/8/layout/hList9"/>
    <dgm:cxn modelId="{A1CB002F-5366-40D9-8DE4-E6E818D768B6}" type="presParOf" srcId="{9834713D-7F3B-459D-A088-FD1C15F9EC73}" destId="{66815049-1564-4137-8B5C-94689A675840}" srcOrd="2" destOrd="0" presId="urn:microsoft.com/office/officeart/2005/8/layout/hList9"/>
    <dgm:cxn modelId="{3AD4F09B-BC9D-4F8C-884F-192133E17D20}" type="presParOf" srcId="{66815049-1564-4137-8B5C-94689A675840}" destId="{93B11857-BE75-4FD0-AF2B-2743A1690506}" srcOrd="0" destOrd="0" presId="urn:microsoft.com/office/officeart/2005/8/layout/hList9"/>
    <dgm:cxn modelId="{F4A6A6B8-9CD3-4563-8F15-3B4006C421FE}" type="presParOf" srcId="{66815049-1564-4137-8B5C-94689A675840}" destId="{278493A7-D4E7-4BD6-8017-2D8FC5B8EC81}" srcOrd="1" destOrd="0" presId="urn:microsoft.com/office/officeart/2005/8/layout/hList9"/>
    <dgm:cxn modelId="{B4AE2469-91CA-47AA-87E4-934F4158A5FA}" type="presParOf" srcId="{9834713D-7F3B-459D-A088-FD1C15F9EC73}" destId="{E6E49013-649E-4D08-ABD6-4CF9C0A8AC2D}" srcOrd="3" destOrd="0" presId="urn:microsoft.com/office/officeart/2005/8/layout/hList9"/>
    <dgm:cxn modelId="{2B61CD14-40D0-47C5-858B-C809EAED3C06}" type="presParOf" srcId="{E6E49013-649E-4D08-ABD6-4CF9C0A8AC2D}" destId="{DF3C9C98-5C65-430B-9215-13057DE0B556}" srcOrd="0" destOrd="0" presId="urn:microsoft.com/office/officeart/2005/8/layout/hList9"/>
    <dgm:cxn modelId="{0C6A61F8-F451-4061-8341-D9C992569CFA}" type="presParOf" srcId="{E6E49013-649E-4D08-ABD6-4CF9C0A8AC2D}" destId="{A49DDA8C-BA99-425A-9D5E-AC2569C10267}" srcOrd="1" destOrd="0" presId="urn:microsoft.com/office/officeart/2005/8/layout/hList9"/>
    <dgm:cxn modelId="{BD80688D-5C71-428F-9D69-64CF78373A3F}" type="presParOf" srcId="{FD06B5BA-FCA4-4A49-B095-C306F05DFC56}" destId="{2961D296-A3E2-4FC4-96F1-36FED641A80C}" srcOrd="12" destOrd="0" presId="urn:microsoft.com/office/officeart/2005/8/layout/hList9"/>
    <dgm:cxn modelId="{9AEC7F2D-A949-4225-BA1E-D588C0BD9DCC}" type="presParOf" srcId="{FD06B5BA-FCA4-4A49-B095-C306F05DFC56}" destId="{A754C270-77D4-463C-9EBB-A45C19043322}" srcOrd="13" destOrd="0" presId="urn:microsoft.com/office/officeart/2005/8/layout/hList9"/>
    <dgm:cxn modelId="{0925C491-E6C5-4541-8856-36464E0A6732}" type="presParOf" srcId="{FD06B5BA-FCA4-4A49-B095-C306F05DFC56}" destId="{467534D1-030B-4810-98AA-9A92CC5353FF}" srcOrd="14" destOrd="0" presId="urn:microsoft.com/office/officeart/2005/8/layout/hList9"/>
    <dgm:cxn modelId="{2A6BA65F-CAAC-45B0-8C99-7F318F801A6C}" type="presParOf" srcId="{FD06B5BA-FCA4-4A49-B095-C306F05DFC56}" destId="{A77B7F46-0D37-4D65-955D-EDCA161A0172}" srcOrd="15" destOrd="0" presId="urn:microsoft.com/office/officeart/2005/8/layout/hList9"/>
    <dgm:cxn modelId="{1C7EC4B3-0795-4E7C-8BC3-1E8A9E30D64F}" type="presParOf" srcId="{FD06B5BA-FCA4-4A49-B095-C306F05DFC56}" destId="{CBF58526-16AC-4D35-991D-6C4D01A89D53}" srcOrd="16" destOrd="0" presId="urn:microsoft.com/office/officeart/2005/8/layout/hList9"/>
    <dgm:cxn modelId="{77649F54-6643-40CD-9873-DD58304BB6C0}" type="presParOf" srcId="{CBF58526-16AC-4D35-991D-6C4D01A89D53}" destId="{C0A33CF1-8525-4C7C-9FE8-5F86310E6643}" srcOrd="0" destOrd="0" presId="urn:microsoft.com/office/officeart/2005/8/layout/hList9"/>
    <dgm:cxn modelId="{B9DC0F2F-7965-407F-8501-B395518CEF72}" type="presParOf" srcId="{CBF58526-16AC-4D35-991D-6C4D01A89D53}" destId="{94E57B10-D255-42C6-9527-9406B74DD371}" srcOrd="1" destOrd="0" presId="urn:microsoft.com/office/officeart/2005/8/layout/hList9"/>
    <dgm:cxn modelId="{D2DE2AD7-E77F-45DA-832B-F628B2EC6425}" type="presParOf" srcId="{94E57B10-D255-42C6-9527-9406B74DD371}" destId="{241E7FE3-3DBB-47C2-B5C4-C8D8616BEFE1}" srcOrd="0" destOrd="0" presId="urn:microsoft.com/office/officeart/2005/8/layout/hList9"/>
    <dgm:cxn modelId="{B299FBB4-3179-4B5F-A47D-77F0A556E800}" type="presParOf" srcId="{94E57B10-D255-42C6-9527-9406B74DD371}" destId="{3100F633-9F00-4DA5-9D5D-F766F016F128}" srcOrd="1" destOrd="0" presId="urn:microsoft.com/office/officeart/2005/8/layout/hList9"/>
    <dgm:cxn modelId="{D3A27B46-1429-4FE2-9992-B54FAEB174A4}" type="presParOf" srcId="{FD06B5BA-FCA4-4A49-B095-C306F05DFC56}" destId="{85BB31F6-B0B2-426E-9F83-4152BD7F428E}" srcOrd="17" destOrd="0" presId="urn:microsoft.com/office/officeart/2005/8/layout/hList9"/>
    <dgm:cxn modelId="{66CB83FB-9BBF-468F-88E5-DD308020ECAF}" type="presParOf" srcId="{FD06B5BA-FCA4-4A49-B095-C306F05DFC56}" destId="{3744A876-1F53-4D1A-B33B-83F034A55F75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D64E32-F8ED-40B4-A551-B2573A8AAE58}" type="doc">
      <dgm:prSet loTypeId="urn:microsoft.com/office/officeart/2005/8/layout/matrix2" loCatId="matrix" qsTypeId="urn:microsoft.com/office/officeart/2005/8/quickstyle/simple4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4916018-8F68-47FB-8D8B-65962747583D}">
      <dgm:prSet phldrT="[Text]"/>
      <dgm:spPr/>
      <dgm:t>
        <a:bodyPr/>
        <a:lstStyle/>
        <a:p>
          <a:r>
            <a:rPr lang="en-US" b="1" u="sng" dirty="0" smtClean="0"/>
            <a:t>Premium</a:t>
          </a:r>
          <a:endParaRPr lang="en-US" b="1" u="sng" dirty="0"/>
        </a:p>
      </dgm:t>
    </dgm:pt>
    <dgm:pt modelId="{C47F72F0-B7F7-4406-BDDA-C8658D83F809}" type="parTrans" cxnId="{400E22A0-CFAB-438F-A915-BD5931951962}">
      <dgm:prSet/>
      <dgm:spPr/>
      <dgm:t>
        <a:bodyPr/>
        <a:lstStyle/>
        <a:p>
          <a:endParaRPr lang="en-US"/>
        </a:p>
      </dgm:t>
    </dgm:pt>
    <dgm:pt modelId="{53B5F50B-B580-48F2-8AD0-2E765FDD4A23}" type="sibTrans" cxnId="{400E22A0-CFAB-438F-A915-BD5931951962}">
      <dgm:prSet/>
      <dgm:spPr/>
      <dgm:t>
        <a:bodyPr/>
        <a:lstStyle/>
        <a:p>
          <a:endParaRPr lang="en-US"/>
        </a:p>
      </dgm:t>
    </dgm:pt>
    <dgm:pt modelId="{FE671958-FAE8-4472-A974-4AC2E70590BC}">
      <dgm:prSet phldrT="[Text]"/>
      <dgm:spPr/>
      <dgm:t>
        <a:bodyPr/>
        <a:lstStyle/>
        <a:p>
          <a:r>
            <a:rPr lang="en-US" b="1" dirty="0" smtClean="0"/>
            <a:t>3% Customer contribute to 19% sales</a:t>
          </a:r>
          <a:endParaRPr lang="en-US" b="1" dirty="0"/>
        </a:p>
      </dgm:t>
    </dgm:pt>
    <dgm:pt modelId="{98600F2A-D2EE-4127-9EC2-53B989D7C129}" type="parTrans" cxnId="{5A1EEB4C-2296-4CF5-86CD-B2A8373A158E}">
      <dgm:prSet/>
      <dgm:spPr/>
      <dgm:t>
        <a:bodyPr/>
        <a:lstStyle/>
        <a:p>
          <a:endParaRPr lang="en-US"/>
        </a:p>
      </dgm:t>
    </dgm:pt>
    <dgm:pt modelId="{F4AB9FC7-F014-47F6-A6DE-0E7458CEDA82}" type="sibTrans" cxnId="{5A1EEB4C-2296-4CF5-86CD-B2A8373A158E}">
      <dgm:prSet/>
      <dgm:spPr/>
      <dgm:t>
        <a:bodyPr/>
        <a:lstStyle/>
        <a:p>
          <a:endParaRPr lang="en-US"/>
        </a:p>
      </dgm:t>
    </dgm:pt>
    <dgm:pt modelId="{3F0CB314-B5C9-44E2-93F6-976749C97683}">
      <dgm:prSet phldrT="[Text]"/>
      <dgm:spPr/>
      <dgm:t>
        <a:bodyPr/>
        <a:lstStyle/>
        <a:p>
          <a:r>
            <a:rPr lang="en-US" b="1" dirty="0" smtClean="0"/>
            <a:t>Frequency of 12 visits with latency of 126 days with 250 ATV</a:t>
          </a:r>
          <a:endParaRPr lang="en-US" b="1" dirty="0"/>
        </a:p>
      </dgm:t>
    </dgm:pt>
    <dgm:pt modelId="{191A37A1-2C7E-4297-8834-2CD2FE608329}" type="parTrans" cxnId="{1DA27DD9-A514-4B45-9BD5-472D87EB7719}">
      <dgm:prSet/>
      <dgm:spPr/>
      <dgm:t>
        <a:bodyPr/>
        <a:lstStyle/>
        <a:p>
          <a:endParaRPr lang="en-US"/>
        </a:p>
      </dgm:t>
    </dgm:pt>
    <dgm:pt modelId="{B32BAB3F-59A1-49C7-820F-32C17709A1BD}" type="sibTrans" cxnId="{1DA27DD9-A514-4B45-9BD5-472D87EB7719}">
      <dgm:prSet/>
      <dgm:spPr/>
      <dgm:t>
        <a:bodyPr/>
        <a:lstStyle/>
        <a:p>
          <a:endParaRPr lang="en-US"/>
        </a:p>
      </dgm:t>
    </dgm:pt>
    <dgm:pt modelId="{685D6D73-8EAF-4400-8EBC-05D576FA93EA}">
      <dgm:prSet phldrT="[Text]"/>
      <dgm:spPr/>
      <dgm:t>
        <a:bodyPr/>
        <a:lstStyle/>
        <a:p>
          <a:r>
            <a:rPr lang="en-US" b="1" u="sng" dirty="0" smtClean="0"/>
            <a:t>Top</a:t>
          </a:r>
          <a:endParaRPr lang="en-US" b="1" u="sng" dirty="0"/>
        </a:p>
      </dgm:t>
    </dgm:pt>
    <dgm:pt modelId="{CAFF72FC-DBAE-4FF3-B4F7-A45AA483302D}" type="parTrans" cxnId="{3CA13024-4508-426C-B47A-0550BB8CEC06}">
      <dgm:prSet/>
      <dgm:spPr/>
      <dgm:t>
        <a:bodyPr/>
        <a:lstStyle/>
        <a:p>
          <a:endParaRPr lang="en-US"/>
        </a:p>
      </dgm:t>
    </dgm:pt>
    <dgm:pt modelId="{424DCCDC-90B5-4EFC-9281-FBAB87CB41A7}" type="sibTrans" cxnId="{3CA13024-4508-426C-B47A-0550BB8CEC06}">
      <dgm:prSet/>
      <dgm:spPr/>
      <dgm:t>
        <a:bodyPr/>
        <a:lstStyle/>
        <a:p>
          <a:endParaRPr lang="en-US"/>
        </a:p>
      </dgm:t>
    </dgm:pt>
    <dgm:pt modelId="{9C401116-9438-44AE-A28E-7F7299C8531F}">
      <dgm:prSet phldrT="[Text]"/>
      <dgm:spPr/>
      <dgm:t>
        <a:bodyPr/>
        <a:lstStyle/>
        <a:p>
          <a:r>
            <a:rPr lang="en-US" b="1" dirty="0" smtClean="0"/>
            <a:t>14% Customer contribute to 39% sales</a:t>
          </a:r>
          <a:endParaRPr lang="en-US" b="1" dirty="0"/>
        </a:p>
      </dgm:t>
    </dgm:pt>
    <dgm:pt modelId="{0A1EB961-5D96-4F4B-B56B-5E97B21B2876}" type="parTrans" cxnId="{223E7D96-C513-4804-922F-B26196001928}">
      <dgm:prSet/>
      <dgm:spPr/>
      <dgm:t>
        <a:bodyPr/>
        <a:lstStyle/>
        <a:p>
          <a:endParaRPr lang="en-US"/>
        </a:p>
      </dgm:t>
    </dgm:pt>
    <dgm:pt modelId="{F3381391-37A2-4C96-9AF4-7EA55A1BBC3F}" type="sibTrans" cxnId="{223E7D96-C513-4804-922F-B26196001928}">
      <dgm:prSet/>
      <dgm:spPr/>
      <dgm:t>
        <a:bodyPr/>
        <a:lstStyle/>
        <a:p>
          <a:endParaRPr lang="en-US"/>
        </a:p>
      </dgm:t>
    </dgm:pt>
    <dgm:pt modelId="{1B7CC339-4DE2-4B90-8F58-926F08D77E4E}">
      <dgm:prSet phldrT="[Text]"/>
      <dgm:spPr/>
      <dgm:t>
        <a:bodyPr/>
        <a:lstStyle/>
        <a:p>
          <a:r>
            <a:rPr lang="en-US" b="1" dirty="0" smtClean="0"/>
            <a:t>Frequency of 7 visits with latency of 212 days with 200 ATV</a:t>
          </a:r>
          <a:endParaRPr lang="en-US" b="1" dirty="0"/>
        </a:p>
      </dgm:t>
    </dgm:pt>
    <dgm:pt modelId="{22FC8FEF-21D3-482A-87C1-891A23A1753C}" type="parTrans" cxnId="{65718216-D44F-4A41-9A92-7077C5CDB6B6}">
      <dgm:prSet/>
      <dgm:spPr/>
      <dgm:t>
        <a:bodyPr/>
        <a:lstStyle/>
        <a:p>
          <a:endParaRPr lang="en-US"/>
        </a:p>
      </dgm:t>
    </dgm:pt>
    <dgm:pt modelId="{3E9BA65F-E774-4CE2-A5D5-67925FA9A319}" type="sibTrans" cxnId="{65718216-D44F-4A41-9A92-7077C5CDB6B6}">
      <dgm:prSet/>
      <dgm:spPr/>
      <dgm:t>
        <a:bodyPr/>
        <a:lstStyle/>
        <a:p>
          <a:endParaRPr lang="en-US"/>
        </a:p>
      </dgm:t>
    </dgm:pt>
    <dgm:pt modelId="{53A1B206-2504-4AEE-8D1D-DEA7FB39AED8}">
      <dgm:prSet phldrT="[Text]"/>
      <dgm:spPr/>
      <dgm:t>
        <a:bodyPr/>
        <a:lstStyle/>
        <a:p>
          <a:r>
            <a:rPr lang="en-US" dirty="0" smtClean="0"/>
            <a:t>Mid</a:t>
          </a:r>
          <a:endParaRPr lang="en-US" dirty="0"/>
        </a:p>
      </dgm:t>
    </dgm:pt>
    <dgm:pt modelId="{F43B86FC-8A9C-4E48-AB68-59C4C4637051}" type="parTrans" cxnId="{665B707F-E975-43C4-B1F1-90EE441C6BB4}">
      <dgm:prSet/>
      <dgm:spPr/>
      <dgm:t>
        <a:bodyPr/>
        <a:lstStyle/>
        <a:p>
          <a:endParaRPr lang="en-US"/>
        </a:p>
      </dgm:t>
    </dgm:pt>
    <dgm:pt modelId="{903A77F8-D639-4B50-BA89-4261A9FD6BE5}" type="sibTrans" cxnId="{665B707F-E975-43C4-B1F1-90EE441C6BB4}">
      <dgm:prSet/>
      <dgm:spPr/>
      <dgm:t>
        <a:bodyPr/>
        <a:lstStyle/>
        <a:p>
          <a:endParaRPr lang="en-US"/>
        </a:p>
      </dgm:t>
    </dgm:pt>
    <dgm:pt modelId="{C11603AF-A071-4F2C-B2F6-2F1B523FAA32}">
      <dgm:prSet phldrT="[Text]"/>
      <dgm:spPr/>
      <dgm:t>
        <a:bodyPr/>
        <a:lstStyle/>
        <a:p>
          <a:r>
            <a:rPr lang="en-US" dirty="0" smtClean="0"/>
            <a:t>50% Customer contribute to 34% sales</a:t>
          </a:r>
          <a:endParaRPr lang="en-US" dirty="0"/>
        </a:p>
      </dgm:t>
    </dgm:pt>
    <dgm:pt modelId="{2D08487E-A5C8-4B1B-AD3A-2361F00D4779}" type="parTrans" cxnId="{1F68DFE0-21EC-4A9A-B56B-3F6190C10DB8}">
      <dgm:prSet/>
      <dgm:spPr/>
      <dgm:t>
        <a:bodyPr/>
        <a:lstStyle/>
        <a:p>
          <a:endParaRPr lang="en-US"/>
        </a:p>
      </dgm:t>
    </dgm:pt>
    <dgm:pt modelId="{29A8D61D-F7F3-4745-967B-8A027604F2EF}" type="sibTrans" cxnId="{1F68DFE0-21EC-4A9A-B56B-3F6190C10DB8}">
      <dgm:prSet/>
      <dgm:spPr/>
      <dgm:t>
        <a:bodyPr/>
        <a:lstStyle/>
        <a:p>
          <a:endParaRPr lang="en-US"/>
        </a:p>
      </dgm:t>
    </dgm:pt>
    <dgm:pt modelId="{A79EC26E-59E0-4768-AC9D-D0D8262ED4A7}">
      <dgm:prSet phldrT="[Text]"/>
      <dgm:spPr/>
      <dgm:t>
        <a:bodyPr/>
        <a:lstStyle/>
        <a:p>
          <a:r>
            <a:rPr lang="en-US" dirty="0" smtClean="0"/>
            <a:t>Frequency of 3 visits with latency of 320 days with 136 ATV</a:t>
          </a:r>
          <a:endParaRPr lang="en-US" dirty="0"/>
        </a:p>
      </dgm:t>
    </dgm:pt>
    <dgm:pt modelId="{DAE1B603-7C27-478D-89E1-CB4216B31BDA}" type="parTrans" cxnId="{23C547BA-34CC-4080-9DAC-940957F18F40}">
      <dgm:prSet/>
      <dgm:spPr/>
      <dgm:t>
        <a:bodyPr/>
        <a:lstStyle/>
        <a:p>
          <a:endParaRPr lang="en-US"/>
        </a:p>
      </dgm:t>
    </dgm:pt>
    <dgm:pt modelId="{A8CAC77C-94EB-487D-947E-A788E05C19E5}" type="sibTrans" cxnId="{23C547BA-34CC-4080-9DAC-940957F18F40}">
      <dgm:prSet/>
      <dgm:spPr/>
      <dgm:t>
        <a:bodyPr/>
        <a:lstStyle/>
        <a:p>
          <a:endParaRPr lang="en-US"/>
        </a:p>
      </dgm:t>
    </dgm:pt>
    <dgm:pt modelId="{26702A4A-C01F-47DF-BEC4-6DC7266F7130}">
      <dgm:prSet phldrT="[Text]"/>
      <dgm:spPr/>
      <dgm:t>
        <a:bodyPr/>
        <a:lstStyle/>
        <a:p>
          <a:r>
            <a:rPr lang="en-US" dirty="0" smtClean="0"/>
            <a:t>Base</a:t>
          </a:r>
          <a:endParaRPr lang="en-US" dirty="0"/>
        </a:p>
      </dgm:t>
    </dgm:pt>
    <dgm:pt modelId="{B029C240-F2A3-41F7-9869-FFD5A3C066CD}" type="parTrans" cxnId="{F4661223-5582-4ABC-810E-267AF0D472C4}">
      <dgm:prSet/>
      <dgm:spPr/>
      <dgm:t>
        <a:bodyPr/>
        <a:lstStyle/>
        <a:p>
          <a:endParaRPr lang="en-US"/>
        </a:p>
      </dgm:t>
    </dgm:pt>
    <dgm:pt modelId="{14D70DF2-4B01-44C5-B8EB-312CB3A9DD20}" type="sibTrans" cxnId="{F4661223-5582-4ABC-810E-267AF0D472C4}">
      <dgm:prSet/>
      <dgm:spPr/>
      <dgm:t>
        <a:bodyPr/>
        <a:lstStyle/>
        <a:p>
          <a:endParaRPr lang="en-US"/>
        </a:p>
      </dgm:t>
    </dgm:pt>
    <dgm:pt modelId="{C50CF138-08A6-4536-991C-140DE834442C}">
      <dgm:prSet phldrT="[Text]"/>
      <dgm:spPr/>
      <dgm:t>
        <a:bodyPr/>
        <a:lstStyle/>
        <a:p>
          <a:r>
            <a:rPr lang="en-US" dirty="0" smtClean="0"/>
            <a:t>37% Customer contribute to 8% sales</a:t>
          </a:r>
          <a:endParaRPr lang="en-US" dirty="0"/>
        </a:p>
      </dgm:t>
    </dgm:pt>
    <dgm:pt modelId="{C780AE16-6F3C-4748-9936-AF0DE021D291}" type="parTrans" cxnId="{31308E2A-1377-42EA-9385-F3333E8A32F4}">
      <dgm:prSet/>
      <dgm:spPr/>
      <dgm:t>
        <a:bodyPr/>
        <a:lstStyle/>
        <a:p>
          <a:endParaRPr lang="en-US"/>
        </a:p>
      </dgm:t>
    </dgm:pt>
    <dgm:pt modelId="{D6A3321D-2FBF-42D6-84BE-87EACF2A47B2}" type="sibTrans" cxnId="{31308E2A-1377-42EA-9385-F3333E8A32F4}">
      <dgm:prSet/>
      <dgm:spPr/>
      <dgm:t>
        <a:bodyPr/>
        <a:lstStyle/>
        <a:p>
          <a:endParaRPr lang="en-US"/>
        </a:p>
      </dgm:t>
    </dgm:pt>
    <dgm:pt modelId="{191D03DA-F9D4-4FEA-9BC7-25EBA6AB9F01}">
      <dgm:prSet phldrT="[Text]"/>
      <dgm:spPr/>
      <dgm:t>
        <a:bodyPr/>
        <a:lstStyle/>
        <a:p>
          <a:r>
            <a:rPr lang="en-US" smtClean="0"/>
            <a:t>Frequency of 1.5 visits with latency of 244 days with     71 ATV</a:t>
          </a:r>
          <a:endParaRPr lang="en-US" dirty="0"/>
        </a:p>
      </dgm:t>
    </dgm:pt>
    <dgm:pt modelId="{DF91094B-89F7-477D-BAD3-1AE737B70197}" type="parTrans" cxnId="{3E6438CF-95DD-46DB-B2D1-64549B7E7B3C}">
      <dgm:prSet/>
      <dgm:spPr/>
      <dgm:t>
        <a:bodyPr/>
        <a:lstStyle/>
        <a:p>
          <a:endParaRPr lang="en-US"/>
        </a:p>
      </dgm:t>
    </dgm:pt>
    <dgm:pt modelId="{9E3DCF36-83D7-4461-9E33-C811884BC69B}" type="sibTrans" cxnId="{3E6438CF-95DD-46DB-B2D1-64549B7E7B3C}">
      <dgm:prSet/>
      <dgm:spPr/>
      <dgm:t>
        <a:bodyPr/>
        <a:lstStyle/>
        <a:p>
          <a:endParaRPr lang="en-US"/>
        </a:p>
      </dgm:t>
    </dgm:pt>
    <dgm:pt modelId="{715502B9-70E0-4981-B064-4C1B7B36EE1B}" type="pres">
      <dgm:prSet presAssocID="{5DD64E32-F8ED-40B4-A551-B2573A8AAE58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7E59A7-6737-47BF-AE12-45063FB93BD8}" type="pres">
      <dgm:prSet presAssocID="{5DD64E32-F8ED-40B4-A551-B2573A8AAE58}" presName="axisShape" presStyleLbl="bgShp" presStyleIdx="0" presStyleCnt="1"/>
      <dgm:spPr/>
      <dgm:t>
        <a:bodyPr/>
        <a:lstStyle/>
        <a:p>
          <a:endParaRPr lang="en-US"/>
        </a:p>
      </dgm:t>
    </dgm:pt>
    <dgm:pt modelId="{FE55E439-AAB1-4A40-B483-785F384764BF}" type="pres">
      <dgm:prSet presAssocID="{5DD64E32-F8ED-40B4-A551-B2573A8AAE58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5B1414-ABD5-4AA2-9B68-996733A66116}" type="pres">
      <dgm:prSet presAssocID="{5DD64E32-F8ED-40B4-A551-B2573A8AAE58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A2147A-D59D-4DF1-92DD-E9ADD694D427}" type="pres">
      <dgm:prSet presAssocID="{5DD64E32-F8ED-40B4-A551-B2573A8AAE58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12E781-F9B6-4973-8678-EBC5502AFF5E}" type="pres">
      <dgm:prSet presAssocID="{5DD64E32-F8ED-40B4-A551-B2573A8AAE58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661223-5582-4ABC-810E-267AF0D472C4}" srcId="{5DD64E32-F8ED-40B4-A551-B2573A8AAE58}" destId="{26702A4A-C01F-47DF-BEC4-6DC7266F7130}" srcOrd="3" destOrd="0" parTransId="{B029C240-F2A3-41F7-9869-FFD5A3C066CD}" sibTransId="{14D70DF2-4B01-44C5-B8EB-312CB3A9DD20}"/>
    <dgm:cxn modelId="{223E7D96-C513-4804-922F-B26196001928}" srcId="{685D6D73-8EAF-4400-8EBC-05D576FA93EA}" destId="{9C401116-9438-44AE-A28E-7F7299C8531F}" srcOrd="0" destOrd="0" parTransId="{0A1EB961-5D96-4F4B-B56B-5E97B21B2876}" sibTransId="{F3381391-37A2-4C96-9AF4-7EA55A1BBC3F}"/>
    <dgm:cxn modelId="{27A84D65-BF54-4443-8F90-24FDD4585E64}" type="presOf" srcId="{5DD64E32-F8ED-40B4-A551-B2573A8AAE58}" destId="{715502B9-70E0-4981-B064-4C1B7B36EE1B}" srcOrd="0" destOrd="0" presId="urn:microsoft.com/office/officeart/2005/8/layout/matrix2"/>
    <dgm:cxn modelId="{65718216-D44F-4A41-9A92-7077C5CDB6B6}" srcId="{685D6D73-8EAF-4400-8EBC-05D576FA93EA}" destId="{1B7CC339-4DE2-4B90-8F58-926F08D77E4E}" srcOrd="1" destOrd="0" parTransId="{22FC8FEF-21D3-482A-87C1-891A23A1753C}" sibTransId="{3E9BA65F-E774-4CE2-A5D5-67925FA9A319}"/>
    <dgm:cxn modelId="{79A7D98C-1595-4AED-BB62-2C7401422385}" type="presOf" srcId="{9C401116-9438-44AE-A28E-7F7299C8531F}" destId="{EA5B1414-ABD5-4AA2-9B68-996733A66116}" srcOrd="0" destOrd="1" presId="urn:microsoft.com/office/officeart/2005/8/layout/matrix2"/>
    <dgm:cxn modelId="{665B707F-E975-43C4-B1F1-90EE441C6BB4}" srcId="{5DD64E32-F8ED-40B4-A551-B2573A8AAE58}" destId="{53A1B206-2504-4AEE-8D1D-DEA7FB39AED8}" srcOrd="2" destOrd="0" parTransId="{F43B86FC-8A9C-4E48-AB68-59C4C4637051}" sibTransId="{903A77F8-D639-4B50-BA89-4261A9FD6BE5}"/>
    <dgm:cxn modelId="{3042B0E6-58D1-40B0-9325-A09C3C1275A7}" type="presOf" srcId="{C50CF138-08A6-4536-991C-140DE834442C}" destId="{9512E781-F9B6-4973-8678-EBC5502AFF5E}" srcOrd="0" destOrd="1" presId="urn:microsoft.com/office/officeart/2005/8/layout/matrix2"/>
    <dgm:cxn modelId="{3CA13024-4508-426C-B47A-0550BB8CEC06}" srcId="{5DD64E32-F8ED-40B4-A551-B2573A8AAE58}" destId="{685D6D73-8EAF-4400-8EBC-05D576FA93EA}" srcOrd="1" destOrd="0" parTransId="{CAFF72FC-DBAE-4FF3-B4F7-A45AA483302D}" sibTransId="{424DCCDC-90B5-4EFC-9281-FBAB87CB41A7}"/>
    <dgm:cxn modelId="{B8F95469-1D84-446E-8624-25FF1139E9A3}" type="presOf" srcId="{685D6D73-8EAF-4400-8EBC-05D576FA93EA}" destId="{EA5B1414-ABD5-4AA2-9B68-996733A66116}" srcOrd="0" destOrd="0" presId="urn:microsoft.com/office/officeart/2005/8/layout/matrix2"/>
    <dgm:cxn modelId="{400E22A0-CFAB-438F-A915-BD5931951962}" srcId="{5DD64E32-F8ED-40B4-A551-B2573A8AAE58}" destId="{04916018-8F68-47FB-8D8B-65962747583D}" srcOrd="0" destOrd="0" parTransId="{C47F72F0-B7F7-4406-BDDA-C8658D83F809}" sibTransId="{53B5F50B-B580-48F2-8AD0-2E765FDD4A23}"/>
    <dgm:cxn modelId="{2CFAC195-6084-47A2-BA2D-6E188690BA4F}" type="presOf" srcId="{04916018-8F68-47FB-8D8B-65962747583D}" destId="{FE55E439-AAB1-4A40-B483-785F384764BF}" srcOrd="0" destOrd="0" presId="urn:microsoft.com/office/officeart/2005/8/layout/matrix2"/>
    <dgm:cxn modelId="{DF56313A-CDF8-4327-A0D1-3BCE86895046}" type="presOf" srcId="{A79EC26E-59E0-4768-AC9D-D0D8262ED4A7}" destId="{FAA2147A-D59D-4DF1-92DD-E9ADD694D427}" srcOrd="0" destOrd="2" presId="urn:microsoft.com/office/officeart/2005/8/layout/matrix2"/>
    <dgm:cxn modelId="{31308E2A-1377-42EA-9385-F3333E8A32F4}" srcId="{26702A4A-C01F-47DF-BEC4-6DC7266F7130}" destId="{C50CF138-08A6-4536-991C-140DE834442C}" srcOrd="0" destOrd="0" parTransId="{C780AE16-6F3C-4748-9936-AF0DE021D291}" sibTransId="{D6A3321D-2FBF-42D6-84BE-87EACF2A47B2}"/>
    <dgm:cxn modelId="{FC861DEC-4135-43E5-9E8E-34D78467F522}" type="presOf" srcId="{3F0CB314-B5C9-44E2-93F6-976749C97683}" destId="{FE55E439-AAB1-4A40-B483-785F384764BF}" srcOrd="0" destOrd="2" presId="urn:microsoft.com/office/officeart/2005/8/layout/matrix2"/>
    <dgm:cxn modelId="{1F68DFE0-21EC-4A9A-B56B-3F6190C10DB8}" srcId="{53A1B206-2504-4AEE-8D1D-DEA7FB39AED8}" destId="{C11603AF-A071-4F2C-B2F6-2F1B523FAA32}" srcOrd="0" destOrd="0" parTransId="{2D08487E-A5C8-4B1B-AD3A-2361F00D4779}" sibTransId="{29A8D61D-F7F3-4745-967B-8A027604F2EF}"/>
    <dgm:cxn modelId="{C9630487-D710-4057-93B2-50EAB4FE1545}" type="presOf" srcId="{53A1B206-2504-4AEE-8D1D-DEA7FB39AED8}" destId="{FAA2147A-D59D-4DF1-92DD-E9ADD694D427}" srcOrd="0" destOrd="0" presId="urn:microsoft.com/office/officeart/2005/8/layout/matrix2"/>
    <dgm:cxn modelId="{23C547BA-34CC-4080-9DAC-940957F18F40}" srcId="{53A1B206-2504-4AEE-8D1D-DEA7FB39AED8}" destId="{A79EC26E-59E0-4768-AC9D-D0D8262ED4A7}" srcOrd="1" destOrd="0" parTransId="{DAE1B603-7C27-478D-89E1-CB4216B31BDA}" sibTransId="{A8CAC77C-94EB-487D-947E-A788E05C19E5}"/>
    <dgm:cxn modelId="{AF47A870-952E-4070-9383-AB809BA95B86}" type="presOf" srcId="{FE671958-FAE8-4472-A974-4AC2E70590BC}" destId="{FE55E439-AAB1-4A40-B483-785F384764BF}" srcOrd="0" destOrd="1" presId="urn:microsoft.com/office/officeart/2005/8/layout/matrix2"/>
    <dgm:cxn modelId="{D1ED218A-07F7-463B-8709-79B4D5C1E10C}" type="presOf" srcId="{C11603AF-A071-4F2C-B2F6-2F1B523FAA32}" destId="{FAA2147A-D59D-4DF1-92DD-E9ADD694D427}" srcOrd="0" destOrd="1" presId="urn:microsoft.com/office/officeart/2005/8/layout/matrix2"/>
    <dgm:cxn modelId="{3203919C-D77D-4F52-812E-A5602D83019E}" type="presOf" srcId="{191D03DA-F9D4-4FEA-9BC7-25EBA6AB9F01}" destId="{9512E781-F9B6-4973-8678-EBC5502AFF5E}" srcOrd="0" destOrd="2" presId="urn:microsoft.com/office/officeart/2005/8/layout/matrix2"/>
    <dgm:cxn modelId="{6157852B-754C-488B-95C1-98A1D227863C}" type="presOf" srcId="{26702A4A-C01F-47DF-BEC4-6DC7266F7130}" destId="{9512E781-F9B6-4973-8678-EBC5502AFF5E}" srcOrd="0" destOrd="0" presId="urn:microsoft.com/office/officeart/2005/8/layout/matrix2"/>
    <dgm:cxn modelId="{5A1EEB4C-2296-4CF5-86CD-B2A8373A158E}" srcId="{04916018-8F68-47FB-8D8B-65962747583D}" destId="{FE671958-FAE8-4472-A974-4AC2E70590BC}" srcOrd="0" destOrd="0" parTransId="{98600F2A-D2EE-4127-9EC2-53B989D7C129}" sibTransId="{F4AB9FC7-F014-47F6-A6DE-0E7458CEDA82}"/>
    <dgm:cxn modelId="{1DA27DD9-A514-4B45-9BD5-472D87EB7719}" srcId="{04916018-8F68-47FB-8D8B-65962747583D}" destId="{3F0CB314-B5C9-44E2-93F6-976749C97683}" srcOrd="1" destOrd="0" parTransId="{191A37A1-2C7E-4297-8834-2CD2FE608329}" sibTransId="{B32BAB3F-59A1-49C7-820F-32C17709A1BD}"/>
    <dgm:cxn modelId="{E9C542AF-4757-4A34-AF75-50DD4E76ECEF}" type="presOf" srcId="{1B7CC339-4DE2-4B90-8F58-926F08D77E4E}" destId="{EA5B1414-ABD5-4AA2-9B68-996733A66116}" srcOrd="0" destOrd="2" presId="urn:microsoft.com/office/officeart/2005/8/layout/matrix2"/>
    <dgm:cxn modelId="{3E6438CF-95DD-46DB-B2D1-64549B7E7B3C}" srcId="{26702A4A-C01F-47DF-BEC4-6DC7266F7130}" destId="{191D03DA-F9D4-4FEA-9BC7-25EBA6AB9F01}" srcOrd="1" destOrd="0" parTransId="{DF91094B-89F7-477D-BAD3-1AE737B70197}" sibTransId="{9E3DCF36-83D7-4461-9E33-C811884BC69B}"/>
    <dgm:cxn modelId="{0A5DB2E4-4E6C-4B66-B168-6329848A6DBB}" type="presParOf" srcId="{715502B9-70E0-4981-B064-4C1B7B36EE1B}" destId="{527E59A7-6737-47BF-AE12-45063FB93BD8}" srcOrd="0" destOrd="0" presId="urn:microsoft.com/office/officeart/2005/8/layout/matrix2"/>
    <dgm:cxn modelId="{3AE7A043-5483-46FF-B462-93034890ED3A}" type="presParOf" srcId="{715502B9-70E0-4981-B064-4C1B7B36EE1B}" destId="{FE55E439-AAB1-4A40-B483-785F384764BF}" srcOrd="1" destOrd="0" presId="urn:microsoft.com/office/officeart/2005/8/layout/matrix2"/>
    <dgm:cxn modelId="{2D595EED-4A6B-4FA4-ABD7-CD3821CF03C5}" type="presParOf" srcId="{715502B9-70E0-4981-B064-4C1B7B36EE1B}" destId="{EA5B1414-ABD5-4AA2-9B68-996733A66116}" srcOrd="2" destOrd="0" presId="urn:microsoft.com/office/officeart/2005/8/layout/matrix2"/>
    <dgm:cxn modelId="{AD0C6ABD-7B3F-46BA-BD99-A4245451F7A6}" type="presParOf" srcId="{715502B9-70E0-4981-B064-4C1B7B36EE1B}" destId="{FAA2147A-D59D-4DF1-92DD-E9ADD694D427}" srcOrd="3" destOrd="0" presId="urn:microsoft.com/office/officeart/2005/8/layout/matrix2"/>
    <dgm:cxn modelId="{88CD679D-C1AD-4EAA-9D90-EC0C06FACD53}" type="presParOf" srcId="{715502B9-70E0-4981-B064-4C1B7B36EE1B}" destId="{9512E781-F9B6-4973-8678-EBC5502AFF5E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A3526-E97D-444C-8B5F-28D48E3BB77F}">
      <dsp:nvSpPr>
        <dsp:cNvPr id="0" name=""/>
        <dsp:cNvSpPr/>
      </dsp:nvSpPr>
      <dsp:spPr>
        <a:xfrm>
          <a:off x="988000" y="1506789"/>
          <a:ext cx="1840105" cy="122735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Keeping active repeat customer engaged – </a:t>
          </a:r>
          <a:r>
            <a:rPr lang="en-US" sz="1000" b="1" i="1" kern="1200" dirty="0" smtClean="0"/>
            <a:t>High value customers who have started showing signs of Lapsation can be one example </a:t>
          </a:r>
          <a:endParaRPr lang="en-US" sz="1000" b="1" i="1" kern="1200" dirty="0"/>
        </a:p>
      </dsp:txBody>
      <dsp:txXfrm>
        <a:off x="1282417" y="1506789"/>
        <a:ext cx="1545688" cy="1227350"/>
      </dsp:txXfrm>
    </dsp:sp>
    <dsp:sp modelId="{C836074F-590E-45C2-B059-11FE27E89F41}">
      <dsp:nvSpPr>
        <dsp:cNvPr id="0" name=""/>
        <dsp:cNvSpPr/>
      </dsp:nvSpPr>
      <dsp:spPr>
        <a:xfrm>
          <a:off x="988000" y="2734140"/>
          <a:ext cx="1840105" cy="1227350"/>
        </a:xfrm>
        <a:prstGeom prst="rect">
          <a:avLst/>
        </a:prstGeom>
        <a:solidFill>
          <a:schemeClr val="accent5">
            <a:tint val="40000"/>
            <a:alpha val="90000"/>
            <a:hueOff val="-821306"/>
            <a:satOff val="-1424"/>
            <a:lumOff val="-14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21306"/>
              <a:satOff val="-1424"/>
              <a:lumOff val="-1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Converting One timer to a repeat – </a:t>
          </a:r>
          <a:r>
            <a:rPr lang="en-US" sz="1000" b="1" i="1" kern="1200" dirty="0" smtClean="0"/>
            <a:t>Lifecycle proposal, some additional suggestion on existing flow</a:t>
          </a:r>
          <a:endParaRPr lang="en-US" sz="1000" b="1" i="1" kern="1200" dirty="0"/>
        </a:p>
      </dsp:txBody>
      <dsp:txXfrm>
        <a:off x="1282417" y="2734140"/>
        <a:ext cx="1545688" cy="1227350"/>
      </dsp:txXfrm>
    </dsp:sp>
    <dsp:sp modelId="{4D35D5C9-6BBF-4D73-A7A6-656B78AEF93E}">
      <dsp:nvSpPr>
        <dsp:cNvPr id="0" name=""/>
        <dsp:cNvSpPr/>
      </dsp:nvSpPr>
      <dsp:spPr>
        <a:xfrm>
          <a:off x="988000" y="3961490"/>
          <a:ext cx="1840105" cy="1227350"/>
        </a:xfrm>
        <a:prstGeom prst="rect">
          <a:avLst/>
        </a:prstGeom>
        <a:solidFill>
          <a:schemeClr val="accent5">
            <a:tint val="40000"/>
            <a:alpha val="90000"/>
            <a:hueOff val="-1642612"/>
            <a:satOff val="-2848"/>
            <a:lumOff val="-28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642612"/>
              <a:satOff val="-2848"/>
              <a:lumOff val="-2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Bringing back Lapsed customers – </a:t>
          </a:r>
          <a:r>
            <a:rPr lang="en-US" sz="1000" b="1" i="1" kern="1200" dirty="0" smtClean="0"/>
            <a:t>RFM will tell us which segment is most valuable and should be targeted , Lifecycle proposal</a:t>
          </a:r>
          <a:endParaRPr lang="en-US" sz="1000" b="1" i="1" kern="1200" dirty="0"/>
        </a:p>
      </dsp:txBody>
      <dsp:txXfrm>
        <a:off x="1282417" y="3961490"/>
        <a:ext cx="1545688" cy="1227350"/>
      </dsp:txXfrm>
    </dsp:sp>
    <dsp:sp modelId="{7491BB00-C659-4BA9-B5C6-C7711D33653D}">
      <dsp:nvSpPr>
        <dsp:cNvPr id="0" name=""/>
        <dsp:cNvSpPr/>
      </dsp:nvSpPr>
      <dsp:spPr>
        <a:xfrm>
          <a:off x="6611" y="1016094"/>
          <a:ext cx="1226737" cy="12267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Customer</a:t>
          </a:r>
          <a:endParaRPr lang="en-US" sz="1600" kern="1200" dirty="0"/>
        </a:p>
      </dsp:txBody>
      <dsp:txXfrm>
        <a:off x="186262" y="1195745"/>
        <a:ext cx="867435" cy="867435"/>
      </dsp:txXfrm>
    </dsp:sp>
    <dsp:sp modelId="{A7D87CAD-1491-4FBE-A32F-BBF403C10D19}">
      <dsp:nvSpPr>
        <dsp:cNvPr id="0" name=""/>
        <dsp:cNvSpPr/>
      </dsp:nvSpPr>
      <dsp:spPr>
        <a:xfrm>
          <a:off x="4054843" y="1506789"/>
          <a:ext cx="1840105" cy="1227350"/>
        </a:xfrm>
        <a:prstGeom prst="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Maintaining the shopping frequency of high value customers – </a:t>
          </a:r>
          <a:r>
            <a:rPr lang="en-US" sz="1000" b="1" i="1" kern="1200" dirty="0" smtClean="0"/>
            <a:t>Customer segment will tell us whom to target more frequently then others </a:t>
          </a:r>
        </a:p>
      </dsp:txBody>
      <dsp:txXfrm>
        <a:off x="4349260" y="1506789"/>
        <a:ext cx="1545688" cy="1227350"/>
      </dsp:txXfrm>
    </dsp:sp>
    <dsp:sp modelId="{9DF26902-5EEC-42D3-8D07-91576AF810AB}">
      <dsp:nvSpPr>
        <dsp:cNvPr id="0" name=""/>
        <dsp:cNvSpPr/>
      </dsp:nvSpPr>
      <dsp:spPr>
        <a:xfrm>
          <a:off x="4054843" y="2734140"/>
          <a:ext cx="1840105" cy="1227350"/>
        </a:xfrm>
        <a:prstGeom prst="rect">
          <a:avLst/>
        </a:prstGeom>
        <a:solidFill>
          <a:schemeClr val="accent5">
            <a:tint val="40000"/>
            <a:alpha val="90000"/>
            <a:hueOff val="-3285225"/>
            <a:satOff val="-5696"/>
            <a:lumOff val="-57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285225"/>
              <a:satOff val="-5696"/>
              <a:lumOff val="-5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Nudging not so frequent repeat customers into making more visits- </a:t>
          </a:r>
          <a:r>
            <a:rPr lang="en-US" sz="1000" b="1" i="1" kern="1200" dirty="0" smtClean="0"/>
            <a:t>Identify via segmentation the customers who can migrate from base to mid and finally to top tier </a:t>
          </a:r>
        </a:p>
      </dsp:txBody>
      <dsp:txXfrm>
        <a:off x="4349260" y="2734140"/>
        <a:ext cx="1545688" cy="1227350"/>
      </dsp:txXfrm>
    </dsp:sp>
    <dsp:sp modelId="{71D50FC9-31FD-4F6A-920B-5C4E986ABA05}">
      <dsp:nvSpPr>
        <dsp:cNvPr id="0" name=""/>
        <dsp:cNvSpPr/>
      </dsp:nvSpPr>
      <dsp:spPr>
        <a:xfrm>
          <a:off x="4054843" y="3961490"/>
          <a:ext cx="1840105" cy="1227350"/>
        </a:xfrm>
        <a:prstGeom prst="rect">
          <a:avLst/>
        </a:prstGeom>
        <a:solidFill>
          <a:schemeClr val="accent5">
            <a:tint val="40000"/>
            <a:alpha val="90000"/>
            <a:hueOff val="-4106531"/>
            <a:satOff val="-7120"/>
            <a:lumOff val="-71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106531"/>
              <a:satOff val="-7120"/>
              <a:lumOff val="-7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Bringing back lapsed customers- </a:t>
          </a:r>
          <a:r>
            <a:rPr lang="en-US" sz="1000" b="1" i="1" kern="1200" dirty="0" smtClean="0"/>
            <a:t>Same Strategy using RFM segmentation</a:t>
          </a:r>
        </a:p>
      </dsp:txBody>
      <dsp:txXfrm>
        <a:off x="4349260" y="3961490"/>
        <a:ext cx="1545688" cy="1227350"/>
      </dsp:txXfrm>
    </dsp:sp>
    <dsp:sp modelId="{AA9C7508-E5FA-4C6C-818C-6C8584B7D358}">
      <dsp:nvSpPr>
        <dsp:cNvPr id="0" name=""/>
        <dsp:cNvSpPr/>
      </dsp:nvSpPr>
      <dsp:spPr>
        <a:xfrm>
          <a:off x="3073453" y="1016094"/>
          <a:ext cx="1226737" cy="1226737"/>
        </a:xfrm>
        <a:prstGeom prst="ellips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Frequency</a:t>
          </a:r>
          <a:endParaRPr lang="en-US" sz="1600" kern="1200" dirty="0"/>
        </a:p>
      </dsp:txBody>
      <dsp:txXfrm>
        <a:off x="3253104" y="1195745"/>
        <a:ext cx="867435" cy="867435"/>
      </dsp:txXfrm>
    </dsp:sp>
    <dsp:sp modelId="{75E99F15-66A3-4329-AE48-93B52DB38C13}">
      <dsp:nvSpPr>
        <dsp:cNvPr id="0" name=""/>
        <dsp:cNvSpPr/>
      </dsp:nvSpPr>
      <dsp:spPr>
        <a:xfrm>
          <a:off x="7121686" y="1506789"/>
          <a:ext cx="1840105" cy="1227350"/>
        </a:xfrm>
        <a:prstGeom prst="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Push for more products in a single visit- </a:t>
          </a:r>
          <a:r>
            <a:rPr lang="en-US" sz="1000" b="1" i="1" kern="1200" dirty="0" smtClean="0"/>
            <a:t>Identify customers who have bought only a single product and can purchase  one more item that goes well with it.</a:t>
          </a:r>
          <a:endParaRPr lang="en-US" sz="1000" b="1" i="1" kern="1200" dirty="0"/>
        </a:p>
      </dsp:txBody>
      <dsp:txXfrm>
        <a:off x="7416103" y="1506789"/>
        <a:ext cx="1545688" cy="1227350"/>
      </dsp:txXfrm>
    </dsp:sp>
    <dsp:sp modelId="{93B11857-BE75-4FD0-AF2B-2743A1690506}">
      <dsp:nvSpPr>
        <dsp:cNvPr id="0" name=""/>
        <dsp:cNvSpPr/>
      </dsp:nvSpPr>
      <dsp:spPr>
        <a:xfrm>
          <a:off x="7121686" y="2734140"/>
          <a:ext cx="1840105" cy="1227350"/>
        </a:xfrm>
        <a:prstGeom prst="rect">
          <a:avLst/>
        </a:prstGeom>
        <a:solidFill>
          <a:schemeClr val="accent5">
            <a:tint val="40000"/>
            <a:alpha val="90000"/>
            <a:hueOff val="-5749143"/>
            <a:satOff val="-9968"/>
            <a:lumOff val="-100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749143"/>
              <a:satOff val="-9968"/>
              <a:lumOff val="-10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Market basket analysis to identify which product to push- </a:t>
          </a:r>
          <a:r>
            <a:rPr lang="en-US" sz="1000" b="1" i="1" kern="1200" dirty="0" smtClean="0"/>
            <a:t>Identify if a Ladies wear buyers is a good candidate for kids wear . Beauty care etc.</a:t>
          </a:r>
          <a:endParaRPr lang="en-US" sz="1000" b="1" i="1" kern="1200" dirty="0"/>
        </a:p>
      </dsp:txBody>
      <dsp:txXfrm>
        <a:off x="7416103" y="2734140"/>
        <a:ext cx="1545688" cy="1227350"/>
      </dsp:txXfrm>
    </dsp:sp>
    <dsp:sp modelId="{DF3C9C98-5C65-430B-9215-13057DE0B556}">
      <dsp:nvSpPr>
        <dsp:cNvPr id="0" name=""/>
        <dsp:cNvSpPr/>
      </dsp:nvSpPr>
      <dsp:spPr>
        <a:xfrm>
          <a:off x="7121686" y="3961490"/>
          <a:ext cx="1840105" cy="1227350"/>
        </a:xfrm>
        <a:prstGeom prst="rect">
          <a:avLst/>
        </a:prstGeom>
        <a:solidFill>
          <a:schemeClr val="accent5">
            <a:tint val="40000"/>
            <a:alpha val="90000"/>
            <a:hueOff val="-6570449"/>
            <a:satOff val="-11392"/>
            <a:lumOff val="-114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570449"/>
              <a:satOff val="-11392"/>
              <a:lumOff val="-11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Make unique offers to push for the product in same or next visit- </a:t>
          </a:r>
          <a:r>
            <a:rPr lang="en-US" sz="1000" b="1" i="1" kern="1200" dirty="0" smtClean="0"/>
            <a:t>Offer type can be decided segment wise</a:t>
          </a:r>
          <a:endParaRPr lang="en-US" sz="1000" b="1" i="1" kern="1200" dirty="0"/>
        </a:p>
      </dsp:txBody>
      <dsp:txXfrm>
        <a:off x="7416103" y="3961490"/>
        <a:ext cx="1545688" cy="1227350"/>
      </dsp:txXfrm>
    </dsp:sp>
    <dsp:sp modelId="{A754C270-77D4-463C-9EBB-A45C19043322}">
      <dsp:nvSpPr>
        <dsp:cNvPr id="0" name=""/>
        <dsp:cNvSpPr/>
      </dsp:nvSpPr>
      <dsp:spPr>
        <a:xfrm>
          <a:off x="6140296" y="1016094"/>
          <a:ext cx="1226737" cy="1226737"/>
        </a:xfrm>
        <a:prstGeom prst="ellips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Average Basket Size</a:t>
          </a:r>
          <a:endParaRPr lang="en-US" sz="1600" kern="1200" dirty="0"/>
        </a:p>
      </dsp:txBody>
      <dsp:txXfrm>
        <a:off x="6319947" y="1195745"/>
        <a:ext cx="867435" cy="867435"/>
      </dsp:txXfrm>
    </dsp:sp>
    <dsp:sp modelId="{241E7FE3-3DBB-47C2-B5C4-C8D8616BEFE1}">
      <dsp:nvSpPr>
        <dsp:cNvPr id="0" name=""/>
        <dsp:cNvSpPr/>
      </dsp:nvSpPr>
      <dsp:spPr>
        <a:xfrm>
          <a:off x="10188529" y="1506789"/>
          <a:ext cx="1840105" cy="2272378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Identify customers who can be nudged for a higher amount purchase – </a:t>
          </a:r>
          <a:r>
            <a:rPr lang="en-US" sz="1000" b="1" i="1" kern="1200" dirty="0" smtClean="0"/>
            <a:t>Identify customers whose ATV has been low but has potential to increase it based on the segment the customer belongs to.</a:t>
          </a:r>
          <a:endParaRPr lang="en-US" sz="1000" b="1" i="1" kern="1200" dirty="0"/>
        </a:p>
      </dsp:txBody>
      <dsp:txXfrm>
        <a:off x="10482946" y="1506789"/>
        <a:ext cx="1545688" cy="2272378"/>
      </dsp:txXfrm>
    </dsp:sp>
    <dsp:sp modelId="{3744A876-1F53-4D1A-B33B-83F034A55F75}">
      <dsp:nvSpPr>
        <dsp:cNvPr id="0" name=""/>
        <dsp:cNvSpPr/>
      </dsp:nvSpPr>
      <dsp:spPr>
        <a:xfrm>
          <a:off x="9207139" y="1016094"/>
          <a:ext cx="1226737" cy="1226737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Average Price Point</a:t>
          </a:r>
          <a:endParaRPr lang="en-US" sz="1600" kern="1200" dirty="0"/>
        </a:p>
      </dsp:txBody>
      <dsp:txXfrm>
        <a:off x="9386790" y="1195745"/>
        <a:ext cx="867435" cy="8674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E59A7-6737-47BF-AE12-45063FB93BD8}">
      <dsp:nvSpPr>
        <dsp:cNvPr id="0" name=""/>
        <dsp:cNvSpPr/>
      </dsp:nvSpPr>
      <dsp:spPr>
        <a:xfrm>
          <a:off x="818724" y="0"/>
          <a:ext cx="5774372" cy="5774372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55E439-AAB1-4A40-B483-785F384764BF}">
      <dsp:nvSpPr>
        <dsp:cNvPr id="0" name=""/>
        <dsp:cNvSpPr/>
      </dsp:nvSpPr>
      <dsp:spPr>
        <a:xfrm>
          <a:off x="1194058" y="375334"/>
          <a:ext cx="2309748" cy="230974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u="sng" kern="1200" dirty="0" smtClean="0"/>
            <a:t>Premium</a:t>
          </a:r>
          <a:endParaRPr lang="en-US" sz="1900" b="1" u="sng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3% Customer contribute to 19% sales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Frequency of 12 visits with latency of 126 days with 250 ATV</a:t>
          </a:r>
          <a:endParaRPr lang="en-US" sz="1500" b="1" kern="1200" dirty="0"/>
        </a:p>
      </dsp:txBody>
      <dsp:txXfrm>
        <a:off x="1306811" y="488087"/>
        <a:ext cx="2084242" cy="2084242"/>
      </dsp:txXfrm>
    </dsp:sp>
    <dsp:sp modelId="{EA5B1414-ABD5-4AA2-9B68-996733A66116}">
      <dsp:nvSpPr>
        <dsp:cNvPr id="0" name=""/>
        <dsp:cNvSpPr/>
      </dsp:nvSpPr>
      <dsp:spPr>
        <a:xfrm>
          <a:off x="3908013" y="375334"/>
          <a:ext cx="2309748" cy="230974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u="sng" kern="1200" dirty="0" smtClean="0"/>
            <a:t>Top</a:t>
          </a:r>
          <a:endParaRPr lang="en-US" sz="1900" b="1" u="sng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14% Customer contribute to 39% sales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Frequency of 7 visits with latency of 212 days with 200 ATV</a:t>
          </a:r>
          <a:endParaRPr lang="en-US" sz="1500" b="1" kern="1200" dirty="0"/>
        </a:p>
      </dsp:txBody>
      <dsp:txXfrm>
        <a:off x="4020766" y="488087"/>
        <a:ext cx="2084242" cy="2084242"/>
      </dsp:txXfrm>
    </dsp:sp>
    <dsp:sp modelId="{FAA2147A-D59D-4DF1-92DD-E9ADD694D427}">
      <dsp:nvSpPr>
        <dsp:cNvPr id="0" name=""/>
        <dsp:cNvSpPr/>
      </dsp:nvSpPr>
      <dsp:spPr>
        <a:xfrm>
          <a:off x="1194058" y="3089289"/>
          <a:ext cx="2309748" cy="230974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Mid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50% Customer contribute to 34% sales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Frequency of 3 visits with latency of 320 days with 136 ATV</a:t>
          </a:r>
          <a:endParaRPr lang="en-US" sz="1500" kern="1200" dirty="0"/>
        </a:p>
      </dsp:txBody>
      <dsp:txXfrm>
        <a:off x="1306811" y="3202042"/>
        <a:ext cx="2084242" cy="2084242"/>
      </dsp:txXfrm>
    </dsp:sp>
    <dsp:sp modelId="{9512E781-F9B6-4973-8678-EBC5502AFF5E}">
      <dsp:nvSpPr>
        <dsp:cNvPr id="0" name=""/>
        <dsp:cNvSpPr/>
      </dsp:nvSpPr>
      <dsp:spPr>
        <a:xfrm>
          <a:off x="3908013" y="3089289"/>
          <a:ext cx="2309748" cy="230974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Base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37% Customer contribute to 8% sales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Frequency of 1.5 visits with latency of 244 days with     71 ATV</a:t>
          </a:r>
          <a:endParaRPr lang="en-US" sz="1500" kern="1200" dirty="0"/>
        </a:p>
      </dsp:txBody>
      <dsp:txXfrm>
        <a:off x="4020766" y="3202042"/>
        <a:ext cx="2084242" cy="2084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467E0-DAA1-4C0B-9C83-6044242B974F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06D08-DCF2-47ED-804D-5294874D3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33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4593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06D08-DCF2-47ED-804D-5294874D3DB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607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06D08-DCF2-47ED-804D-5294874D3DB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63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06D08-DCF2-47ED-804D-5294874D3DB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165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06D08-DCF2-47ED-804D-5294874D3DB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1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06D08-DCF2-47ED-804D-5294874D3DB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921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06D08-DCF2-47ED-804D-5294874D3DB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60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797C-790B-459F-A826-2066CA87F5E7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CEA3-CA3C-47E7-A79D-286EE97D5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5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797C-790B-459F-A826-2066CA87F5E7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CEA3-CA3C-47E7-A79D-286EE97D5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14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797C-790B-459F-A826-2066CA87F5E7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CEA3-CA3C-47E7-A79D-286EE97D5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733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.basic_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19">
            <a:extLst>
              <a:ext uri="{FF2B5EF4-FFF2-40B4-BE49-F238E27FC236}">
                <a16:creationId xmlns:a16="http://schemas.microsoft.com/office/drawing/2014/main" id="{7512E18A-FA3E-4707-8DD8-2A25CC2D70B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82358"/>
          <a:stretch/>
        </p:blipFill>
        <p:spPr>
          <a:xfrm>
            <a:off x="-529" y="-297"/>
            <a:ext cx="12193057" cy="12024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0">
            <a:extLst>
              <a:ext uri="{FF2B5EF4-FFF2-40B4-BE49-F238E27FC236}">
                <a16:creationId xmlns:a16="http://schemas.microsoft.com/office/drawing/2014/main" id="{320621D5-4C70-46F0-8128-BE119A480DF6}"/>
              </a:ext>
            </a:extLst>
          </p:cNvPr>
          <p:cNvSpPr/>
          <p:nvPr/>
        </p:nvSpPr>
        <p:spPr>
          <a:xfrm>
            <a:off x="11382375" y="6507163"/>
            <a:ext cx="806450" cy="273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2267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4AA147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0" name="Shape 21">
            <a:extLst>
              <a:ext uri="{FF2B5EF4-FFF2-40B4-BE49-F238E27FC236}">
                <a16:creationId xmlns:a16="http://schemas.microsoft.com/office/drawing/2014/main" id="{344F38A2-1B66-4D2F-864D-9E1FB43C14F1}"/>
              </a:ext>
            </a:extLst>
          </p:cNvPr>
          <p:cNvSpPr/>
          <p:nvPr/>
        </p:nvSpPr>
        <p:spPr>
          <a:xfrm>
            <a:off x="0" y="6750050"/>
            <a:ext cx="11268075" cy="117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323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19323" y="120000"/>
                </a:lnTo>
                <a:close/>
              </a:path>
            </a:pathLst>
          </a:custGeom>
          <a:solidFill>
            <a:srgbClr val="7FC24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1" name="Shape 22">
            <a:extLst>
              <a:ext uri="{FF2B5EF4-FFF2-40B4-BE49-F238E27FC236}">
                <a16:creationId xmlns:a16="http://schemas.microsoft.com/office/drawing/2014/main" id="{E4A94D62-A84D-407F-B0B6-4908CBF46807}"/>
              </a:ext>
            </a:extLst>
          </p:cNvPr>
          <p:cNvSpPr/>
          <p:nvPr/>
        </p:nvSpPr>
        <p:spPr>
          <a:xfrm>
            <a:off x="11518900" y="6438900"/>
            <a:ext cx="669925" cy="3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12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3412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2" name="Shape 23">
            <a:extLst>
              <a:ext uri="{FF2B5EF4-FFF2-40B4-BE49-F238E27FC236}">
                <a16:creationId xmlns:a16="http://schemas.microsoft.com/office/drawing/2014/main" id="{64E8EE56-F39A-425D-AE71-1664A5458725}"/>
              </a:ext>
            </a:extLst>
          </p:cNvPr>
          <p:cNvSpPr/>
          <p:nvPr/>
        </p:nvSpPr>
        <p:spPr>
          <a:xfrm>
            <a:off x="11223625" y="6556375"/>
            <a:ext cx="193675" cy="3079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" name="Shape 24">
            <a:extLst>
              <a:ext uri="{FF2B5EF4-FFF2-40B4-BE49-F238E27FC236}">
                <a16:creationId xmlns:a16="http://schemas.microsoft.com/office/drawing/2014/main" id="{C51B965A-C31A-4BA7-A08D-B36C1494983D}"/>
              </a:ext>
            </a:extLst>
          </p:cNvPr>
          <p:cNvSpPr/>
          <p:nvPr/>
        </p:nvSpPr>
        <p:spPr>
          <a:xfrm>
            <a:off x="11283950" y="6556375"/>
            <a:ext cx="171450" cy="271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11" y="120000"/>
                </a:moveTo>
                <a:lnTo>
                  <a:pt x="0" y="120000"/>
                </a:lnTo>
                <a:lnTo>
                  <a:pt x="106666" y="0"/>
                </a:lnTo>
                <a:lnTo>
                  <a:pt x="120000" y="0"/>
                </a:lnTo>
                <a:lnTo>
                  <a:pt x="11111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4" name="Shape 25">
            <a:extLst>
              <a:ext uri="{FF2B5EF4-FFF2-40B4-BE49-F238E27FC236}">
                <a16:creationId xmlns:a16="http://schemas.microsoft.com/office/drawing/2014/main" id="{D6C8F03A-B481-41DB-B374-36345183732D}"/>
              </a:ext>
            </a:extLst>
          </p:cNvPr>
          <p:cNvSpPr/>
          <p:nvPr/>
        </p:nvSpPr>
        <p:spPr>
          <a:xfrm>
            <a:off x="11344275" y="6467475"/>
            <a:ext cx="193675" cy="3127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5" name="Shape 26">
            <a:extLst>
              <a:ext uri="{FF2B5EF4-FFF2-40B4-BE49-F238E27FC236}">
                <a16:creationId xmlns:a16="http://schemas.microsoft.com/office/drawing/2014/main" id="{53AB447B-2FC7-4B62-87DD-178AAF62DDA5}"/>
              </a:ext>
            </a:extLst>
          </p:cNvPr>
          <p:cNvSpPr txBox="1"/>
          <p:nvPr/>
        </p:nvSpPr>
        <p:spPr>
          <a:xfrm>
            <a:off x="11396664" y="6466734"/>
            <a:ext cx="983685" cy="353907"/>
          </a:xfrm>
          <a:prstGeom prst="rect">
            <a:avLst/>
          </a:prstGeom>
          <a:noFill/>
          <a:ln>
            <a:noFill/>
          </a:ln>
        </p:spPr>
        <p:txBody>
          <a:bodyPr wrap="square" lIns="182825" tIns="91400" rIns="182825" bIns="91400" anchor="t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1050">
                <a:solidFill>
                  <a:srgbClr val="F2F2F2"/>
                </a:solidFill>
                <a:ea typeface="Lato"/>
                <a:cs typeface="Lato"/>
                <a:sym typeface="Lato"/>
              </a:rPr>
              <a:pPr algn="ctr">
                <a:buSzPct val="25000"/>
              </a:pPr>
              <a:t>‹#›</a:t>
            </a:fld>
            <a:endParaRPr lang="en-US" sz="1050" dirty="0">
              <a:solidFill>
                <a:srgbClr val="F2F2F2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16" name="Shape 1314">
            <a:extLst>
              <a:ext uri="{FF2B5EF4-FFF2-40B4-BE49-F238E27FC236}">
                <a16:creationId xmlns:a16="http://schemas.microsoft.com/office/drawing/2014/main" id="{E5BF64F0-DEBD-492F-BA8D-BA0FFBE288CE}"/>
              </a:ext>
            </a:extLst>
          </p:cNvPr>
          <p:cNvSpPr/>
          <p:nvPr/>
        </p:nvSpPr>
        <p:spPr>
          <a:xfrm>
            <a:off x="1" y="396127"/>
            <a:ext cx="104774" cy="451929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prstClr val="white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D21D7A9-A952-44A0-B990-24986E1474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775" y="98475"/>
            <a:ext cx="8968887" cy="908070"/>
          </a:xfrm>
        </p:spPr>
        <p:txBody>
          <a:bodyPr>
            <a:normAutofit/>
          </a:bodyPr>
          <a:lstStyle>
            <a:lvl1pPr marL="0" marR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  <a:defRPr sz="2600" b="1">
                <a:solidFill>
                  <a:srgbClr val="002060"/>
                </a:solidFill>
              </a:defRPr>
            </a:lvl1pPr>
          </a:lstStyle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en-US" sz="2400" dirty="0">
                <a:solidFill>
                  <a:srgbClr val="002561"/>
                </a:solidFill>
                <a:latin typeface="Corbel" panose="020B0503020204020204" pitchFamily="34" charset="0"/>
                <a:ea typeface="Calibri"/>
                <a:cs typeface="Calibri"/>
                <a:sym typeface="Calibri"/>
              </a:rPr>
              <a:t>Insert title text here</a:t>
            </a:r>
            <a:endParaRPr lang="en-US" sz="2800" b="1" dirty="0">
              <a:solidFill>
                <a:srgbClr val="002561"/>
              </a:solidFill>
              <a:latin typeface="Corbel" panose="020B050302020402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3524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0" y="1026695"/>
            <a:ext cx="11157819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133" b="0" baseline="0">
                <a:solidFill>
                  <a:schemeClr val="bg1">
                    <a:lumMod val="75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15" name="Title 13"/>
          <p:cNvSpPr>
            <a:spLocks noGrp="1"/>
          </p:cNvSpPr>
          <p:nvPr>
            <p:ph type="title" hasCustomPrompt="1"/>
          </p:nvPr>
        </p:nvSpPr>
        <p:spPr>
          <a:xfrm>
            <a:off x="508000" y="450250"/>
            <a:ext cx="11157819" cy="474845"/>
          </a:xfrm>
          <a:prstGeom prst="rect">
            <a:avLst/>
          </a:prstGeom>
        </p:spPr>
        <p:txBody>
          <a:bodyPr lIns="0"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4267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3733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+mj-cs"/>
              </a:rPr>
              <a:t>CLICK TO EDIT MASTER TITLE STYLE</a:t>
            </a:r>
            <a:endParaRPr kumimoji="0" lang="en-US" sz="3733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Roboto" panose="02000000000000000000" pitchFamily="2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39700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4481704" y="3364046"/>
            <a:ext cx="7297590" cy="1069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4481705" y="4591766"/>
            <a:ext cx="7297590" cy="51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F05D2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7" name="Google Shape;17;p9"/>
          <p:cNvPicPr preferRelativeResize="0"/>
          <p:nvPr/>
        </p:nvPicPr>
        <p:blipFill rotWithShape="1">
          <a:blip r:embed="rId2">
            <a:alphaModFix/>
          </a:blip>
          <a:srcRect l="24818" t="-259" r="27734" b="81997"/>
          <a:stretch/>
        </p:blipFill>
        <p:spPr>
          <a:xfrm>
            <a:off x="8536862" y="4295996"/>
            <a:ext cx="3267755" cy="4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3781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>
            <a:spLocks noGrp="1"/>
          </p:cNvSpPr>
          <p:nvPr>
            <p:ph type="title"/>
          </p:nvPr>
        </p:nvSpPr>
        <p:spPr>
          <a:xfrm>
            <a:off x="4481705" y="3064676"/>
            <a:ext cx="7297590" cy="1069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body" idx="1"/>
          </p:nvPr>
        </p:nvSpPr>
        <p:spPr>
          <a:xfrm>
            <a:off x="4481705" y="4591766"/>
            <a:ext cx="7297590" cy="51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F05D2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 l="36560" t="-259" r="-2467" b="81997"/>
          <a:stretch/>
        </p:blipFill>
        <p:spPr>
          <a:xfrm>
            <a:off x="7451764" y="4294254"/>
            <a:ext cx="4539125" cy="4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5178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0"/>
          <p:cNvPicPr preferRelativeResize="0"/>
          <p:nvPr/>
        </p:nvPicPr>
        <p:blipFill rotWithShape="1">
          <a:blip r:embed="rId2">
            <a:alphaModFix/>
          </a:blip>
          <a:srcRect l="36560" t="-259" r="27735" b="81997"/>
          <a:stretch/>
        </p:blipFill>
        <p:spPr>
          <a:xfrm>
            <a:off x="4416223" y="1436419"/>
            <a:ext cx="2458996" cy="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4383347" y="935860"/>
            <a:ext cx="3137456" cy="411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2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4383345" y="1534569"/>
            <a:ext cx="3137456" cy="411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4383346" y="2475682"/>
            <a:ext cx="3462337" cy="192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7C8"/>
              </a:buClr>
              <a:buSzPts val="168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9724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74069" y="963141"/>
            <a:ext cx="10789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719" y="301266"/>
            <a:ext cx="10886269" cy="492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600" kern="1200" dirty="0" smtClean="0">
                <a:solidFill>
                  <a:srgbClr val="EE3E42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018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Private and Confidential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470400" y="6356351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92554-60FF-4AF9-AC7A-D8B1EB23C75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2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702E-BE3E-4CC3-8322-F5372AD24F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126771"/>
      </p:ext>
    </p:extLst>
  </p:cSld>
  <p:clrMapOvr>
    <a:masterClrMapping/>
  </p:clrMapOvr>
  <p:transition advClick="0" advTm="3000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0" y="1026695"/>
            <a:ext cx="11157819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133" b="0" baseline="0">
                <a:solidFill>
                  <a:schemeClr val="bg1">
                    <a:lumMod val="75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15" name="Title 13"/>
          <p:cNvSpPr>
            <a:spLocks noGrp="1"/>
          </p:cNvSpPr>
          <p:nvPr>
            <p:ph type="title" hasCustomPrompt="1"/>
          </p:nvPr>
        </p:nvSpPr>
        <p:spPr>
          <a:xfrm>
            <a:off x="508000" y="450250"/>
            <a:ext cx="11157819" cy="474845"/>
          </a:xfrm>
          <a:prstGeom prst="rect">
            <a:avLst/>
          </a:prstGeom>
        </p:spPr>
        <p:txBody>
          <a:bodyPr lIns="0"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4267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3733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+mj-cs"/>
              </a:rPr>
              <a:t>CLICK TO EDIT MASTER TITLE STYLE</a:t>
            </a:r>
            <a:endParaRPr kumimoji="0" lang="en-US" sz="3733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Roboto" panose="02000000000000000000" pitchFamily="2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34029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797C-790B-459F-A826-2066CA87F5E7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CEA3-CA3C-47E7-A79D-286EE97D5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8977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19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29" y="-297"/>
            <a:ext cx="12193057" cy="120241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/>
          <p:nvPr/>
        </p:nvSpPr>
        <p:spPr>
          <a:xfrm>
            <a:off x="11382375" y="6507163"/>
            <a:ext cx="806450" cy="273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2267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4AA147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0" y="6750050"/>
            <a:ext cx="11268075" cy="117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323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19323" y="120000"/>
                </a:lnTo>
                <a:close/>
              </a:path>
            </a:pathLst>
          </a:custGeom>
          <a:solidFill>
            <a:srgbClr val="7FC24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11518900" y="6438900"/>
            <a:ext cx="669925" cy="3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12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3412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11223625" y="6556375"/>
            <a:ext cx="193675" cy="3079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11283950" y="6556375"/>
            <a:ext cx="171450" cy="271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11" y="120000"/>
                </a:moveTo>
                <a:lnTo>
                  <a:pt x="0" y="120000"/>
                </a:lnTo>
                <a:lnTo>
                  <a:pt x="106666" y="0"/>
                </a:lnTo>
                <a:lnTo>
                  <a:pt x="120000" y="0"/>
                </a:lnTo>
                <a:lnTo>
                  <a:pt x="11111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11344275" y="6467475"/>
            <a:ext cx="193675" cy="3127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x="11396664" y="6466734"/>
            <a:ext cx="983685" cy="353907"/>
          </a:xfrm>
          <a:prstGeom prst="rect">
            <a:avLst/>
          </a:prstGeom>
          <a:noFill/>
          <a:ln>
            <a:noFill/>
          </a:ln>
        </p:spPr>
        <p:txBody>
          <a:bodyPr wrap="square" lIns="182825" tIns="91400" rIns="182825" bIns="91400" anchor="t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1050">
                <a:solidFill>
                  <a:srgbClr val="F2F2F2"/>
                </a:solidFill>
                <a:ea typeface="Lato"/>
                <a:cs typeface="Lato"/>
                <a:sym typeface="Lato"/>
              </a:rPr>
              <a:pPr algn="ctr">
                <a:buSzPct val="25000"/>
              </a:pPr>
              <a:t>‹#›</a:t>
            </a:fld>
            <a:endParaRPr lang="en-US" sz="1050">
              <a:solidFill>
                <a:srgbClr val="F2F2F2"/>
              </a:solidFill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69630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29" y="-297"/>
            <a:ext cx="12193057" cy="12024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20"/>
          <p:cNvSpPr/>
          <p:nvPr userDrawn="1"/>
        </p:nvSpPr>
        <p:spPr>
          <a:xfrm>
            <a:off x="11382375" y="6507163"/>
            <a:ext cx="806450" cy="273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2267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4AA147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21"/>
          <p:cNvSpPr/>
          <p:nvPr userDrawn="1"/>
        </p:nvSpPr>
        <p:spPr>
          <a:xfrm>
            <a:off x="0" y="6750050"/>
            <a:ext cx="11268075" cy="117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323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19323" y="120000"/>
                </a:lnTo>
                <a:close/>
              </a:path>
            </a:pathLst>
          </a:custGeom>
          <a:solidFill>
            <a:srgbClr val="7FC24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22"/>
          <p:cNvSpPr/>
          <p:nvPr userDrawn="1"/>
        </p:nvSpPr>
        <p:spPr>
          <a:xfrm>
            <a:off x="11518900" y="6438900"/>
            <a:ext cx="669925" cy="3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12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3412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23"/>
          <p:cNvSpPr/>
          <p:nvPr userDrawn="1"/>
        </p:nvSpPr>
        <p:spPr>
          <a:xfrm>
            <a:off x="11223625" y="6556375"/>
            <a:ext cx="193675" cy="3079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24"/>
          <p:cNvSpPr/>
          <p:nvPr userDrawn="1"/>
        </p:nvSpPr>
        <p:spPr>
          <a:xfrm>
            <a:off x="11283950" y="6556375"/>
            <a:ext cx="171450" cy="271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11" y="120000"/>
                </a:moveTo>
                <a:lnTo>
                  <a:pt x="0" y="120000"/>
                </a:lnTo>
                <a:lnTo>
                  <a:pt x="106666" y="0"/>
                </a:lnTo>
                <a:lnTo>
                  <a:pt x="120000" y="0"/>
                </a:lnTo>
                <a:lnTo>
                  <a:pt x="11111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25"/>
          <p:cNvSpPr/>
          <p:nvPr userDrawn="1"/>
        </p:nvSpPr>
        <p:spPr>
          <a:xfrm>
            <a:off x="11344275" y="6467475"/>
            <a:ext cx="193675" cy="3127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26"/>
          <p:cNvSpPr txBox="1"/>
          <p:nvPr userDrawn="1"/>
        </p:nvSpPr>
        <p:spPr>
          <a:xfrm>
            <a:off x="11396664" y="6466734"/>
            <a:ext cx="983685" cy="353907"/>
          </a:xfrm>
          <a:prstGeom prst="rect">
            <a:avLst/>
          </a:prstGeom>
          <a:noFill/>
          <a:ln>
            <a:noFill/>
          </a:ln>
        </p:spPr>
        <p:txBody>
          <a:bodyPr wrap="square" lIns="182825" tIns="91400" rIns="182825" bIns="91400" anchor="t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1050">
                <a:solidFill>
                  <a:srgbClr val="F2F2F2"/>
                </a:solidFill>
                <a:ea typeface="Lato"/>
                <a:cs typeface="Lato"/>
                <a:sym typeface="Lato"/>
              </a:rPr>
              <a:pPr algn="ctr">
                <a:buSzPct val="25000"/>
              </a:pPr>
              <a:t>‹#›</a:t>
            </a:fld>
            <a:endParaRPr lang="en-US" sz="1050">
              <a:solidFill>
                <a:srgbClr val="F2F2F2"/>
              </a:solidFill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72719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29" y="-297"/>
            <a:ext cx="12193057" cy="12024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20"/>
          <p:cNvSpPr/>
          <p:nvPr userDrawn="1"/>
        </p:nvSpPr>
        <p:spPr>
          <a:xfrm>
            <a:off x="11382375" y="6507163"/>
            <a:ext cx="806450" cy="273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2267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4AA147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21"/>
          <p:cNvSpPr/>
          <p:nvPr userDrawn="1"/>
        </p:nvSpPr>
        <p:spPr>
          <a:xfrm>
            <a:off x="0" y="6750050"/>
            <a:ext cx="11268075" cy="117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323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19323" y="120000"/>
                </a:lnTo>
                <a:close/>
              </a:path>
            </a:pathLst>
          </a:custGeom>
          <a:solidFill>
            <a:srgbClr val="7FC24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22"/>
          <p:cNvSpPr/>
          <p:nvPr userDrawn="1"/>
        </p:nvSpPr>
        <p:spPr>
          <a:xfrm>
            <a:off x="11518900" y="6438900"/>
            <a:ext cx="669925" cy="3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12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3412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23"/>
          <p:cNvSpPr/>
          <p:nvPr userDrawn="1"/>
        </p:nvSpPr>
        <p:spPr>
          <a:xfrm>
            <a:off x="11223625" y="6556375"/>
            <a:ext cx="193675" cy="3079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24"/>
          <p:cNvSpPr/>
          <p:nvPr userDrawn="1"/>
        </p:nvSpPr>
        <p:spPr>
          <a:xfrm>
            <a:off x="11283950" y="6556375"/>
            <a:ext cx="171450" cy="271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11" y="120000"/>
                </a:moveTo>
                <a:lnTo>
                  <a:pt x="0" y="120000"/>
                </a:lnTo>
                <a:lnTo>
                  <a:pt x="106666" y="0"/>
                </a:lnTo>
                <a:lnTo>
                  <a:pt x="120000" y="0"/>
                </a:lnTo>
                <a:lnTo>
                  <a:pt x="11111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25"/>
          <p:cNvSpPr/>
          <p:nvPr userDrawn="1"/>
        </p:nvSpPr>
        <p:spPr>
          <a:xfrm>
            <a:off x="11344275" y="6467475"/>
            <a:ext cx="193675" cy="3127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26"/>
          <p:cNvSpPr txBox="1"/>
          <p:nvPr userDrawn="1"/>
        </p:nvSpPr>
        <p:spPr>
          <a:xfrm>
            <a:off x="11396664" y="6466734"/>
            <a:ext cx="983685" cy="353907"/>
          </a:xfrm>
          <a:prstGeom prst="rect">
            <a:avLst/>
          </a:prstGeom>
          <a:noFill/>
          <a:ln>
            <a:noFill/>
          </a:ln>
        </p:spPr>
        <p:txBody>
          <a:bodyPr wrap="square" lIns="182825" tIns="91400" rIns="182825" bIns="91400" anchor="t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1050">
                <a:solidFill>
                  <a:srgbClr val="F2F2F2"/>
                </a:solidFill>
                <a:ea typeface="Lato"/>
                <a:cs typeface="Lato"/>
                <a:sym typeface="Lato"/>
              </a:rPr>
              <a:pPr algn="ctr">
                <a:buSzPct val="25000"/>
              </a:pPr>
              <a:t>‹#›</a:t>
            </a:fld>
            <a:endParaRPr lang="en-US" sz="1050">
              <a:solidFill>
                <a:srgbClr val="F2F2F2"/>
              </a:solidFill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676742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29" y="-297"/>
            <a:ext cx="12193057" cy="1202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549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797C-790B-459F-A826-2066CA87F5E7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CEA3-CA3C-47E7-A79D-286EE97D5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72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797C-790B-459F-A826-2066CA87F5E7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CEA3-CA3C-47E7-A79D-286EE97D5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41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797C-790B-459F-A826-2066CA87F5E7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CEA3-CA3C-47E7-A79D-286EE97D5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43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797C-790B-459F-A826-2066CA87F5E7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CEA3-CA3C-47E7-A79D-286EE97D5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29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797C-790B-459F-A826-2066CA87F5E7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CEA3-CA3C-47E7-A79D-286EE97D5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7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797C-790B-459F-A826-2066CA87F5E7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CEA3-CA3C-47E7-A79D-286EE97D5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77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797C-790B-459F-A826-2066CA87F5E7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CEA3-CA3C-47E7-A79D-286EE97D5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67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8797C-790B-459F-A826-2066CA87F5E7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6CEA3-CA3C-47E7-A79D-286EE97D5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49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6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6714089" y="-392184"/>
            <a:ext cx="10740883" cy="808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8" descr="A close up of a logo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 l="9695" t="32592" r="7077" b="35062"/>
          <a:stretch/>
        </p:blipFill>
        <p:spPr>
          <a:xfrm>
            <a:off x="9345621" y="2230930"/>
            <a:ext cx="2479181" cy="6607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8"/>
          <p:cNvSpPr txBox="1"/>
          <p:nvPr/>
        </p:nvSpPr>
        <p:spPr>
          <a:xfrm rot="-5400000">
            <a:off x="9273025" y="3917345"/>
            <a:ext cx="5515354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kern="0">
                <a:solidFill>
                  <a:srgbClr val="000000"/>
                </a:solidFill>
                <a:cs typeface="Arial"/>
                <a:sym typeface="Arial"/>
              </a:rPr>
              <a:t>Copyright 2021, Capillary Technologies Pvt. Ltd. All rights reserved.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" name="Google Shape;9;p8"/>
          <p:cNvSpPr/>
          <p:nvPr/>
        </p:nvSpPr>
        <p:spPr>
          <a:xfrm>
            <a:off x="1680519" y="-790832"/>
            <a:ext cx="518984" cy="518984"/>
          </a:xfrm>
          <a:prstGeom prst="rect">
            <a:avLst/>
          </a:prstGeom>
          <a:solidFill>
            <a:srgbClr val="F05D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endParaRPr sz="1400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0" name="Google Shape;10;p8"/>
          <p:cNvSpPr/>
          <p:nvPr/>
        </p:nvSpPr>
        <p:spPr>
          <a:xfrm>
            <a:off x="2310713" y="-790832"/>
            <a:ext cx="518984" cy="518984"/>
          </a:xfrm>
          <a:prstGeom prst="rect">
            <a:avLst/>
          </a:prstGeom>
          <a:solidFill>
            <a:srgbClr val="1687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endParaRPr sz="1400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1" name="Google Shape;11;p8"/>
          <p:cNvSpPr/>
          <p:nvPr/>
        </p:nvSpPr>
        <p:spPr>
          <a:xfrm>
            <a:off x="2940908" y="-778476"/>
            <a:ext cx="518984" cy="518984"/>
          </a:xfrm>
          <a:prstGeom prst="rect">
            <a:avLst/>
          </a:prstGeom>
          <a:solidFill>
            <a:srgbClr val="36B2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endParaRPr sz="1400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2" name="Google Shape;12;p8"/>
          <p:cNvSpPr/>
          <p:nvPr/>
        </p:nvSpPr>
        <p:spPr>
          <a:xfrm>
            <a:off x="3583460" y="-766119"/>
            <a:ext cx="518984" cy="518984"/>
          </a:xfrm>
          <a:prstGeom prst="rect">
            <a:avLst/>
          </a:prstGeom>
          <a:solidFill>
            <a:srgbClr val="FDDB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endParaRPr sz="1400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4226011" y="-753762"/>
            <a:ext cx="518984" cy="518984"/>
          </a:xfrm>
          <a:prstGeom prst="rect">
            <a:avLst/>
          </a:prstGeom>
          <a:solidFill>
            <a:srgbClr val="5959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endParaRPr sz="1400" kern="0">
              <a:solidFill>
                <a:srgbClr val="FFFFFF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34780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7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999" y="7211925"/>
            <a:ext cx="10620001" cy="66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3527425" y="8054975"/>
            <a:ext cx="552450" cy="582613"/>
          </a:xfrm>
          <a:prstGeom prst="rect">
            <a:avLst/>
          </a:prstGeom>
          <a:solidFill>
            <a:srgbClr val="827F59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5170488" y="8054975"/>
            <a:ext cx="557213" cy="582613"/>
          </a:xfrm>
          <a:prstGeom prst="rect">
            <a:avLst/>
          </a:prstGeom>
          <a:solidFill>
            <a:srgbClr val="9F9D88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1879600" y="8054975"/>
            <a:ext cx="557213" cy="582613"/>
          </a:xfrm>
          <a:prstGeom prst="rect">
            <a:avLst/>
          </a:prstGeom>
          <a:solidFill>
            <a:srgbClr val="7F5F42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6797675" y="8072438"/>
            <a:ext cx="554038" cy="585788"/>
          </a:xfrm>
          <a:prstGeom prst="rect">
            <a:avLst/>
          </a:prstGeom>
          <a:solidFill>
            <a:srgbClr val="778879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8442325" y="8072438"/>
            <a:ext cx="555625" cy="585788"/>
          </a:xfrm>
          <a:prstGeom prst="rect">
            <a:avLst/>
          </a:prstGeom>
          <a:solidFill>
            <a:srgbClr val="647883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10088563" y="8072438"/>
            <a:ext cx="554038" cy="585788"/>
          </a:xfrm>
          <a:prstGeom prst="rect">
            <a:avLst/>
          </a:prstGeom>
          <a:solidFill>
            <a:srgbClr val="3D5A75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-965200" y="2022475"/>
            <a:ext cx="557213" cy="2155825"/>
          </a:xfrm>
          <a:prstGeom prst="rect">
            <a:avLst/>
          </a:prstGeom>
          <a:solidFill>
            <a:srgbClr val="7FC24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20"/>
          <p:cNvSpPr/>
          <p:nvPr userDrawn="1"/>
        </p:nvSpPr>
        <p:spPr>
          <a:xfrm>
            <a:off x="11382375" y="6507163"/>
            <a:ext cx="806450" cy="273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2267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4AA147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21"/>
          <p:cNvSpPr/>
          <p:nvPr userDrawn="1"/>
        </p:nvSpPr>
        <p:spPr>
          <a:xfrm>
            <a:off x="0" y="6750050"/>
            <a:ext cx="11268075" cy="117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323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19323" y="120000"/>
                </a:lnTo>
                <a:close/>
              </a:path>
            </a:pathLst>
          </a:custGeom>
          <a:solidFill>
            <a:srgbClr val="7FC24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2"/>
          <p:cNvSpPr/>
          <p:nvPr userDrawn="1"/>
        </p:nvSpPr>
        <p:spPr>
          <a:xfrm>
            <a:off x="11518900" y="6438900"/>
            <a:ext cx="669925" cy="3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12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3412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3"/>
          <p:cNvSpPr/>
          <p:nvPr userDrawn="1"/>
        </p:nvSpPr>
        <p:spPr>
          <a:xfrm>
            <a:off x="11223625" y="6556375"/>
            <a:ext cx="193675" cy="3079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4"/>
          <p:cNvSpPr/>
          <p:nvPr userDrawn="1"/>
        </p:nvSpPr>
        <p:spPr>
          <a:xfrm>
            <a:off x="11283950" y="6556375"/>
            <a:ext cx="171450" cy="271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11" y="120000"/>
                </a:moveTo>
                <a:lnTo>
                  <a:pt x="0" y="120000"/>
                </a:lnTo>
                <a:lnTo>
                  <a:pt x="106666" y="0"/>
                </a:lnTo>
                <a:lnTo>
                  <a:pt x="120000" y="0"/>
                </a:lnTo>
                <a:lnTo>
                  <a:pt x="11111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5"/>
          <p:cNvSpPr/>
          <p:nvPr userDrawn="1"/>
        </p:nvSpPr>
        <p:spPr>
          <a:xfrm>
            <a:off x="11344275" y="6467475"/>
            <a:ext cx="193675" cy="3127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6"/>
          <p:cNvSpPr txBox="1"/>
          <p:nvPr userDrawn="1"/>
        </p:nvSpPr>
        <p:spPr>
          <a:xfrm>
            <a:off x="11396664" y="6466734"/>
            <a:ext cx="983685" cy="353907"/>
          </a:xfrm>
          <a:prstGeom prst="rect">
            <a:avLst/>
          </a:prstGeom>
          <a:noFill/>
          <a:ln>
            <a:noFill/>
          </a:ln>
        </p:spPr>
        <p:txBody>
          <a:bodyPr wrap="square" lIns="182825" tIns="91400" rIns="182825" bIns="91400" anchor="t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1050">
                <a:solidFill>
                  <a:srgbClr val="F2F2F2"/>
                </a:solidFill>
                <a:ea typeface="Lato"/>
                <a:cs typeface="Lato"/>
                <a:sym typeface="Lato"/>
              </a:rPr>
              <a:pPr algn="ctr">
                <a:buSzPct val="25000"/>
              </a:pPr>
              <a:t>‹#›</a:t>
            </a:fld>
            <a:endParaRPr lang="en-US" sz="1050">
              <a:solidFill>
                <a:srgbClr val="F2F2F2"/>
              </a:solidFill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189673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title"/>
          </p:nvPr>
        </p:nvSpPr>
        <p:spPr>
          <a:xfrm>
            <a:off x="4058205" y="3313712"/>
            <a:ext cx="7830146" cy="1069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dirty="0" smtClean="0">
                <a:latin typeface="Corbel" panose="020B0503020204020204" pitchFamily="34" charset="0"/>
                <a:cs typeface="Times New Roman" pitchFamily="18" charset="0"/>
              </a:rPr>
              <a:t>Blackberrys</a:t>
            </a:r>
            <a:endParaRPr sz="2400" dirty="0">
              <a:solidFill>
                <a:srgbClr val="FF0000"/>
              </a:solidFill>
              <a:latin typeface="Corbel" panose="020B0503020204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2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Corbel" panose="020B0503020204020204" pitchFamily="34" charset="0"/>
              </a:rPr>
              <a:t>Active Repeat Engagement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16200000" flipH="1">
            <a:off x="1269007" y="2321246"/>
            <a:ext cx="1290287" cy="3841"/>
          </a:xfrm>
          <a:prstGeom prst="line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1549400" y="1675860"/>
            <a:ext cx="270933" cy="294217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2019301" y="1640465"/>
            <a:ext cx="2111983" cy="8619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67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Customer Purchase with at least for 2</a:t>
            </a:r>
            <a:r>
              <a:rPr lang="en-US" sz="1867" b="1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nd</a:t>
            </a:r>
            <a:r>
              <a:rPr lang="en-US" sz="1867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time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16200000" flipH="1">
            <a:off x="4993658" y="2321246"/>
            <a:ext cx="1290287" cy="3841"/>
          </a:xfrm>
          <a:prstGeom prst="line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36"/>
          <p:cNvSpPr>
            <a:spLocks noEditPoints="1"/>
          </p:cNvSpPr>
          <p:nvPr/>
        </p:nvSpPr>
        <p:spPr bwMode="auto">
          <a:xfrm>
            <a:off x="5274051" y="1675860"/>
            <a:ext cx="270933" cy="294217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TextBox 22"/>
          <p:cNvSpPr txBox="1"/>
          <p:nvPr/>
        </p:nvSpPr>
        <p:spPr>
          <a:xfrm>
            <a:off x="5743951" y="1640465"/>
            <a:ext cx="2111983" cy="16824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67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Bonus points to Top and Premium segment</a:t>
            </a:r>
            <a:r>
              <a:rPr lang="en-US" sz="2133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/>
            </a:r>
            <a:br>
              <a:rPr lang="en-US" sz="2133" b="1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sz="1333" dirty="0" smtClean="0"/>
              <a:t>We want to increase the loyalty by giving punts since these customers have high potential to repeat</a:t>
            </a:r>
            <a:endParaRPr lang="en-US" sz="1400" dirty="0"/>
          </a:p>
        </p:txBody>
      </p:sp>
      <p:cxnSp>
        <p:nvCxnSpPr>
          <p:cNvPr id="25" name="Straight Connector 24"/>
          <p:cNvCxnSpPr/>
          <p:nvPr/>
        </p:nvCxnSpPr>
        <p:spPr>
          <a:xfrm rot="16200000" flipH="1">
            <a:off x="8702058" y="2321246"/>
            <a:ext cx="1290287" cy="3841"/>
          </a:xfrm>
          <a:prstGeom prst="line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36"/>
          <p:cNvSpPr>
            <a:spLocks noEditPoints="1"/>
          </p:cNvSpPr>
          <p:nvPr/>
        </p:nvSpPr>
        <p:spPr bwMode="auto">
          <a:xfrm>
            <a:off x="8982451" y="1675860"/>
            <a:ext cx="270933" cy="294217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7" name="TextBox 26"/>
          <p:cNvSpPr txBox="1"/>
          <p:nvPr/>
        </p:nvSpPr>
        <p:spPr>
          <a:xfrm>
            <a:off x="9530127" y="1541729"/>
            <a:ext cx="2111983" cy="18468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67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20% off coupon in case of no show to top and premium segment and 15% for others</a:t>
            </a:r>
            <a:r>
              <a:rPr lang="en-US" sz="2133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/>
            </a:r>
            <a:br>
              <a:rPr lang="en-US" sz="2133" b="1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sz="1333" dirty="0" smtClean="0"/>
              <a:t>We are getting aggressive to bring back the loyal customers</a:t>
            </a:r>
            <a:endParaRPr lang="en-US" sz="1400" dirty="0"/>
          </a:p>
        </p:txBody>
      </p:sp>
      <p:cxnSp>
        <p:nvCxnSpPr>
          <p:cNvPr id="29" name="Straight Connector 28"/>
          <p:cNvCxnSpPr/>
          <p:nvPr/>
        </p:nvCxnSpPr>
        <p:spPr>
          <a:xfrm rot="16200000" flipH="1">
            <a:off x="3162545" y="5268188"/>
            <a:ext cx="1290287" cy="3841"/>
          </a:xfrm>
          <a:prstGeom prst="line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36"/>
          <p:cNvSpPr>
            <a:spLocks noEditPoints="1"/>
          </p:cNvSpPr>
          <p:nvPr/>
        </p:nvSpPr>
        <p:spPr bwMode="auto">
          <a:xfrm>
            <a:off x="3907367" y="5562601"/>
            <a:ext cx="270933" cy="294217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1" name="TextBox 30"/>
          <p:cNvSpPr txBox="1"/>
          <p:nvPr/>
        </p:nvSpPr>
        <p:spPr>
          <a:xfrm>
            <a:off x="1449191" y="4714407"/>
            <a:ext cx="2258760" cy="11900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67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SMS asking feedback on purchased product</a:t>
            </a:r>
            <a:r>
              <a:rPr lang="en-US" sz="2133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/>
            </a:r>
            <a:br>
              <a:rPr lang="en-US" sz="2133" b="1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sz="1333" dirty="0"/>
              <a:t>An </a:t>
            </a:r>
            <a:r>
              <a:rPr lang="en-US" sz="1333" dirty="0" err="1"/>
              <a:t>nps</a:t>
            </a:r>
            <a:r>
              <a:rPr lang="en-US" sz="1333" dirty="0"/>
              <a:t> survey on purchase experience would be good </a:t>
            </a:r>
            <a:endParaRPr lang="en-US" sz="1400" dirty="0"/>
          </a:p>
          <a:p>
            <a:pPr algn="r"/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16200000" flipH="1">
            <a:off x="5000374" y="5249509"/>
            <a:ext cx="1290287" cy="3841"/>
          </a:xfrm>
          <a:prstGeom prst="line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6"/>
          <p:cNvSpPr>
            <a:spLocks noEditPoints="1"/>
          </p:cNvSpPr>
          <p:nvPr/>
        </p:nvSpPr>
        <p:spPr bwMode="auto">
          <a:xfrm>
            <a:off x="5160176" y="5573186"/>
            <a:ext cx="270933" cy="294217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5751855" y="4454105"/>
            <a:ext cx="2111983" cy="22570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67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Base and Mid segment Pushing </a:t>
            </a:r>
            <a:r>
              <a:rPr lang="en-US" sz="1867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product recommendation with 10% discount</a:t>
            </a:r>
            <a:r>
              <a:rPr lang="en-US" sz="2133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/>
            </a:r>
            <a:br>
              <a:rPr lang="en-US" sz="2133" b="1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sz="1333" dirty="0"/>
              <a:t>Based on product purchased and market basket learning we can come up with a recommendation</a:t>
            </a:r>
            <a:endParaRPr lang="en-US" sz="14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519890" y="2983689"/>
            <a:ext cx="11152221" cy="1581743"/>
            <a:chOff x="389917" y="2237766"/>
            <a:chExt cx="8364166" cy="1186307"/>
          </a:xfrm>
        </p:grpSpPr>
        <p:sp>
          <p:nvSpPr>
            <p:cNvPr id="4" name="Rectangle 3"/>
            <p:cNvSpPr/>
            <p:nvPr/>
          </p:nvSpPr>
          <p:spPr>
            <a:xfrm>
              <a:off x="389917" y="2564050"/>
              <a:ext cx="697441" cy="5293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86892" y="2564050"/>
              <a:ext cx="697441" cy="5293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33" b="1" dirty="0" smtClean="0">
                  <a:solidFill>
                    <a:schemeClr val="bg1"/>
                  </a:solidFill>
                </a:rPr>
                <a:t>Day 1</a:t>
              </a:r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83867" y="2564050"/>
              <a:ext cx="697441" cy="5293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80842" y="2564050"/>
              <a:ext cx="697441" cy="5293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33" b="1" dirty="0" smtClean="0">
                  <a:solidFill>
                    <a:schemeClr val="bg1"/>
                  </a:solidFill>
                </a:rPr>
                <a:t>Day 30</a:t>
              </a:r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77817" y="2564050"/>
              <a:ext cx="697441" cy="5293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74792" y="2564050"/>
              <a:ext cx="697441" cy="5293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33" b="1" dirty="0" smtClean="0">
                  <a:solidFill>
                    <a:schemeClr val="bg1"/>
                  </a:solidFill>
                </a:rPr>
                <a:t>Day 45</a:t>
              </a:r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1767" y="2564050"/>
              <a:ext cx="697441" cy="5293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64431" y="2564050"/>
              <a:ext cx="697441" cy="5293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5717" y="2564050"/>
              <a:ext cx="697441" cy="5293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62692" y="2564050"/>
              <a:ext cx="697441" cy="5293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33" b="1" dirty="0" smtClean="0">
                  <a:solidFill>
                    <a:schemeClr val="bg1"/>
                  </a:solidFill>
                </a:rPr>
                <a:t>Day 90</a:t>
              </a:r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59667" y="2564050"/>
              <a:ext cx="697441" cy="5293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056642" y="2564050"/>
              <a:ext cx="697441" cy="5293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33" b="1" dirty="0" smtClean="0">
                  <a:solidFill>
                    <a:schemeClr val="bg1"/>
                  </a:solidFill>
                </a:rPr>
                <a:t>Day 150</a:t>
              </a:r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1245112" y="2237766"/>
              <a:ext cx="381000" cy="328448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4033012" y="2237766"/>
              <a:ext cx="381000" cy="328448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6820912" y="2237766"/>
              <a:ext cx="381000" cy="328448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667000" y="3095625"/>
              <a:ext cx="381000" cy="328448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400" dirty="0"/>
            </a:p>
          </p:txBody>
        </p:sp>
        <p:sp>
          <p:nvSpPr>
            <p:cNvPr id="32" name="Isosceles Triangle 31"/>
            <p:cNvSpPr/>
            <p:nvPr/>
          </p:nvSpPr>
          <p:spPr>
            <a:xfrm rot="10800000">
              <a:off x="4033012" y="3088168"/>
              <a:ext cx="381000" cy="328448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400" dirty="0"/>
            </a:p>
          </p:txBody>
        </p:sp>
      </p:grpSp>
      <p:cxnSp>
        <p:nvCxnSpPr>
          <p:cNvPr id="37" name="Straight Connector 36"/>
          <p:cNvCxnSpPr/>
          <p:nvPr/>
        </p:nvCxnSpPr>
        <p:spPr>
          <a:xfrm rot="16200000" flipH="1">
            <a:off x="10579345" y="5268188"/>
            <a:ext cx="1290287" cy="3841"/>
          </a:xfrm>
          <a:prstGeom prst="line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6"/>
          <p:cNvSpPr>
            <a:spLocks noEditPoints="1"/>
          </p:cNvSpPr>
          <p:nvPr/>
        </p:nvSpPr>
        <p:spPr bwMode="auto">
          <a:xfrm>
            <a:off x="11324167" y="5562601"/>
            <a:ext cx="270933" cy="294217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9" name="TextBox 38"/>
          <p:cNvSpPr txBox="1"/>
          <p:nvPr/>
        </p:nvSpPr>
        <p:spPr>
          <a:xfrm>
            <a:off x="8175009" y="4714407"/>
            <a:ext cx="2949741" cy="697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67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Coupon reminder</a:t>
            </a:r>
            <a:r>
              <a:rPr lang="en-US" sz="2133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/>
            </a:r>
            <a:br>
              <a:rPr lang="en-US" sz="2133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sz="1333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To send a reminder that they have a coupon to redeem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Isosceles Triangle 42"/>
          <p:cNvSpPr/>
          <p:nvPr/>
        </p:nvSpPr>
        <p:spPr>
          <a:xfrm rot="10800000">
            <a:off x="10927729" y="4127501"/>
            <a:ext cx="508000" cy="43793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792126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6348" y="65204"/>
            <a:ext cx="11157819" cy="474845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Lapsed win back Engagement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16200000" flipH="1">
            <a:off x="1269007" y="2321246"/>
            <a:ext cx="1290287" cy="3841"/>
          </a:xfrm>
          <a:prstGeom prst="line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1549400" y="1675860"/>
            <a:ext cx="270933" cy="294217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2019301" y="1640465"/>
            <a:ext cx="2111983" cy="11900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67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Top and Premium Lapsed</a:t>
            </a:r>
            <a:r>
              <a:rPr lang="en-US" sz="2133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/>
            </a:r>
            <a:br>
              <a:rPr lang="en-US" sz="2133" b="1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sz="1333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Identify customers who are lapsed under top and premium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16200000" flipH="1">
            <a:off x="4993658" y="2321246"/>
            <a:ext cx="1290287" cy="3841"/>
          </a:xfrm>
          <a:prstGeom prst="line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36"/>
          <p:cNvSpPr>
            <a:spLocks noEditPoints="1"/>
          </p:cNvSpPr>
          <p:nvPr/>
        </p:nvSpPr>
        <p:spPr bwMode="auto">
          <a:xfrm>
            <a:off x="5274051" y="1675860"/>
            <a:ext cx="270933" cy="294217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TextBox 22"/>
          <p:cNvSpPr txBox="1"/>
          <p:nvPr/>
        </p:nvSpPr>
        <p:spPr>
          <a:xfrm>
            <a:off x="5743951" y="1640465"/>
            <a:ext cx="2111983" cy="15595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67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2000 Bonus points to Top and Premium segment and discount reminder</a:t>
            </a:r>
            <a:r>
              <a:rPr lang="en-US" sz="2133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/>
            </a:r>
            <a:br>
              <a:rPr lang="en-US" sz="2133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sz="1333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Discount reminder and bonus point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16200000" flipH="1">
            <a:off x="8702058" y="2321246"/>
            <a:ext cx="1290287" cy="3841"/>
          </a:xfrm>
          <a:prstGeom prst="line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36"/>
          <p:cNvSpPr>
            <a:spLocks noEditPoints="1"/>
          </p:cNvSpPr>
          <p:nvPr/>
        </p:nvSpPr>
        <p:spPr bwMode="auto">
          <a:xfrm>
            <a:off x="8982451" y="1675860"/>
            <a:ext cx="270933" cy="294217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7" name="TextBox 26"/>
          <p:cNvSpPr txBox="1"/>
          <p:nvPr/>
        </p:nvSpPr>
        <p:spPr>
          <a:xfrm>
            <a:off x="9452351" y="1640465"/>
            <a:ext cx="211198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67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15% off coupon in case of no show</a:t>
            </a:r>
            <a:r>
              <a:rPr lang="en-US" sz="2133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/>
            </a:r>
            <a:br>
              <a:rPr lang="en-US" sz="2133" b="1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sz="1333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15% flat discount on any product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16200000" flipH="1">
            <a:off x="3162545" y="5268188"/>
            <a:ext cx="1290287" cy="3841"/>
          </a:xfrm>
          <a:prstGeom prst="line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36"/>
          <p:cNvSpPr>
            <a:spLocks noEditPoints="1"/>
          </p:cNvSpPr>
          <p:nvPr/>
        </p:nvSpPr>
        <p:spPr bwMode="auto">
          <a:xfrm>
            <a:off x="3907367" y="5562601"/>
            <a:ext cx="270933" cy="294217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1" name="TextBox 30"/>
          <p:cNvSpPr txBox="1"/>
          <p:nvPr/>
        </p:nvSpPr>
        <p:spPr>
          <a:xfrm>
            <a:off x="1449191" y="4714407"/>
            <a:ext cx="225876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67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Give 20% discount on their favorite product</a:t>
            </a:r>
            <a:r>
              <a:rPr lang="en-US" sz="2133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/>
            </a:r>
            <a:br>
              <a:rPr lang="en-US" sz="2133" b="1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sz="1333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Most purchased product personalized at a customer level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16200000" flipH="1">
            <a:off x="6845545" y="5268188"/>
            <a:ext cx="1290287" cy="3841"/>
          </a:xfrm>
          <a:prstGeom prst="line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6"/>
          <p:cNvSpPr>
            <a:spLocks noEditPoints="1"/>
          </p:cNvSpPr>
          <p:nvPr/>
        </p:nvSpPr>
        <p:spPr bwMode="auto">
          <a:xfrm>
            <a:off x="7590367" y="5562601"/>
            <a:ext cx="270933" cy="294217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5278967" y="4714407"/>
            <a:ext cx="211198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67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“We miss you” communication</a:t>
            </a:r>
            <a:r>
              <a:rPr lang="en-US" sz="2133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/>
            </a:r>
            <a:br>
              <a:rPr lang="en-US" sz="2133" b="1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sz="1333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Reminder of points and discount code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19890" y="2983689"/>
            <a:ext cx="11152221" cy="1581743"/>
            <a:chOff x="389917" y="2237766"/>
            <a:chExt cx="8364166" cy="1186307"/>
          </a:xfrm>
        </p:grpSpPr>
        <p:sp>
          <p:nvSpPr>
            <p:cNvPr id="4" name="Rectangle 3"/>
            <p:cNvSpPr/>
            <p:nvPr/>
          </p:nvSpPr>
          <p:spPr>
            <a:xfrm>
              <a:off x="389917" y="2564050"/>
              <a:ext cx="697441" cy="5293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86892" y="2564050"/>
              <a:ext cx="697441" cy="5293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33" b="1" dirty="0" smtClean="0">
                  <a:solidFill>
                    <a:schemeClr val="bg1"/>
                  </a:solidFill>
                </a:rPr>
                <a:t>Day 1</a:t>
              </a:r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83867" y="2564050"/>
              <a:ext cx="697441" cy="5293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80842" y="2564050"/>
              <a:ext cx="697441" cy="5293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33" b="1" dirty="0" smtClean="0">
                  <a:solidFill>
                    <a:schemeClr val="bg1"/>
                  </a:solidFill>
                </a:rPr>
                <a:t>Day 1</a:t>
              </a:r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77817" y="2564050"/>
              <a:ext cx="697441" cy="5293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74792" y="2564050"/>
              <a:ext cx="697441" cy="5293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33" b="1" dirty="0" smtClean="0">
                  <a:solidFill>
                    <a:schemeClr val="bg1"/>
                  </a:solidFill>
                </a:rPr>
                <a:t>Day 15</a:t>
              </a:r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1767" y="2564050"/>
              <a:ext cx="697441" cy="5293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68742" y="2564050"/>
              <a:ext cx="697441" cy="5293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33" b="1" dirty="0" smtClean="0">
                  <a:solidFill>
                    <a:schemeClr val="bg1"/>
                  </a:solidFill>
                </a:rPr>
                <a:t>Day 45</a:t>
              </a:r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5717" y="2564050"/>
              <a:ext cx="697441" cy="5293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62692" y="2564050"/>
              <a:ext cx="697441" cy="5293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33" b="1" dirty="0" smtClean="0">
                  <a:solidFill>
                    <a:schemeClr val="bg1"/>
                  </a:solidFill>
                </a:rPr>
                <a:t>Day 60</a:t>
              </a:r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59667" y="2564050"/>
              <a:ext cx="697441" cy="5293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056642" y="2564050"/>
              <a:ext cx="697441" cy="5293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33" b="1" dirty="0" smtClean="0">
                  <a:solidFill>
                    <a:schemeClr val="bg1"/>
                  </a:solidFill>
                </a:rPr>
                <a:t>Day 90</a:t>
              </a:r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1245112" y="2237766"/>
              <a:ext cx="381000" cy="328448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4033012" y="2237766"/>
              <a:ext cx="381000" cy="328448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6820912" y="2237766"/>
              <a:ext cx="381000" cy="328448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667000" y="3095625"/>
              <a:ext cx="381000" cy="328448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400" dirty="0"/>
            </a:p>
          </p:txBody>
        </p:sp>
        <p:sp>
          <p:nvSpPr>
            <p:cNvPr id="32" name="Isosceles Triangle 31"/>
            <p:cNvSpPr/>
            <p:nvPr/>
          </p:nvSpPr>
          <p:spPr>
            <a:xfrm rot="10800000">
              <a:off x="5429250" y="3095625"/>
              <a:ext cx="381000" cy="328448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400" dirty="0"/>
            </a:p>
          </p:txBody>
        </p:sp>
        <p:sp>
          <p:nvSpPr>
            <p:cNvPr id="36" name="Isosceles Triangle 35"/>
            <p:cNvSpPr/>
            <p:nvPr/>
          </p:nvSpPr>
          <p:spPr>
            <a:xfrm rot="10800000">
              <a:off x="8229600" y="3095625"/>
              <a:ext cx="381000" cy="328448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400" dirty="0"/>
            </a:p>
          </p:txBody>
        </p:sp>
      </p:grpSp>
      <p:cxnSp>
        <p:nvCxnSpPr>
          <p:cNvPr id="37" name="Straight Connector 36"/>
          <p:cNvCxnSpPr/>
          <p:nvPr/>
        </p:nvCxnSpPr>
        <p:spPr>
          <a:xfrm rot="16200000" flipH="1">
            <a:off x="10579345" y="5268188"/>
            <a:ext cx="1290287" cy="3841"/>
          </a:xfrm>
          <a:prstGeom prst="line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6"/>
          <p:cNvSpPr>
            <a:spLocks noEditPoints="1"/>
          </p:cNvSpPr>
          <p:nvPr/>
        </p:nvSpPr>
        <p:spPr bwMode="auto">
          <a:xfrm>
            <a:off x="11324167" y="5562601"/>
            <a:ext cx="270933" cy="294217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9" name="TextBox 38"/>
          <p:cNvSpPr txBox="1"/>
          <p:nvPr/>
        </p:nvSpPr>
        <p:spPr>
          <a:xfrm>
            <a:off x="8175009" y="4714407"/>
            <a:ext cx="2949741" cy="12722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67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Pushing product recommendation with some bonus point</a:t>
            </a:r>
            <a:r>
              <a:rPr lang="en-US" sz="2133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/>
            </a:r>
            <a:br>
              <a:rPr lang="en-US" sz="2133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sz="1333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Running product recommendation model AIRA and bonus points 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546321" y="662248"/>
            <a:ext cx="5886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Bringing back 1% lapsed customer for a single visit from top and premium lapsed segment would earn 2.9M revenue</a:t>
            </a:r>
          </a:p>
        </p:txBody>
      </p:sp>
    </p:spTree>
    <p:extLst>
      <p:ext uri="{BB962C8B-B14F-4D97-AF65-F5344CB8AC3E}">
        <p14:creationId xmlns:p14="http://schemas.microsoft.com/office/powerpoint/2010/main" val="411425612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                       Customer Basket Analysis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441715074"/>
              </p:ext>
            </p:extLst>
          </p:nvPr>
        </p:nvGraphicFramePr>
        <p:xfrm>
          <a:off x="202223" y="1124836"/>
          <a:ext cx="11579469" cy="3969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8000" y="5180950"/>
            <a:ext cx="11273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Ladieswear</a:t>
            </a:r>
            <a:r>
              <a:rPr lang="en-US" dirty="0" smtClean="0"/>
              <a:t> and </a:t>
            </a:r>
            <a:r>
              <a:rPr lang="en-US" dirty="0" err="1" smtClean="0"/>
              <a:t>Kidswear</a:t>
            </a:r>
            <a:r>
              <a:rPr lang="en-US" dirty="0" smtClean="0"/>
              <a:t> driving more than 50% of sales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It was analyzed that Men’s wear stand alone is about 6% where as with Ladies and Kids its about 17% which indicates a strong family segment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We will look for customers who exclusively bought a product P and is a likely candidate for product Q because P and Q  has gone together very well.  Looking for a possible increase in ATV and ABS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8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1219" y="136814"/>
            <a:ext cx="11157819" cy="47484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Corbel" panose="020B0503020204020204" pitchFamily="34" charset="0"/>
              </a:rPr>
              <a:t>Initial Understanding of customers segments</a:t>
            </a:r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8759842" y="3139823"/>
            <a:ext cx="2527300" cy="24207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6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Product Persona and Behavioral Traits </a:t>
            </a:r>
            <a:r>
              <a:rPr lang="en-US" sz="1600" b="1" u="sng" dirty="0" smtClean="0">
                <a:solidFill>
                  <a:schemeClr val="accent1"/>
                </a:solidFill>
              </a:rPr>
              <a:t>(Proposed)</a:t>
            </a:r>
          </a:p>
          <a:p>
            <a:pPr algn="r"/>
            <a:endParaRPr lang="en-US" sz="1600" b="1" u="sng" dirty="0">
              <a:solidFill>
                <a:schemeClr val="accent1"/>
              </a:solidFill>
            </a:endParaRPr>
          </a:p>
          <a:p>
            <a:pPr algn="r"/>
            <a:endParaRPr lang="en-US" sz="1600" dirty="0" smtClean="0"/>
          </a:p>
          <a:p>
            <a:pPr algn="r"/>
            <a:r>
              <a:rPr lang="en-US" sz="1333" b="1" i="1" dirty="0" smtClean="0"/>
              <a:t>To identify based on specific time they buy like festival month, or during salary week . To identify customers based on product combinations they bought for example ladies wear buyers can be pushed for beauty care </a:t>
            </a:r>
            <a:r>
              <a:rPr lang="en-US" sz="1333" b="1" i="1" dirty="0" err="1" smtClean="0"/>
              <a:t>etc</a:t>
            </a:r>
            <a:r>
              <a:rPr lang="en-US" sz="1333" b="1" i="1" dirty="0" smtClean="0"/>
              <a:t> </a:t>
            </a:r>
          </a:p>
        </p:txBody>
      </p:sp>
      <p:grpSp>
        <p:nvGrpSpPr>
          <p:cNvPr id="2" name="Group 130"/>
          <p:cNvGrpSpPr/>
          <p:nvPr/>
        </p:nvGrpSpPr>
        <p:grpSpPr>
          <a:xfrm>
            <a:off x="4372428" y="4746390"/>
            <a:ext cx="1600502" cy="420795"/>
            <a:chOff x="3333750" y="3273424"/>
            <a:chExt cx="2473325" cy="593726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>
              <a:off x="3649663" y="3341687"/>
              <a:ext cx="1839913" cy="257175"/>
            </a:xfrm>
            <a:custGeom>
              <a:avLst/>
              <a:gdLst/>
              <a:ahLst/>
              <a:cxnLst>
                <a:cxn ang="0">
                  <a:pos x="4" y="58"/>
                </a:cxn>
                <a:cxn ang="0">
                  <a:pos x="11" y="52"/>
                </a:cxn>
                <a:cxn ang="0">
                  <a:pos x="22" y="45"/>
                </a:cxn>
                <a:cxn ang="0">
                  <a:pos x="39" y="39"/>
                </a:cxn>
                <a:cxn ang="0">
                  <a:pos x="57" y="33"/>
                </a:cxn>
                <a:cxn ang="0">
                  <a:pos x="79" y="28"/>
                </a:cxn>
                <a:cxn ang="0">
                  <a:pos x="100" y="25"/>
                </a:cxn>
                <a:cxn ang="0">
                  <a:pos x="136" y="20"/>
                </a:cxn>
                <a:cxn ang="0">
                  <a:pos x="188" y="16"/>
                </a:cxn>
                <a:cxn ang="0">
                  <a:pos x="217" y="15"/>
                </a:cxn>
                <a:cxn ang="0">
                  <a:pos x="255" y="15"/>
                </a:cxn>
                <a:cxn ang="0">
                  <a:pos x="282" y="15"/>
                </a:cxn>
                <a:cxn ang="0">
                  <a:pos x="311" y="17"/>
                </a:cxn>
                <a:cxn ang="0">
                  <a:pos x="340" y="19"/>
                </a:cxn>
                <a:cxn ang="0">
                  <a:pos x="366" y="22"/>
                </a:cxn>
                <a:cxn ang="0">
                  <a:pos x="400" y="27"/>
                </a:cxn>
                <a:cxn ang="0">
                  <a:pos x="424" y="32"/>
                </a:cxn>
                <a:cxn ang="0">
                  <a:pos x="447" y="38"/>
                </a:cxn>
                <a:cxn ang="0">
                  <a:pos x="462" y="44"/>
                </a:cxn>
                <a:cxn ang="0">
                  <a:pos x="477" y="52"/>
                </a:cxn>
                <a:cxn ang="0">
                  <a:pos x="484" y="58"/>
                </a:cxn>
                <a:cxn ang="0">
                  <a:pos x="487" y="64"/>
                </a:cxn>
                <a:cxn ang="0">
                  <a:pos x="486" y="47"/>
                </a:cxn>
                <a:cxn ang="0">
                  <a:pos x="482" y="41"/>
                </a:cxn>
                <a:cxn ang="0">
                  <a:pos x="473" y="34"/>
                </a:cxn>
                <a:cxn ang="0">
                  <a:pos x="462" y="29"/>
                </a:cxn>
                <a:cxn ang="0">
                  <a:pos x="448" y="24"/>
                </a:cxn>
                <a:cxn ang="0">
                  <a:pos x="424" y="17"/>
                </a:cxn>
                <a:cxn ang="0">
                  <a:pos x="406" y="13"/>
                </a:cxn>
                <a:cxn ang="0">
                  <a:pos x="386" y="10"/>
                </a:cxn>
                <a:cxn ang="0">
                  <a:pos x="364" y="7"/>
                </a:cxn>
                <a:cxn ang="0">
                  <a:pos x="344" y="5"/>
                </a:cxn>
                <a:cxn ang="0">
                  <a:pos x="328" y="3"/>
                </a:cxn>
                <a:cxn ang="0">
                  <a:pos x="306" y="2"/>
                </a:cxn>
                <a:cxn ang="0">
                  <a:pos x="290" y="1"/>
                </a:cxn>
                <a:cxn ang="0">
                  <a:pos x="270" y="0"/>
                </a:cxn>
                <a:cxn ang="0">
                  <a:pos x="254" y="0"/>
                </a:cxn>
                <a:cxn ang="0">
                  <a:pos x="230" y="0"/>
                </a:cxn>
                <a:cxn ang="0">
                  <a:pos x="209" y="1"/>
                </a:cxn>
                <a:cxn ang="0">
                  <a:pos x="189" y="1"/>
                </a:cxn>
                <a:cxn ang="0">
                  <a:pos x="149" y="4"/>
                </a:cxn>
                <a:cxn ang="0">
                  <a:pos x="130" y="6"/>
                </a:cxn>
                <a:cxn ang="0">
                  <a:pos x="106" y="9"/>
                </a:cxn>
                <a:cxn ang="0">
                  <a:pos x="89" y="12"/>
                </a:cxn>
                <a:cxn ang="0">
                  <a:pos x="70" y="16"/>
                </a:cxn>
                <a:cxn ang="0">
                  <a:pos x="55" y="19"/>
                </a:cxn>
                <a:cxn ang="0">
                  <a:pos x="44" y="22"/>
                </a:cxn>
                <a:cxn ang="0">
                  <a:pos x="30" y="27"/>
                </a:cxn>
                <a:cxn ang="0">
                  <a:pos x="19" y="32"/>
                </a:cxn>
                <a:cxn ang="0">
                  <a:pos x="13" y="36"/>
                </a:cxn>
                <a:cxn ang="0">
                  <a:pos x="7" y="40"/>
                </a:cxn>
                <a:cxn ang="0">
                  <a:pos x="3" y="45"/>
                </a:cxn>
                <a:cxn ang="0">
                  <a:pos x="1" y="49"/>
                </a:cxn>
                <a:cxn ang="0">
                  <a:pos x="1" y="64"/>
                </a:cxn>
              </a:cxnLst>
              <a:rect l="0" t="0" r="r" b="b"/>
              <a:pathLst>
                <a:path w="488" h="67">
                  <a:moveTo>
                    <a:pt x="1" y="64"/>
                  </a:moveTo>
                  <a:cubicBezTo>
                    <a:pt x="1" y="63"/>
                    <a:pt x="1" y="63"/>
                    <a:pt x="1" y="62"/>
                  </a:cubicBezTo>
                  <a:cubicBezTo>
                    <a:pt x="1" y="62"/>
                    <a:pt x="2" y="61"/>
                    <a:pt x="2" y="61"/>
                  </a:cubicBezTo>
                  <a:cubicBezTo>
                    <a:pt x="2" y="60"/>
                    <a:pt x="2" y="60"/>
                    <a:pt x="3" y="59"/>
                  </a:cubicBezTo>
                  <a:cubicBezTo>
                    <a:pt x="3" y="59"/>
                    <a:pt x="3" y="58"/>
                    <a:pt x="4" y="58"/>
                  </a:cubicBezTo>
                  <a:cubicBezTo>
                    <a:pt x="4" y="57"/>
                    <a:pt x="4" y="57"/>
                    <a:pt x="5" y="57"/>
                  </a:cubicBezTo>
                  <a:cubicBezTo>
                    <a:pt x="5" y="56"/>
                    <a:pt x="6" y="56"/>
                    <a:pt x="6" y="55"/>
                  </a:cubicBezTo>
                  <a:cubicBezTo>
                    <a:pt x="7" y="55"/>
                    <a:pt x="7" y="54"/>
                    <a:pt x="8" y="54"/>
                  </a:cubicBezTo>
                  <a:cubicBezTo>
                    <a:pt x="8" y="54"/>
                    <a:pt x="9" y="53"/>
                    <a:pt x="9" y="53"/>
                  </a:cubicBezTo>
                  <a:cubicBezTo>
                    <a:pt x="10" y="52"/>
                    <a:pt x="10" y="52"/>
                    <a:pt x="11" y="52"/>
                  </a:cubicBezTo>
                  <a:cubicBezTo>
                    <a:pt x="11" y="51"/>
                    <a:pt x="12" y="51"/>
                    <a:pt x="13" y="50"/>
                  </a:cubicBezTo>
                  <a:cubicBezTo>
                    <a:pt x="13" y="50"/>
                    <a:pt x="14" y="49"/>
                    <a:pt x="15" y="49"/>
                  </a:cubicBezTo>
                  <a:cubicBezTo>
                    <a:pt x="15" y="49"/>
                    <a:pt x="16" y="48"/>
                    <a:pt x="17" y="48"/>
                  </a:cubicBezTo>
                  <a:cubicBezTo>
                    <a:pt x="18" y="47"/>
                    <a:pt x="18" y="47"/>
                    <a:pt x="19" y="47"/>
                  </a:cubicBezTo>
                  <a:cubicBezTo>
                    <a:pt x="20" y="46"/>
                    <a:pt x="21" y="46"/>
                    <a:pt x="22" y="45"/>
                  </a:cubicBezTo>
                  <a:cubicBezTo>
                    <a:pt x="23" y="45"/>
                    <a:pt x="23" y="44"/>
                    <a:pt x="24" y="44"/>
                  </a:cubicBezTo>
                  <a:cubicBezTo>
                    <a:pt x="26" y="43"/>
                    <a:pt x="28" y="43"/>
                    <a:pt x="30" y="42"/>
                  </a:cubicBezTo>
                  <a:cubicBezTo>
                    <a:pt x="30" y="42"/>
                    <a:pt x="31" y="41"/>
                    <a:pt x="32" y="41"/>
                  </a:cubicBezTo>
                  <a:cubicBezTo>
                    <a:pt x="33" y="41"/>
                    <a:pt x="34" y="40"/>
                    <a:pt x="36" y="39"/>
                  </a:cubicBezTo>
                  <a:cubicBezTo>
                    <a:pt x="37" y="39"/>
                    <a:pt x="38" y="39"/>
                    <a:pt x="39" y="39"/>
                  </a:cubicBezTo>
                  <a:cubicBezTo>
                    <a:pt x="40" y="38"/>
                    <a:pt x="42" y="38"/>
                    <a:pt x="44" y="37"/>
                  </a:cubicBezTo>
                  <a:cubicBezTo>
                    <a:pt x="45" y="37"/>
                    <a:pt x="45" y="36"/>
                    <a:pt x="46" y="36"/>
                  </a:cubicBezTo>
                  <a:cubicBezTo>
                    <a:pt x="48" y="36"/>
                    <a:pt x="51" y="35"/>
                    <a:pt x="53" y="34"/>
                  </a:cubicBezTo>
                  <a:cubicBezTo>
                    <a:pt x="54" y="34"/>
                    <a:pt x="55" y="34"/>
                    <a:pt x="55" y="34"/>
                  </a:cubicBezTo>
                  <a:cubicBezTo>
                    <a:pt x="56" y="34"/>
                    <a:pt x="56" y="33"/>
                    <a:pt x="57" y="33"/>
                  </a:cubicBezTo>
                  <a:cubicBezTo>
                    <a:pt x="59" y="33"/>
                    <a:pt x="61" y="32"/>
                    <a:pt x="62" y="32"/>
                  </a:cubicBezTo>
                  <a:cubicBezTo>
                    <a:pt x="63" y="32"/>
                    <a:pt x="64" y="32"/>
                    <a:pt x="64" y="31"/>
                  </a:cubicBezTo>
                  <a:cubicBezTo>
                    <a:pt x="66" y="31"/>
                    <a:pt x="68" y="31"/>
                    <a:pt x="70" y="30"/>
                  </a:cubicBezTo>
                  <a:cubicBezTo>
                    <a:pt x="71" y="30"/>
                    <a:pt x="71" y="30"/>
                    <a:pt x="72" y="30"/>
                  </a:cubicBezTo>
                  <a:cubicBezTo>
                    <a:pt x="74" y="29"/>
                    <a:pt x="76" y="29"/>
                    <a:pt x="79" y="28"/>
                  </a:cubicBezTo>
                  <a:cubicBezTo>
                    <a:pt x="79" y="28"/>
                    <a:pt x="80" y="28"/>
                    <a:pt x="80" y="28"/>
                  </a:cubicBezTo>
                  <a:cubicBezTo>
                    <a:pt x="83" y="28"/>
                    <a:pt x="86" y="27"/>
                    <a:pt x="88" y="27"/>
                  </a:cubicBezTo>
                  <a:cubicBezTo>
                    <a:pt x="89" y="26"/>
                    <a:pt x="90" y="26"/>
                    <a:pt x="91" y="26"/>
                  </a:cubicBezTo>
                  <a:cubicBezTo>
                    <a:pt x="93" y="26"/>
                    <a:pt x="95" y="25"/>
                    <a:pt x="97" y="25"/>
                  </a:cubicBezTo>
                  <a:cubicBezTo>
                    <a:pt x="98" y="25"/>
                    <a:pt x="99" y="25"/>
                    <a:pt x="100" y="25"/>
                  </a:cubicBezTo>
                  <a:cubicBezTo>
                    <a:pt x="102" y="24"/>
                    <a:pt x="104" y="24"/>
                    <a:pt x="106" y="24"/>
                  </a:cubicBezTo>
                  <a:cubicBezTo>
                    <a:pt x="108" y="23"/>
                    <a:pt x="109" y="23"/>
                    <a:pt x="110" y="23"/>
                  </a:cubicBezTo>
                  <a:cubicBezTo>
                    <a:pt x="112" y="23"/>
                    <a:pt x="113" y="23"/>
                    <a:pt x="115" y="22"/>
                  </a:cubicBezTo>
                  <a:cubicBezTo>
                    <a:pt x="120" y="22"/>
                    <a:pt x="124" y="21"/>
                    <a:pt x="129" y="21"/>
                  </a:cubicBezTo>
                  <a:cubicBezTo>
                    <a:pt x="131" y="20"/>
                    <a:pt x="134" y="20"/>
                    <a:pt x="136" y="20"/>
                  </a:cubicBezTo>
                  <a:cubicBezTo>
                    <a:pt x="137" y="20"/>
                    <a:pt x="138" y="20"/>
                    <a:pt x="139" y="20"/>
                  </a:cubicBezTo>
                  <a:cubicBezTo>
                    <a:pt x="142" y="19"/>
                    <a:pt x="146" y="19"/>
                    <a:pt x="149" y="19"/>
                  </a:cubicBezTo>
                  <a:cubicBezTo>
                    <a:pt x="155" y="18"/>
                    <a:pt x="161" y="18"/>
                    <a:pt x="167" y="17"/>
                  </a:cubicBezTo>
                  <a:cubicBezTo>
                    <a:pt x="168" y="17"/>
                    <a:pt x="169" y="17"/>
                    <a:pt x="170" y="17"/>
                  </a:cubicBezTo>
                  <a:cubicBezTo>
                    <a:pt x="176" y="17"/>
                    <a:pt x="182" y="16"/>
                    <a:pt x="188" y="16"/>
                  </a:cubicBezTo>
                  <a:cubicBezTo>
                    <a:pt x="189" y="16"/>
                    <a:pt x="190" y="16"/>
                    <a:pt x="191" y="16"/>
                  </a:cubicBezTo>
                  <a:cubicBezTo>
                    <a:pt x="195" y="16"/>
                    <a:pt x="199" y="15"/>
                    <a:pt x="203" y="15"/>
                  </a:cubicBezTo>
                  <a:cubicBezTo>
                    <a:pt x="204" y="15"/>
                    <a:pt x="205" y="15"/>
                    <a:pt x="206" y="15"/>
                  </a:cubicBezTo>
                  <a:cubicBezTo>
                    <a:pt x="207" y="15"/>
                    <a:pt x="208" y="15"/>
                    <a:pt x="210" y="15"/>
                  </a:cubicBezTo>
                  <a:cubicBezTo>
                    <a:pt x="212" y="15"/>
                    <a:pt x="215" y="15"/>
                    <a:pt x="217" y="15"/>
                  </a:cubicBezTo>
                  <a:cubicBezTo>
                    <a:pt x="219" y="15"/>
                    <a:pt x="220" y="15"/>
                    <a:pt x="221" y="15"/>
                  </a:cubicBezTo>
                  <a:cubicBezTo>
                    <a:pt x="224" y="15"/>
                    <a:pt x="227" y="15"/>
                    <a:pt x="229" y="15"/>
                  </a:cubicBezTo>
                  <a:cubicBezTo>
                    <a:pt x="231" y="15"/>
                    <a:pt x="232" y="15"/>
                    <a:pt x="233" y="15"/>
                  </a:cubicBezTo>
                  <a:cubicBezTo>
                    <a:pt x="236" y="15"/>
                    <a:pt x="240" y="15"/>
                    <a:pt x="244" y="15"/>
                  </a:cubicBezTo>
                  <a:cubicBezTo>
                    <a:pt x="248" y="15"/>
                    <a:pt x="252" y="15"/>
                    <a:pt x="255" y="15"/>
                  </a:cubicBezTo>
                  <a:cubicBezTo>
                    <a:pt x="256" y="15"/>
                    <a:pt x="257" y="15"/>
                    <a:pt x="258" y="15"/>
                  </a:cubicBezTo>
                  <a:cubicBezTo>
                    <a:pt x="261" y="15"/>
                    <a:pt x="264" y="15"/>
                    <a:pt x="267" y="15"/>
                  </a:cubicBezTo>
                  <a:cubicBezTo>
                    <a:pt x="268" y="15"/>
                    <a:pt x="269" y="15"/>
                    <a:pt x="270" y="15"/>
                  </a:cubicBezTo>
                  <a:cubicBezTo>
                    <a:pt x="273" y="15"/>
                    <a:pt x="275" y="15"/>
                    <a:pt x="278" y="15"/>
                  </a:cubicBezTo>
                  <a:cubicBezTo>
                    <a:pt x="279" y="15"/>
                    <a:pt x="281" y="15"/>
                    <a:pt x="282" y="15"/>
                  </a:cubicBezTo>
                  <a:cubicBezTo>
                    <a:pt x="284" y="15"/>
                    <a:pt x="286" y="15"/>
                    <a:pt x="288" y="15"/>
                  </a:cubicBezTo>
                  <a:cubicBezTo>
                    <a:pt x="290" y="16"/>
                    <a:pt x="292" y="16"/>
                    <a:pt x="294" y="16"/>
                  </a:cubicBezTo>
                  <a:cubicBezTo>
                    <a:pt x="296" y="16"/>
                    <a:pt x="298" y="16"/>
                    <a:pt x="300" y="16"/>
                  </a:cubicBezTo>
                  <a:cubicBezTo>
                    <a:pt x="302" y="16"/>
                    <a:pt x="304" y="16"/>
                    <a:pt x="305" y="16"/>
                  </a:cubicBezTo>
                  <a:cubicBezTo>
                    <a:pt x="307" y="16"/>
                    <a:pt x="309" y="17"/>
                    <a:pt x="311" y="17"/>
                  </a:cubicBezTo>
                  <a:cubicBezTo>
                    <a:pt x="313" y="17"/>
                    <a:pt x="315" y="17"/>
                    <a:pt x="317" y="17"/>
                  </a:cubicBezTo>
                  <a:cubicBezTo>
                    <a:pt x="319" y="17"/>
                    <a:pt x="321" y="17"/>
                    <a:pt x="323" y="17"/>
                  </a:cubicBezTo>
                  <a:cubicBezTo>
                    <a:pt x="325" y="18"/>
                    <a:pt x="326" y="18"/>
                    <a:pt x="328" y="18"/>
                  </a:cubicBezTo>
                  <a:cubicBezTo>
                    <a:pt x="330" y="18"/>
                    <a:pt x="332" y="18"/>
                    <a:pt x="334" y="18"/>
                  </a:cubicBezTo>
                  <a:cubicBezTo>
                    <a:pt x="336" y="18"/>
                    <a:pt x="338" y="19"/>
                    <a:pt x="340" y="19"/>
                  </a:cubicBezTo>
                  <a:cubicBezTo>
                    <a:pt x="341" y="19"/>
                    <a:pt x="343" y="19"/>
                    <a:pt x="344" y="19"/>
                  </a:cubicBezTo>
                  <a:cubicBezTo>
                    <a:pt x="347" y="19"/>
                    <a:pt x="349" y="20"/>
                    <a:pt x="351" y="20"/>
                  </a:cubicBezTo>
                  <a:cubicBezTo>
                    <a:pt x="352" y="20"/>
                    <a:pt x="354" y="20"/>
                    <a:pt x="355" y="20"/>
                  </a:cubicBezTo>
                  <a:cubicBezTo>
                    <a:pt x="358" y="21"/>
                    <a:pt x="360" y="21"/>
                    <a:pt x="362" y="21"/>
                  </a:cubicBezTo>
                  <a:cubicBezTo>
                    <a:pt x="364" y="21"/>
                    <a:pt x="365" y="22"/>
                    <a:pt x="366" y="22"/>
                  </a:cubicBezTo>
                  <a:cubicBezTo>
                    <a:pt x="369" y="22"/>
                    <a:pt x="371" y="22"/>
                    <a:pt x="374" y="23"/>
                  </a:cubicBezTo>
                  <a:cubicBezTo>
                    <a:pt x="375" y="23"/>
                    <a:pt x="376" y="23"/>
                    <a:pt x="378" y="23"/>
                  </a:cubicBezTo>
                  <a:cubicBezTo>
                    <a:pt x="381" y="24"/>
                    <a:pt x="384" y="24"/>
                    <a:pt x="386" y="24"/>
                  </a:cubicBezTo>
                  <a:cubicBezTo>
                    <a:pt x="387" y="25"/>
                    <a:pt x="388" y="25"/>
                    <a:pt x="389" y="25"/>
                  </a:cubicBezTo>
                  <a:cubicBezTo>
                    <a:pt x="393" y="25"/>
                    <a:pt x="397" y="26"/>
                    <a:pt x="400" y="27"/>
                  </a:cubicBezTo>
                  <a:cubicBezTo>
                    <a:pt x="402" y="27"/>
                    <a:pt x="404" y="27"/>
                    <a:pt x="406" y="28"/>
                  </a:cubicBezTo>
                  <a:cubicBezTo>
                    <a:pt x="407" y="28"/>
                    <a:pt x="407" y="28"/>
                    <a:pt x="408" y="28"/>
                  </a:cubicBezTo>
                  <a:cubicBezTo>
                    <a:pt x="411" y="29"/>
                    <a:pt x="413" y="29"/>
                    <a:pt x="416" y="30"/>
                  </a:cubicBezTo>
                  <a:cubicBezTo>
                    <a:pt x="418" y="30"/>
                    <a:pt x="419" y="31"/>
                    <a:pt x="421" y="31"/>
                  </a:cubicBezTo>
                  <a:cubicBezTo>
                    <a:pt x="422" y="31"/>
                    <a:pt x="423" y="31"/>
                    <a:pt x="424" y="32"/>
                  </a:cubicBezTo>
                  <a:cubicBezTo>
                    <a:pt x="427" y="32"/>
                    <a:pt x="429" y="33"/>
                    <a:pt x="432" y="34"/>
                  </a:cubicBezTo>
                  <a:cubicBezTo>
                    <a:pt x="434" y="34"/>
                    <a:pt x="436" y="35"/>
                    <a:pt x="439" y="35"/>
                  </a:cubicBezTo>
                  <a:cubicBezTo>
                    <a:pt x="439" y="36"/>
                    <a:pt x="440" y="36"/>
                    <a:pt x="441" y="36"/>
                  </a:cubicBezTo>
                  <a:cubicBezTo>
                    <a:pt x="442" y="36"/>
                    <a:pt x="444" y="37"/>
                    <a:pt x="445" y="37"/>
                  </a:cubicBezTo>
                  <a:cubicBezTo>
                    <a:pt x="446" y="38"/>
                    <a:pt x="447" y="38"/>
                    <a:pt x="447" y="38"/>
                  </a:cubicBezTo>
                  <a:cubicBezTo>
                    <a:pt x="449" y="39"/>
                    <a:pt x="450" y="39"/>
                    <a:pt x="451" y="39"/>
                  </a:cubicBezTo>
                  <a:cubicBezTo>
                    <a:pt x="452" y="40"/>
                    <a:pt x="453" y="40"/>
                    <a:pt x="453" y="40"/>
                  </a:cubicBezTo>
                  <a:cubicBezTo>
                    <a:pt x="455" y="41"/>
                    <a:pt x="456" y="41"/>
                    <a:pt x="457" y="41"/>
                  </a:cubicBezTo>
                  <a:cubicBezTo>
                    <a:pt x="458" y="42"/>
                    <a:pt x="458" y="42"/>
                    <a:pt x="459" y="42"/>
                  </a:cubicBezTo>
                  <a:cubicBezTo>
                    <a:pt x="460" y="43"/>
                    <a:pt x="461" y="43"/>
                    <a:pt x="462" y="44"/>
                  </a:cubicBezTo>
                  <a:cubicBezTo>
                    <a:pt x="463" y="44"/>
                    <a:pt x="463" y="44"/>
                    <a:pt x="464" y="44"/>
                  </a:cubicBezTo>
                  <a:cubicBezTo>
                    <a:pt x="465" y="45"/>
                    <a:pt x="466" y="45"/>
                    <a:pt x="467" y="46"/>
                  </a:cubicBezTo>
                  <a:cubicBezTo>
                    <a:pt x="468" y="46"/>
                    <a:pt x="468" y="46"/>
                    <a:pt x="469" y="47"/>
                  </a:cubicBezTo>
                  <a:cubicBezTo>
                    <a:pt x="472" y="48"/>
                    <a:pt x="474" y="50"/>
                    <a:pt x="476" y="51"/>
                  </a:cubicBezTo>
                  <a:cubicBezTo>
                    <a:pt x="477" y="51"/>
                    <a:pt x="477" y="52"/>
                    <a:pt x="477" y="52"/>
                  </a:cubicBezTo>
                  <a:cubicBezTo>
                    <a:pt x="478" y="52"/>
                    <a:pt x="479" y="53"/>
                    <a:pt x="480" y="53"/>
                  </a:cubicBezTo>
                  <a:cubicBezTo>
                    <a:pt x="480" y="54"/>
                    <a:pt x="480" y="54"/>
                    <a:pt x="481" y="54"/>
                  </a:cubicBezTo>
                  <a:cubicBezTo>
                    <a:pt x="481" y="55"/>
                    <a:pt x="482" y="55"/>
                    <a:pt x="482" y="56"/>
                  </a:cubicBezTo>
                  <a:cubicBezTo>
                    <a:pt x="483" y="56"/>
                    <a:pt x="483" y="56"/>
                    <a:pt x="483" y="57"/>
                  </a:cubicBezTo>
                  <a:cubicBezTo>
                    <a:pt x="484" y="57"/>
                    <a:pt x="484" y="58"/>
                    <a:pt x="484" y="58"/>
                  </a:cubicBezTo>
                  <a:cubicBezTo>
                    <a:pt x="485" y="59"/>
                    <a:pt x="485" y="59"/>
                    <a:pt x="485" y="59"/>
                  </a:cubicBezTo>
                  <a:cubicBezTo>
                    <a:pt x="485" y="60"/>
                    <a:pt x="486" y="60"/>
                    <a:pt x="486" y="61"/>
                  </a:cubicBezTo>
                  <a:cubicBezTo>
                    <a:pt x="486" y="61"/>
                    <a:pt x="486" y="61"/>
                    <a:pt x="486" y="62"/>
                  </a:cubicBezTo>
                  <a:cubicBezTo>
                    <a:pt x="487" y="62"/>
                    <a:pt x="487" y="63"/>
                    <a:pt x="487" y="63"/>
                  </a:cubicBezTo>
                  <a:cubicBezTo>
                    <a:pt x="487" y="64"/>
                    <a:pt x="487" y="64"/>
                    <a:pt x="487" y="64"/>
                  </a:cubicBezTo>
                  <a:cubicBezTo>
                    <a:pt x="488" y="65"/>
                    <a:pt x="488" y="66"/>
                    <a:pt x="488" y="67"/>
                  </a:cubicBezTo>
                  <a:cubicBezTo>
                    <a:pt x="488" y="52"/>
                    <a:pt x="488" y="52"/>
                    <a:pt x="488" y="52"/>
                  </a:cubicBezTo>
                  <a:cubicBezTo>
                    <a:pt x="488" y="51"/>
                    <a:pt x="488" y="50"/>
                    <a:pt x="487" y="50"/>
                  </a:cubicBezTo>
                  <a:cubicBezTo>
                    <a:pt x="487" y="49"/>
                    <a:pt x="487" y="49"/>
                    <a:pt x="487" y="49"/>
                  </a:cubicBezTo>
                  <a:cubicBezTo>
                    <a:pt x="487" y="48"/>
                    <a:pt x="487" y="48"/>
                    <a:pt x="486" y="47"/>
                  </a:cubicBezTo>
                  <a:cubicBezTo>
                    <a:pt x="486" y="47"/>
                    <a:pt x="486" y="46"/>
                    <a:pt x="486" y="46"/>
                  </a:cubicBezTo>
                  <a:cubicBezTo>
                    <a:pt x="486" y="46"/>
                    <a:pt x="485" y="45"/>
                    <a:pt x="485" y="45"/>
                  </a:cubicBezTo>
                  <a:cubicBezTo>
                    <a:pt x="485" y="44"/>
                    <a:pt x="485" y="44"/>
                    <a:pt x="484" y="44"/>
                  </a:cubicBezTo>
                  <a:cubicBezTo>
                    <a:pt x="484" y="43"/>
                    <a:pt x="484" y="43"/>
                    <a:pt x="483" y="42"/>
                  </a:cubicBezTo>
                  <a:cubicBezTo>
                    <a:pt x="483" y="42"/>
                    <a:pt x="483" y="42"/>
                    <a:pt x="482" y="41"/>
                  </a:cubicBezTo>
                  <a:cubicBezTo>
                    <a:pt x="482" y="41"/>
                    <a:pt x="481" y="40"/>
                    <a:pt x="481" y="40"/>
                  </a:cubicBezTo>
                  <a:cubicBezTo>
                    <a:pt x="480" y="39"/>
                    <a:pt x="480" y="39"/>
                    <a:pt x="480" y="39"/>
                  </a:cubicBezTo>
                  <a:cubicBezTo>
                    <a:pt x="479" y="38"/>
                    <a:pt x="478" y="38"/>
                    <a:pt x="477" y="37"/>
                  </a:cubicBezTo>
                  <a:cubicBezTo>
                    <a:pt x="477" y="37"/>
                    <a:pt x="477" y="37"/>
                    <a:pt x="476" y="37"/>
                  </a:cubicBezTo>
                  <a:cubicBezTo>
                    <a:pt x="475" y="36"/>
                    <a:pt x="474" y="35"/>
                    <a:pt x="473" y="34"/>
                  </a:cubicBezTo>
                  <a:cubicBezTo>
                    <a:pt x="473" y="34"/>
                    <a:pt x="473" y="34"/>
                    <a:pt x="473" y="34"/>
                  </a:cubicBezTo>
                  <a:cubicBezTo>
                    <a:pt x="471" y="33"/>
                    <a:pt x="470" y="33"/>
                    <a:pt x="469" y="32"/>
                  </a:cubicBezTo>
                  <a:cubicBezTo>
                    <a:pt x="468" y="32"/>
                    <a:pt x="468" y="31"/>
                    <a:pt x="467" y="31"/>
                  </a:cubicBezTo>
                  <a:cubicBezTo>
                    <a:pt x="466" y="31"/>
                    <a:pt x="465" y="30"/>
                    <a:pt x="464" y="30"/>
                  </a:cubicBezTo>
                  <a:cubicBezTo>
                    <a:pt x="463" y="30"/>
                    <a:pt x="463" y="29"/>
                    <a:pt x="462" y="29"/>
                  </a:cubicBezTo>
                  <a:cubicBezTo>
                    <a:pt x="461" y="29"/>
                    <a:pt x="460" y="28"/>
                    <a:pt x="459" y="28"/>
                  </a:cubicBezTo>
                  <a:cubicBezTo>
                    <a:pt x="458" y="27"/>
                    <a:pt x="458" y="27"/>
                    <a:pt x="457" y="27"/>
                  </a:cubicBezTo>
                  <a:cubicBezTo>
                    <a:pt x="456" y="26"/>
                    <a:pt x="455" y="26"/>
                    <a:pt x="454" y="26"/>
                  </a:cubicBezTo>
                  <a:cubicBezTo>
                    <a:pt x="453" y="25"/>
                    <a:pt x="452" y="25"/>
                    <a:pt x="451" y="25"/>
                  </a:cubicBezTo>
                  <a:cubicBezTo>
                    <a:pt x="450" y="24"/>
                    <a:pt x="449" y="24"/>
                    <a:pt x="448" y="24"/>
                  </a:cubicBezTo>
                  <a:cubicBezTo>
                    <a:pt x="447" y="23"/>
                    <a:pt x="446" y="23"/>
                    <a:pt x="445" y="23"/>
                  </a:cubicBezTo>
                  <a:cubicBezTo>
                    <a:pt x="444" y="22"/>
                    <a:pt x="442" y="22"/>
                    <a:pt x="441" y="22"/>
                  </a:cubicBezTo>
                  <a:cubicBezTo>
                    <a:pt x="440" y="21"/>
                    <a:pt x="439" y="21"/>
                    <a:pt x="439" y="21"/>
                  </a:cubicBezTo>
                  <a:cubicBezTo>
                    <a:pt x="437" y="20"/>
                    <a:pt x="435" y="20"/>
                    <a:pt x="433" y="19"/>
                  </a:cubicBezTo>
                  <a:cubicBezTo>
                    <a:pt x="430" y="19"/>
                    <a:pt x="427" y="18"/>
                    <a:pt x="424" y="17"/>
                  </a:cubicBezTo>
                  <a:cubicBezTo>
                    <a:pt x="423" y="17"/>
                    <a:pt x="422" y="17"/>
                    <a:pt x="421" y="16"/>
                  </a:cubicBezTo>
                  <a:cubicBezTo>
                    <a:pt x="419" y="16"/>
                    <a:pt x="417" y="16"/>
                    <a:pt x="416" y="15"/>
                  </a:cubicBezTo>
                  <a:cubicBezTo>
                    <a:pt x="416" y="15"/>
                    <a:pt x="415" y="15"/>
                    <a:pt x="415" y="15"/>
                  </a:cubicBezTo>
                  <a:cubicBezTo>
                    <a:pt x="413" y="15"/>
                    <a:pt x="410" y="14"/>
                    <a:pt x="408" y="14"/>
                  </a:cubicBezTo>
                  <a:cubicBezTo>
                    <a:pt x="407" y="14"/>
                    <a:pt x="407" y="13"/>
                    <a:pt x="406" y="13"/>
                  </a:cubicBezTo>
                  <a:cubicBezTo>
                    <a:pt x="404" y="13"/>
                    <a:pt x="403" y="13"/>
                    <a:pt x="401" y="12"/>
                  </a:cubicBezTo>
                  <a:cubicBezTo>
                    <a:pt x="401" y="12"/>
                    <a:pt x="401" y="12"/>
                    <a:pt x="400" y="12"/>
                  </a:cubicBezTo>
                  <a:cubicBezTo>
                    <a:pt x="397" y="12"/>
                    <a:pt x="393" y="11"/>
                    <a:pt x="389" y="10"/>
                  </a:cubicBezTo>
                  <a:cubicBezTo>
                    <a:pt x="389" y="10"/>
                    <a:pt x="389" y="10"/>
                    <a:pt x="388" y="10"/>
                  </a:cubicBezTo>
                  <a:cubicBezTo>
                    <a:pt x="387" y="10"/>
                    <a:pt x="387" y="10"/>
                    <a:pt x="386" y="10"/>
                  </a:cubicBezTo>
                  <a:cubicBezTo>
                    <a:pt x="383" y="9"/>
                    <a:pt x="381" y="9"/>
                    <a:pt x="378" y="9"/>
                  </a:cubicBezTo>
                  <a:cubicBezTo>
                    <a:pt x="377" y="9"/>
                    <a:pt x="377" y="8"/>
                    <a:pt x="376" y="8"/>
                  </a:cubicBezTo>
                  <a:cubicBezTo>
                    <a:pt x="375" y="8"/>
                    <a:pt x="374" y="8"/>
                    <a:pt x="373" y="8"/>
                  </a:cubicBezTo>
                  <a:cubicBezTo>
                    <a:pt x="371" y="8"/>
                    <a:pt x="369" y="7"/>
                    <a:pt x="367" y="7"/>
                  </a:cubicBezTo>
                  <a:cubicBezTo>
                    <a:pt x="366" y="7"/>
                    <a:pt x="365" y="7"/>
                    <a:pt x="364" y="7"/>
                  </a:cubicBezTo>
                  <a:cubicBezTo>
                    <a:pt x="364" y="7"/>
                    <a:pt x="363" y="7"/>
                    <a:pt x="362" y="7"/>
                  </a:cubicBezTo>
                  <a:cubicBezTo>
                    <a:pt x="360" y="6"/>
                    <a:pt x="358" y="6"/>
                    <a:pt x="355" y="6"/>
                  </a:cubicBezTo>
                  <a:cubicBezTo>
                    <a:pt x="354" y="6"/>
                    <a:pt x="353" y="6"/>
                    <a:pt x="352" y="5"/>
                  </a:cubicBezTo>
                  <a:cubicBezTo>
                    <a:pt x="352" y="5"/>
                    <a:pt x="351" y="5"/>
                    <a:pt x="351" y="5"/>
                  </a:cubicBezTo>
                  <a:cubicBezTo>
                    <a:pt x="349" y="5"/>
                    <a:pt x="346" y="5"/>
                    <a:pt x="344" y="5"/>
                  </a:cubicBezTo>
                  <a:cubicBezTo>
                    <a:pt x="343" y="5"/>
                    <a:pt x="342" y="4"/>
                    <a:pt x="341" y="4"/>
                  </a:cubicBezTo>
                  <a:cubicBezTo>
                    <a:pt x="340" y="4"/>
                    <a:pt x="340" y="4"/>
                    <a:pt x="340" y="4"/>
                  </a:cubicBezTo>
                  <a:cubicBezTo>
                    <a:pt x="338" y="4"/>
                    <a:pt x="336" y="4"/>
                    <a:pt x="334" y="4"/>
                  </a:cubicBezTo>
                  <a:cubicBezTo>
                    <a:pt x="332" y="4"/>
                    <a:pt x="331" y="3"/>
                    <a:pt x="329" y="3"/>
                  </a:cubicBezTo>
                  <a:cubicBezTo>
                    <a:pt x="329" y="3"/>
                    <a:pt x="328" y="3"/>
                    <a:pt x="328" y="3"/>
                  </a:cubicBezTo>
                  <a:cubicBezTo>
                    <a:pt x="326" y="3"/>
                    <a:pt x="324" y="3"/>
                    <a:pt x="323" y="3"/>
                  </a:cubicBezTo>
                  <a:cubicBezTo>
                    <a:pt x="321" y="3"/>
                    <a:pt x="319" y="3"/>
                    <a:pt x="318" y="2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15" y="2"/>
                    <a:pt x="314" y="2"/>
                    <a:pt x="312" y="2"/>
                  </a:cubicBezTo>
                  <a:cubicBezTo>
                    <a:pt x="310" y="2"/>
                    <a:pt x="308" y="2"/>
                    <a:pt x="306" y="2"/>
                  </a:cubicBezTo>
                  <a:cubicBezTo>
                    <a:pt x="306" y="2"/>
                    <a:pt x="305" y="2"/>
                    <a:pt x="305" y="2"/>
                  </a:cubicBezTo>
                  <a:cubicBezTo>
                    <a:pt x="304" y="2"/>
                    <a:pt x="303" y="2"/>
                    <a:pt x="302" y="2"/>
                  </a:cubicBezTo>
                  <a:cubicBezTo>
                    <a:pt x="300" y="1"/>
                    <a:pt x="297" y="1"/>
                    <a:pt x="295" y="1"/>
                  </a:cubicBezTo>
                  <a:cubicBezTo>
                    <a:pt x="294" y="1"/>
                    <a:pt x="294" y="1"/>
                    <a:pt x="294" y="1"/>
                  </a:cubicBezTo>
                  <a:cubicBezTo>
                    <a:pt x="292" y="1"/>
                    <a:pt x="291" y="1"/>
                    <a:pt x="290" y="1"/>
                  </a:cubicBezTo>
                  <a:cubicBezTo>
                    <a:pt x="288" y="1"/>
                    <a:pt x="286" y="1"/>
                    <a:pt x="284" y="1"/>
                  </a:cubicBezTo>
                  <a:cubicBezTo>
                    <a:pt x="283" y="1"/>
                    <a:pt x="282" y="1"/>
                    <a:pt x="282" y="1"/>
                  </a:cubicBezTo>
                  <a:cubicBezTo>
                    <a:pt x="281" y="1"/>
                    <a:pt x="280" y="1"/>
                    <a:pt x="278" y="1"/>
                  </a:cubicBezTo>
                  <a:cubicBezTo>
                    <a:pt x="277" y="1"/>
                    <a:pt x="275" y="0"/>
                    <a:pt x="273" y="0"/>
                  </a:cubicBezTo>
                  <a:cubicBezTo>
                    <a:pt x="272" y="0"/>
                    <a:pt x="271" y="0"/>
                    <a:pt x="270" y="0"/>
                  </a:cubicBezTo>
                  <a:cubicBezTo>
                    <a:pt x="269" y="0"/>
                    <a:pt x="268" y="0"/>
                    <a:pt x="267" y="0"/>
                  </a:cubicBezTo>
                  <a:cubicBezTo>
                    <a:pt x="265" y="0"/>
                    <a:pt x="264" y="0"/>
                    <a:pt x="263" y="0"/>
                  </a:cubicBezTo>
                  <a:cubicBezTo>
                    <a:pt x="261" y="0"/>
                    <a:pt x="260" y="0"/>
                    <a:pt x="258" y="0"/>
                  </a:cubicBezTo>
                  <a:cubicBezTo>
                    <a:pt x="257" y="0"/>
                    <a:pt x="256" y="0"/>
                    <a:pt x="255" y="0"/>
                  </a:cubicBezTo>
                  <a:cubicBezTo>
                    <a:pt x="255" y="0"/>
                    <a:pt x="254" y="0"/>
                    <a:pt x="254" y="0"/>
                  </a:cubicBezTo>
                  <a:cubicBezTo>
                    <a:pt x="251" y="0"/>
                    <a:pt x="248" y="0"/>
                    <a:pt x="244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1" y="0"/>
                    <a:pt x="238" y="0"/>
                    <a:pt x="235" y="0"/>
                  </a:cubicBezTo>
                  <a:cubicBezTo>
                    <a:pt x="234" y="0"/>
                    <a:pt x="233" y="0"/>
                    <a:pt x="232" y="0"/>
                  </a:cubicBezTo>
                  <a:cubicBezTo>
                    <a:pt x="231" y="0"/>
                    <a:pt x="231" y="0"/>
                    <a:pt x="230" y="0"/>
                  </a:cubicBezTo>
                  <a:cubicBezTo>
                    <a:pt x="229" y="0"/>
                    <a:pt x="227" y="0"/>
                    <a:pt x="226" y="0"/>
                  </a:cubicBezTo>
                  <a:cubicBezTo>
                    <a:pt x="224" y="0"/>
                    <a:pt x="222" y="0"/>
                    <a:pt x="221" y="0"/>
                  </a:cubicBezTo>
                  <a:cubicBezTo>
                    <a:pt x="220" y="0"/>
                    <a:pt x="219" y="0"/>
                    <a:pt x="218" y="0"/>
                  </a:cubicBezTo>
                  <a:cubicBezTo>
                    <a:pt x="217" y="0"/>
                    <a:pt x="216" y="0"/>
                    <a:pt x="216" y="0"/>
                  </a:cubicBezTo>
                  <a:cubicBezTo>
                    <a:pt x="213" y="0"/>
                    <a:pt x="211" y="1"/>
                    <a:pt x="209" y="1"/>
                  </a:cubicBezTo>
                  <a:cubicBezTo>
                    <a:pt x="208" y="1"/>
                    <a:pt x="207" y="1"/>
                    <a:pt x="206" y="1"/>
                  </a:cubicBezTo>
                  <a:cubicBezTo>
                    <a:pt x="206" y="1"/>
                    <a:pt x="206" y="1"/>
                    <a:pt x="205" y="1"/>
                  </a:cubicBezTo>
                  <a:cubicBezTo>
                    <a:pt x="205" y="1"/>
                    <a:pt x="204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ubicBezTo>
                    <a:pt x="191" y="1"/>
                    <a:pt x="190" y="1"/>
                    <a:pt x="189" y="1"/>
                  </a:cubicBezTo>
                  <a:cubicBezTo>
                    <a:pt x="189" y="1"/>
                    <a:pt x="188" y="1"/>
                    <a:pt x="187" y="1"/>
                  </a:cubicBezTo>
                  <a:cubicBezTo>
                    <a:pt x="181" y="2"/>
                    <a:pt x="175" y="2"/>
                    <a:pt x="170" y="2"/>
                  </a:cubicBezTo>
                  <a:cubicBezTo>
                    <a:pt x="169" y="3"/>
                    <a:pt x="168" y="3"/>
                    <a:pt x="167" y="3"/>
                  </a:cubicBezTo>
                  <a:cubicBezTo>
                    <a:pt x="161" y="3"/>
                    <a:pt x="155" y="4"/>
                    <a:pt x="149" y="4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49" y="4"/>
                    <a:pt x="148" y="4"/>
                    <a:pt x="148" y="4"/>
                  </a:cubicBezTo>
                  <a:cubicBezTo>
                    <a:pt x="145" y="4"/>
                    <a:pt x="142" y="5"/>
                    <a:pt x="139" y="5"/>
                  </a:cubicBezTo>
                  <a:cubicBezTo>
                    <a:pt x="138" y="5"/>
                    <a:pt x="136" y="5"/>
                    <a:pt x="135" y="5"/>
                  </a:cubicBezTo>
                  <a:cubicBezTo>
                    <a:pt x="134" y="6"/>
                    <a:pt x="132" y="6"/>
                    <a:pt x="130" y="6"/>
                  </a:cubicBezTo>
                  <a:cubicBezTo>
                    <a:pt x="130" y="6"/>
                    <a:pt x="130" y="6"/>
                    <a:pt x="129" y="6"/>
                  </a:cubicBezTo>
                  <a:cubicBezTo>
                    <a:pt x="124" y="7"/>
                    <a:pt x="119" y="7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2" y="8"/>
                    <a:pt x="111" y="8"/>
                    <a:pt x="110" y="9"/>
                  </a:cubicBezTo>
                  <a:cubicBezTo>
                    <a:pt x="109" y="9"/>
                    <a:pt x="108" y="9"/>
                    <a:pt x="106" y="9"/>
                  </a:cubicBezTo>
                  <a:cubicBezTo>
                    <a:pt x="104" y="9"/>
                    <a:pt x="103" y="10"/>
                    <a:pt x="101" y="10"/>
                  </a:cubicBezTo>
                  <a:cubicBezTo>
                    <a:pt x="100" y="10"/>
                    <a:pt x="98" y="10"/>
                    <a:pt x="97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5" y="11"/>
                    <a:pt x="93" y="11"/>
                    <a:pt x="91" y="12"/>
                  </a:cubicBezTo>
                  <a:cubicBezTo>
                    <a:pt x="90" y="12"/>
                    <a:pt x="89" y="12"/>
                    <a:pt x="89" y="12"/>
                  </a:cubicBezTo>
                  <a:cubicBezTo>
                    <a:pt x="86" y="12"/>
                    <a:pt x="83" y="13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79" y="14"/>
                  </a:cubicBezTo>
                  <a:cubicBezTo>
                    <a:pt x="77" y="14"/>
                    <a:pt x="74" y="15"/>
                    <a:pt x="72" y="15"/>
                  </a:cubicBezTo>
                  <a:cubicBezTo>
                    <a:pt x="71" y="15"/>
                    <a:pt x="70" y="16"/>
                    <a:pt x="70" y="16"/>
                  </a:cubicBezTo>
                  <a:cubicBezTo>
                    <a:pt x="68" y="16"/>
                    <a:pt x="67" y="16"/>
                    <a:pt x="66" y="16"/>
                  </a:cubicBezTo>
                  <a:cubicBezTo>
                    <a:pt x="66" y="17"/>
                    <a:pt x="65" y="17"/>
                    <a:pt x="64" y="17"/>
                  </a:cubicBezTo>
                  <a:cubicBezTo>
                    <a:pt x="64" y="17"/>
                    <a:pt x="63" y="17"/>
                    <a:pt x="62" y="17"/>
                  </a:cubicBezTo>
                  <a:cubicBezTo>
                    <a:pt x="60" y="18"/>
                    <a:pt x="59" y="18"/>
                    <a:pt x="57" y="19"/>
                  </a:cubicBezTo>
                  <a:cubicBezTo>
                    <a:pt x="56" y="19"/>
                    <a:pt x="56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4" y="19"/>
                    <a:pt x="53" y="20"/>
                    <a:pt x="53" y="20"/>
                  </a:cubicBezTo>
                  <a:cubicBezTo>
                    <a:pt x="51" y="20"/>
                    <a:pt x="48" y="21"/>
                    <a:pt x="46" y="22"/>
                  </a:cubicBezTo>
                  <a:cubicBezTo>
                    <a:pt x="46" y="22"/>
                    <a:pt x="45" y="22"/>
                    <a:pt x="45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2" y="23"/>
                    <a:pt x="40" y="24"/>
                    <a:pt x="38" y="24"/>
                  </a:cubicBezTo>
                  <a:cubicBezTo>
                    <a:pt x="38" y="24"/>
                    <a:pt x="37" y="25"/>
                    <a:pt x="37" y="25"/>
                  </a:cubicBezTo>
                  <a:cubicBezTo>
                    <a:pt x="37" y="25"/>
                    <a:pt x="36" y="25"/>
                    <a:pt x="36" y="25"/>
                  </a:cubicBezTo>
                  <a:cubicBezTo>
                    <a:pt x="34" y="26"/>
                    <a:pt x="33" y="26"/>
                    <a:pt x="31" y="27"/>
                  </a:cubicBezTo>
                  <a:cubicBezTo>
                    <a:pt x="31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8" y="28"/>
                    <a:pt x="26" y="29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3" y="30"/>
                    <a:pt x="23" y="30"/>
                  </a:cubicBezTo>
                  <a:cubicBezTo>
                    <a:pt x="22" y="31"/>
                    <a:pt x="20" y="31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8" y="33"/>
                    <a:pt x="18" y="33"/>
                    <a:pt x="17" y="33"/>
                  </a:cubicBezTo>
                  <a:cubicBezTo>
                    <a:pt x="16" y="34"/>
                    <a:pt x="15" y="34"/>
                    <a:pt x="15" y="34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35"/>
                    <a:pt x="13" y="35"/>
                    <a:pt x="13" y="36"/>
                  </a:cubicBezTo>
                  <a:cubicBezTo>
                    <a:pt x="12" y="36"/>
                    <a:pt x="11" y="37"/>
                    <a:pt x="11" y="37"/>
                  </a:cubicBezTo>
                  <a:cubicBezTo>
                    <a:pt x="11" y="37"/>
                    <a:pt x="10" y="37"/>
                    <a:pt x="10" y="37"/>
                  </a:cubicBezTo>
                  <a:cubicBezTo>
                    <a:pt x="10" y="38"/>
                    <a:pt x="10" y="38"/>
                    <a:pt x="9" y="38"/>
                  </a:cubicBezTo>
                  <a:cubicBezTo>
                    <a:pt x="9" y="39"/>
                    <a:pt x="8" y="39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0"/>
                    <a:pt x="7" y="40"/>
                    <a:pt x="6" y="41"/>
                  </a:cubicBezTo>
                  <a:cubicBezTo>
                    <a:pt x="6" y="41"/>
                    <a:pt x="5" y="42"/>
                    <a:pt x="5" y="42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3" y="44"/>
                    <a:pt x="3" y="44"/>
                    <a:pt x="3" y="45"/>
                  </a:cubicBezTo>
                  <a:cubicBezTo>
                    <a:pt x="3" y="45"/>
                    <a:pt x="2" y="45"/>
                    <a:pt x="2" y="45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7"/>
                    <a:pt x="1" y="47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1" y="50"/>
                    <a:pt x="1" y="50"/>
                  </a:cubicBezTo>
                  <a:cubicBezTo>
                    <a:pt x="0" y="50"/>
                    <a:pt x="0" y="51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6"/>
                    <a:pt x="0" y="65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6"/>
            <p:cNvSpPr>
              <a:spLocks/>
            </p:cNvSpPr>
            <p:nvPr/>
          </p:nvSpPr>
          <p:spPr bwMode="auto">
            <a:xfrm>
              <a:off x="3333750" y="3541712"/>
              <a:ext cx="2473325" cy="325438"/>
            </a:xfrm>
            <a:custGeom>
              <a:avLst/>
              <a:gdLst/>
              <a:ahLst/>
              <a:cxnLst>
                <a:cxn ang="0">
                  <a:pos x="652" y="11"/>
                </a:cxn>
                <a:cxn ang="0">
                  <a:pos x="644" y="19"/>
                </a:cxn>
                <a:cxn ang="0">
                  <a:pos x="631" y="27"/>
                </a:cxn>
                <a:cxn ang="0">
                  <a:pos x="608" y="37"/>
                </a:cxn>
                <a:cxn ang="0">
                  <a:pos x="582" y="45"/>
                </a:cxn>
                <a:cxn ang="0">
                  <a:pos x="559" y="50"/>
                </a:cxn>
                <a:cxn ang="0">
                  <a:pos x="525" y="56"/>
                </a:cxn>
                <a:cxn ang="0">
                  <a:pos x="496" y="60"/>
                </a:cxn>
                <a:cxn ang="0">
                  <a:pos x="459" y="65"/>
                </a:cxn>
                <a:cxn ang="0">
                  <a:pos x="428" y="67"/>
                </a:cxn>
                <a:cxn ang="0">
                  <a:pos x="383" y="69"/>
                </a:cxn>
                <a:cxn ang="0">
                  <a:pos x="348" y="70"/>
                </a:cxn>
                <a:cxn ang="0">
                  <a:pos x="298" y="70"/>
                </a:cxn>
                <a:cxn ang="0">
                  <a:pos x="261" y="69"/>
                </a:cxn>
                <a:cxn ang="0">
                  <a:pos x="224" y="67"/>
                </a:cxn>
                <a:cxn ang="0">
                  <a:pos x="184" y="63"/>
                </a:cxn>
                <a:cxn ang="0">
                  <a:pos x="148" y="59"/>
                </a:cxn>
                <a:cxn ang="0">
                  <a:pos x="118" y="54"/>
                </a:cxn>
                <a:cxn ang="0">
                  <a:pos x="86" y="47"/>
                </a:cxn>
                <a:cxn ang="0">
                  <a:pos x="54" y="39"/>
                </a:cxn>
                <a:cxn ang="0">
                  <a:pos x="34" y="31"/>
                </a:cxn>
                <a:cxn ang="0">
                  <a:pos x="20" y="24"/>
                </a:cxn>
                <a:cxn ang="0">
                  <a:pos x="7" y="15"/>
                </a:cxn>
                <a:cxn ang="0">
                  <a:pos x="2" y="7"/>
                </a:cxn>
                <a:cxn ang="0">
                  <a:pos x="0" y="18"/>
                </a:cxn>
                <a:cxn ang="0">
                  <a:pos x="5" y="26"/>
                </a:cxn>
                <a:cxn ang="0">
                  <a:pos x="14" y="35"/>
                </a:cxn>
                <a:cxn ang="0">
                  <a:pos x="28" y="43"/>
                </a:cxn>
                <a:cxn ang="0">
                  <a:pos x="46" y="50"/>
                </a:cxn>
                <a:cxn ang="0">
                  <a:pos x="66" y="57"/>
                </a:cxn>
                <a:cxn ang="0">
                  <a:pos x="97" y="65"/>
                </a:cxn>
                <a:cxn ang="0">
                  <a:pos x="122" y="69"/>
                </a:cxn>
                <a:cxn ang="0">
                  <a:pos x="134" y="71"/>
                </a:cxn>
                <a:cxn ang="0">
                  <a:pos x="154" y="74"/>
                </a:cxn>
                <a:cxn ang="0">
                  <a:pos x="182" y="78"/>
                </a:cxn>
                <a:cxn ang="0">
                  <a:pos x="207" y="80"/>
                </a:cxn>
                <a:cxn ang="0">
                  <a:pos x="230" y="82"/>
                </a:cxn>
                <a:cxn ang="0">
                  <a:pos x="260" y="83"/>
                </a:cxn>
                <a:cxn ang="0">
                  <a:pos x="282" y="84"/>
                </a:cxn>
                <a:cxn ang="0">
                  <a:pos x="309" y="85"/>
                </a:cxn>
                <a:cxn ang="0">
                  <a:pos x="340" y="85"/>
                </a:cxn>
                <a:cxn ang="0">
                  <a:pos x="364" y="84"/>
                </a:cxn>
                <a:cxn ang="0">
                  <a:pos x="383" y="84"/>
                </a:cxn>
                <a:cxn ang="0">
                  <a:pos x="423" y="82"/>
                </a:cxn>
                <a:cxn ang="0">
                  <a:pos x="470" y="78"/>
                </a:cxn>
                <a:cxn ang="0">
                  <a:pos x="496" y="75"/>
                </a:cxn>
                <a:cxn ang="0">
                  <a:pos x="521" y="71"/>
                </a:cxn>
                <a:cxn ang="0">
                  <a:pos x="548" y="67"/>
                </a:cxn>
                <a:cxn ang="0">
                  <a:pos x="567" y="63"/>
                </a:cxn>
                <a:cxn ang="0">
                  <a:pos x="583" y="59"/>
                </a:cxn>
                <a:cxn ang="0">
                  <a:pos x="601" y="54"/>
                </a:cxn>
                <a:cxn ang="0">
                  <a:pos x="616" y="48"/>
                </a:cxn>
                <a:cxn ang="0">
                  <a:pos x="631" y="42"/>
                </a:cxn>
                <a:cxn ang="0">
                  <a:pos x="642" y="35"/>
                </a:cxn>
                <a:cxn ang="0">
                  <a:pos x="648" y="30"/>
                </a:cxn>
                <a:cxn ang="0">
                  <a:pos x="653" y="24"/>
                </a:cxn>
                <a:cxn ang="0">
                  <a:pos x="656" y="18"/>
                </a:cxn>
              </a:cxnLst>
              <a:rect l="0" t="0" r="r" b="b"/>
              <a:pathLst>
                <a:path w="656" h="85">
                  <a:moveTo>
                    <a:pt x="656" y="4"/>
                  </a:moveTo>
                  <a:cubicBezTo>
                    <a:pt x="656" y="4"/>
                    <a:pt x="656" y="4"/>
                    <a:pt x="655" y="4"/>
                  </a:cubicBezTo>
                  <a:cubicBezTo>
                    <a:pt x="655" y="5"/>
                    <a:pt x="655" y="6"/>
                    <a:pt x="654" y="7"/>
                  </a:cubicBezTo>
                  <a:cubicBezTo>
                    <a:pt x="654" y="7"/>
                    <a:pt x="654" y="7"/>
                    <a:pt x="654" y="7"/>
                  </a:cubicBezTo>
                  <a:cubicBezTo>
                    <a:pt x="654" y="9"/>
                    <a:pt x="653" y="10"/>
                    <a:pt x="652" y="11"/>
                  </a:cubicBezTo>
                  <a:cubicBezTo>
                    <a:pt x="652" y="11"/>
                    <a:pt x="652" y="11"/>
                    <a:pt x="652" y="11"/>
                  </a:cubicBezTo>
                  <a:cubicBezTo>
                    <a:pt x="652" y="12"/>
                    <a:pt x="651" y="13"/>
                    <a:pt x="650" y="14"/>
                  </a:cubicBezTo>
                  <a:cubicBezTo>
                    <a:pt x="649" y="14"/>
                    <a:pt x="649" y="15"/>
                    <a:pt x="648" y="16"/>
                  </a:cubicBezTo>
                  <a:cubicBezTo>
                    <a:pt x="648" y="16"/>
                    <a:pt x="647" y="17"/>
                    <a:pt x="646" y="17"/>
                  </a:cubicBezTo>
                  <a:cubicBezTo>
                    <a:pt x="646" y="18"/>
                    <a:pt x="645" y="18"/>
                    <a:pt x="644" y="19"/>
                  </a:cubicBezTo>
                  <a:cubicBezTo>
                    <a:pt x="643" y="20"/>
                    <a:pt x="643" y="20"/>
                    <a:pt x="642" y="21"/>
                  </a:cubicBezTo>
                  <a:cubicBezTo>
                    <a:pt x="641" y="21"/>
                    <a:pt x="640" y="22"/>
                    <a:pt x="639" y="22"/>
                  </a:cubicBezTo>
                  <a:cubicBezTo>
                    <a:pt x="638" y="23"/>
                    <a:pt x="638" y="23"/>
                    <a:pt x="637" y="24"/>
                  </a:cubicBezTo>
                  <a:cubicBezTo>
                    <a:pt x="636" y="25"/>
                    <a:pt x="635" y="25"/>
                    <a:pt x="634" y="26"/>
                  </a:cubicBezTo>
                  <a:cubicBezTo>
                    <a:pt x="633" y="26"/>
                    <a:pt x="632" y="27"/>
                    <a:pt x="631" y="27"/>
                  </a:cubicBezTo>
                  <a:cubicBezTo>
                    <a:pt x="629" y="28"/>
                    <a:pt x="628" y="29"/>
                    <a:pt x="626" y="29"/>
                  </a:cubicBezTo>
                  <a:cubicBezTo>
                    <a:pt x="626" y="30"/>
                    <a:pt x="625" y="30"/>
                    <a:pt x="624" y="30"/>
                  </a:cubicBezTo>
                  <a:cubicBezTo>
                    <a:pt x="622" y="32"/>
                    <a:pt x="619" y="33"/>
                    <a:pt x="616" y="34"/>
                  </a:cubicBezTo>
                  <a:cubicBezTo>
                    <a:pt x="616" y="34"/>
                    <a:pt x="615" y="34"/>
                    <a:pt x="615" y="34"/>
                  </a:cubicBezTo>
                  <a:cubicBezTo>
                    <a:pt x="613" y="35"/>
                    <a:pt x="610" y="36"/>
                    <a:pt x="608" y="37"/>
                  </a:cubicBezTo>
                  <a:cubicBezTo>
                    <a:pt x="606" y="38"/>
                    <a:pt x="603" y="38"/>
                    <a:pt x="601" y="39"/>
                  </a:cubicBezTo>
                  <a:cubicBezTo>
                    <a:pt x="600" y="39"/>
                    <a:pt x="600" y="40"/>
                    <a:pt x="599" y="40"/>
                  </a:cubicBezTo>
                  <a:cubicBezTo>
                    <a:pt x="597" y="40"/>
                    <a:pt x="595" y="41"/>
                    <a:pt x="592" y="42"/>
                  </a:cubicBezTo>
                  <a:cubicBezTo>
                    <a:pt x="592" y="42"/>
                    <a:pt x="591" y="42"/>
                    <a:pt x="591" y="42"/>
                  </a:cubicBezTo>
                  <a:cubicBezTo>
                    <a:pt x="588" y="43"/>
                    <a:pt x="585" y="44"/>
                    <a:pt x="582" y="45"/>
                  </a:cubicBezTo>
                  <a:cubicBezTo>
                    <a:pt x="581" y="45"/>
                    <a:pt x="580" y="45"/>
                    <a:pt x="580" y="45"/>
                  </a:cubicBezTo>
                  <a:cubicBezTo>
                    <a:pt x="577" y="46"/>
                    <a:pt x="575" y="46"/>
                    <a:pt x="573" y="47"/>
                  </a:cubicBezTo>
                  <a:cubicBezTo>
                    <a:pt x="572" y="47"/>
                    <a:pt x="571" y="47"/>
                    <a:pt x="570" y="48"/>
                  </a:cubicBezTo>
                  <a:cubicBezTo>
                    <a:pt x="567" y="48"/>
                    <a:pt x="565" y="49"/>
                    <a:pt x="563" y="49"/>
                  </a:cubicBezTo>
                  <a:cubicBezTo>
                    <a:pt x="561" y="49"/>
                    <a:pt x="560" y="50"/>
                    <a:pt x="559" y="50"/>
                  </a:cubicBezTo>
                  <a:cubicBezTo>
                    <a:pt x="556" y="51"/>
                    <a:pt x="553" y="51"/>
                    <a:pt x="550" y="52"/>
                  </a:cubicBezTo>
                  <a:cubicBezTo>
                    <a:pt x="550" y="52"/>
                    <a:pt x="549" y="52"/>
                    <a:pt x="549" y="52"/>
                  </a:cubicBezTo>
                  <a:cubicBezTo>
                    <a:pt x="545" y="53"/>
                    <a:pt x="541" y="54"/>
                    <a:pt x="537" y="54"/>
                  </a:cubicBezTo>
                  <a:cubicBezTo>
                    <a:pt x="536" y="54"/>
                    <a:pt x="535" y="55"/>
                    <a:pt x="534" y="55"/>
                  </a:cubicBezTo>
                  <a:cubicBezTo>
                    <a:pt x="531" y="55"/>
                    <a:pt x="528" y="56"/>
                    <a:pt x="525" y="56"/>
                  </a:cubicBezTo>
                  <a:cubicBezTo>
                    <a:pt x="524" y="56"/>
                    <a:pt x="523" y="57"/>
                    <a:pt x="521" y="57"/>
                  </a:cubicBezTo>
                  <a:cubicBezTo>
                    <a:pt x="519" y="57"/>
                    <a:pt x="516" y="58"/>
                    <a:pt x="513" y="58"/>
                  </a:cubicBezTo>
                  <a:cubicBezTo>
                    <a:pt x="512" y="58"/>
                    <a:pt x="510" y="59"/>
                    <a:pt x="508" y="59"/>
                  </a:cubicBezTo>
                  <a:cubicBezTo>
                    <a:pt x="506" y="59"/>
                    <a:pt x="503" y="60"/>
                    <a:pt x="501" y="60"/>
                  </a:cubicBezTo>
                  <a:cubicBezTo>
                    <a:pt x="499" y="60"/>
                    <a:pt x="498" y="60"/>
                    <a:pt x="496" y="60"/>
                  </a:cubicBezTo>
                  <a:cubicBezTo>
                    <a:pt x="493" y="61"/>
                    <a:pt x="490" y="61"/>
                    <a:pt x="487" y="62"/>
                  </a:cubicBezTo>
                  <a:cubicBezTo>
                    <a:pt x="486" y="62"/>
                    <a:pt x="485" y="62"/>
                    <a:pt x="483" y="62"/>
                  </a:cubicBezTo>
                  <a:cubicBezTo>
                    <a:pt x="480" y="62"/>
                    <a:pt x="477" y="63"/>
                    <a:pt x="474" y="63"/>
                  </a:cubicBezTo>
                  <a:cubicBezTo>
                    <a:pt x="472" y="63"/>
                    <a:pt x="471" y="63"/>
                    <a:pt x="470" y="63"/>
                  </a:cubicBezTo>
                  <a:cubicBezTo>
                    <a:pt x="466" y="64"/>
                    <a:pt x="462" y="64"/>
                    <a:pt x="459" y="65"/>
                  </a:cubicBezTo>
                  <a:cubicBezTo>
                    <a:pt x="458" y="65"/>
                    <a:pt x="457" y="65"/>
                    <a:pt x="456" y="65"/>
                  </a:cubicBezTo>
                  <a:cubicBezTo>
                    <a:pt x="455" y="65"/>
                    <a:pt x="455" y="65"/>
                    <a:pt x="454" y="65"/>
                  </a:cubicBezTo>
                  <a:cubicBezTo>
                    <a:pt x="450" y="65"/>
                    <a:pt x="446" y="66"/>
                    <a:pt x="442" y="66"/>
                  </a:cubicBezTo>
                  <a:cubicBezTo>
                    <a:pt x="440" y="66"/>
                    <a:pt x="439" y="66"/>
                    <a:pt x="437" y="66"/>
                  </a:cubicBezTo>
                  <a:cubicBezTo>
                    <a:pt x="434" y="67"/>
                    <a:pt x="431" y="67"/>
                    <a:pt x="428" y="67"/>
                  </a:cubicBezTo>
                  <a:cubicBezTo>
                    <a:pt x="426" y="67"/>
                    <a:pt x="424" y="67"/>
                    <a:pt x="422" y="67"/>
                  </a:cubicBezTo>
                  <a:cubicBezTo>
                    <a:pt x="419" y="68"/>
                    <a:pt x="416" y="68"/>
                    <a:pt x="413" y="68"/>
                  </a:cubicBezTo>
                  <a:cubicBezTo>
                    <a:pt x="411" y="68"/>
                    <a:pt x="409" y="68"/>
                    <a:pt x="407" y="68"/>
                  </a:cubicBezTo>
                  <a:cubicBezTo>
                    <a:pt x="404" y="68"/>
                    <a:pt x="401" y="69"/>
                    <a:pt x="399" y="69"/>
                  </a:cubicBezTo>
                  <a:cubicBezTo>
                    <a:pt x="394" y="69"/>
                    <a:pt x="389" y="69"/>
                    <a:pt x="383" y="69"/>
                  </a:cubicBezTo>
                  <a:cubicBezTo>
                    <a:pt x="382" y="69"/>
                    <a:pt x="381" y="69"/>
                    <a:pt x="379" y="69"/>
                  </a:cubicBezTo>
                  <a:cubicBezTo>
                    <a:pt x="378" y="70"/>
                    <a:pt x="377" y="70"/>
                    <a:pt x="375" y="70"/>
                  </a:cubicBezTo>
                  <a:cubicBezTo>
                    <a:pt x="371" y="70"/>
                    <a:pt x="368" y="70"/>
                    <a:pt x="364" y="70"/>
                  </a:cubicBezTo>
                  <a:cubicBezTo>
                    <a:pt x="362" y="70"/>
                    <a:pt x="360" y="70"/>
                    <a:pt x="359" y="70"/>
                  </a:cubicBezTo>
                  <a:cubicBezTo>
                    <a:pt x="355" y="70"/>
                    <a:pt x="351" y="70"/>
                    <a:pt x="348" y="70"/>
                  </a:cubicBezTo>
                  <a:cubicBezTo>
                    <a:pt x="346" y="70"/>
                    <a:pt x="345" y="70"/>
                    <a:pt x="343" y="70"/>
                  </a:cubicBezTo>
                  <a:cubicBezTo>
                    <a:pt x="338" y="70"/>
                    <a:pt x="333" y="70"/>
                    <a:pt x="328" y="70"/>
                  </a:cubicBezTo>
                  <a:cubicBezTo>
                    <a:pt x="323" y="70"/>
                    <a:pt x="318" y="70"/>
                    <a:pt x="313" y="70"/>
                  </a:cubicBezTo>
                  <a:cubicBezTo>
                    <a:pt x="311" y="70"/>
                    <a:pt x="310" y="70"/>
                    <a:pt x="309" y="70"/>
                  </a:cubicBezTo>
                  <a:cubicBezTo>
                    <a:pt x="305" y="70"/>
                    <a:pt x="302" y="70"/>
                    <a:pt x="298" y="70"/>
                  </a:cubicBezTo>
                  <a:cubicBezTo>
                    <a:pt x="296" y="70"/>
                    <a:pt x="294" y="70"/>
                    <a:pt x="292" y="70"/>
                  </a:cubicBezTo>
                  <a:cubicBezTo>
                    <a:pt x="289" y="70"/>
                    <a:pt x="286" y="70"/>
                    <a:pt x="282" y="70"/>
                  </a:cubicBezTo>
                  <a:cubicBezTo>
                    <a:pt x="280" y="70"/>
                    <a:pt x="279" y="70"/>
                    <a:pt x="277" y="69"/>
                  </a:cubicBezTo>
                  <a:cubicBezTo>
                    <a:pt x="274" y="69"/>
                    <a:pt x="271" y="69"/>
                    <a:pt x="268" y="69"/>
                  </a:cubicBezTo>
                  <a:cubicBezTo>
                    <a:pt x="265" y="69"/>
                    <a:pt x="263" y="69"/>
                    <a:pt x="261" y="69"/>
                  </a:cubicBezTo>
                  <a:cubicBezTo>
                    <a:pt x="258" y="69"/>
                    <a:pt x="255" y="69"/>
                    <a:pt x="252" y="68"/>
                  </a:cubicBezTo>
                  <a:cubicBezTo>
                    <a:pt x="250" y="68"/>
                    <a:pt x="248" y="68"/>
                    <a:pt x="245" y="68"/>
                  </a:cubicBezTo>
                  <a:cubicBezTo>
                    <a:pt x="243" y="68"/>
                    <a:pt x="241" y="68"/>
                    <a:pt x="239" y="68"/>
                  </a:cubicBezTo>
                  <a:cubicBezTo>
                    <a:pt x="236" y="67"/>
                    <a:pt x="233" y="67"/>
                    <a:pt x="230" y="67"/>
                  </a:cubicBezTo>
                  <a:cubicBezTo>
                    <a:pt x="228" y="67"/>
                    <a:pt x="226" y="67"/>
                    <a:pt x="224" y="67"/>
                  </a:cubicBezTo>
                  <a:cubicBezTo>
                    <a:pt x="221" y="66"/>
                    <a:pt x="218" y="66"/>
                    <a:pt x="214" y="66"/>
                  </a:cubicBezTo>
                  <a:cubicBezTo>
                    <a:pt x="212" y="66"/>
                    <a:pt x="210" y="66"/>
                    <a:pt x="208" y="65"/>
                  </a:cubicBezTo>
                  <a:cubicBezTo>
                    <a:pt x="205" y="65"/>
                    <a:pt x="202" y="65"/>
                    <a:pt x="199" y="65"/>
                  </a:cubicBezTo>
                  <a:cubicBezTo>
                    <a:pt x="197" y="64"/>
                    <a:pt x="195" y="64"/>
                    <a:pt x="193" y="64"/>
                  </a:cubicBezTo>
                  <a:cubicBezTo>
                    <a:pt x="190" y="64"/>
                    <a:pt x="187" y="63"/>
                    <a:pt x="184" y="63"/>
                  </a:cubicBezTo>
                  <a:cubicBezTo>
                    <a:pt x="182" y="63"/>
                    <a:pt x="180" y="63"/>
                    <a:pt x="178" y="63"/>
                  </a:cubicBezTo>
                  <a:cubicBezTo>
                    <a:pt x="175" y="62"/>
                    <a:pt x="172" y="62"/>
                    <a:pt x="169" y="61"/>
                  </a:cubicBezTo>
                  <a:cubicBezTo>
                    <a:pt x="167" y="61"/>
                    <a:pt x="165" y="61"/>
                    <a:pt x="163" y="61"/>
                  </a:cubicBezTo>
                  <a:cubicBezTo>
                    <a:pt x="160" y="60"/>
                    <a:pt x="157" y="60"/>
                    <a:pt x="153" y="59"/>
                  </a:cubicBezTo>
                  <a:cubicBezTo>
                    <a:pt x="152" y="59"/>
                    <a:pt x="150" y="59"/>
                    <a:pt x="148" y="59"/>
                  </a:cubicBezTo>
                  <a:cubicBezTo>
                    <a:pt x="144" y="58"/>
                    <a:pt x="140" y="58"/>
                    <a:pt x="136" y="57"/>
                  </a:cubicBezTo>
                  <a:cubicBezTo>
                    <a:pt x="135" y="57"/>
                    <a:pt x="134" y="57"/>
                    <a:pt x="133" y="56"/>
                  </a:cubicBezTo>
                  <a:cubicBezTo>
                    <a:pt x="132" y="56"/>
                    <a:pt x="131" y="56"/>
                    <a:pt x="131" y="56"/>
                  </a:cubicBezTo>
                  <a:cubicBezTo>
                    <a:pt x="127" y="56"/>
                    <a:pt x="124" y="55"/>
                    <a:pt x="121" y="55"/>
                  </a:cubicBezTo>
                  <a:cubicBezTo>
                    <a:pt x="120" y="54"/>
                    <a:pt x="119" y="54"/>
                    <a:pt x="118" y="54"/>
                  </a:cubicBezTo>
                  <a:cubicBezTo>
                    <a:pt x="116" y="54"/>
                    <a:pt x="113" y="53"/>
                    <a:pt x="110" y="53"/>
                  </a:cubicBezTo>
                  <a:cubicBezTo>
                    <a:pt x="109" y="52"/>
                    <a:pt x="108" y="52"/>
                    <a:pt x="107" y="52"/>
                  </a:cubicBezTo>
                  <a:cubicBezTo>
                    <a:pt x="104" y="51"/>
                    <a:pt x="100" y="51"/>
                    <a:pt x="97" y="50"/>
                  </a:cubicBezTo>
                  <a:cubicBezTo>
                    <a:pt x="94" y="49"/>
                    <a:pt x="92" y="49"/>
                    <a:pt x="90" y="48"/>
                  </a:cubicBezTo>
                  <a:cubicBezTo>
                    <a:pt x="89" y="48"/>
                    <a:pt x="87" y="48"/>
                    <a:pt x="86" y="47"/>
                  </a:cubicBezTo>
                  <a:cubicBezTo>
                    <a:pt x="82" y="47"/>
                    <a:pt x="79" y="46"/>
                    <a:pt x="75" y="45"/>
                  </a:cubicBezTo>
                  <a:cubicBezTo>
                    <a:pt x="72" y="44"/>
                    <a:pt x="69" y="43"/>
                    <a:pt x="66" y="42"/>
                  </a:cubicBezTo>
                  <a:cubicBezTo>
                    <a:pt x="65" y="42"/>
                    <a:pt x="64" y="42"/>
                    <a:pt x="63" y="41"/>
                  </a:cubicBezTo>
                  <a:cubicBezTo>
                    <a:pt x="61" y="41"/>
                    <a:pt x="59" y="40"/>
                    <a:pt x="57" y="40"/>
                  </a:cubicBezTo>
                  <a:cubicBezTo>
                    <a:pt x="56" y="39"/>
                    <a:pt x="55" y="39"/>
                    <a:pt x="54" y="39"/>
                  </a:cubicBezTo>
                  <a:cubicBezTo>
                    <a:pt x="52" y="38"/>
                    <a:pt x="51" y="38"/>
                    <a:pt x="49" y="37"/>
                  </a:cubicBezTo>
                  <a:cubicBezTo>
                    <a:pt x="48" y="37"/>
                    <a:pt x="47" y="36"/>
                    <a:pt x="46" y="36"/>
                  </a:cubicBezTo>
                  <a:cubicBezTo>
                    <a:pt x="44" y="35"/>
                    <a:pt x="43" y="35"/>
                    <a:pt x="42" y="34"/>
                  </a:cubicBezTo>
                  <a:cubicBezTo>
                    <a:pt x="41" y="34"/>
                    <a:pt x="40" y="33"/>
                    <a:pt x="39" y="33"/>
                  </a:cubicBezTo>
                  <a:cubicBezTo>
                    <a:pt x="37" y="33"/>
                    <a:pt x="36" y="32"/>
                    <a:pt x="34" y="31"/>
                  </a:cubicBezTo>
                  <a:cubicBezTo>
                    <a:pt x="33" y="31"/>
                    <a:pt x="33" y="31"/>
                    <a:pt x="32" y="30"/>
                  </a:cubicBezTo>
                  <a:cubicBezTo>
                    <a:pt x="30" y="30"/>
                    <a:pt x="29" y="29"/>
                    <a:pt x="28" y="28"/>
                  </a:cubicBezTo>
                  <a:cubicBezTo>
                    <a:pt x="27" y="28"/>
                    <a:pt x="26" y="28"/>
                    <a:pt x="26" y="27"/>
                  </a:cubicBezTo>
                  <a:cubicBezTo>
                    <a:pt x="24" y="26"/>
                    <a:pt x="22" y="25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8" y="23"/>
                    <a:pt x="17" y="22"/>
                    <a:pt x="15" y="21"/>
                  </a:cubicBezTo>
                  <a:cubicBezTo>
                    <a:pt x="15" y="21"/>
                    <a:pt x="14" y="21"/>
                    <a:pt x="14" y="20"/>
                  </a:cubicBezTo>
                  <a:cubicBezTo>
                    <a:pt x="13" y="20"/>
                    <a:pt x="12" y="19"/>
                    <a:pt x="11" y="18"/>
                  </a:cubicBezTo>
                  <a:cubicBezTo>
                    <a:pt x="10" y="18"/>
                    <a:pt x="10" y="17"/>
                    <a:pt x="10" y="17"/>
                  </a:cubicBezTo>
                  <a:cubicBezTo>
                    <a:pt x="9" y="16"/>
                    <a:pt x="8" y="16"/>
                    <a:pt x="7" y="15"/>
                  </a:cubicBezTo>
                  <a:cubicBezTo>
                    <a:pt x="7" y="14"/>
                    <a:pt x="7" y="14"/>
                    <a:pt x="6" y="14"/>
                  </a:cubicBezTo>
                  <a:cubicBezTo>
                    <a:pt x="6" y="13"/>
                    <a:pt x="5" y="12"/>
                    <a:pt x="4" y="12"/>
                  </a:cubicBezTo>
                  <a:cubicBezTo>
                    <a:pt x="4" y="11"/>
                    <a:pt x="4" y="11"/>
                    <a:pt x="4" y="10"/>
                  </a:cubicBezTo>
                  <a:cubicBezTo>
                    <a:pt x="3" y="10"/>
                    <a:pt x="3" y="9"/>
                    <a:pt x="2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1" y="6"/>
                    <a:pt x="1" y="5"/>
                    <a:pt x="1" y="5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1" y="18"/>
                    <a:pt x="1" y="19"/>
                    <a:pt x="1" y="19"/>
                  </a:cubicBezTo>
                  <a:cubicBezTo>
                    <a:pt x="1" y="20"/>
                    <a:pt x="1" y="21"/>
                    <a:pt x="2" y="21"/>
                  </a:cubicBezTo>
                  <a:cubicBezTo>
                    <a:pt x="2" y="22"/>
                    <a:pt x="2" y="22"/>
                    <a:pt x="2" y="23"/>
                  </a:cubicBezTo>
                  <a:cubicBezTo>
                    <a:pt x="3" y="23"/>
                    <a:pt x="3" y="24"/>
                    <a:pt x="4" y="25"/>
                  </a:cubicBezTo>
                  <a:cubicBezTo>
                    <a:pt x="4" y="25"/>
                    <a:pt x="4" y="26"/>
                    <a:pt x="5" y="26"/>
                  </a:cubicBezTo>
                  <a:cubicBezTo>
                    <a:pt x="5" y="27"/>
                    <a:pt x="6" y="27"/>
                    <a:pt x="6" y="2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8" y="30"/>
                    <a:pt x="9" y="31"/>
                    <a:pt x="10" y="31"/>
                  </a:cubicBezTo>
                  <a:cubicBezTo>
                    <a:pt x="10" y="32"/>
                    <a:pt x="10" y="32"/>
                    <a:pt x="11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5"/>
                    <a:pt x="15" y="35"/>
                    <a:pt x="15" y="36"/>
                  </a:cubicBezTo>
                  <a:cubicBezTo>
                    <a:pt x="17" y="37"/>
                    <a:pt x="18" y="38"/>
                    <a:pt x="20" y="39"/>
                  </a:cubicBezTo>
                  <a:cubicBezTo>
                    <a:pt x="20" y="39"/>
                    <a:pt x="20" y="39"/>
                    <a:pt x="21" y="39"/>
                  </a:cubicBezTo>
                  <a:cubicBezTo>
                    <a:pt x="22" y="40"/>
                    <a:pt x="24" y="41"/>
                    <a:pt x="26" y="42"/>
                  </a:cubicBezTo>
                  <a:cubicBezTo>
                    <a:pt x="26" y="42"/>
                    <a:pt x="27" y="43"/>
                    <a:pt x="28" y="43"/>
                  </a:cubicBezTo>
                  <a:cubicBezTo>
                    <a:pt x="29" y="44"/>
                    <a:pt x="30" y="44"/>
                    <a:pt x="32" y="45"/>
                  </a:cubicBezTo>
                  <a:cubicBezTo>
                    <a:pt x="33" y="45"/>
                    <a:pt x="34" y="46"/>
                    <a:pt x="34" y="46"/>
                  </a:cubicBezTo>
                  <a:cubicBezTo>
                    <a:pt x="36" y="47"/>
                    <a:pt x="37" y="47"/>
                    <a:pt x="39" y="48"/>
                  </a:cubicBezTo>
                  <a:cubicBezTo>
                    <a:pt x="40" y="48"/>
                    <a:pt x="41" y="48"/>
                    <a:pt x="42" y="49"/>
                  </a:cubicBezTo>
                  <a:cubicBezTo>
                    <a:pt x="43" y="49"/>
                    <a:pt x="44" y="50"/>
                    <a:pt x="46" y="50"/>
                  </a:cubicBezTo>
                  <a:cubicBezTo>
                    <a:pt x="47" y="51"/>
                    <a:pt x="48" y="51"/>
                    <a:pt x="49" y="52"/>
                  </a:cubicBezTo>
                  <a:cubicBezTo>
                    <a:pt x="51" y="52"/>
                    <a:pt x="52" y="53"/>
                    <a:pt x="54" y="53"/>
                  </a:cubicBezTo>
                  <a:cubicBezTo>
                    <a:pt x="55" y="54"/>
                    <a:pt x="56" y="54"/>
                    <a:pt x="57" y="54"/>
                  </a:cubicBezTo>
                  <a:cubicBezTo>
                    <a:pt x="59" y="55"/>
                    <a:pt x="61" y="55"/>
                    <a:pt x="63" y="56"/>
                  </a:cubicBezTo>
                  <a:cubicBezTo>
                    <a:pt x="64" y="56"/>
                    <a:pt x="65" y="57"/>
                    <a:pt x="66" y="57"/>
                  </a:cubicBezTo>
                  <a:cubicBezTo>
                    <a:pt x="69" y="58"/>
                    <a:pt x="72" y="59"/>
                    <a:pt x="75" y="59"/>
                  </a:cubicBezTo>
                  <a:cubicBezTo>
                    <a:pt x="79" y="60"/>
                    <a:pt x="82" y="61"/>
                    <a:pt x="86" y="62"/>
                  </a:cubicBezTo>
                  <a:cubicBezTo>
                    <a:pt x="87" y="62"/>
                    <a:pt x="89" y="63"/>
                    <a:pt x="90" y="63"/>
                  </a:cubicBezTo>
                  <a:cubicBezTo>
                    <a:pt x="92" y="63"/>
                    <a:pt x="95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101" y="65"/>
                    <a:pt x="104" y="66"/>
                    <a:pt x="107" y="67"/>
                  </a:cubicBezTo>
                  <a:cubicBezTo>
                    <a:pt x="108" y="67"/>
                    <a:pt x="109" y="67"/>
                    <a:pt x="110" y="67"/>
                  </a:cubicBezTo>
                  <a:cubicBezTo>
                    <a:pt x="112" y="67"/>
                    <a:pt x="114" y="68"/>
                    <a:pt x="116" y="68"/>
                  </a:cubicBezTo>
                  <a:cubicBezTo>
                    <a:pt x="117" y="68"/>
                    <a:pt x="118" y="68"/>
                    <a:pt x="118" y="69"/>
                  </a:cubicBezTo>
                  <a:cubicBezTo>
                    <a:pt x="119" y="69"/>
                    <a:pt x="120" y="69"/>
                    <a:pt x="122" y="69"/>
                  </a:cubicBezTo>
                  <a:cubicBezTo>
                    <a:pt x="124" y="70"/>
                    <a:pt x="127" y="70"/>
                    <a:pt x="130" y="71"/>
                  </a:cubicBezTo>
                  <a:cubicBezTo>
                    <a:pt x="131" y="71"/>
                    <a:pt x="132" y="71"/>
                    <a:pt x="133" y="71"/>
                  </a:cubicBezTo>
                  <a:cubicBezTo>
                    <a:pt x="133" y="71"/>
                    <a:pt x="133" y="71"/>
                    <a:pt x="134" y="71"/>
                  </a:cubicBezTo>
                  <a:cubicBezTo>
                    <a:pt x="134" y="71"/>
                    <a:pt x="134" y="71"/>
                    <a:pt x="134" y="71"/>
                  </a:cubicBezTo>
                  <a:cubicBezTo>
                    <a:pt x="134" y="71"/>
                    <a:pt x="134" y="71"/>
                    <a:pt x="134" y="71"/>
                  </a:cubicBezTo>
                  <a:cubicBezTo>
                    <a:pt x="134" y="71"/>
                    <a:pt x="134" y="71"/>
                    <a:pt x="134" y="71"/>
                  </a:cubicBezTo>
                  <a:cubicBezTo>
                    <a:pt x="135" y="71"/>
                    <a:pt x="136" y="71"/>
                    <a:pt x="137" y="72"/>
                  </a:cubicBezTo>
                  <a:cubicBezTo>
                    <a:pt x="140" y="72"/>
                    <a:pt x="144" y="73"/>
                    <a:pt x="148" y="73"/>
                  </a:cubicBezTo>
                  <a:cubicBezTo>
                    <a:pt x="149" y="73"/>
                    <a:pt x="149" y="74"/>
                    <a:pt x="150" y="74"/>
                  </a:cubicBezTo>
                  <a:cubicBezTo>
                    <a:pt x="151" y="74"/>
                    <a:pt x="153" y="74"/>
                    <a:pt x="154" y="74"/>
                  </a:cubicBezTo>
                  <a:cubicBezTo>
                    <a:pt x="157" y="75"/>
                    <a:pt x="160" y="75"/>
                    <a:pt x="163" y="75"/>
                  </a:cubicBezTo>
                  <a:cubicBezTo>
                    <a:pt x="164" y="75"/>
                    <a:pt x="165" y="76"/>
                    <a:pt x="166" y="76"/>
                  </a:cubicBezTo>
                  <a:cubicBezTo>
                    <a:pt x="167" y="76"/>
                    <a:pt x="168" y="76"/>
                    <a:pt x="169" y="76"/>
                  </a:cubicBezTo>
                  <a:cubicBezTo>
                    <a:pt x="172" y="76"/>
                    <a:pt x="175" y="77"/>
                    <a:pt x="177" y="77"/>
                  </a:cubicBezTo>
                  <a:cubicBezTo>
                    <a:pt x="179" y="77"/>
                    <a:pt x="181" y="77"/>
                    <a:pt x="182" y="78"/>
                  </a:cubicBezTo>
                  <a:cubicBezTo>
                    <a:pt x="183" y="78"/>
                    <a:pt x="184" y="78"/>
                    <a:pt x="184" y="78"/>
                  </a:cubicBezTo>
                  <a:cubicBezTo>
                    <a:pt x="187" y="78"/>
                    <a:pt x="190" y="78"/>
                    <a:pt x="192" y="79"/>
                  </a:cubicBezTo>
                  <a:cubicBezTo>
                    <a:pt x="194" y="79"/>
                    <a:pt x="196" y="79"/>
                    <a:pt x="198" y="79"/>
                  </a:cubicBezTo>
                  <a:cubicBezTo>
                    <a:pt x="198" y="79"/>
                    <a:pt x="199" y="79"/>
                    <a:pt x="199" y="79"/>
                  </a:cubicBezTo>
                  <a:cubicBezTo>
                    <a:pt x="202" y="79"/>
                    <a:pt x="204" y="80"/>
                    <a:pt x="207" y="80"/>
                  </a:cubicBezTo>
                  <a:cubicBezTo>
                    <a:pt x="209" y="80"/>
                    <a:pt x="211" y="80"/>
                    <a:pt x="213" y="80"/>
                  </a:cubicBezTo>
                  <a:cubicBezTo>
                    <a:pt x="214" y="80"/>
                    <a:pt x="214" y="81"/>
                    <a:pt x="215" y="81"/>
                  </a:cubicBezTo>
                  <a:cubicBezTo>
                    <a:pt x="217" y="81"/>
                    <a:pt x="219" y="81"/>
                    <a:pt x="221" y="81"/>
                  </a:cubicBezTo>
                  <a:cubicBezTo>
                    <a:pt x="224" y="81"/>
                    <a:pt x="226" y="81"/>
                    <a:pt x="229" y="82"/>
                  </a:cubicBezTo>
                  <a:cubicBezTo>
                    <a:pt x="229" y="82"/>
                    <a:pt x="230" y="82"/>
                    <a:pt x="230" y="82"/>
                  </a:cubicBezTo>
                  <a:cubicBezTo>
                    <a:pt x="232" y="82"/>
                    <a:pt x="234" y="82"/>
                    <a:pt x="235" y="82"/>
                  </a:cubicBezTo>
                  <a:cubicBezTo>
                    <a:pt x="238" y="82"/>
                    <a:pt x="241" y="82"/>
                    <a:pt x="245" y="83"/>
                  </a:cubicBezTo>
                  <a:cubicBezTo>
                    <a:pt x="245" y="83"/>
                    <a:pt x="245" y="83"/>
                    <a:pt x="246" y="83"/>
                  </a:cubicBezTo>
                  <a:cubicBezTo>
                    <a:pt x="247" y="83"/>
                    <a:pt x="249" y="83"/>
                    <a:pt x="251" y="83"/>
                  </a:cubicBezTo>
                  <a:cubicBezTo>
                    <a:pt x="254" y="83"/>
                    <a:pt x="257" y="83"/>
                    <a:pt x="260" y="83"/>
                  </a:cubicBezTo>
                  <a:cubicBezTo>
                    <a:pt x="260" y="83"/>
                    <a:pt x="261" y="83"/>
                    <a:pt x="261" y="83"/>
                  </a:cubicBezTo>
                  <a:cubicBezTo>
                    <a:pt x="263" y="83"/>
                    <a:pt x="265" y="84"/>
                    <a:pt x="267" y="84"/>
                  </a:cubicBezTo>
                  <a:cubicBezTo>
                    <a:pt x="269" y="84"/>
                    <a:pt x="272" y="84"/>
                    <a:pt x="275" y="84"/>
                  </a:cubicBezTo>
                  <a:cubicBezTo>
                    <a:pt x="275" y="84"/>
                    <a:pt x="276" y="84"/>
                    <a:pt x="277" y="84"/>
                  </a:cubicBezTo>
                  <a:cubicBezTo>
                    <a:pt x="279" y="84"/>
                    <a:pt x="280" y="84"/>
                    <a:pt x="282" y="84"/>
                  </a:cubicBezTo>
                  <a:cubicBezTo>
                    <a:pt x="284" y="84"/>
                    <a:pt x="286" y="84"/>
                    <a:pt x="288" y="84"/>
                  </a:cubicBezTo>
                  <a:cubicBezTo>
                    <a:pt x="290" y="84"/>
                    <a:pt x="291" y="84"/>
                    <a:pt x="292" y="84"/>
                  </a:cubicBezTo>
                  <a:cubicBezTo>
                    <a:pt x="294" y="84"/>
                    <a:pt x="296" y="85"/>
                    <a:pt x="298" y="85"/>
                  </a:cubicBezTo>
                  <a:cubicBezTo>
                    <a:pt x="299" y="85"/>
                    <a:pt x="301" y="85"/>
                    <a:pt x="302" y="85"/>
                  </a:cubicBezTo>
                  <a:cubicBezTo>
                    <a:pt x="304" y="85"/>
                    <a:pt x="307" y="85"/>
                    <a:pt x="309" y="85"/>
                  </a:cubicBezTo>
                  <a:cubicBezTo>
                    <a:pt x="310" y="85"/>
                    <a:pt x="311" y="85"/>
                    <a:pt x="313" y="85"/>
                  </a:cubicBezTo>
                  <a:cubicBezTo>
                    <a:pt x="313" y="85"/>
                    <a:pt x="314" y="85"/>
                    <a:pt x="315" y="85"/>
                  </a:cubicBezTo>
                  <a:cubicBezTo>
                    <a:pt x="319" y="85"/>
                    <a:pt x="323" y="85"/>
                    <a:pt x="328" y="85"/>
                  </a:cubicBezTo>
                  <a:cubicBezTo>
                    <a:pt x="328" y="85"/>
                    <a:pt x="328" y="85"/>
                    <a:pt x="328" y="85"/>
                  </a:cubicBezTo>
                  <a:cubicBezTo>
                    <a:pt x="332" y="85"/>
                    <a:pt x="336" y="85"/>
                    <a:pt x="340" y="85"/>
                  </a:cubicBezTo>
                  <a:cubicBezTo>
                    <a:pt x="341" y="85"/>
                    <a:pt x="342" y="85"/>
                    <a:pt x="343" y="85"/>
                  </a:cubicBezTo>
                  <a:cubicBezTo>
                    <a:pt x="345" y="85"/>
                    <a:pt x="346" y="85"/>
                    <a:pt x="348" y="85"/>
                  </a:cubicBezTo>
                  <a:cubicBezTo>
                    <a:pt x="349" y="85"/>
                    <a:pt x="351" y="85"/>
                    <a:pt x="352" y="85"/>
                  </a:cubicBezTo>
                  <a:cubicBezTo>
                    <a:pt x="355" y="85"/>
                    <a:pt x="357" y="85"/>
                    <a:pt x="359" y="85"/>
                  </a:cubicBezTo>
                  <a:cubicBezTo>
                    <a:pt x="360" y="85"/>
                    <a:pt x="362" y="85"/>
                    <a:pt x="364" y="84"/>
                  </a:cubicBezTo>
                  <a:cubicBezTo>
                    <a:pt x="364" y="84"/>
                    <a:pt x="365" y="84"/>
                    <a:pt x="366" y="84"/>
                  </a:cubicBezTo>
                  <a:cubicBezTo>
                    <a:pt x="369" y="84"/>
                    <a:pt x="372" y="84"/>
                    <a:pt x="375" y="84"/>
                  </a:cubicBezTo>
                  <a:cubicBezTo>
                    <a:pt x="377" y="84"/>
                    <a:pt x="378" y="84"/>
                    <a:pt x="379" y="84"/>
                  </a:cubicBezTo>
                  <a:cubicBezTo>
                    <a:pt x="379" y="84"/>
                    <a:pt x="380" y="84"/>
                    <a:pt x="380" y="84"/>
                  </a:cubicBezTo>
                  <a:cubicBezTo>
                    <a:pt x="381" y="84"/>
                    <a:pt x="382" y="84"/>
                    <a:pt x="383" y="84"/>
                  </a:cubicBezTo>
                  <a:cubicBezTo>
                    <a:pt x="388" y="84"/>
                    <a:pt x="394" y="83"/>
                    <a:pt x="399" y="83"/>
                  </a:cubicBezTo>
                  <a:cubicBezTo>
                    <a:pt x="400" y="83"/>
                    <a:pt x="401" y="83"/>
                    <a:pt x="402" y="83"/>
                  </a:cubicBezTo>
                  <a:cubicBezTo>
                    <a:pt x="404" y="83"/>
                    <a:pt x="405" y="83"/>
                    <a:pt x="407" y="83"/>
                  </a:cubicBezTo>
                  <a:cubicBezTo>
                    <a:pt x="409" y="83"/>
                    <a:pt x="411" y="83"/>
                    <a:pt x="412" y="83"/>
                  </a:cubicBezTo>
                  <a:cubicBezTo>
                    <a:pt x="416" y="82"/>
                    <a:pt x="419" y="82"/>
                    <a:pt x="423" y="82"/>
                  </a:cubicBezTo>
                  <a:cubicBezTo>
                    <a:pt x="424" y="82"/>
                    <a:pt x="426" y="82"/>
                    <a:pt x="427" y="82"/>
                  </a:cubicBezTo>
                  <a:cubicBezTo>
                    <a:pt x="431" y="81"/>
                    <a:pt x="435" y="81"/>
                    <a:pt x="439" y="81"/>
                  </a:cubicBezTo>
                  <a:cubicBezTo>
                    <a:pt x="440" y="81"/>
                    <a:pt x="441" y="81"/>
                    <a:pt x="442" y="81"/>
                  </a:cubicBezTo>
                  <a:cubicBezTo>
                    <a:pt x="446" y="80"/>
                    <a:pt x="451" y="80"/>
                    <a:pt x="456" y="79"/>
                  </a:cubicBezTo>
                  <a:cubicBezTo>
                    <a:pt x="461" y="79"/>
                    <a:pt x="465" y="78"/>
                    <a:pt x="470" y="78"/>
                  </a:cubicBezTo>
                  <a:cubicBezTo>
                    <a:pt x="471" y="78"/>
                    <a:pt x="472" y="78"/>
                    <a:pt x="473" y="78"/>
                  </a:cubicBezTo>
                  <a:cubicBezTo>
                    <a:pt x="476" y="77"/>
                    <a:pt x="479" y="77"/>
                    <a:pt x="481" y="77"/>
                  </a:cubicBezTo>
                  <a:cubicBezTo>
                    <a:pt x="482" y="77"/>
                    <a:pt x="483" y="77"/>
                    <a:pt x="483" y="77"/>
                  </a:cubicBezTo>
                  <a:cubicBezTo>
                    <a:pt x="485" y="76"/>
                    <a:pt x="486" y="76"/>
                    <a:pt x="487" y="76"/>
                  </a:cubicBezTo>
                  <a:cubicBezTo>
                    <a:pt x="490" y="76"/>
                    <a:pt x="493" y="75"/>
                    <a:pt x="496" y="75"/>
                  </a:cubicBezTo>
                  <a:cubicBezTo>
                    <a:pt x="498" y="75"/>
                    <a:pt x="499" y="75"/>
                    <a:pt x="501" y="74"/>
                  </a:cubicBezTo>
                  <a:cubicBezTo>
                    <a:pt x="502" y="74"/>
                    <a:pt x="503" y="74"/>
                    <a:pt x="504" y="74"/>
                  </a:cubicBezTo>
                  <a:cubicBezTo>
                    <a:pt x="505" y="74"/>
                    <a:pt x="507" y="74"/>
                    <a:pt x="508" y="73"/>
                  </a:cubicBezTo>
                  <a:cubicBezTo>
                    <a:pt x="510" y="73"/>
                    <a:pt x="512" y="73"/>
                    <a:pt x="513" y="73"/>
                  </a:cubicBezTo>
                  <a:cubicBezTo>
                    <a:pt x="516" y="72"/>
                    <a:pt x="519" y="72"/>
                    <a:pt x="521" y="71"/>
                  </a:cubicBezTo>
                  <a:cubicBezTo>
                    <a:pt x="523" y="71"/>
                    <a:pt x="524" y="71"/>
                    <a:pt x="525" y="71"/>
                  </a:cubicBezTo>
                  <a:cubicBezTo>
                    <a:pt x="526" y="71"/>
                    <a:pt x="526" y="71"/>
                    <a:pt x="526" y="71"/>
                  </a:cubicBezTo>
                  <a:cubicBezTo>
                    <a:pt x="529" y="70"/>
                    <a:pt x="532" y="70"/>
                    <a:pt x="535" y="69"/>
                  </a:cubicBezTo>
                  <a:cubicBezTo>
                    <a:pt x="536" y="69"/>
                    <a:pt x="536" y="69"/>
                    <a:pt x="537" y="69"/>
                  </a:cubicBezTo>
                  <a:cubicBezTo>
                    <a:pt x="541" y="68"/>
                    <a:pt x="545" y="67"/>
                    <a:pt x="548" y="67"/>
                  </a:cubicBezTo>
                  <a:cubicBezTo>
                    <a:pt x="549" y="67"/>
                    <a:pt x="549" y="67"/>
                    <a:pt x="549" y="67"/>
                  </a:cubicBezTo>
                  <a:cubicBezTo>
                    <a:pt x="549" y="67"/>
                    <a:pt x="550" y="66"/>
                    <a:pt x="551" y="66"/>
                  </a:cubicBezTo>
                  <a:cubicBezTo>
                    <a:pt x="554" y="66"/>
                    <a:pt x="556" y="65"/>
                    <a:pt x="559" y="65"/>
                  </a:cubicBezTo>
                  <a:cubicBezTo>
                    <a:pt x="560" y="64"/>
                    <a:pt x="562" y="64"/>
                    <a:pt x="563" y="64"/>
                  </a:cubicBezTo>
                  <a:cubicBezTo>
                    <a:pt x="564" y="63"/>
                    <a:pt x="566" y="63"/>
                    <a:pt x="567" y="63"/>
                  </a:cubicBezTo>
                  <a:cubicBezTo>
                    <a:pt x="568" y="63"/>
                    <a:pt x="569" y="62"/>
                    <a:pt x="570" y="62"/>
                  </a:cubicBezTo>
                  <a:cubicBezTo>
                    <a:pt x="571" y="62"/>
                    <a:pt x="572" y="62"/>
                    <a:pt x="573" y="62"/>
                  </a:cubicBezTo>
                  <a:cubicBezTo>
                    <a:pt x="575" y="61"/>
                    <a:pt x="577" y="60"/>
                    <a:pt x="580" y="60"/>
                  </a:cubicBezTo>
                  <a:cubicBezTo>
                    <a:pt x="581" y="60"/>
                    <a:pt x="581" y="59"/>
                    <a:pt x="582" y="59"/>
                  </a:cubicBezTo>
                  <a:cubicBezTo>
                    <a:pt x="582" y="59"/>
                    <a:pt x="583" y="59"/>
                    <a:pt x="583" y="59"/>
                  </a:cubicBezTo>
                  <a:cubicBezTo>
                    <a:pt x="586" y="58"/>
                    <a:pt x="588" y="58"/>
                    <a:pt x="591" y="57"/>
                  </a:cubicBezTo>
                  <a:cubicBezTo>
                    <a:pt x="591" y="57"/>
                    <a:pt x="592" y="57"/>
                    <a:pt x="592" y="56"/>
                  </a:cubicBezTo>
                  <a:cubicBezTo>
                    <a:pt x="593" y="56"/>
                    <a:pt x="595" y="56"/>
                    <a:pt x="596" y="55"/>
                  </a:cubicBezTo>
                  <a:cubicBezTo>
                    <a:pt x="597" y="55"/>
                    <a:pt x="598" y="55"/>
                    <a:pt x="599" y="54"/>
                  </a:cubicBezTo>
                  <a:cubicBezTo>
                    <a:pt x="600" y="54"/>
                    <a:pt x="600" y="54"/>
                    <a:pt x="601" y="54"/>
                  </a:cubicBezTo>
                  <a:cubicBezTo>
                    <a:pt x="603" y="53"/>
                    <a:pt x="605" y="52"/>
                    <a:pt x="607" y="52"/>
                  </a:cubicBezTo>
                  <a:cubicBezTo>
                    <a:pt x="607" y="52"/>
                    <a:pt x="607" y="52"/>
                    <a:pt x="608" y="51"/>
                  </a:cubicBezTo>
                  <a:cubicBezTo>
                    <a:pt x="610" y="51"/>
                    <a:pt x="613" y="50"/>
                    <a:pt x="615" y="49"/>
                  </a:cubicBezTo>
                  <a:cubicBezTo>
                    <a:pt x="615" y="49"/>
                    <a:pt x="616" y="48"/>
                    <a:pt x="616" y="48"/>
                  </a:cubicBezTo>
                  <a:cubicBezTo>
                    <a:pt x="616" y="48"/>
                    <a:pt x="616" y="48"/>
                    <a:pt x="616" y="48"/>
                  </a:cubicBezTo>
                  <a:cubicBezTo>
                    <a:pt x="619" y="47"/>
                    <a:pt x="622" y="46"/>
                    <a:pt x="624" y="45"/>
                  </a:cubicBezTo>
                  <a:cubicBezTo>
                    <a:pt x="624" y="45"/>
                    <a:pt x="624" y="45"/>
                    <a:pt x="624" y="45"/>
                  </a:cubicBezTo>
                  <a:cubicBezTo>
                    <a:pt x="625" y="45"/>
                    <a:pt x="625" y="44"/>
                    <a:pt x="626" y="44"/>
                  </a:cubicBezTo>
                  <a:cubicBezTo>
                    <a:pt x="628" y="43"/>
                    <a:pt x="629" y="43"/>
                    <a:pt x="631" y="42"/>
                  </a:cubicBezTo>
                  <a:cubicBezTo>
                    <a:pt x="631" y="42"/>
                    <a:pt x="631" y="42"/>
                    <a:pt x="631" y="42"/>
                  </a:cubicBezTo>
                  <a:cubicBezTo>
                    <a:pt x="632" y="41"/>
                    <a:pt x="633" y="41"/>
                    <a:pt x="633" y="40"/>
                  </a:cubicBezTo>
                  <a:cubicBezTo>
                    <a:pt x="635" y="40"/>
                    <a:pt x="636" y="39"/>
                    <a:pt x="637" y="38"/>
                  </a:cubicBezTo>
                  <a:cubicBezTo>
                    <a:pt x="637" y="38"/>
                    <a:pt x="637" y="38"/>
                    <a:pt x="637" y="38"/>
                  </a:cubicBezTo>
                  <a:cubicBezTo>
                    <a:pt x="638" y="38"/>
                    <a:pt x="638" y="37"/>
                    <a:pt x="639" y="37"/>
                  </a:cubicBezTo>
                  <a:cubicBezTo>
                    <a:pt x="640" y="36"/>
                    <a:pt x="641" y="36"/>
                    <a:pt x="642" y="35"/>
                  </a:cubicBezTo>
                  <a:cubicBezTo>
                    <a:pt x="642" y="35"/>
                    <a:pt x="642" y="35"/>
                    <a:pt x="643" y="35"/>
                  </a:cubicBezTo>
                  <a:cubicBezTo>
                    <a:pt x="643" y="34"/>
                    <a:pt x="644" y="34"/>
                    <a:pt x="644" y="34"/>
                  </a:cubicBezTo>
                  <a:cubicBezTo>
                    <a:pt x="645" y="33"/>
                    <a:pt x="646" y="32"/>
                    <a:pt x="646" y="32"/>
                  </a:cubicBezTo>
                  <a:cubicBezTo>
                    <a:pt x="647" y="32"/>
                    <a:pt x="647" y="31"/>
                    <a:pt x="647" y="31"/>
                  </a:cubicBezTo>
                  <a:cubicBezTo>
                    <a:pt x="647" y="31"/>
                    <a:pt x="648" y="31"/>
                    <a:pt x="648" y="30"/>
                  </a:cubicBezTo>
                  <a:cubicBezTo>
                    <a:pt x="649" y="30"/>
                    <a:pt x="649" y="29"/>
                    <a:pt x="650" y="28"/>
                  </a:cubicBezTo>
                  <a:cubicBezTo>
                    <a:pt x="650" y="28"/>
                    <a:pt x="650" y="28"/>
                    <a:pt x="651" y="28"/>
                  </a:cubicBezTo>
                  <a:cubicBezTo>
                    <a:pt x="651" y="27"/>
                    <a:pt x="652" y="26"/>
                    <a:pt x="652" y="26"/>
                  </a:cubicBezTo>
                  <a:cubicBezTo>
                    <a:pt x="652" y="25"/>
                    <a:pt x="652" y="25"/>
                    <a:pt x="652" y="25"/>
                  </a:cubicBezTo>
                  <a:cubicBezTo>
                    <a:pt x="653" y="25"/>
                    <a:pt x="653" y="24"/>
                    <a:pt x="653" y="24"/>
                  </a:cubicBezTo>
                  <a:cubicBezTo>
                    <a:pt x="654" y="23"/>
                    <a:pt x="654" y="23"/>
                    <a:pt x="654" y="22"/>
                  </a:cubicBezTo>
                  <a:cubicBezTo>
                    <a:pt x="654" y="22"/>
                    <a:pt x="654" y="22"/>
                    <a:pt x="654" y="22"/>
                  </a:cubicBezTo>
                  <a:cubicBezTo>
                    <a:pt x="655" y="21"/>
                    <a:pt x="655" y="20"/>
                    <a:pt x="655" y="20"/>
                  </a:cubicBezTo>
                  <a:cubicBezTo>
                    <a:pt x="655" y="19"/>
                    <a:pt x="655" y="19"/>
                    <a:pt x="655" y="19"/>
                  </a:cubicBezTo>
                  <a:cubicBezTo>
                    <a:pt x="656" y="18"/>
                    <a:pt x="656" y="18"/>
                    <a:pt x="656" y="18"/>
                  </a:cubicBezTo>
                  <a:cubicBezTo>
                    <a:pt x="656" y="17"/>
                    <a:pt x="656" y="16"/>
                    <a:pt x="656" y="15"/>
                  </a:cubicBezTo>
                  <a:cubicBezTo>
                    <a:pt x="656" y="15"/>
                    <a:pt x="656" y="15"/>
                    <a:pt x="656" y="15"/>
                  </a:cubicBezTo>
                  <a:cubicBezTo>
                    <a:pt x="656" y="0"/>
                    <a:pt x="656" y="0"/>
                    <a:pt x="656" y="0"/>
                  </a:cubicBezTo>
                  <a:cubicBezTo>
                    <a:pt x="656" y="1"/>
                    <a:pt x="656" y="2"/>
                    <a:pt x="656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Freeform 7"/>
            <p:cNvSpPr>
              <a:spLocks noEditPoints="1"/>
            </p:cNvSpPr>
            <p:nvPr/>
          </p:nvSpPr>
          <p:spPr bwMode="auto">
            <a:xfrm>
              <a:off x="3333750" y="3273424"/>
              <a:ext cx="2473325" cy="536575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656" y="70"/>
                </a:cxn>
                <a:cxn ang="0">
                  <a:pos x="328" y="140"/>
                </a:cxn>
                <a:cxn ang="0">
                  <a:pos x="0" y="70"/>
                </a:cxn>
                <a:cxn ang="0">
                  <a:pos x="328" y="0"/>
                </a:cxn>
                <a:cxn ang="0">
                  <a:pos x="328" y="122"/>
                </a:cxn>
                <a:cxn ang="0">
                  <a:pos x="572" y="70"/>
                </a:cxn>
                <a:cxn ang="0">
                  <a:pos x="328" y="18"/>
                </a:cxn>
                <a:cxn ang="0">
                  <a:pos x="84" y="70"/>
                </a:cxn>
                <a:cxn ang="0">
                  <a:pos x="328" y="122"/>
                </a:cxn>
              </a:cxnLst>
              <a:rect l="0" t="0" r="r" b="b"/>
              <a:pathLst>
                <a:path w="656" h="140">
                  <a:moveTo>
                    <a:pt x="328" y="0"/>
                  </a:moveTo>
                  <a:cubicBezTo>
                    <a:pt x="509" y="0"/>
                    <a:pt x="656" y="31"/>
                    <a:pt x="656" y="70"/>
                  </a:cubicBezTo>
                  <a:cubicBezTo>
                    <a:pt x="656" y="109"/>
                    <a:pt x="510" y="140"/>
                    <a:pt x="328" y="140"/>
                  </a:cubicBezTo>
                  <a:cubicBezTo>
                    <a:pt x="147" y="140"/>
                    <a:pt x="0" y="109"/>
                    <a:pt x="0" y="70"/>
                  </a:cubicBezTo>
                  <a:cubicBezTo>
                    <a:pt x="0" y="31"/>
                    <a:pt x="146" y="0"/>
                    <a:pt x="328" y="0"/>
                  </a:cubicBezTo>
                  <a:close/>
                  <a:moveTo>
                    <a:pt x="328" y="122"/>
                  </a:moveTo>
                  <a:cubicBezTo>
                    <a:pt x="463" y="122"/>
                    <a:pt x="572" y="99"/>
                    <a:pt x="572" y="70"/>
                  </a:cubicBezTo>
                  <a:cubicBezTo>
                    <a:pt x="571" y="41"/>
                    <a:pt x="462" y="18"/>
                    <a:pt x="328" y="18"/>
                  </a:cubicBezTo>
                  <a:cubicBezTo>
                    <a:pt x="193" y="18"/>
                    <a:pt x="84" y="41"/>
                    <a:pt x="84" y="70"/>
                  </a:cubicBezTo>
                  <a:cubicBezTo>
                    <a:pt x="85" y="99"/>
                    <a:pt x="194" y="122"/>
                    <a:pt x="328" y="122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8"/>
            <p:cNvSpPr>
              <a:spLocks/>
            </p:cNvSpPr>
            <p:nvPr/>
          </p:nvSpPr>
          <p:spPr bwMode="auto">
            <a:xfrm>
              <a:off x="4373563" y="3495674"/>
              <a:ext cx="407988" cy="100013"/>
            </a:xfrm>
            <a:custGeom>
              <a:avLst/>
              <a:gdLst/>
              <a:ahLst/>
              <a:cxnLst>
                <a:cxn ang="0">
                  <a:pos x="107" y="2"/>
                </a:cxn>
                <a:cxn ang="0">
                  <a:pos x="106" y="4"/>
                </a:cxn>
                <a:cxn ang="0">
                  <a:pos x="102" y="5"/>
                </a:cxn>
                <a:cxn ang="0">
                  <a:pos x="99" y="7"/>
                </a:cxn>
                <a:cxn ang="0">
                  <a:pos x="93" y="8"/>
                </a:cxn>
                <a:cxn ang="0">
                  <a:pos x="88" y="9"/>
                </a:cxn>
                <a:cxn ang="0">
                  <a:pos x="81" y="10"/>
                </a:cxn>
                <a:cxn ang="0">
                  <a:pos x="67" y="11"/>
                </a:cxn>
                <a:cxn ang="0">
                  <a:pos x="60" y="12"/>
                </a:cxn>
                <a:cxn ang="0">
                  <a:pos x="48" y="12"/>
                </a:cxn>
                <a:cxn ang="0">
                  <a:pos x="38" y="11"/>
                </a:cxn>
                <a:cxn ang="0">
                  <a:pos x="28" y="10"/>
                </a:cxn>
                <a:cxn ang="0">
                  <a:pos x="23" y="10"/>
                </a:cxn>
                <a:cxn ang="0">
                  <a:pos x="16" y="8"/>
                </a:cxn>
                <a:cxn ang="0">
                  <a:pos x="12" y="7"/>
                </a:cxn>
                <a:cxn ang="0">
                  <a:pos x="6" y="6"/>
                </a:cxn>
                <a:cxn ang="0">
                  <a:pos x="3" y="4"/>
                </a:cxn>
                <a:cxn ang="0">
                  <a:pos x="1" y="3"/>
                </a:cxn>
                <a:cxn ang="0">
                  <a:pos x="0" y="1"/>
                </a:cxn>
                <a:cxn ang="0">
                  <a:pos x="0" y="16"/>
                </a:cxn>
                <a:cxn ang="0">
                  <a:pos x="1" y="17"/>
                </a:cxn>
                <a:cxn ang="0">
                  <a:pos x="3" y="19"/>
                </a:cxn>
                <a:cxn ang="0">
                  <a:pos x="7" y="20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9" y="23"/>
                </a:cxn>
                <a:cxn ang="0">
                  <a:pos x="22" y="24"/>
                </a:cxn>
                <a:cxn ang="0">
                  <a:pos x="25" y="24"/>
                </a:cxn>
                <a:cxn ang="0">
                  <a:pos x="29" y="25"/>
                </a:cxn>
                <a:cxn ang="0">
                  <a:pos x="33" y="25"/>
                </a:cxn>
                <a:cxn ang="0">
                  <a:pos x="38" y="26"/>
                </a:cxn>
                <a:cxn ang="0">
                  <a:pos x="40" y="26"/>
                </a:cxn>
                <a:cxn ang="0">
                  <a:pos x="43" y="26"/>
                </a:cxn>
                <a:cxn ang="0">
                  <a:pos x="48" y="26"/>
                </a:cxn>
                <a:cxn ang="0">
                  <a:pos x="52" y="26"/>
                </a:cxn>
                <a:cxn ang="0">
                  <a:pos x="56" y="26"/>
                </a:cxn>
                <a:cxn ang="0">
                  <a:pos x="60" y="26"/>
                </a:cxn>
                <a:cxn ang="0">
                  <a:pos x="64" y="26"/>
                </a:cxn>
                <a:cxn ang="0">
                  <a:pos x="67" y="26"/>
                </a:cxn>
                <a:cxn ang="0">
                  <a:pos x="80" y="25"/>
                </a:cxn>
                <a:cxn ang="0">
                  <a:pos x="84" y="24"/>
                </a:cxn>
                <a:cxn ang="0">
                  <a:pos x="88" y="24"/>
                </a:cxn>
                <a:cxn ang="0">
                  <a:pos x="92" y="23"/>
                </a:cxn>
                <a:cxn ang="0">
                  <a:pos x="96" y="22"/>
                </a:cxn>
                <a:cxn ang="0">
                  <a:pos x="98" y="21"/>
                </a:cxn>
                <a:cxn ang="0">
                  <a:pos x="100" y="21"/>
                </a:cxn>
                <a:cxn ang="0">
                  <a:pos x="102" y="20"/>
                </a:cxn>
                <a:cxn ang="0">
                  <a:pos x="104" y="19"/>
                </a:cxn>
                <a:cxn ang="0">
                  <a:pos x="106" y="18"/>
                </a:cxn>
                <a:cxn ang="0">
                  <a:pos x="107" y="17"/>
                </a:cxn>
                <a:cxn ang="0">
                  <a:pos x="107" y="17"/>
                </a:cxn>
                <a:cxn ang="0">
                  <a:pos x="108" y="16"/>
                </a:cxn>
                <a:cxn ang="0">
                  <a:pos x="108" y="15"/>
                </a:cxn>
              </a:cxnLst>
              <a:rect l="0" t="0" r="r" b="b"/>
              <a:pathLst>
                <a:path w="108" h="26">
                  <a:moveTo>
                    <a:pt x="108" y="1"/>
                  </a:moveTo>
                  <a:cubicBezTo>
                    <a:pt x="108" y="1"/>
                    <a:pt x="108" y="1"/>
                    <a:pt x="108" y="1"/>
                  </a:cubicBezTo>
                  <a:cubicBezTo>
                    <a:pt x="108" y="2"/>
                    <a:pt x="108" y="2"/>
                    <a:pt x="107" y="2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07" y="3"/>
                    <a:pt x="106" y="3"/>
                    <a:pt x="106" y="3"/>
                  </a:cubicBezTo>
                  <a:cubicBezTo>
                    <a:pt x="106" y="3"/>
                    <a:pt x="106" y="3"/>
                    <a:pt x="106" y="4"/>
                  </a:cubicBezTo>
                  <a:cubicBezTo>
                    <a:pt x="105" y="4"/>
                    <a:pt x="105" y="4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3" y="5"/>
                    <a:pt x="103" y="5"/>
                    <a:pt x="102" y="5"/>
                  </a:cubicBezTo>
                  <a:cubicBezTo>
                    <a:pt x="102" y="6"/>
                    <a:pt x="102" y="6"/>
                    <a:pt x="102" y="6"/>
                  </a:cubicBezTo>
                  <a:cubicBezTo>
                    <a:pt x="101" y="6"/>
                    <a:pt x="100" y="6"/>
                    <a:pt x="99" y="6"/>
                  </a:cubicBezTo>
                  <a:cubicBezTo>
                    <a:pt x="99" y="6"/>
                    <a:pt x="99" y="6"/>
                    <a:pt x="99" y="7"/>
                  </a:cubicBezTo>
                  <a:cubicBezTo>
                    <a:pt x="98" y="7"/>
                    <a:pt x="97" y="7"/>
                    <a:pt x="96" y="7"/>
                  </a:cubicBezTo>
                  <a:cubicBezTo>
                    <a:pt x="96" y="7"/>
                    <a:pt x="96" y="7"/>
                    <a:pt x="95" y="8"/>
                  </a:cubicBezTo>
                  <a:cubicBezTo>
                    <a:pt x="95" y="8"/>
                    <a:pt x="94" y="8"/>
                    <a:pt x="93" y="8"/>
                  </a:cubicBezTo>
                  <a:cubicBezTo>
                    <a:pt x="93" y="8"/>
                    <a:pt x="92" y="8"/>
                    <a:pt x="92" y="8"/>
                  </a:cubicBezTo>
                  <a:cubicBezTo>
                    <a:pt x="91" y="9"/>
                    <a:pt x="90" y="9"/>
                    <a:pt x="90" y="9"/>
                  </a:cubicBezTo>
                  <a:cubicBezTo>
                    <a:pt x="89" y="9"/>
                    <a:pt x="88" y="9"/>
                    <a:pt x="88" y="9"/>
                  </a:cubicBezTo>
                  <a:cubicBezTo>
                    <a:pt x="87" y="9"/>
                    <a:pt x="86" y="9"/>
                    <a:pt x="86" y="9"/>
                  </a:cubicBezTo>
                  <a:cubicBezTo>
                    <a:pt x="85" y="10"/>
                    <a:pt x="84" y="10"/>
                    <a:pt x="84" y="10"/>
                  </a:cubicBezTo>
                  <a:cubicBezTo>
                    <a:pt x="83" y="10"/>
                    <a:pt x="82" y="10"/>
                    <a:pt x="81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78" y="10"/>
                    <a:pt x="77" y="11"/>
                    <a:pt x="75" y="11"/>
                  </a:cubicBezTo>
                  <a:cubicBezTo>
                    <a:pt x="73" y="11"/>
                    <a:pt x="70" y="11"/>
                    <a:pt x="67" y="11"/>
                  </a:cubicBezTo>
                  <a:cubicBezTo>
                    <a:pt x="66" y="11"/>
                    <a:pt x="66" y="11"/>
                    <a:pt x="65" y="11"/>
                  </a:cubicBezTo>
                  <a:cubicBezTo>
                    <a:pt x="65" y="11"/>
                    <a:pt x="65" y="11"/>
                    <a:pt x="64" y="11"/>
                  </a:cubicBezTo>
                  <a:cubicBezTo>
                    <a:pt x="63" y="11"/>
                    <a:pt x="61" y="12"/>
                    <a:pt x="60" y="12"/>
                  </a:cubicBezTo>
                  <a:cubicBezTo>
                    <a:pt x="60" y="12"/>
                    <a:pt x="60" y="12"/>
                    <a:pt x="59" y="12"/>
                  </a:cubicBezTo>
                  <a:cubicBezTo>
                    <a:pt x="58" y="12"/>
                    <a:pt x="56" y="12"/>
                    <a:pt x="54" y="12"/>
                  </a:cubicBezTo>
                  <a:cubicBezTo>
                    <a:pt x="52" y="12"/>
                    <a:pt x="50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5" y="11"/>
                    <a:pt x="41" y="11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6" y="11"/>
                    <a:pt x="35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1" y="11"/>
                    <a:pt x="30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6" y="10"/>
                    <a:pt x="25" y="10"/>
                    <a:pt x="24" y="10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2" y="9"/>
                    <a:pt x="21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9"/>
                    <a:pt x="17" y="8"/>
                    <a:pt x="16" y="8"/>
                  </a:cubicBezTo>
                  <a:cubicBezTo>
                    <a:pt x="15" y="8"/>
                    <a:pt x="14" y="8"/>
                    <a:pt x="13" y="8"/>
                  </a:cubicBezTo>
                  <a:cubicBezTo>
                    <a:pt x="13" y="8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7"/>
                    <a:pt x="10" y="7"/>
                    <a:pt x="9" y="7"/>
                  </a:cubicBezTo>
                  <a:cubicBezTo>
                    <a:pt x="9" y="6"/>
                    <a:pt x="8" y="6"/>
                    <a:pt x="8" y="6"/>
                  </a:cubicBezTo>
                  <a:cubicBezTo>
                    <a:pt x="8" y="6"/>
                    <a:pt x="7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5" y="5"/>
                    <a:pt x="5" y="5"/>
                    <a:pt x="4" y="5"/>
                  </a:cubicBezTo>
                  <a:cubicBezTo>
                    <a:pt x="4" y="5"/>
                    <a:pt x="4" y="4"/>
                    <a:pt x="3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8"/>
                    <a:pt x="3" y="19"/>
                    <a:pt x="3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20"/>
                    <a:pt x="6" y="20"/>
                  </a:cubicBezTo>
                  <a:cubicBezTo>
                    <a:pt x="6" y="20"/>
                    <a:pt x="6" y="20"/>
                    <a:pt x="7" y="20"/>
                  </a:cubicBezTo>
                  <a:cubicBezTo>
                    <a:pt x="7" y="20"/>
                    <a:pt x="8" y="21"/>
                    <a:pt x="8" y="21"/>
                  </a:cubicBezTo>
                  <a:cubicBezTo>
                    <a:pt x="8" y="21"/>
                    <a:pt x="9" y="21"/>
                    <a:pt x="9" y="21"/>
                  </a:cubicBezTo>
                  <a:cubicBezTo>
                    <a:pt x="10" y="21"/>
                    <a:pt x="11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4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8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4"/>
                    <a:pt x="20" y="24"/>
                    <a:pt x="20" y="24"/>
                  </a:cubicBezTo>
                  <a:cubicBezTo>
                    <a:pt x="21" y="24"/>
                    <a:pt x="21" y="24"/>
                    <a:pt x="22" y="24"/>
                  </a:cubicBezTo>
                  <a:cubicBezTo>
                    <a:pt x="22" y="24"/>
                    <a:pt x="23" y="24"/>
                    <a:pt x="23" y="24"/>
                  </a:cubicBezTo>
                  <a:cubicBezTo>
                    <a:pt x="23" y="24"/>
                    <a:pt x="24" y="24"/>
                    <a:pt x="24" y="24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6" y="25"/>
                    <a:pt x="27" y="25"/>
                  </a:cubicBezTo>
                  <a:cubicBezTo>
                    <a:pt x="27" y="25"/>
                    <a:pt x="27" y="25"/>
                    <a:pt x="28" y="25"/>
                  </a:cubicBezTo>
                  <a:cubicBezTo>
                    <a:pt x="28" y="25"/>
                    <a:pt x="28" y="25"/>
                    <a:pt x="29" y="25"/>
                  </a:cubicBezTo>
                  <a:cubicBezTo>
                    <a:pt x="29" y="25"/>
                    <a:pt x="29" y="25"/>
                    <a:pt x="30" y="25"/>
                  </a:cubicBezTo>
                  <a:cubicBezTo>
                    <a:pt x="31" y="25"/>
                    <a:pt x="32" y="25"/>
                    <a:pt x="32" y="25"/>
                  </a:cubicBezTo>
                  <a:cubicBezTo>
                    <a:pt x="32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4" y="25"/>
                    <a:pt x="34" y="25"/>
                    <a:pt x="35" y="25"/>
                  </a:cubicBezTo>
                  <a:cubicBezTo>
                    <a:pt x="36" y="25"/>
                    <a:pt x="37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9" y="26"/>
                    <a:pt x="39" y="26"/>
                    <a:pt x="40" y="26"/>
                  </a:cubicBezTo>
                  <a:cubicBezTo>
                    <a:pt x="41" y="26"/>
                    <a:pt x="42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4" y="26"/>
                    <a:pt x="45" y="26"/>
                    <a:pt x="45" y="26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9" y="26"/>
                    <a:pt x="49" y="26"/>
                  </a:cubicBezTo>
                  <a:cubicBezTo>
                    <a:pt x="49" y="26"/>
                    <a:pt x="49" y="26"/>
                    <a:pt x="50" y="26"/>
                  </a:cubicBezTo>
                  <a:cubicBezTo>
                    <a:pt x="50" y="26"/>
                    <a:pt x="51" y="26"/>
                    <a:pt x="52" y="26"/>
                  </a:cubicBezTo>
                  <a:cubicBezTo>
                    <a:pt x="53" y="26"/>
                    <a:pt x="53" y="26"/>
                    <a:pt x="54" y="26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5" y="26"/>
                    <a:pt x="55" y="26"/>
                    <a:pt x="56" y="26"/>
                  </a:cubicBezTo>
                  <a:cubicBezTo>
                    <a:pt x="57" y="26"/>
                    <a:pt x="57" y="26"/>
                    <a:pt x="58" y="26"/>
                  </a:cubicBezTo>
                  <a:cubicBezTo>
                    <a:pt x="58" y="26"/>
                    <a:pt x="59" y="26"/>
                    <a:pt x="59" y="26"/>
                  </a:cubicBezTo>
                  <a:cubicBezTo>
                    <a:pt x="59" y="26"/>
                    <a:pt x="60" y="26"/>
                    <a:pt x="60" y="26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1" y="26"/>
                    <a:pt x="62" y="26"/>
                    <a:pt x="63" y="26"/>
                  </a:cubicBezTo>
                  <a:cubicBezTo>
                    <a:pt x="63" y="26"/>
                    <a:pt x="64" y="26"/>
                    <a:pt x="64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66" y="26"/>
                    <a:pt x="67" y="26"/>
                    <a:pt x="67" y="26"/>
                  </a:cubicBezTo>
                  <a:cubicBezTo>
                    <a:pt x="70" y="26"/>
                    <a:pt x="74" y="25"/>
                    <a:pt x="77" y="25"/>
                  </a:cubicBezTo>
                  <a:cubicBezTo>
                    <a:pt x="78" y="25"/>
                    <a:pt x="79" y="25"/>
                    <a:pt x="79" y="25"/>
                  </a:cubicBezTo>
                  <a:cubicBezTo>
                    <a:pt x="79" y="25"/>
                    <a:pt x="80" y="25"/>
                    <a:pt x="80" y="25"/>
                  </a:cubicBezTo>
                  <a:cubicBezTo>
                    <a:pt x="80" y="25"/>
                    <a:pt x="81" y="25"/>
                    <a:pt x="81" y="25"/>
                  </a:cubicBezTo>
                  <a:cubicBezTo>
                    <a:pt x="82" y="25"/>
                    <a:pt x="83" y="24"/>
                    <a:pt x="83" y="24"/>
                  </a:cubicBezTo>
                  <a:cubicBezTo>
                    <a:pt x="83" y="24"/>
                    <a:pt x="84" y="24"/>
                    <a:pt x="84" y="24"/>
                  </a:cubicBezTo>
                  <a:cubicBezTo>
                    <a:pt x="84" y="24"/>
                    <a:pt x="85" y="24"/>
                    <a:pt x="86" y="24"/>
                  </a:cubicBezTo>
                  <a:cubicBezTo>
                    <a:pt x="86" y="24"/>
                    <a:pt x="86" y="24"/>
                    <a:pt x="87" y="24"/>
                  </a:cubicBezTo>
                  <a:cubicBezTo>
                    <a:pt x="87" y="24"/>
                    <a:pt x="88" y="24"/>
                    <a:pt x="88" y="24"/>
                  </a:cubicBezTo>
                  <a:cubicBezTo>
                    <a:pt x="88" y="24"/>
                    <a:pt x="89" y="23"/>
                    <a:pt x="89" y="23"/>
                  </a:cubicBezTo>
                  <a:cubicBezTo>
                    <a:pt x="90" y="23"/>
                    <a:pt x="90" y="23"/>
                    <a:pt x="91" y="23"/>
                  </a:cubicBezTo>
                  <a:cubicBezTo>
                    <a:pt x="91" y="23"/>
                    <a:pt x="91" y="23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93" y="23"/>
                    <a:pt x="93" y="23"/>
                    <a:pt x="94" y="22"/>
                  </a:cubicBezTo>
                  <a:cubicBezTo>
                    <a:pt x="94" y="22"/>
                    <a:pt x="95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7" y="22"/>
                    <a:pt x="98" y="21"/>
                    <a:pt x="98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1" y="20"/>
                    <a:pt x="101" y="20"/>
                    <a:pt x="102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2" y="20"/>
                    <a:pt x="103" y="20"/>
                    <a:pt x="103" y="20"/>
                  </a:cubicBezTo>
                  <a:cubicBezTo>
                    <a:pt x="103" y="19"/>
                    <a:pt x="104" y="19"/>
                    <a:pt x="104" y="19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5" y="19"/>
                    <a:pt x="105" y="19"/>
                    <a:pt x="105" y="18"/>
                  </a:cubicBezTo>
                  <a:cubicBezTo>
                    <a:pt x="105" y="18"/>
                    <a:pt x="106" y="18"/>
                    <a:pt x="106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18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8" y="16"/>
                    <a:pt x="108" y="15"/>
                    <a:pt x="108" y="15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1"/>
                    <a:pt x="10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Oval 9"/>
            <p:cNvSpPr>
              <a:spLocks noChangeArrowheads="1"/>
            </p:cNvSpPr>
            <p:nvPr/>
          </p:nvSpPr>
          <p:spPr bwMode="auto">
            <a:xfrm>
              <a:off x="4373563" y="3449637"/>
              <a:ext cx="407988" cy="920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8" name="Group 158"/>
          <p:cNvGrpSpPr/>
          <p:nvPr/>
        </p:nvGrpSpPr>
        <p:grpSpPr>
          <a:xfrm flipH="1">
            <a:off x="6003217" y="3964664"/>
            <a:ext cx="1244943" cy="327315"/>
            <a:chOff x="3333750" y="3273424"/>
            <a:chExt cx="2473325" cy="593726"/>
          </a:xfrm>
        </p:grpSpPr>
        <p:sp>
          <p:nvSpPr>
            <p:cNvPr id="160" name="Freeform 5"/>
            <p:cNvSpPr>
              <a:spLocks/>
            </p:cNvSpPr>
            <p:nvPr/>
          </p:nvSpPr>
          <p:spPr bwMode="auto">
            <a:xfrm>
              <a:off x="3649663" y="3341687"/>
              <a:ext cx="1839913" cy="257175"/>
            </a:xfrm>
            <a:custGeom>
              <a:avLst/>
              <a:gdLst/>
              <a:ahLst/>
              <a:cxnLst>
                <a:cxn ang="0">
                  <a:pos x="4" y="58"/>
                </a:cxn>
                <a:cxn ang="0">
                  <a:pos x="11" y="52"/>
                </a:cxn>
                <a:cxn ang="0">
                  <a:pos x="22" y="45"/>
                </a:cxn>
                <a:cxn ang="0">
                  <a:pos x="39" y="39"/>
                </a:cxn>
                <a:cxn ang="0">
                  <a:pos x="57" y="33"/>
                </a:cxn>
                <a:cxn ang="0">
                  <a:pos x="79" y="28"/>
                </a:cxn>
                <a:cxn ang="0">
                  <a:pos x="100" y="25"/>
                </a:cxn>
                <a:cxn ang="0">
                  <a:pos x="136" y="20"/>
                </a:cxn>
                <a:cxn ang="0">
                  <a:pos x="188" y="16"/>
                </a:cxn>
                <a:cxn ang="0">
                  <a:pos x="217" y="15"/>
                </a:cxn>
                <a:cxn ang="0">
                  <a:pos x="255" y="15"/>
                </a:cxn>
                <a:cxn ang="0">
                  <a:pos x="282" y="15"/>
                </a:cxn>
                <a:cxn ang="0">
                  <a:pos x="311" y="17"/>
                </a:cxn>
                <a:cxn ang="0">
                  <a:pos x="340" y="19"/>
                </a:cxn>
                <a:cxn ang="0">
                  <a:pos x="366" y="22"/>
                </a:cxn>
                <a:cxn ang="0">
                  <a:pos x="400" y="27"/>
                </a:cxn>
                <a:cxn ang="0">
                  <a:pos x="424" y="32"/>
                </a:cxn>
                <a:cxn ang="0">
                  <a:pos x="447" y="38"/>
                </a:cxn>
                <a:cxn ang="0">
                  <a:pos x="462" y="44"/>
                </a:cxn>
                <a:cxn ang="0">
                  <a:pos x="477" y="52"/>
                </a:cxn>
                <a:cxn ang="0">
                  <a:pos x="484" y="58"/>
                </a:cxn>
                <a:cxn ang="0">
                  <a:pos x="487" y="64"/>
                </a:cxn>
                <a:cxn ang="0">
                  <a:pos x="486" y="47"/>
                </a:cxn>
                <a:cxn ang="0">
                  <a:pos x="482" y="41"/>
                </a:cxn>
                <a:cxn ang="0">
                  <a:pos x="473" y="34"/>
                </a:cxn>
                <a:cxn ang="0">
                  <a:pos x="462" y="29"/>
                </a:cxn>
                <a:cxn ang="0">
                  <a:pos x="448" y="24"/>
                </a:cxn>
                <a:cxn ang="0">
                  <a:pos x="424" y="17"/>
                </a:cxn>
                <a:cxn ang="0">
                  <a:pos x="406" y="13"/>
                </a:cxn>
                <a:cxn ang="0">
                  <a:pos x="386" y="10"/>
                </a:cxn>
                <a:cxn ang="0">
                  <a:pos x="364" y="7"/>
                </a:cxn>
                <a:cxn ang="0">
                  <a:pos x="344" y="5"/>
                </a:cxn>
                <a:cxn ang="0">
                  <a:pos x="328" y="3"/>
                </a:cxn>
                <a:cxn ang="0">
                  <a:pos x="306" y="2"/>
                </a:cxn>
                <a:cxn ang="0">
                  <a:pos x="290" y="1"/>
                </a:cxn>
                <a:cxn ang="0">
                  <a:pos x="270" y="0"/>
                </a:cxn>
                <a:cxn ang="0">
                  <a:pos x="254" y="0"/>
                </a:cxn>
                <a:cxn ang="0">
                  <a:pos x="230" y="0"/>
                </a:cxn>
                <a:cxn ang="0">
                  <a:pos x="209" y="1"/>
                </a:cxn>
                <a:cxn ang="0">
                  <a:pos x="189" y="1"/>
                </a:cxn>
                <a:cxn ang="0">
                  <a:pos x="149" y="4"/>
                </a:cxn>
                <a:cxn ang="0">
                  <a:pos x="130" y="6"/>
                </a:cxn>
                <a:cxn ang="0">
                  <a:pos x="106" y="9"/>
                </a:cxn>
                <a:cxn ang="0">
                  <a:pos x="89" y="12"/>
                </a:cxn>
                <a:cxn ang="0">
                  <a:pos x="70" y="16"/>
                </a:cxn>
                <a:cxn ang="0">
                  <a:pos x="55" y="19"/>
                </a:cxn>
                <a:cxn ang="0">
                  <a:pos x="44" y="22"/>
                </a:cxn>
                <a:cxn ang="0">
                  <a:pos x="30" y="27"/>
                </a:cxn>
                <a:cxn ang="0">
                  <a:pos x="19" y="32"/>
                </a:cxn>
                <a:cxn ang="0">
                  <a:pos x="13" y="36"/>
                </a:cxn>
                <a:cxn ang="0">
                  <a:pos x="7" y="40"/>
                </a:cxn>
                <a:cxn ang="0">
                  <a:pos x="3" y="45"/>
                </a:cxn>
                <a:cxn ang="0">
                  <a:pos x="1" y="49"/>
                </a:cxn>
                <a:cxn ang="0">
                  <a:pos x="1" y="64"/>
                </a:cxn>
              </a:cxnLst>
              <a:rect l="0" t="0" r="r" b="b"/>
              <a:pathLst>
                <a:path w="488" h="67">
                  <a:moveTo>
                    <a:pt x="1" y="64"/>
                  </a:moveTo>
                  <a:cubicBezTo>
                    <a:pt x="1" y="63"/>
                    <a:pt x="1" y="63"/>
                    <a:pt x="1" y="62"/>
                  </a:cubicBezTo>
                  <a:cubicBezTo>
                    <a:pt x="1" y="62"/>
                    <a:pt x="2" y="61"/>
                    <a:pt x="2" y="61"/>
                  </a:cubicBezTo>
                  <a:cubicBezTo>
                    <a:pt x="2" y="60"/>
                    <a:pt x="2" y="60"/>
                    <a:pt x="3" y="59"/>
                  </a:cubicBezTo>
                  <a:cubicBezTo>
                    <a:pt x="3" y="59"/>
                    <a:pt x="3" y="58"/>
                    <a:pt x="4" y="58"/>
                  </a:cubicBezTo>
                  <a:cubicBezTo>
                    <a:pt x="4" y="57"/>
                    <a:pt x="4" y="57"/>
                    <a:pt x="5" y="57"/>
                  </a:cubicBezTo>
                  <a:cubicBezTo>
                    <a:pt x="5" y="56"/>
                    <a:pt x="6" y="56"/>
                    <a:pt x="6" y="55"/>
                  </a:cubicBezTo>
                  <a:cubicBezTo>
                    <a:pt x="7" y="55"/>
                    <a:pt x="7" y="54"/>
                    <a:pt x="8" y="54"/>
                  </a:cubicBezTo>
                  <a:cubicBezTo>
                    <a:pt x="8" y="54"/>
                    <a:pt x="9" y="53"/>
                    <a:pt x="9" y="53"/>
                  </a:cubicBezTo>
                  <a:cubicBezTo>
                    <a:pt x="10" y="52"/>
                    <a:pt x="10" y="52"/>
                    <a:pt x="11" y="52"/>
                  </a:cubicBezTo>
                  <a:cubicBezTo>
                    <a:pt x="11" y="51"/>
                    <a:pt x="12" y="51"/>
                    <a:pt x="13" y="50"/>
                  </a:cubicBezTo>
                  <a:cubicBezTo>
                    <a:pt x="13" y="50"/>
                    <a:pt x="14" y="49"/>
                    <a:pt x="15" y="49"/>
                  </a:cubicBezTo>
                  <a:cubicBezTo>
                    <a:pt x="15" y="49"/>
                    <a:pt x="16" y="48"/>
                    <a:pt x="17" y="48"/>
                  </a:cubicBezTo>
                  <a:cubicBezTo>
                    <a:pt x="18" y="47"/>
                    <a:pt x="18" y="47"/>
                    <a:pt x="19" y="47"/>
                  </a:cubicBezTo>
                  <a:cubicBezTo>
                    <a:pt x="20" y="46"/>
                    <a:pt x="21" y="46"/>
                    <a:pt x="22" y="45"/>
                  </a:cubicBezTo>
                  <a:cubicBezTo>
                    <a:pt x="23" y="45"/>
                    <a:pt x="23" y="44"/>
                    <a:pt x="24" y="44"/>
                  </a:cubicBezTo>
                  <a:cubicBezTo>
                    <a:pt x="26" y="43"/>
                    <a:pt x="28" y="43"/>
                    <a:pt x="30" y="42"/>
                  </a:cubicBezTo>
                  <a:cubicBezTo>
                    <a:pt x="30" y="42"/>
                    <a:pt x="31" y="41"/>
                    <a:pt x="32" y="41"/>
                  </a:cubicBezTo>
                  <a:cubicBezTo>
                    <a:pt x="33" y="41"/>
                    <a:pt x="34" y="40"/>
                    <a:pt x="36" y="39"/>
                  </a:cubicBezTo>
                  <a:cubicBezTo>
                    <a:pt x="37" y="39"/>
                    <a:pt x="38" y="39"/>
                    <a:pt x="39" y="39"/>
                  </a:cubicBezTo>
                  <a:cubicBezTo>
                    <a:pt x="40" y="38"/>
                    <a:pt x="42" y="38"/>
                    <a:pt x="44" y="37"/>
                  </a:cubicBezTo>
                  <a:cubicBezTo>
                    <a:pt x="45" y="37"/>
                    <a:pt x="45" y="36"/>
                    <a:pt x="46" y="36"/>
                  </a:cubicBezTo>
                  <a:cubicBezTo>
                    <a:pt x="48" y="36"/>
                    <a:pt x="51" y="35"/>
                    <a:pt x="53" y="34"/>
                  </a:cubicBezTo>
                  <a:cubicBezTo>
                    <a:pt x="54" y="34"/>
                    <a:pt x="55" y="34"/>
                    <a:pt x="55" y="34"/>
                  </a:cubicBezTo>
                  <a:cubicBezTo>
                    <a:pt x="56" y="34"/>
                    <a:pt x="56" y="33"/>
                    <a:pt x="57" y="33"/>
                  </a:cubicBezTo>
                  <a:cubicBezTo>
                    <a:pt x="59" y="33"/>
                    <a:pt x="61" y="32"/>
                    <a:pt x="62" y="32"/>
                  </a:cubicBezTo>
                  <a:cubicBezTo>
                    <a:pt x="63" y="32"/>
                    <a:pt x="64" y="32"/>
                    <a:pt x="64" y="31"/>
                  </a:cubicBezTo>
                  <a:cubicBezTo>
                    <a:pt x="66" y="31"/>
                    <a:pt x="68" y="31"/>
                    <a:pt x="70" y="30"/>
                  </a:cubicBezTo>
                  <a:cubicBezTo>
                    <a:pt x="71" y="30"/>
                    <a:pt x="71" y="30"/>
                    <a:pt x="72" y="30"/>
                  </a:cubicBezTo>
                  <a:cubicBezTo>
                    <a:pt x="74" y="29"/>
                    <a:pt x="76" y="29"/>
                    <a:pt x="79" y="28"/>
                  </a:cubicBezTo>
                  <a:cubicBezTo>
                    <a:pt x="79" y="28"/>
                    <a:pt x="80" y="28"/>
                    <a:pt x="80" y="28"/>
                  </a:cubicBezTo>
                  <a:cubicBezTo>
                    <a:pt x="83" y="28"/>
                    <a:pt x="86" y="27"/>
                    <a:pt x="88" y="27"/>
                  </a:cubicBezTo>
                  <a:cubicBezTo>
                    <a:pt x="89" y="26"/>
                    <a:pt x="90" y="26"/>
                    <a:pt x="91" y="26"/>
                  </a:cubicBezTo>
                  <a:cubicBezTo>
                    <a:pt x="93" y="26"/>
                    <a:pt x="95" y="25"/>
                    <a:pt x="97" y="25"/>
                  </a:cubicBezTo>
                  <a:cubicBezTo>
                    <a:pt x="98" y="25"/>
                    <a:pt x="99" y="25"/>
                    <a:pt x="100" y="25"/>
                  </a:cubicBezTo>
                  <a:cubicBezTo>
                    <a:pt x="102" y="24"/>
                    <a:pt x="104" y="24"/>
                    <a:pt x="106" y="24"/>
                  </a:cubicBezTo>
                  <a:cubicBezTo>
                    <a:pt x="108" y="23"/>
                    <a:pt x="109" y="23"/>
                    <a:pt x="110" y="23"/>
                  </a:cubicBezTo>
                  <a:cubicBezTo>
                    <a:pt x="112" y="23"/>
                    <a:pt x="113" y="23"/>
                    <a:pt x="115" y="22"/>
                  </a:cubicBezTo>
                  <a:cubicBezTo>
                    <a:pt x="120" y="22"/>
                    <a:pt x="124" y="21"/>
                    <a:pt x="129" y="21"/>
                  </a:cubicBezTo>
                  <a:cubicBezTo>
                    <a:pt x="131" y="20"/>
                    <a:pt x="134" y="20"/>
                    <a:pt x="136" y="20"/>
                  </a:cubicBezTo>
                  <a:cubicBezTo>
                    <a:pt x="137" y="20"/>
                    <a:pt x="138" y="20"/>
                    <a:pt x="139" y="20"/>
                  </a:cubicBezTo>
                  <a:cubicBezTo>
                    <a:pt x="142" y="19"/>
                    <a:pt x="146" y="19"/>
                    <a:pt x="149" y="19"/>
                  </a:cubicBezTo>
                  <a:cubicBezTo>
                    <a:pt x="155" y="18"/>
                    <a:pt x="161" y="18"/>
                    <a:pt x="167" y="17"/>
                  </a:cubicBezTo>
                  <a:cubicBezTo>
                    <a:pt x="168" y="17"/>
                    <a:pt x="169" y="17"/>
                    <a:pt x="170" y="17"/>
                  </a:cubicBezTo>
                  <a:cubicBezTo>
                    <a:pt x="176" y="17"/>
                    <a:pt x="182" y="16"/>
                    <a:pt x="188" y="16"/>
                  </a:cubicBezTo>
                  <a:cubicBezTo>
                    <a:pt x="189" y="16"/>
                    <a:pt x="190" y="16"/>
                    <a:pt x="191" y="16"/>
                  </a:cubicBezTo>
                  <a:cubicBezTo>
                    <a:pt x="195" y="16"/>
                    <a:pt x="199" y="15"/>
                    <a:pt x="203" y="15"/>
                  </a:cubicBezTo>
                  <a:cubicBezTo>
                    <a:pt x="204" y="15"/>
                    <a:pt x="205" y="15"/>
                    <a:pt x="206" y="15"/>
                  </a:cubicBezTo>
                  <a:cubicBezTo>
                    <a:pt x="207" y="15"/>
                    <a:pt x="208" y="15"/>
                    <a:pt x="210" y="15"/>
                  </a:cubicBezTo>
                  <a:cubicBezTo>
                    <a:pt x="212" y="15"/>
                    <a:pt x="215" y="15"/>
                    <a:pt x="217" y="15"/>
                  </a:cubicBezTo>
                  <a:cubicBezTo>
                    <a:pt x="219" y="15"/>
                    <a:pt x="220" y="15"/>
                    <a:pt x="221" y="15"/>
                  </a:cubicBezTo>
                  <a:cubicBezTo>
                    <a:pt x="224" y="15"/>
                    <a:pt x="227" y="15"/>
                    <a:pt x="229" y="15"/>
                  </a:cubicBezTo>
                  <a:cubicBezTo>
                    <a:pt x="231" y="15"/>
                    <a:pt x="232" y="15"/>
                    <a:pt x="233" y="15"/>
                  </a:cubicBezTo>
                  <a:cubicBezTo>
                    <a:pt x="236" y="15"/>
                    <a:pt x="240" y="15"/>
                    <a:pt x="244" y="15"/>
                  </a:cubicBezTo>
                  <a:cubicBezTo>
                    <a:pt x="248" y="15"/>
                    <a:pt x="252" y="15"/>
                    <a:pt x="255" y="15"/>
                  </a:cubicBezTo>
                  <a:cubicBezTo>
                    <a:pt x="256" y="15"/>
                    <a:pt x="257" y="15"/>
                    <a:pt x="258" y="15"/>
                  </a:cubicBezTo>
                  <a:cubicBezTo>
                    <a:pt x="261" y="15"/>
                    <a:pt x="264" y="15"/>
                    <a:pt x="267" y="15"/>
                  </a:cubicBezTo>
                  <a:cubicBezTo>
                    <a:pt x="268" y="15"/>
                    <a:pt x="269" y="15"/>
                    <a:pt x="270" y="15"/>
                  </a:cubicBezTo>
                  <a:cubicBezTo>
                    <a:pt x="273" y="15"/>
                    <a:pt x="275" y="15"/>
                    <a:pt x="278" y="15"/>
                  </a:cubicBezTo>
                  <a:cubicBezTo>
                    <a:pt x="279" y="15"/>
                    <a:pt x="281" y="15"/>
                    <a:pt x="282" y="15"/>
                  </a:cubicBezTo>
                  <a:cubicBezTo>
                    <a:pt x="284" y="15"/>
                    <a:pt x="286" y="15"/>
                    <a:pt x="288" y="15"/>
                  </a:cubicBezTo>
                  <a:cubicBezTo>
                    <a:pt x="290" y="16"/>
                    <a:pt x="292" y="16"/>
                    <a:pt x="294" y="16"/>
                  </a:cubicBezTo>
                  <a:cubicBezTo>
                    <a:pt x="296" y="16"/>
                    <a:pt x="298" y="16"/>
                    <a:pt x="300" y="16"/>
                  </a:cubicBezTo>
                  <a:cubicBezTo>
                    <a:pt x="302" y="16"/>
                    <a:pt x="304" y="16"/>
                    <a:pt x="305" y="16"/>
                  </a:cubicBezTo>
                  <a:cubicBezTo>
                    <a:pt x="307" y="16"/>
                    <a:pt x="309" y="17"/>
                    <a:pt x="311" y="17"/>
                  </a:cubicBezTo>
                  <a:cubicBezTo>
                    <a:pt x="313" y="17"/>
                    <a:pt x="315" y="17"/>
                    <a:pt x="317" y="17"/>
                  </a:cubicBezTo>
                  <a:cubicBezTo>
                    <a:pt x="319" y="17"/>
                    <a:pt x="321" y="17"/>
                    <a:pt x="323" y="17"/>
                  </a:cubicBezTo>
                  <a:cubicBezTo>
                    <a:pt x="325" y="18"/>
                    <a:pt x="326" y="18"/>
                    <a:pt x="328" y="18"/>
                  </a:cubicBezTo>
                  <a:cubicBezTo>
                    <a:pt x="330" y="18"/>
                    <a:pt x="332" y="18"/>
                    <a:pt x="334" y="18"/>
                  </a:cubicBezTo>
                  <a:cubicBezTo>
                    <a:pt x="336" y="18"/>
                    <a:pt x="338" y="19"/>
                    <a:pt x="340" y="19"/>
                  </a:cubicBezTo>
                  <a:cubicBezTo>
                    <a:pt x="341" y="19"/>
                    <a:pt x="343" y="19"/>
                    <a:pt x="344" y="19"/>
                  </a:cubicBezTo>
                  <a:cubicBezTo>
                    <a:pt x="347" y="19"/>
                    <a:pt x="349" y="20"/>
                    <a:pt x="351" y="20"/>
                  </a:cubicBezTo>
                  <a:cubicBezTo>
                    <a:pt x="352" y="20"/>
                    <a:pt x="354" y="20"/>
                    <a:pt x="355" y="20"/>
                  </a:cubicBezTo>
                  <a:cubicBezTo>
                    <a:pt x="358" y="21"/>
                    <a:pt x="360" y="21"/>
                    <a:pt x="362" y="21"/>
                  </a:cubicBezTo>
                  <a:cubicBezTo>
                    <a:pt x="364" y="21"/>
                    <a:pt x="365" y="22"/>
                    <a:pt x="366" y="22"/>
                  </a:cubicBezTo>
                  <a:cubicBezTo>
                    <a:pt x="369" y="22"/>
                    <a:pt x="371" y="22"/>
                    <a:pt x="374" y="23"/>
                  </a:cubicBezTo>
                  <a:cubicBezTo>
                    <a:pt x="375" y="23"/>
                    <a:pt x="376" y="23"/>
                    <a:pt x="378" y="23"/>
                  </a:cubicBezTo>
                  <a:cubicBezTo>
                    <a:pt x="381" y="24"/>
                    <a:pt x="384" y="24"/>
                    <a:pt x="386" y="24"/>
                  </a:cubicBezTo>
                  <a:cubicBezTo>
                    <a:pt x="387" y="25"/>
                    <a:pt x="388" y="25"/>
                    <a:pt x="389" y="25"/>
                  </a:cubicBezTo>
                  <a:cubicBezTo>
                    <a:pt x="393" y="25"/>
                    <a:pt x="397" y="26"/>
                    <a:pt x="400" y="27"/>
                  </a:cubicBezTo>
                  <a:cubicBezTo>
                    <a:pt x="402" y="27"/>
                    <a:pt x="404" y="27"/>
                    <a:pt x="406" y="28"/>
                  </a:cubicBezTo>
                  <a:cubicBezTo>
                    <a:pt x="407" y="28"/>
                    <a:pt x="407" y="28"/>
                    <a:pt x="408" y="28"/>
                  </a:cubicBezTo>
                  <a:cubicBezTo>
                    <a:pt x="411" y="29"/>
                    <a:pt x="413" y="29"/>
                    <a:pt x="416" y="30"/>
                  </a:cubicBezTo>
                  <a:cubicBezTo>
                    <a:pt x="418" y="30"/>
                    <a:pt x="419" y="31"/>
                    <a:pt x="421" y="31"/>
                  </a:cubicBezTo>
                  <a:cubicBezTo>
                    <a:pt x="422" y="31"/>
                    <a:pt x="423" y="31"/>
                    <a:pt x="424" y="32"/>
                  </a:cubicBezTo>
                  <a:cubicBezTo>
                    <a:pt x="427" y="32"/>
                    <a:pt x="429" y="33"/>
                    <a:pt x="432" y="34"/>
                  </a:cubicBezTo>
                  <a:cubicBezTo>
                    <a:pt x="434" y="34"/>
                    <a:pt x="436" y="35"/>
                    <a:pt x="439" y="35"/>
                  </a:cubicBezTo>
                  <a:cubicBezTo>
                    <a:pt x="439" y="36"/>
                    <a:pt x="440" y="36"/>
                    <a:pt x="441" y="36"/>
                  </a:cubicBezTo>
                  <a:cubicBezTo>
                    <a:pt x="442" y="36"/>
                    <a:pt x="444" y="37"/>
                    <a:pt x="445" y="37"/>
                  </a:cubicBezTo>
                  <a:cubicBezTo>
                    <a:pt x="446" y="38"/>
                    <a:pt x="447" y="38"/>
                    <a:pt x="447" y="38"/>
                  </a:cubicBezTo>
                  <a:cubicBezTo>
                    <a:pt x="449" y="39"/>
                    <a:pt x="450" y="39"/>
                    <a:pt x="451" y="39"/>
                  </a:cubicBezTo>
                  <a:cubicBezTo>
                    <a:pt x="452" y="40"/>
                    <a:pt x="453" y="40"/>
                    <a:pt x="453" y="40"/>
                  </a:cubicBezTo>
                  <a:cubicBezTo>
                    <a:pt x="455" y="41"/>
                    <a:pt x="456" y="41"/>
                    <a:pt x="457" y="41"/>
                  </a:cubicBezTo>
                  <a:cubicBezTo>
                    <a:pt x="458" y="42"/>
                    <a:pt x="458" y="42"/>
                    <a:pt x="459" y="42"/>
                  </a:cubicBezTo>
                  <a:cubicBezTo>
                    <a:pt x="460" y="43"/>
                    <a:pt x="461" y="43"/>
                    <a:pt x="462" y="44"/>
                  </a:cubicBezTo>
                  <a:cubicBezTo>
                    <a:pt x="463" y="44"/>
                    <a:pt x="463" y="44"/>
                    <a:pt x="464" y="44"/>
                  </a:cubicBezTo>
                  <a:cubicBezTo>
                    <a:pt x="465" y="45"/>
                    <a:pt x="466" y="45"/>
                    <a:pt x="467" y="46"/>
                  </a:cubicBezTo>
                  <a:cubicBezTo>
                    <a:pt x="468" y="46"/>
                    <a:pt x="468" y="46"/>
                    <a:pt x="469" y="47"/>
                  </a:cubicBezTo>
                  <a:cubicBezTo>
                    <a:pt x="472" y="48"/>
                    <a:pt x="474" y="50"/>
                    <a:pt x="476" y="51"/>
                  </a:cubicBezTo>
                  <a:cubicBezTo>
                    <a:pt x="477" y="51"/>
                    <a:pt x="477" y="52"/>
                    <a:pt x="477" y="52"/>
                  </a:cubicBezTo>
                  <a:cubicBezTo>
                    <a:pt x="478" y="52"/>
                    <a:pt x="479" y="53"/>
                    <a:pt x="480" y="53"/>
                  </a:cubicBezTo>
                  <a:cubicBezTo>
                    <a:pt x="480" y="54"/>
                    <a:pt x="480" y="54"/>
                    <a:pt x="481" y="54"/>
                  </a:cubicBezTo>
                  <a:cubicBezTo>
                    <a:pt x="481" y="55"/>
                    <a:pt x="482" y="55"/>
                    <a:pt x="482" y="56"/>
                  </a:cubicBezTo>
                  <a:cubicBezTo>
                    <a:pt x="483" y="56"/>
                    <a:pt x="483" y="56"/>
                    <a:pt x="483" y="57"/>
                  </a:cubicBezTo>
                  <a:cubicBezTo>
                    <a:pt x="484" y="57"/>
                    <a:pt x="484" y="58"/>
                    <a:pt x="484" y="58"/>
                  </a:cubicBezTo>
                  <a:cubicBezTo>
                    <a:pt x="485" y="59"/>
                    <a:pt x="485" y="59"/>
                    <a:pt x="485" y="59"/>
                  </a:cubicBezTo>
                  <a:cubicBezTo>
                    <a:pt x="485" y="60"/>
                    <a:pt x="486" y="60"/>
                    <a:pt x="486" y="61"/>
                  </a:cubicBezTo>
                  <a:cubicBezTo>
                    <a:pt x="486" y="61"/>
                    <a:pt x="486" y="61"/>
                    <a:pt x="486" y="62"/>
                  </a:cubicBezTo>
                  <a:cubicBezTo>
                    <a:pt x="487" y="62"/>
                    <a:pt x="487" y="63"/>
                    <a:pt x="487" y="63"/>
                  </a:cubicBezTo>
                  <a:cubicBezTo>
                    <a:pt x="487" y="64"/>
                    <a:pt x="487" y="64"/>
                    <a:pt x="487" y="64"/>
                  </a:cubicBezTo>
                  <a:cubicBezTo>
                    <a:pt x="488" y="65"/>
                    <a:pt x="488" y="66"/>
                    <a:pt x="488" y="67"/>
                  </a:cubicBezTo>
                  <a:cubicBezTo>
                    <a:pt x="488" y="52"/>
                    <a:pt x="488" y="52"/>
                    <a:pt x="488" y="52"/>
                  </a:cubicBezTo>
                  <a:cubicBezTo>
                    <a:pt x="488" y="51"/>
                    <a:pt x="488" y="50"/>
                    <a:pt x="487" y="50"/>
                  </a:cubicBezTo>
                  <a:cubicBezTo>
                    <a:pt x="487" y="49"/>
                    <a:pt x="487" y="49"/>
                    <a:pt x="487" y="49"/>
                  </a:cubicBezTo>
                  <a:cubicBezTo>
                    <a:pt x="487" y="48"/>
                    <a:pt x="487" y="48"/>
                    <a:pt x="486" y="47"/>
                  </a:cubicBezTo>
                  <a:cubicBezTo>
                    <a:pt x="486" y="47"/>
                    <a:pt x="486" y="46"/>
                    <a:pt x="486" y="46"/>
                  </a:cubicBezTo>
                  <a:cubicBezTo>
                    <a:pt x="486" y="46"/>
                    <a:pt x="485" y="45"/>
                    <a:pt x="485" y="45"/>
                  </a:cubicBezTo>
                  <a:cubicBezTo>
                    <a:pt x="485" y="44"/>
                    <a:pt x="485" y="44"/>
                    <a:pt x="484" y="44"/>
                  </a:cubicBezTo>
                  <a:cubicBezTo>
                    <a:pt x="484" y="43"/>
                    <a:pt x="484" y="43"/>
                    <a:pt x="483" y="42"/>
                  </a:cubicBezTo>
                  <a:cubicBezTo>
                    <a:pt x="483" y="42"/>
                    <a:pt x="483" y="42"/>
                    <a:pt x="482" y="41"/>
                  </a:cubicBezTo>
                  <a:cubicBezTo>
                    <a:pt x="482" y="41"/>
                    <a:pt x="481" y="40"/>
                    <a:pt x="481" y="40"/>
                  </a:cubicBezTo>
                  <a:cubicBezTo>
                    <a:pt x="480" y="39"/>
                    <a:pt x="480" y="39"/>
                    <a:pt x="480" y="39"/>
                  </a:cubicBezTo>
                  <a:cubicBezTo>
                    <a:pt x="479" y="38"/>
                    <a:pt x="478" y="38"/>
                    <a:pt x="477" y="37"/>
                  </a:cubicBezTo>
                  <a:cubicBezTo>
                    <a:pt x="477" y="37"/>
                    <a:pt x="477" y="37"/>
                    <a:pt x="476" y="37"/>
                  </a:cubicBezTo>
                  <a:cubicBezTo>
                    <a:pt x="475" y="36"/>
                    <a:pt x="474" y="35"/>
                    <a:pt x="473" y="34"/>
                  </a:cubicBezTo>
                  <a:cubicBezTo>
                    <a:pt x="473" y="34"/>
                    <a:pt x="473" y="34"/>
                    <a:pt x="473" y="34"/>
                  </a:cubicBezTo>
                  <a:cubicBezTo>
                    <a:pt x="471" y="33"/>
                    <a:pt x="470" y="33"/>
                    <a:pt x="469" y="32"/>
                  </a:cubicBezTo>
                  <a:cubicBezTo>
                    <a:pt x="468" y="32"/>
                    <a:pt x="468" y="31"/>
                    <a:pt x="467" y="31"/>
                  </a:cubicBezTo>
                  <a:cubicBezTo>
                    <a:pt x="466" y="31"/>
                    <a:pt x="465" y="30"/>
                    <a:pt x="464" y="30"/>
                  </a:cubicBezTo>
                  <a:cubicBezTo>
                    <a:pt x="463" y="30"/>
                    <a:pt x="463" y="29"/>
                    <a:pt x="462" y="29"/>
                  </a:cubicBezTo>
                  <a:cubicBezTo>
                    <a:pt x="461" y="29"/>
                    <a:pt x="460" y="28"/>
                    <a:pt x="459" y="28"/>
                  </a:cubicBezTo>
                  <a:cubicBezTo>
                    <a:pt x="458" y="27"/>
                    <a:pt x="458" y="27"/>
                    <a:pt x="457" y="27"/>
                  </a:cubicBezTo>
                  <a:cubicBezTo>
                    <a:pt x="456" y="26"/>
                    <a:pt x="455" y="26"/>
                    <a:pt x="454" y="26"/>
                  </a:cubicBezTo>
                  <a:cubicBezTo>
                    <a:pt x="453" y="25"/>
                    <a:pt x="452" y="25"/>
                    <a:pt x="451" y="25"/>
                  </a:cubicBezTo>
                  <a:cubicBezTo>
                    <a:pt x="450" y="24"/>
                    <a:pt x="449" y="24"/>
                    <a:pt x="448" y="24"/>
                  </a:cubicBezTo>
                  <a:cubicBezTo>
                    <a:pt x="447" y="23"/>
                    <a:pt x="446" y="23"/>
                    <a:pt x="445" y="23"/>
                  </a:cubicBezTo>
                  <a:cubicBezTo>
                    <a:pt x="444" y="22"/>
                    <a:pt x="442" y="22"/>
                    <a:pt x="441" y="22"/>
                  </a:cubicBezTo>
                  <a:cubicBezTo>
                    <a:pt x="440" y="21"/>
                    <a:pt x="439" y="21"/>
                    <a:pt x="439" y="21"/>
                  </a:cubicBezTo>
                  <a:cubicBezTo>
                    <a:pt x="437" y="20"/>
                    <a:pt x="435" y="20"/>
                    <a:pt x="433" y="19"/>
                  </a:cubicBezTo>
                  <a:cubicBezTo>
                    <a:pt x="430" y="19"/>
                    <a:pt x="427" y="18"/>
                    <a:pt x="424" y="17"/>
                  </a:cubicBezTo>
                  <a:cubicBezTo>
                    <a:pt x="423" y="17"/>
                    <a:pt x="422" y="17"/>
                    <a:pt x="421" y="16"/>
                  </a:cubicBezTo>
                  <a:cubicBezTo>
                    <a:pt x="419" y="16"/>
                    <a:pt x="417" y="16"/>
                    <a:pt x="416" y="15"/>
                  </a:cubicBezTo>
                  <a:cubicBezTo>
                    <a:pt x="416" y="15"/>
                    <a:pt x="415" y="15"/>
                    <a:pt x="415" y="15"/>
                  </a:cubicBezTo>
                  <a:cubicBezTo>
                    <a:pt x="413" y="15"/>
                    <a:pt x="410" y="14"/>
                    <a:pt x="408" y="14"/>
                  </a:cubicBezTo>
                  <a:cubicBezTo>
                    <a:pt x="407" y="14"/>
                    <a:pt x="407" y="13"/>
                    <a:pt x="406" y="13"/>
                  </a:cubicBezTo>
                  <a:cubicBezTo>
                    <a:pt x="404" y="13"/>
                    <a:pt x="403" y="13"/>
                    <a:pt x="401" y="12"/>
                  </a:cubicBezTo>
                  <a:cubicBezTo>
                    <a:pt x="401" y="12"/>
                    <a:pt x="401" y="12"/>
                    <a:pt x="400" y="12"/>
                  </a:cubicBezTo>
                  <a:cubicBezTo>
                    <a:pt x="397" y="12"/>
                    <a:pt x="393" y="11"/>
                    <a:pt x="389" y="10"/>
                  </a:cubicBezTo>
                  <a:cubicBezTo>
                    <a:pt x="389" y="10"/>
                    <a:pt x="389" y="10"/>
                    <a:pt x="388" y="10"/>
                  </a:cubicBezTo>
                  <a:cubicBezTo>
                    <a:pt x="387" y="10"/>
                    <a:pt x="387" y="10"/>
                    <a:pt x="386" y="10"/>
                  </a:cubicBezTo>
                  <a:cubicBezTo>
                    <a:pt x="383" y="9"/>
                    <a:pt x="381" y="9"/>
                    <a:pt x="378" y="9"/>
                  </a:cubicBezTo>
                  <a:cubicBezTo>
                    <a:pt x="377" y="9"/>
                    <a:pt x="377" y="8"/>
                    <a:pt x="376" y="8"/>
                  </a:cubicBezTo>
                  <a:cubicBezTo>
                    <a:pt x="375" y="8"/>
                    <a:pt x="374" y="8"/>
                    <a:pt x="373" y="8"/>
                  </a:cubicBezTo>
                  <a:cubicBezTo>
                    <a:pt x="371" y="8"/>
                    <a:pt x="369" y="7"/>
                    <a:pt x="367" y="7"/>
                  </a:cubicBezTo>
                  <a:cubicBezTo>
                    <a:pt x="366" y="7"/>
                    <a:pt x="365" y="7"/>
                    <a:pt x="364" y="7"/>
                  </a:cubicBezTo>
                  <a:cubicBezTo>
                    <a:pt x="364" y="7"/>
                    <a:pt x="363" y="7"/>
                    <a:pt x="362" y="7"/>
                  </a:cubicBezTo>
                  <a:cubicBezTo>
                    <a:pt x="360" y="6"/>
                    <a:pt x="358" y="6"/>
                    <a:pt x="355" y="6"/>
                  </a:cubicBezTo>
                  <a:cubicBezTo>
                    <a:pt x="354" y="6"/>
                    <a:pt x="353" y="6"/>
                    <a:pt x="352" y="5"/>
                  </a:cubicBezTo>
                  <a:cubicBezTo>
                    <a:pt x="352" y="5"/>
                    <a:pt x="351" y="5"/>
                    <a:pt x="351" y="5"/>
                  </a:cubicBezTo>
                  <a:cubicBezTo>
                    <a:pt x="349" y="5"/>
                    <a:pt x="346" y="5"/>
                    <a:pt x="344" y="5"/>
                  </a:cubicBezTo>
                  <a:cubicBezTo>
                    <a:pt x="343" y="5"/>
                    <a:pt x="342" y="4"/>
                    <a:pt x="341" y="4"/>
                  </a:cubicBezTo>
                  <a:cubicBezTo>
                    <a:pt x="340" y="4"/>
                    <a:pt x="340" y="4"/>
                    <a:pt x="340" y="4"/>
                  </a:cubicBezTo>
                  <a:cubicBezTo>
                    <a:pt x="338" y="4"/>
                    <a:pt x="336" y="4"/>
                    <a:pt x="334" y="4"/>
                  </a:cubicBezTo>
                  <a:cubicBezTo>
                    <a:pt x="332" y="4"/>
                    <a:pt x="331" y="3"/>
                    <a:pt x="329" y="3"/>
                  </a:cubicBezTo>
                  <a:cubicBezTo>
                    <a:pt x="329" y="3"/>
                    <a:pt x="328" y="3"/>
                    <a:pt x="328" y="3"/>
                  </a:cubicBezTo>
                  <a:cubicBezTo>
                    <a:pt x="326" y="3"/>
                    <a:pt x="324" y="3"/>
                    <a:pt x="323" y="3"/>
                  </a:cubicBezTo>
                  <a:cubicBezTo>
                    <a:pt x="321" y="3"/>
                    <a:pt x="319" y="3"/>
                    <a:pt x="318" y="2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15" y="2"/>
                    <a:pt x="314" y="2"/>
                    <a:pt x="312" y="2"/>
                  </a:cubicBezTo>
                  <a:cubicBezTo>
                    <a:pt x="310" y="2"/>
                    <a:pt x="308" y="2"/>
                    <a:pt x="306" y="2"/>
                  </a:cubicBezTo>
                  <a:cubicBezTo>
                    <a:pt x="306" y="2"/>
                    <a:pt x="305" y="2"/>
                    <a:pt x="305" y="2"/>
                  </a:cubicBezTo>
                  <a:cubicBezTo>
                    <a:pt x="304" y="2"/>
                    <a:pt x="303" y="2"/>
                    <a:pt x="302" y="2"/>
                  </a:cubicBezTo>
                  <a:cubicBezTo>
                    <a:pt x="300" y="1"/>
                    <a:pt x="297" y="1"/>
                    <a:pt x="295" y="1"/>
                  </a:cubicBezTo>
                  <a:cubicBezTo>
                    <a:pt x="294" y="1"/>
                    <a:pt x="294" y="1"/>
                    <a:pt x="294" y="1"/>
                  </a:cubicBezTo>
                  <a:cubicBezTo>
                    <a:pt x="292" y="1"/>
                    <a:pt x="291" y="1"/>
                    <a:pt x="290" y="1"/>
                  </a:cubicBezTo>
                  <a:cubicBezTo>
                    <a:pt x="288" y="1"/>
                    <a:pt x="286" y="1"/>
                    <a:pt x="284" y="1"/>
                  </a:cubicBezTo>
                  <a:cubicBezTo>
                    <a:pt x="283" y="1"/>
                    <a:pt x="282" y="1"/>
                    <a:pt x="282" y="1"/>
                  </a:cubicBezTo>
                  <a:cubicBezTo>
                    <a:pt x="281" y="1"/>
                    <a:pt x="280" y="1"/>
                    <a:pt x="278" y="1"/>
                  </a:cubicBezTo>
                  <a:cubicBezTo>
                    <a:pt x="277" y="1"/>
                    <a:pt x="275" y="0"/>
                    <a:pt x="273" y="0"/>
                  </a:cubicBezTo>
                  <a:cubicBezTo>
                    <a:pt x="272" y="0"/>
                    <a:pt x="271" y="0"/>
                    <a:pt x="270" y="0"/>
                  </a:cubicBezTo>
                  <a:cubicBezTo>
                    <a:pt x="269" y="0"/>
                    <a:pt x="268" y="0"/>
                    <a:pt x="267" y="0"/>
                  </a:cubicBezTo>
                  <a:cubicBezTo>
                    <a:pt x="265" y="0"/>
                    <a:pt x="264" y="0"/>
                    <a:pt x="263" y="0"/>
                  </a:cubicBezTo>
                  <a:cubicBezTo>
                    <a:pt x="261" y="0"/>
                    <a:pt x="260" y="0"/>
                    <a:pt x="258" y="0"/>
                  </a:cubicBezTo>
                  <a:cubicBezTo>
                    <a:pt x="257" y="0"/>
                    <a:pt x="256" y="0"/>
                    <a:pt x="255" y="0"/>
                  </a:cubicBezTo>
                  <a:cubicBezTo>
                    <a:pt x="255" y="0"/>
                    <a:pt x="254" y="0"/>
                    <a:pt x="254" y="0"/>
                  </a:cubicBezTo>
                  <a:cubicBezTo>
                    <a:pt x="251" y="0"/>
                    <a:pt x="248" y="0"/>
                    <a:pt x="244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1" y="0"/>
                    <a:pt x="238" y="0"/>
                    <a:pt x="235" y="0"/>
                  </a:cubicBezTo>
                  <a:cubicBezTo>
                    <a:pt x="234" y="0"/>
                    <a:pt x="233" y="0"/>
                    <a:pt x="232" y="0"/>
                  </a:cubicBezTo>
                  <a:cubicBezTo>
                    <a:pt x="231" y="0"/>
                    <a:pt x="231" y="0"/>
                    <a:pt x="230" y="0"/>
                  </a:cubicBezTo>
                  <a:cubicBezTo>
                    <a:pt x="229" y="0"/>
                    <a:pt x="227" y="0"/>
                    <a:pt x="226" y="0"/>
                  </a:cubicBezTo>
                  <a:cubicBezTo>
                    <a:pt x="224" y="0"/>
                    <a:pt x="222" y="0"/>
                    <a:pt x="221" y="0"/>
                  </a:cubicBezTo>
                  <a:cubicBezTo>
                    <a:pt x="220" y="0"/>
                    <a:pt x="219" y="0"/>
                    <a:pt x="218" y="0"/>
                  </a:cubicBezTo>
                  <a:cubicBezTo>
                    <a:pt x="217" y="0"/>
                    <a:pt x="216" y="0"/>
                    <a:pt x="216" y="0"/>
                  </a:cubicBezTo>
                  <a:cubicBezTo>
                    <a:pt x="213" y="0"/>
                    <a:pt x="211" y="1"/>
                    <a:pt x="209" y="1"/>
                  </a:cubicBezTo>
                  <a:cubicBezTo>
                    <a:pt x="208" y="1"/>
                    <a:pt x="207" y="1"/>
                    <a:pt x="206" y="1"/>
                  </a:cubicBezTo>
                  <a:cubicBezTo>
                    <a:pt x="206" y="1"/>
                    <a:pt x="206" y="1"/>
                    <a:pt x="205" y="1"/>
                  </a:cubicBezTo>
                  <a:cubicBezTo>
                    <a:pt x="205" y="1"/>
                    <a:pt x="204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ubicBezTo>
                    <a:pt x="191" y="1"/>
                    <a:pt x="190" y="1"/>
                    <a:pt x="189" y="1"/>
                  </a:cubicBezTo>
                  <a:cubicBezTo>
                    <a:pt x="189" y="1"/>
                    <a:pt x="188" y="1"/>
                    <a:pt x="187" y="1"/>
                  </a:cubicBezTo>
                  <a:cubicBezTo>
                    <a:pt x="181" y="2"/>
                    <a:pt x="175" y="2"/>
                    <a:pt x="170" y="2"/>
                  </a:cubicBezTo>
                  <a:cubicBezTo>
                    <a:pt x="169" y="3"/>
                    <a:pt x="168" y="3"/>
                    <a:pt x="167" y="3"/>
                  </a:cubicBezTo>
                  <a:cubicBezTo>
                    <a:pt x="161" y="3"/>
                    <a:pt x="155" y="4"/>
                    <a:pt x="149" y="4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49" y="4"/>
                    <a:pt x="148" y="4"/>
                    <a:pt x="148" y="4"/>
                  </a:cubicBezTo>
                  <a:cubicBezTo>
                    <a:pt x="145" y="4"/>
                    <a:pt x="142" y="5"/>
                    <a:pt x="139" y="5"/>
                  </a:cubicBezTo>
                  <a:cubicBezTo>
                    <a:pt x="138" y="5"/>
                    <a:pt x="136" y="5"/>
                    <a:pt x="135" y="5"/>
                  </a:cubicBezTo>
                  <a:cubicBezTo>
                    <a:pt x="134" y="6"/>
                    <a:pt x="132" y="6"/>
                    <a:pt x="130" y="6"/>
                  </a:cubicBezTo>
                  <a:cubicBezTo>
                    <a:pt x="130" y="6"/>
                    <a:pt x="130" y="6"/>
                    <a:pt x="129" y="6"/>
                  </a:cubicBezTo>
                  <a:cubicBezTo>
                    <a:pt x="124" y="7"/>
                    <a:pt x="119" y="7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2" y="8"/>
                    <a:pt x="111" y="8"/>
                    <a:pt x="110" y="9"/>
                  </a:cubicBezTo>
                  <a:cubicBezTo>
                    <a:pt x="109" y="9"/>
                    <a:pt x="108" y="9"/>
                    <a:pt x="106" y="9"/>
                  </a:cubicBezTo>
                  <a:cubicBezTo>
                    <a:pt x="104" y="9"/>
                    <a:pt x="103" y="10"/>
                    <a:pt x="101" y="10"/>
                  </a:cubicBezTo>
                  <a:cubicBezTo>
                    <a:pt x="100" y="10"/>
                    <a:pt x="98" y="10"/>
                    <a:pt x="97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5" y="11"/>
                    <a:pt x="93" y="11"/>
                    <a:pt x="91" y="12"/>
                  </a:cubicBezTo>
                  <a:cubicBezTo>
                    <a:pt x="90" y="12"/>
                    <a:pt x="89" y="12"/>
                    <a:pt x="89" y="12"/>
                  </a:cubicBezTo>
                  <a:cubicBezTo>
                    <a:pt x="86" y="12"/>
                    <a:pt x="83" y="13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79" y="14"/>
                  </a:cubicBezTo>
                  <a:cubicBezTo>
                    <a:pt x="77" y="14"/>
                    <a:pt x="74" y="15"/>
                    <a:pt x="72" y="15"/>
                  </a:cubicBezTo>
                  <a:cubicBezTo>
                    <a:pt x="71" y="15"/>
                    <a:pt x="70" y="16"/>
                    <a:pt x="70" y="16"/>
                  </a:cubicBezTo>
                  <a:cubicBezTo>
                    <a:pt x="68" y="16"/>
                    <a:pt x="67" y="16"/>
                    <a:pt x="66" y="16"/>
                  </a:cubicBezTo>
                  <a:cubicBezTo>
                    <a:pt x="66" y="17"/>
                    <a:pt x="65" y="17"/>
                    <a:pt x="64" y="17"/>
                  </a:cubicBezTo>
                  <a:cubicBezTo>
                    <a:pt x="64" y="17"/>
                    <a:pt x="63" y="17"/>
                    <a:pt x="62" y="17"/>
                  </a:cubicBezTo>
                  <a:cubicBezTo>
                    <a:pt x="60" y="18"/>
                    <a:pt x="59" y="18"/>
                    <a:pt x="57" y="19"/>
                  </a:cubicBezTo>
                  <a:cubicBezTo>
                    <a:pt x="56" y="19"/>
                    <a:pt x="56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4" y="19"/>
                    <a:pt x="53" y="20"/>
                    <a:pt x="53" y="20"/>
                  </a:cubicBezTo>
                  <a:cubicBezTo>
                    <a:pt x="51" y="20"/>
                    <a:pt x="48" y="21"/>
                    <a:pt x="46" y="22"/>
                  </a:cubicBezTo>
                  <a:cubicBezTo>
                    <a:pt x="46" y="22"/>
                    <a:pt x="45" y="22"/>
                    <a:pt x="45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2" y="23"/>
                    <a:pt x="40" y="24"/>
                    <a:pt x="38" y="24"/>
                  </a:cubicBezTo>
                  <a:cubicBezTo>
                    <a:pt x="38" y="24"/>
                    <a:pt x="37" y="25"/>
                    <a:pt x="37" y="25"/>
                  </a:cubicBezTo>
                  <a:cubicBezTo>
                    <a:pt x="37" y="25"/>
                    <a:pt x="36" y="25"/>
                    <a:pt x="36" y="25"/>
                  </a:cubicBezTo>
                  <a:cubicBezTo>
                    <a:pt x="34" y="26"/>
                    <a:pt x="33" y="26"/>
                    <a:pt x="31" y="27"/>
                  </a:cubicBezTo>
                  <a:cubicBezTo>
                    <a:pt x="31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8" y="28"/>
                    <a:pt x="26" y="29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3" y="30"/>
                    <a:pt x="23" y="30"/>
                  </a:cubicBezTo>
                  <a:cubicBezTo>
                    <a:pt x="22" y="31"/>
                    <a:pt x="20" y="31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8" y="33"/>
                    <a:pt x="18" y="33"/>
                    <a:pt x="17" y="33"/>
                  </a:cubicBezTo>
                  <a:cubicBezTo>
                    <a:pt x="16" y="34"/>
                    <a:pt x="15" y="34"/>
                    <a:pt x="15" y="34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35"/>
                    <a:pt x="13" y="35"/>
                    <a:pt x="13" y="36"/>
                  </a:cubicBezTo>
                  <a:cubicBezTo>
                    <a:pt x="12" y="36"/>
                    <a:pt x="11" y="37"/>
                    <a:pt x="11" y="37"/>
                  </a:cubicBezTo>
                  <a:cubicBezTo>
                    <a:pt x="11" y="37"/>
                    <a:pt x="10" y="37"/>
                    <a:pt x="10" y="37"/>
                  </a:cubicBezTo>
                  <a:cubicBezTo>
                    <a:pt x="10" y="38"/>
                    <a:pt x="10" y="38"/>
                    <a:pt x="9" y="38"/>
                  </a:cubicBezTo>
                  <a:cubicBezTo>
                    <a:pt x="9" y="39"/>
                    <a:pt x="8" y="39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0"/>
                    <a:pt x="7" y="40"/>
                    <a:pt x="6" y="41"/>
                  </a:cubicBezTo>
                  <a:cubicBezTo>
                    <a:pt x="6" y="41"/>
                    <a:pt x="5" y="42"/>
                    <a:pt x="5" y="42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3" y="44"/>
                    <a:pt x="3" y="44"/>
                    <a:pt x="3" y="45"/>
                  </a:cubicBezTo>
                  <a:cubicBezTo>
                    <a:pt x="3" y="45"/>
                    <a:pt x="2" y="45"/>
                    <a:pt x="2" y="45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7"/>
                    <a:pt x="1" y="47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1" y="50"/>
                    <a:pt x="1" y="50"/>
                  </a:cubicBezTo>
                  <a:cubicBezTo>
                    <a:pt x="0" y="50"/>
                    <a:pt x="0" y="51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6"/>
                    <a:pt x="0" y="65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Freeform 6"/>
            <p:cNvSpPr>
              <a:spLocks/>
            </p:cNvSpPr>
            <p:nvPr/>
          </p:nvSpPr>
          <p:spPr bwMode="auto">
            <a:xfrm>
              <a:off x="3333750" y="3541712"/>
              <a:ext cx="2473325" cy="325438"/>
            </a:xfrm>
            <a:custGeom>
              <a:avLst/>
              <a:gdLst/>
              <a:ahLst/>
              <a:cxnLst>
                <a:cxn ang="0">
                  <a:pos x="652" y="11"/>
                </a:cxn>
                <a:cxn ang="0">
                  <a:pos x="644" y="19"/>
                </a:cxn>
                <a:cxn ang="0">
                  <a:pos x="631" y="27"/>
                </a:cxn>
                <a:cxn ang="0">
                  <a:pos x="608" y="37"/>
                </a:cxn>
                <a:cxn ang="0">
                  <a:pos x="582" y="45"/>
                </a:cxn>
                <a:cxn ang="0">
                  <a:pos x="559" y="50"/>
                </a:cxn>
                <a:cxn ang="0">
                  <a:pos x="525" y="56"/>
                </a:cxn>
                <a:cxn ang="0">
                  <a:pos x="496" y="60"/>
                </a:cxn>
                <a:cxn ang="0">
                  <a:pos x="459" y="65"/>
                </a:cxn>
                <a:cxn ang="0">
                  <a:pos x="428" y="67"/>
                </a:cxn>
                <a:cxn ang="0">
                  <a:pos x="383" y="69"/>
                </a:cxn>
                <a:cxn ang="0">
                  <a:pos x="348" y="70"/>
                </a:cxn>
                <a:cxn ang="0">
                  <a:pos x="298" y="70"/>
                </a:cxn>
                <a:cxn ang="0">
                  <a:pos x="261" y="69"/>
                </a:cxn>
                <a:cxn ang="0">
                  <a:pos x="224" y="67"/>
                </a:cxn>
                <a:cxn ang="0">
                  <a:pos x="184" y="63"/>
                </a:cxn>
                <a:cxn ang="0">
                  <a:pos x="148" y="59"/>
                </a:cxn>
                <a:cxn ang="0">
                  <a:pos x="118" y="54"/>
                </a:cxn>
                <a:cxn ang="0">
                  <a:pos x="86" y="47"/>
                </a:cxn>
                <a:cxn ang="0">
                  <a:pos x="54" y="39"/>
                </a:cxn>
                <a:cxn ang="0">
                  <a:pos x="34" y="31"/>
                </a:cxn>
                <a:cxn ang="0">
                  <a:pos x="20" y="24"/>
                </a:cxn>
                <a:cxn ang="0">
                  <a:pos x="7" y="15"/>
                </a:cxn>
                <a:cxn ang="0">
                  <a:pos x="2" y="7"/>
                </a:cxn>
                <a:cxn ang="0">
                  <a:pos x="0" y="18"/>
                </a:cxn>
                <a:cxn ang="0">
                  <a:pos x="5" y="26"/>
                </a:cxn>
                <a:cxn ang="0">
                  <a:pos x="14" y="35"/>
                </a:cxn>
                <a:cxn ang="0">
                  <a:pos x="28" y="43"/>
                </a:cxn>
                <a:cxn ang="0">
                  <a:pos x="46" y="50"/>
                </a:cxn>
                <a:cxn ang="0">
                  <a:pos x="66" y="57"/>
                </a:cxn>
                <a:cxn ang="0">
                  <a:pos x="97" y="65"/>
                </a:cxn>
                <a:cxn ang="0">
                  <a:pos x="122" y="69"/>
                </a:cxn>
                <a:cxn ang="0">
                  <a:pos x="134" y="71"/>
                </a:cxn>
                <a:cxn ang="0">
                  <a:pos x="154" y="74"/>
                </a:cxn>
                <a:cxn ang="0">
                  <a:pos x="182" y="78"/>
                </a:cxn>
                <a:cxn ang="0">
                  <a:pos x="207" y="80"/>
                </a:cxn>
                <a:cxn ang="0">
                  <a:pos x="230" y="82"/>
                </a:cxn>
                <a:cxn ang="0">
                  <a:pos x="260" y="83"/>
                </a:cxn>
                <a:cxn ang="0">
                  <a:pos x="282" y="84"/>
                </a:cxn>
                <a:cxn ang="0">
                  <a:pos x="309" y="85"/>
                </a:cxn>
                <a:cxn ang="0">
                  <a:pos x="340" y="85"/>
                </a:cxn>
                <a:cxn ang="0">
                  <a:pos x="364" y="84"/>
                </a:cxn>
                <a:cxn ang="0">
                  <a:pos x="383" y="84"/>
                </a:cxn>
                <a:cxn ang="0">
                  <a:pos x="423" y="82"/>
                </a:cxn>
                <a:cxn ang="0">
                  <a:pos x="470" y="78"/>
                </a:cxn>
                <a:cxn ang="0">
                  <a:pos x="496" y="75"/>
                </a:cxn>
                <a:cxn ang="0">
                  <a:pos x="521" y="71"/>
                </a:cxn>
                <a:cxn ang="0">
                  <a:pos x="548" y="67"/>
                </a:cxn>
                <a:cxn ang="0">
                  <a:pos x="567" y="63"/>
                </a:cxn>
                <a:cxn ang="0">
                  <a:pos x="583" y="59"/>
                </a:cxn>
                <a:cxn ang="0">
                  <a:pos x="601" y="54"/>
                </a:cxn>
                <a:cxn ang="0">
                  <a:pos x="616" y="48"/>
                </a:cxn>
                <a:cxn ang="0">
                  <a:pos x="631" y="42"/>
                </a:cxn>
                <a:cxn ang="0">
                  <a:pos x="642" y="35"/>
                </a:cxn>
                <a:cxn ang="0">
                  <a:pos x="648" y="30"/>
                </a:cxn>
                <a:cxn ang="0">
                  <a:pos x="653" y="24"/>
                </a:cxn>
                <a:cxn ang="0">
                  <a:pos x="656" y="18"/>
                </a:cxn>
              </a:cxnLst>
              <a:rect l="0" t="0" r="r" b="b"/>
              <a:pathLst>
                <a:path w="656" h="85">
                  <a:moveTo>
                    <a:pt x="656" y="4"/>
                  </a:moveTo>
                  <a:cubicBezTo>
                    <a:pt x="656" y="4"/>
                    <a:pt x="656" y="4"/>
                    <a:pt x="655" y="4"/>
                  </a:cubicBezTo>
                  <a:cubicBezTo>
                    <a:pt x="655" y="5"/>
                    <a:pt x="655" y="6"/>
                    <a:pt x="654" y="7"/>
                  </a:cubicBezTo>
                  <a:cubicBezTo>
                    <a:pt x="654" y="7"/>
                    <a:pt x="654" y="7"/>
                    <a:pt x="654" y="7"/>
                  </a:cubicBezTo>
                  <a:cubicBezTo>
                    <a:pt x="654" y="9"/>
                    <a:pt x="653" y="10"/>
                    <a:pt x="652" y="11"/>
                  </a:cubicBezTo>
                  <a:cubicBezTo>
                    <a:pt x="652" y="11"/>
                    <a:pt x="652" y="11"/>
                    <a:pt x="652" y="11"/>
                  </a:cubicBezTo>
                  <a:cubicBezTo>
                    <a:pt x="652" y="12"/>
                    <a:pt x="651" y="13"/>
                    <a:pt x="650" y="14"/>
                  </a:cubicBezTo>
                  <a:cubicBezTo>
                    <a:pt x="649" y="14"/>
                    <a:pt x="649" y="15"/>
                    <a:pt x="648" y="16"/>
                  </a:cubicBezTo>
                  <a:cubicBezTo>
                    <a:pt x="648" y="16"/>
                    <a:pt x="647" y="17"/>
                    <a:pt x="646" y="17"/>
                  </a:cubicBezTo>
                  <a:cubicBezTo>
                    <a:pt x="646" y="18"/>
                    <a:pt x="645" y="18"/>
                    <a:pt x="644" y="19"/>
                  </a:cubicBezTo>
                  <a:cubicBezTo>
                    <a:pt x="643" y="20"/>
                    <a:pt x="643" y="20"/>
                    <a:pt x="642" y="21"/>
                  </a:cubicBezTo>
                  <a:cubicBezTo>
                    <a:pt x="641" y="21"/>
                    <a:pt x="640" y="22"/>
                    <a:pt x="639" y="22"/>
                  </a:cubicBezTo>
                  <a:cubicBezTo>
                    <a:pt x="638" y="23"/>
                    <a:pt x="638" y="23"/>
                    <a:pt x="637" y="24"/>
                  </a:cubicBezTo>
                  <a:cubicBezTo>
                    <a:pt x="636" y="25"/>
                    <a:pt x="635" y="25"/>
                    <a:pt x="634" y="26"/>
                  </a:cubicBezTo>
                  <a:cubicBezTo>
                    <a:pt x="633" y="26"/>
                    <a:pt x="632" y="27"/>
                    <a:pt x="631" y="27"/>
                  </a:cubicBezTo>
                  <a:cubicBezTo>
                    <a:pt x="629" y="28"/>
                    <a:pt x="628" y="29"/>
                    <a:pt x="626" y="29"/>
                  </a:cubicBezTo>
                  <a:cubicBezTo>
                    <a:pt x="626" y="30"/>
                    <a:pt x="625" y="30"/>
                    <a:pt x="624" y="30"/>
                  </a:cubicBezTo>
                  <a:cubicBezTo>
                    <a:pt x="622" y="32"/>
                    <a:pt x="619" y="33"/>
                    <a:pt x="616" y="34"/>
                  </a:cubicBezTo>
                  <a:cubicBezTo>
                    <a:pt x="616" y="34"/>
                    <a:pt x="615" y="34"/>
                    <a:pt x="615" y="34"/>
                  </a:cubicBezTo>
                  <a:cubicBezTo>
                    <a:pt x="613" y="35"/>
                    <a:pt x="610" y="36"/>
                    <a:pt x="608" y="37"/>
                  </a:cubicBezTo>
                  <a:cubicBezTo>
                    <a:pt x="606" y="38"/>
                    <a:pt x="603" y="38"/>
                    <a:pt x="601" y="39"/>
                  </a:cubicBezTo>
                  <a:cubicBezTo>
                    <a:pt x="600" y="39"/>
                    <a:pt x="600" y="40"/>
                    <a:pt x="599" y="40"/>
                  </a:cubicBezTo>
                  <a:cubicBezTo>
                    <a:pt x="597" y="40"/>
                    <a:pt x="595" y="41"/>
                    <a:pt x="592" y="42"/>
                  </a:cubicBezTo>
                  <a:cubicBezTo>
                    <a:pt x="592" y="42"/>
                    <a:pt x="591" y="42"/>
                    <a:pt x="591" y="42"/>
                  </a:cubicBezTo>
                  <a:cubicBezTo>
                    <a:pt x="588" y="43"/>
                    <a:pt x="585" y="44"/>
                    <a:pt x="582" y="45"/>
                  </a:cubicBezTo>
                  <a:cubicBezTo>
                    <a:pt x="581" y="45"/>
                    <a:pt x="580" y="45"/>
                    <a:pt x="580" y="45"/>
                  </a:cubicBezTo>
                  <a:cubicBezTo>
                    <a:pt x="577" y="46"/>
                    <a:pt x="575" y="46"/>
                    <a:pt x="573" y="47"/>
                  </a:cubicBezTo>
                  <a:cubicBezTo>
                    <a:pt x="572" y="47"/>
                    <a:pt x="571" y="47"/>
                    <a:pt x="570" y="48"/>
                  </a:cubicBezTo>
                  <a:cubicBezTo>
                    <a:pt x="567" y="48"/>
                    <a:pt x="565" y="49"/>
                    <a:pt x="563" y="49"/>
                  </a:cubicBezTo>
                  <a:cubicBezTo>
                    <a:pt x="561" y="49"/>
                    <a:pt x="560" y="50"/>
                    <a:pt x="559" y="50"/>
                  </a:cubicBezTo>
                  <a:cubicBezTo>
                    <a:pt x="556" y="51"/>
                    <a:pt x="553" y="51"/>
                    <a:pt x="550" y="52"/>
                  </a:cubicBezTo>
                  <a:cubicBezTo>
                    <a:pt x="550" y="52"/>
                    <a:pt x="549" y="52"/>
                    <a:pt x="549" y="52"/>
                  </a:cubicBezTo>
                  <a:cubicBezTo>
                    <a:pt x="545" y="53"/>
                    <a:pt x="541" y="54"/>
                    <a:pt x="537" y="54"/>
                  </a:cubicBezTo>
                  <a:cubicBezTo>
                    <a:pt x="536" y="54"/>
                    <a:pt x="535" y="55"/>
                    <a:pt x="534" y="55"/>
                  </a:cubicBezTo>
                  <a:cubicBezTo>
                    <a:pt x="531" y="55"/>
                    <a:pt x="528" y="56"/>
                    <a:pt x="525" y="56"/>
                  </a:cubicBezTo>
                  <a:cubicBezTo>
                    <a:pt x="524" y="56"/>
                    <a:pt x="523" y="57"/>
                    <a:pt x="521" y="57"/>
                  </a:cubicBezTo>
                  <a:cubicBezTo>
                    <a:pt x="519" y="57"/>
                    <a:pt x="516" y="58"/>
                    <a:pt x="513" y="58"/>
                  </a:cubicBezTo>
                  <a:cubicBezTo>
                    <a:pt x="512" y="58"/>
                    <a:pt x="510" y="59"/>
                    <a:pt x="508" y="59"/>
                  </a:cubicBezTo>
                  <a:cubicBezTo>
                    <a:pt x="506" y="59"/>
                    <a:pt x="503" y="60"/>
                    <a:pt x="501" y="60"/>
                  </a:cubicBezTo>
                  <a:cubicBezTo>
                    <a:pt x="499" y="60"/>
                    <a:pt x="498" y="60"/>
                    <a:pt x="496" y="60"/>
                  </a:cubicBezTo>
                  <a:cubicBezTo>
                    <a:pt x="493" y="61"/>
                    <a:pt x="490" y="61"/>
                    <a:pt x="487" y="62"/>
                  </a:cubicBezTo>
                  <a:cubicBezTo>
                    <a:pt x="486" y="62"/>
                    <a:pt x="485" y="62"/>
                    <a:pt x="483" y="62"/>
                  </a:cubicBezTo>
                  <a:cubicBezTo>
                    <a:pt x="480" y="62"/>
                    <a:pt x="477" y="63"/>
                    <a:pt x="474" y="63"/>
                  </a:cubicBezTo>
                  <a:cubicBezTo>
                    <a:pt x="472" y="63"/>
                    <a:pt x="471" y="63"/>
                    <a:pt x="470" y="63"/>
                  </a:cubicBezTo>
                  <a:cubicBezTo>
                    <a:pt x="466" y="64"/>
                    <a:pt x="462" y="64"/>
                    <a:pt x="459" y="65"/>
                  </a:cubicBezTo>
                  <a:cubicBezTo>
                    <a:pt x="458" y="65"/>
                    <a:pt x="457" y="65"/>
                    <a:pt x="456" y="65"/>
                  </a:cubicBezTo>
                  <a:cubicBezTo>
                    <a:pt x="455" y="65"/>
                    <a:pt x="455" y="65"/>
                    <a:pt x="454" y="65"/>
                  </a:cubicBezTo>
                  <a:cubicBezTo>
                    <a:pt x="450" y="65"/>
                    <a:pt x="446" y="66"/>
                    <a:pt x="442" y="66"/>
                  </a:cubicBezTo>
                  <a:cubicBezTo>
                    <a:pt x="440" y="66"/>
                    <a:pt x="439" y="66"/>
                    <a:pt x="437" y="66"/>
                  </a:cubicBezTo>
                  <a:cubicBezTo>
                    <a:pt x="434" y="67"/>
                    <a:pt x="431" y="67"/>
                    <a:pt x="428" y="67"/>
                  </a:cubicBezTo>
                  <a:cubicBezTo>
                    <a:pt x="426" y="67"/>
                    <a:pt x="424" y="67"/>
                    <a:pt x="422" y="67"/>
                  </a:cubicBezTo>
                  <a:cubicBezTo>
                    <a:pt x="419" y="68"/>
                    <a:pt x="416" y="68"/>
                    <a:pt x="413" y="68"/>
                  </a:cubicBezTo>
                  <a:cubicBezTo>
                    <a:pt x="411" y="68"/>
                    <a:pt x="409" y="68"/>
                    <a:pt x="407" y="68"/>
                  </a:cubicBezTo>
                  <a:cubicBezTo>
                    <a:pt x="404" y="68"/>
                    <a:pt x="401" y="69"/>
                    <a:pt x="399" y="69"/>
                  </a:cubicBezTo>
                  <a:cubicBezTo>
                    <a:pt x="394" y="69"/>
                    <a:pt x="389" y="69"/>
                    <a:pt x="383" y="69"/>
                  </a:cubicBezTo>
                  <a:cubicBezTo>
                    <a:pt x="382" y="69"/>
                    <a:pt x="381" y="69"/>
                    <a:pt x="379" y="69"/>
                  </a:cubicBezTo>
                  <a:cubicBezTo>
                    <a:pt x="378" y="70"/>
                    <a:pt x="377" y="70"/>
                    <a:pt x="375" y="70"/>
                  </a:cubicBezTo>
                  <a:cubicBezTo>
                    <a:pt x="371" y="70"/>
                    <a:pt x="368" y="70"/>
                    <a:pt x="364" y="70"/>
                  </a:cubicBezTo>
                  <a:cubicBezTo>
                    <a:pt x="362" y="70"/>
                    <a:pt x="360" y="70"/>
                    <a:pt x="359" y="70"/>
                  </a:cubicBezTo>
                  <a:cubicBezTo>
                    <a:pt x="355" y="70"/>
                    <a:pt x="351" y="70"/>
                    <a:pt x="348" y="70"/>
                  </a:cubicBezTo>
                  <a:cubicBezTo>
                    <a:pt x="346" y="70"/>
                    <a:pt x="345" y="70"/>
                    <a:pt x="343" y="70"/>
                  </a:cubicBezTo>
                  <a:cubicBezTo>
                    <a:pt x="338" y="70"/>
                    <a:pt x="333" y="70"/>
                    <a:pt x="328" y="70"/>
                  </a:cubicBezTo>
                  <a:cubicBezTo>
                    <a:pt x="323" y="70"/>
                    <a:pt x="318" y="70"/>
                    <a:pt x="313" y="70"/>
                  </a:cubicBezTo>
                  <a:cubicBezTo>
                    <a:pt x="311" y="70"/>
                    <a:pt x="310" y="70"/>
                    <a:pt x="309" y="70"/>
                  </a:cubicBezTo>
                  <a:cubicBezTo>
                    <a:pt x="305" y="70"/>
                    <a:pt x="302" y="70"/>
                    <a:pt x="298" y="70"/>
                  </a:cubicBezTo>
                  <a:cubicBezTo>
                    <a:pt x="296" y="70"/>
                    <a:pt x="294" y="70"/>
                    <a:pt x="292" y="70"/>
                  </a:cubicBezTo>
                  <a:cubicBezTo>
                    <a:pt x="289" y="70"/>
                    <a:pt x="286" y="70"/>
                    <a:pt x="282" y="70"/>
                  </a:cubicBezTo>
                  <a:cubicBezTo>
                    <a:pt x="280" y="70"/>
                    <a:pt x="279" y="70"/>
                    <a:pt x="277" y="69"/>
                  </a:cubicBezTo>
                  <a:cubicBezTo>
                    <a:pt x="274" y="69"/>
                    <a:pt x="271" y="69"/>
                    <a:pt x="268" y="69"/>
                  </a:cubicBezTo>
                  <a:cubicBezTo>
                    <a:pt x="265" y="69"/>
                    <a:pt x="263" y="69"/>
                    <a:pt x="261" y="69"/>
                  </a:cubicBezTo>
                  <a:cubicBezTo>
                    <a:pt x="258" y="69"/>
                    <a:pt x="255" y="69"/>
                    <a:pt x="252" y="68"/>
                  </a:cubicBezTo>
                  <a:cubicBezTo>
                    <a:pt x="250" y="68"/>
                    <a:pt x="248" y="68"/>
                    <a:pt x="245" y="68"/>
                  </a:cubicBezTo>
                  <a:cubicBezTo>
                    <a:pt x="243" y="68"/>
                    <a:pt x="241" y="68"/>
                    <a:pt x="239" y="68"/>
                  </a:cubicBezTo>
                  <a:cubicBezTo>
                    <a:pt x="236" y="67"/>
                    <a:pt x="233" y="67"/>
                    <a:pt x="230" y="67"/>
                  </a:cubicBezTo>
                  <a:cubicBezTo>
                    <a:pt x="228" y="67"/>
                    <a:pt x="226" y="67"/>
                    <a:pt x="224" y="67"/>
                  </a:cubicBezTo>
                  <a:cubicBezTo>
                    <a:pt x="221" y="66"/>
                    <a:pt x="218" y="66"/>
                    <a:pt x="214" y="66"/>
                  </a:cubicBezTo>
                  <a:cubicBezTo>
                    <a:pt x="212" y="66"/>
                    <a:pt x="210" y="66"/>
                    <a:pt x="208" y="65"/>
                  </a:cubicBezTo>
                  <a:cubicBezTo>
                    <a:pt x="205" y="65"/>
                    <a:pt x="202" y="65"/>
                    <a:pt x="199" y="65"/>
                  </a:cubicBezTo>
                  <a:cubicBezTo>
                    <a:pt x="197" y="64"/>
                    <a:pt x="195" y="64"/>
                    <a:pt x="193" y="64"/>
                  </a:cubicBezTo>
                  <a:cubicBezTo>
                    <a:pt x="190" y="64"/>
                    <a:pt x="187" y="63"/>
                    <a:pt x="184" y="63"/>
                  </a:cubicBezTo>
                  <a:cubicBezTo>
                    <a:pt x="182" y="63"/>
                    <a:pt x="180" y="63"/>
                    <a:pt x="178" y="63"/>
                  </a:cubicBezTo>
                  <a:cubicBezTo>
                    <a:pt x="175" y="62"/>
                    <a:pt x="172" y="62"/>
                    <a:pt x="169" y="61"/>
                  </a:cubicBezTo>
                  <a:cubicBezTo>
                    <a:pt x="167" y="61"/>
                    <a:pt x="165" y="61"/>
                    <a:pt x="163" y="61"/>
                  </a:cubicBezTo>
                  <a:cubicBezTo>
                    <a:pt x="160" y="60"/>
                    <a:pt x="157" y="60"/>
                    <a:pt x="153" y="59"/>
                  </a:cubicBezTo>
                  <a:cubicBezTo>
                    <a:pt x="152" y="59"/>
                    <a:pt x="150" y="59"/>
                    <a:pt x="148" y="59"/>
                  </a:cubicBezTo>
                  <a:cubicBezTo>
                    <a:pt x="144" y="58"/>
                    <a:pt x="140" y="58"/>
                    <a:pt x="136" y="57"/>
                  </a:cubicBezTo>
                  <a:cubicBezTo>
                    <a:pt x="135" y="57"/>
                    <a:pt x="134" y="57"/>
                    <a:pt x="133" y="56"/>
                  </a:cubicBezTo>
                  <a:cubicBezTo>
                    <a:pt x="132" y="56"/>
                    <a:pt x="131" y="56"/>
                    <a:pt x="131" y="56"/>
                  </a:cubicBezTo>
                  <a:cubicBezTo>
                    <a:pt x="127" y="56"/>
                    <a:pt x="124" y="55"/>
                    <a:pt x="121" y="55"/>
                  </a:cubicBezTo>
                  <a:cubicBezTo>
                    <a:pt x="120" y="54"/>
                    <a:pt x="119" y="54"/>
                    <a:pt x="118" y="54"/>
                  </a:cubicBezTo>
                  <a:cubicBezTo>
                    <a:pt x="116" y="54"/>
                    <a:pt x="113" y="53"/>
                    <a:pt x="110" y="53"/>
                  </a:cubicBezTo>
                  <a:cubicBezTo>
                    <a:pt x="109" y="52"/>
                    <a:pt x="108" y="52"/>
                    <a:pt x="107" y="52"/>
                  </a:cubicBezTo>
                  <a:cubicBezTo>
                    <a:pt x="104" y="51"/>
                    <a:pt x="100" y="51"/>
                    <a:pt x="97" y="50"/>
                  </a:cubicBezTo>
                  <a:cubicBezTo>
                    <a:pt x="94" y="49"/>
                    <a:pt x="92" y="49"/>
                    <a:pt x="90" y="48"/>
                  </a:cubicBezTo>
                  <a:cubicBezTo>
                    <a:pt x="89" y="48"/>
                    <a:pt x="87" y="48"/>
                    <a:pt x="86" y="47"/>
                  </a:cubicBezTo>
                  <a:cubicBezTo>
                    <a:pt x="82" y="47"/>
                    <a:pt x="79" y="46"/>
                    <a:pt x="75" y="45"/>
                  </a:cubicBezTo>
                  <a:cubicBezTo>
                    <a:pt x="72" y="44"/>
                    <a:pt x="69" y="43"/>
                    <a:pt x="66" y="42"/>
                  </a:cubicBezTo>
                  <a:cubicBezTo>
                    <a:pt x="65" y="42"/>
                    <a:pt x="64" y="42"/>
                    <a:pt x="63" y="41"/>
                  </a:cubicBezTo>
                  <a:cubicBezTo>
                    <a:pt x="61" y="41"/>
                    <a:pt x="59" y="40"/>
                    <a:pt x="57" y="40"/>
                  </a:cubicBezTo>
                  <a:cubicBezTo>
                    <a:pt x="56" y="39"/>
                    <a:pt x="55" y="39"/>
                    <a:pt x="54" y="39"/>
                  </a:cubicBezTo>
                  <a:cubicBezTo>
                    <a:pt x="52" y="38"/>
                    <a:pt x="51" y="38"/>
                    <a:pt x="49" y="37"/>
                  </a:cubicBezTo>
                  <a:cubicBezTo>
                    <a:pt x="48" y="37"/>
                    <a:pt x="47" y="36"/>
                    <a:pt x="46" y="36"/>
                  </a:cubicBezTo>
                  <a:cubicBezTo>
                    <a:pt x="44" y="35"/>
                    <a:pt x="43" y="35"/>
                    <a:pt x="42" y="34"/>
                  </a:cubicBezTo>
                  <a:cubicBezTo>
                    <a:pt x="41" y="34"/>
                    <a:pt x="40" y="33"/>
                    <a:pt x="39" y="33"/>
                  </a:cubicBezTo>
                  <a:cubicBezTo>
                    <a:pt x="37" y="33"/>
                    <a:pt x="36" y="32"/>
                    <a:pt x="34" y="31"/>
                  </a:cubicBezTo>
                  <a:cubicBezTo>
                    <a:pt x="33" y="31"/>
                    <a:pt x="33" y="31"/>
                    <a:pt x="32" y="30"/>
                  </a:cubicBezTo>
                  <a:cubicBezTo>
                    <a:pt x="30" y="30"/>
                    <a:pt x="29" y="29"/>
                    <a:pt x="28" y="28"/>
                  </a:cubicBezTo>
                  <a:cubicBezTo>
                    <a:pt x="27" y="28"/>
                    <a:pt x="26" y="28"/>
                    <a:pt x="26" y="27"/>
                  </a:cubicBezTo>
                  <a:cubicBezTo>
                    <a:pt x="24" y="26"/>
                    <a:pt x="22" y="25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8" y="23"/>
                    <a:pt x="17" y="22"/>
                    <a:pt x="15" y="21"/>
                  </a:cubicBezTo>
                  <a:cubicBezTo>
                    <a:pt x="15" y="21"/>
                    <a:pt x="14" y="21"/>
                    <a:pt x="14" y="20"/>
                  </a:cubicBezTo>
                  <a:cubicBezTo>
                    <a:pt x="13" y="20"/>
                    <a:pt x="12" y="19"/>
                    <a:pt x="11" y="18"/>
                  </a:cubicBezTo>
                  <a:cubicBezTo>
                    <a:pt x="10" y="18"/>
                    <a:pt x="10" y="17"/>
                    <a:pt x="10" y="17"/>
                  </a:cubicBezTo>
                  <a:cubicBezTo>
                    <a:pt x="9" y="16"/>
                    <a:pt x="8" y="16"/>
                    <a:pt x="7" y="15"/>
                  </a:cubicBezTo>
                  <a:cubicBezTo>
                    <a:pt x="7" y="14"/>
                    <a:pt x="7" y="14"/>
                    <a:pt x="6" y="14"/>
                  </a:cubicBezTo>
                  <a:cubicBezTo>
                    <a:pt x="6" y="13"/>
                    <a:pt x="5" y="12"/>
                    <a:pt x="4" y="12"/>
                  </a:cubicBezTo>
                  <a:cubicBezTo>
                    <a:pt x="4" y="11"/>
                    <a:pt x="4" y="11"/>
                    <a:pt x="4" y="10"/>
                  </a:cubicBezTo>
                  <a:cubicBezTo>
                    <a:pt x="3" y="10"/>
                    <a:pt x="3" y="9"/>
                    <a:pt x="2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1" y="6"/>
                    <a:pt x="1" y="5"/>
                    <a:pt x="1" y="5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1" y="18"/>
                    <a:pt x="1" y="19"/>
                    <a:pt x="1" y="19"/>
                  </a:cubicBezTo>
                  <a:cubicBezTo>
                    <a:pt x="1" y="20"/>
                    <a:pt x="1" y="21"/>
                    <a:pt x="2" y="21"/>
                  </a:cubicBezTo>
                  <a:cubicBezTo>
                    <a:pt x="2" y="22"/>
                    <a:pt x="2" y="22"/>
                    <a:pt x="2" y="23"/>
                  </a:cubicBezTo>
                  <a:cubicBezTo>
                    <a:pt x="3" y="23"/>
                    <a:pt x="3" y="24"/>
                    <a:pt x="4" y="25"/>
                  </a:cubicBezTo>
                  <a:cubicBezTo>
                    <a:pt x="4" y="25"/>
                    <a:pt x="4" y="26"/>
                    <a:pt x="5" y="26"/>
                  </a:cubicBezTo>
                  <a:cubicBezTo>
                    <a:pt x="5" y="27"/>
                    <a:pt x="6" y="27"/>
                    <a:pt x="6" y="2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8" y="30"/>
                    <a:pt x="9" y="31"/>
                    <a:pt x="10" y="31"/>
                  </a:cubicBezTo>
                  <a:cubicBezTo>
                    <a:pt x="10" y="32"/>
                    <a:pt x="10" y="32"/>
                    <a:pt x="11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5"/>
                    <a:pt x="15" y="35"/>
                    <a:pt x="15" y="36"/>
                  </a:cubicBezTo>
                  <a:cubicBezTo>
                    <a:pt x="17" y="37"/>
                    <a:pt x="18" y="38"/>
                    <a:pt x="20" y="39"/>
                  </a:cubicBezTo>
                  <a:cubicBezTo>
                    <a:pt x="20" y="39"/>
                    <a:pt x="20" y="39"/>
                    <a:pt x="21" y="39"/>
                  </a:cubicBezTo>
                  <a:cubicBezTo>
                    <a:pt x="22" y="40"/>
                    <a:pt x="24" y="41"/>
                    <a:pt x="26" y="42"/>
                  </a:cubicBezTo>
                  <a:cubicBezTo>
                    <a:pt x="26" y="42"/>
                    <a:pt x="27" y="43"/>
                    <a:pt x="28" y="43"/>
                  </a:cubicBezTo>
                  <a:cubicBezTo>
                    <a:pt x="29" y="44"/>
                    <a:pt x="30" y="44"/>
                    <a:pt x="32" y="45"/>
                  </a:cubicBezTo>
                  <a:cubicBezTo>
                    <a:pt x="33" y="45"/>
                    <a:pt x="34" y="46"/>
                    <a:pt x="34" y="46"/>
                  </a:cubicBezTo>
                  <a:cubicBezTo>
                    <a:pt x="36" y="47"/>
                    <a:pt x="37" y="47"/>
                    <a:pt x="39" y="48"/>
                  </a:cubicBezTo>
                  <a:cubicBezTo>
                    <a:pt x="40" y="48"/>
                    <a:pt x="41" y="48"/>
                    <a:pt x="42" y="49"/>
                  </a:cubicBezTo>
                  <a:cubicBezTo>
                    <a:pt x="43" y="49"/>
                    <a:pt x="44" y="50"/>
                    <a:pt x="46" y="50"/>
                  </a:cubicBezTo>
                  <a:cubicBezTo>
                    <a:pt x="47" y="51"/>
                    <a:pt x="48" y="51"/>
                    <a:pt x="49" y="52"/>
                  </a:cubicBezTo>
                  <a:cubicBezTo>
                    <a:pt x="51" y="52"/>
                    <a:pt x="52" y="53"/>
                    <a:pt x="54" y="53"/>
                  </a:cubicBezTo>
                  <a:cubicBezTo>
                    <a:pt x="55" y="54"/>
                    <a:pt x="56" y="54"/>
                    <a:pt x="57" y="54"/>
                  </a:cubicBezTo>
                  <a:cubicBezTo>
                    <a:pt x="59" y="55"/>
                    <a:pt x="61" y="55"/>
                    <a:pt x="63" y="56"/>
                  </a:cubicBezTo>
                  <a:cubicBezTo>
                    <a:pt x="64" y="56"/>
                    <a:pt x="65" y="57"/>
                    <a:pt x="66" y="57"/>
                  </a:cubicBezTo>
                  <a:cubicBezTo>
                    <a:pt x="69" y="58"/>
                    <a:pt x="72" y="59"/>
                    <a:pt x="75" y="59"/>
                  </a:cubicBezTo>
                  <a:cubicBezTo>
                    <a:pt x="79" y="60"/>
                    <a:pt x="82" y="61"/>
                    <a:pt x="86" y="62"/>
                  </a:cubicBezTo>
                  <a:cubicBezTo>
                    <a:pt x="87" y="62"/>
                    <a:pt x="89" y="63"/>
                    <a:pt x="90" y="63"/>
                  </a:cubicBezTo>
                  <a:cubicBezTo>
                    <a:pt x="92" y="63"/>
                    <a:pt x="95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101" y="65"/>
                    <a:pt x="104" y="66"/>
                    <a:pt x="107" y="67"/>
                  </a:cubicBezTo>
                  <a:cubicBezTo>
                    <a:pt x="108" y="67"/>
                    <a:pt x="109" y="67"/>
                    <a:pt x="110" y="67"/>
                  </a:cubicBezTo>
                  <a:cubicBezTo>
                    <a:pt x="112" y="67"/>
                    <a:pt x="114" y="68"/>
                    <a:pt x="116" y="68"/>
                  </a:cubicBezTo>
                  <a:cubicBezTo>
                    <a:pt x="117" y="68"/>
                    <a:pt x="118" y="68"/>
                    <a:pt x="118" y="69"/>
                  </a:cubicBezTo>
                  <a:cubicBezTo>
                    <a:pt x="119" y="69"/>
                    <a:pt x="120" y="69"/>
                    <a:pt x="122" y="69"/>
                  </a:cubicBezTo>
                  <a:cubicBezTo>
                    <a:pt x="124" y="70"/>
                    <a:pt x="127" y="70"/>
                    <a:pt x="130" y="71"/>
                  </a:cubicBezTo>
                  <a:cubicBezTo>
                    <a:pt x="131" y="71"/>
                    <a:pt x="132" y="71"/>
                    <a:pt x="133" y="71"/>
                  </a:cubicBezTo>
                  <a:cubicBezTo>
                    <a:pt x="133" y="71"/>
                    <a:pt x="133" y="71"/>
                    <a:pt x="134" y="71"/>
                  </a:cubicBezTo>
                  <a:cubicBezTo>
                    <a:pt x="134" y="71"/>
                    <a:pt x="134" y="71"/>
                    <a:pt x="134" y="71"/>
                  </a:cubicBezTo>
                  <a:cubicBezTo>
                    <a:pt x="134" y="71"/>
                    <a:pt x="134" y="71"/>
                    <a:pt x="134" y="71"/>
                  </a:cubicBezTo>
                  <a:cubicBezTo>
                    <a:pt x="134" y="71"/>
                    <a:pt x="134" y="71"/>
                    <a:pt x="134" y="71"/>
                  </a:cubicBezTo>
                  <a:cubicBezTo>
                    <a:pt x="135" y="71"/>
                    <a:pt x="136" y="71"/>
                    <a:pt x="137" y="72"/>
                  </a:cubicBezTo>
                  <a:cubicBezTo>
                    <a:pt x="140" y="72"/>
                    <a:pt x="144" y="73"/>
                    <a:pt x="148" y="73"/>
                  </a:cubicBezTo>
                  <a:cubicBezTo>
                    <a:pt x="149" y="73"/>
                    <a:pt x="149" y="74"/>
                    <a:pt x="150" y="74"/>
                  </a:cubicBezTo>
                  <a:cubicBezTo>
                    <a:pt x="151" y="74"/>
                    <a:pt x="153" y="74"/>
                    <a:pt x="154" y="74"/>
                  </a:cubicBezTo>
                  <a:cubicBezTo>
                    <a:pt x="157" y="75"/>
                    <a:pt x="160" y="75"/>
                    <a:pt x="163" y="75"/>
                  </a:cubicBezTo>
                  <a:cubicBezTo>
                    <a:pt x="164" y="75"/>
                    <a:pt x="165" y="76"/>
                    <a:pt x="166" y="76"/>
                  </a:cubicBezTo>
                  <a:cubicBezTo>
                    <a:pt x="167" y="76"/>
                    <a:pt x="168" y="76"/>
                    <a:pt x="169" y="76"/>
                  </a:cubicBezTo>
                  <a:cubicBezTo>
                    <a:pt x="172" y="76"/>
                    <a:pt x="175" y="77"/>
                    <a:pt x="177" y="77"/>
                  </a:cubicBezTo>
                  <a:cubicBezTo>
                    <a:pt x="179" y="77"/>
                    <a:pt x="181" y="77"/>
                    <a:pt x="182" y="78"/>
                  </a:cubicBezTo>
                  <a:cubicBezTo>
                    <a:pt x="183" y="78"/>
                    <a:pt x="184" y="78"/>
                    <a:pt x="184" y="78"/>
                  </a:cubicBezTo>
                  <a:cubicBezTo>
                    <a:pt x="187" y="78"/>
                    <a:pt x="190" y="78"/>
                    <a:pt x="192" y="79"/>
                  </a:cubicBezTo>
                  <a:cubicBezTo>
                    <a:pt x="194" y="79"/>
                    <a:pt x="196" y="79"/>
                    <a:pt x="198" y="79"/>
                  </a:cubicBezTo>
                  <a:cubicBezTo>
                    <a:pt x="198" y="79"/>
                    <a:pt x="199" y="79"/>
                    <a:pt x="199" y="79"/>
                  </a:cubicBezTo>
                  <a:cubicBezTo>
                    <a:pt x="202" y="79"/>
                    <a:pt x="204" y="80"/>
                    <a:pt x="207" y="80"/>
                  </a:cubicBezTo>
                  <a:cubicBezTo>
                    <a:pt x="209" y="80"/>
                    <a:pt x="211" y="80"/>
                    <a:pt x="213" y="80"/>
                  </a:cubicBezTo>
                  <a:cubicBezTo>
                    <a:pt x="214" y="80"/>
                    <a:pt x="214" y="81"/>
                    <a:pt x="215" y="81"/>
                  </a:cubicBezTo>
                  <a:cubicBezTo>
                    <a:pt x="217" y="81"/>
                    <a:pt x="219" y="81"/>
                    <a:pt x="221" y="81"/>
                  </a:cubicBezTo>
                  <a:cubicBezTo>
                    <a:pt x="224" y="81"/>
                    <a:pt x="226" y="81"/>
                    <a:pt x="229" y="82"/>
                  </a:cubicBezTo>
                  <a:cubicBezTo>
                    <a:pt x="229" y="82"/>
                    <a:pt x="230" y="82"/>
                    <a:pt x="230" y="82"/>
                  </a:cubicBezTo>
                  <a:cubicBezTo>
                    <a:pt x="232" y="82"/>
                    <a:pt x="234" y="82"/>
                    <a:pt x="235" y="82"/>
                  </a:cubicBezTo>
                  <a:cubicBezTo>
                    <a:pt x="238" y="82"/>
                    <a:pt x="241" y="82"/>
                    <a:pt x="245" y="83"/>
                  </a:cubicBezTo>
                  <a:cubicBezTo>
                    <a:pt x="245" y="83"/>
                    <a:pt x="245" y="83"/>
                    <a:pt x="246" y="83"/>
                  </a:cubicBezTo>
                  <a:cubicBezTo>
                    <a:pt x="247" y="83"/>
                    <a:pt x="249" y="83"/>
                    <a:pt x="251" y="83"/>
                  </a:cubicBezTo>
                  <a:cubicBezTo>
                    <a:pt x="254" y="83"/>
                    <a:pt x="257" y="83"/>
                    <a:pt x="260" y="83"/>
                  </a:cubicBezTo>
                  <a:cubicBezTo>
                    <a:pt x="260" y="83"/>
                    <a:pt x="261" y="83"/>
                    <a:pt x="261" y="83"/>
                  </a:cubicBezTo>
                  <a:cubicBezTo>
                    <a:pt x="263" y="83"/>
                    <a:pt x="265" y="84"/>
                    <a:pt x="267" y="84"/>
                  </a:cubicBezTo>
                  <a:cubicBezTo>
                    <a:pt x="269" y="84"/>
                    <a:pt x="272" y="84"/>
                    <a:pt x="275" y="84"/>
                  </a:cubicBezTo>
                  <a:cubicBezTo>
                    <a:pt x="275" y="84"/>
                    <a:pt x="276" y="84"/>
                    <a:pt x="277" y="84"/>
                  </a:cubicBezTo>
                  <a:cubicBezTo>
                    <a:pt x="279" y="84"/>
                    <a:pt x="280" y="84"/>
                    <a:pt x="282" y="84"/>
                  </a:cubicBezTo>
                  <a:cubicBezTo>
                    <a:pt x="284" y="84"/>
                    <a:pt x="286" y="84"/>
                    <a:pt x="288" y="84"/>
                  </a:cubicBezTo>
                  <a:cubicBezTo>
                    <a:pt x="290" y="84"/>
                    <a:pt x="291" y="84"/>
                    <a:pt x="292" y="84"/>
                  </a:cubicBezTo>
                  <a:cubicBezTo>
                    <a:pt x="294" y="84"/>
                    <a:pt x="296" y="85"/>
                    <a:pt x="298" y="85"/>
                  </a:cubicBezTo>
                  <a:cubicBezTo>
                    <a:pt x="299" y="85"/>
                    <a:pt x="301" y="85"/>
                    <a:pt x="302" y="85"/>
                  </a:cubicBezTo>
                  <a:cubicBezTo>
                    <a:pt x="304" y="85"/>
                    <a:pt x="307" y="85"/>
                    <a:pt x="309" y="85"/>
                  </a:cubicBezTo>
                  <a:cubicBezTo>
                    <a:pt x="310" y="85"/>
                    <a:pt x="311" y="85"/>
                    <a:pt x="313" y="85"/>
                  </a:cubicBezTo>
                  <a:cubicBezTo>
                    <a:pt x="313" y="85"/>
                    <a:pt x="314" y="85"/>
                    <a:pt x="315" y="85"/>
                  </a:cubicBezTo>
                  <a:cubicBezTo>
                    <a:pt x="319" y="85"/>
                    <a:pt x="323" y="85"/>
                    <a:pt x="328" y="85"/>
                  </a:cubicBezTo>
                  <a:cubicBezTo>
                    <a:pt x="328" y="85"/>
                    <a:pt x="328" y="85"/>
                    <a:pt x="328" y="85"/>
                  </a:cubicBezTo>
                  <a:cubicBezTo>
                    <a:pt x="332" y="85"/>
                    <a:pt x="336" y="85"/>
                    <a:pt x="340" y="85"/>
                  </a:cubicBezTo>
                  <a:cubicBezTo>
                    <a:pt x="341" y="85"/>
                    <a:pt x="342" y="85"/>
                    <a:pt x="343" y="85"/>
                  </a:cubicBezTo>
                  <a:cubicBezTo>
                    <a:pt x="345" y="85"/>
                    <a:pt x="346" y="85"/>
                    <a:pt x="348" y="85"/>
                  </a:cubicBezTo>
                  <a:cubicBezTo>
                    <a:pt x="349" y="85"/>
                    <a:pt x="351" y="85"/>
                    <a:pt x="352" y="85"/>
                  </a:cubicBezTo>
                  <a:cubicBezTo>
                    <a:pt x="355" y="85"/>
                    <a:pt x="357" y="85"/>
                    <a:pt x="359" y="85"/>
                  </a:cubicBezTo>
                  <a:cubicBezTo>
                    <a:pt x="360" y="85"/>
                    <a:pt x="362" y="85"/>
                    <a:pt x="364" y="84"/>
                  </a:cubicBezTo>
                  <a:cubicBezTo>
                    <a:pt x="364" y="84"/>
                    <a:pt x="365" y="84"/>
                    <a:pt x="366" y="84"/>
                  </a:cubicBezTo>
                  <a:cubicBezTo>
                    <a:pt x="369" y="84"/>
                    <a:pt x="372" y="84"/>
                    <a:pt x="375" y="84"/>
                  </a:cubicBezTo>
                  <a:cubicBezTo>
                    <a:pt x="377" y="84"/>
                    <a:pt x="378" y="84"/>
                    <a:pt x="379" y="84"/>
                  </a:cubicBezTo>
                  <a:cubicBezTo>
                    <a:pt x="379" y="84"/>
                    <a:pt x="380" y="84"/>
                    <a:pt x="380" y="84"/>
                  </a:cubicBezTo>
                  <a:cubicBezTo>
                    <a:pt x="381" y="84"/>
                    <a:pt x="382" y="84"/>
                    <a:pt x="383" y="84"/>
                  </a:cubicBezTo>
                  <a:cubicBezTo>
                    <a:pt x="388" y="84"/>
                    <a:pt x="394" y="83"/>
                    <a:pt x="399" y="83"/>
                  </a:cubicBezTo>
                  <a:cubicBezTo>
                    <a:pt x="400" y="83"/>
                    <a:pt x="401" y="83"/>
                    <a:pt x="402" y="83"/>
                  </a:cubicBezTo>
                  <a:cubicBezTo>
                    <a:pt x="404" y="83"/>
                    <a:pt x="405" y="83"/>
                    <a:pt x="407" y="83"/>
                  </a:cubicBezTo>
                  <a:cubicBezTo>
                    <a:pt x="409" y="83"/>
                    <a:pt x="411" y="83"/>
                    <a:pt x="412" y="83"/>
                  </a:cubicBezTo>
                  <a:cubicBezTo>
                    <a:pt x="416" y="82"/>
                    <a:pt x="419" y="82"/>
                    <a:pt x="423" y="82"/>
                  </a:cubicBezTo>
                  <a:cubicBezTo>
                    <a:pt x="424" y="82"/>
                    <a:pt x="426" y="82"/>
                    <a:pt x="427" y="82"/>
                  </a:cubicBezTo>
                  <a:cubicBezTo>
                    <a:pt x="431" y="81"/>
                    <a:pt x="435" y="81"/>
                    <a:pt x="439" y="81"/>
                  </a:cubicBezTo>
                  <a:cubicBezTo>
                    <a:pt x="440" y="81"/>
                    <a:pt x="441" y="81"/>
                    <a:pt x="442" y="81"/>
                  </a:cubicBezTo>
                  <a:cubicBezTo>
                    <a:pt x="446" y="80"/>
                    <a:pt x="451" y="80"/>
                    <a:pt x="456" y="79"/>
                  </a:cubicBezTo>
                  <a:cubicBezTo>
                    <a:pt x="461" y="79"/>
                    <a:pt x="465" y="78"/>
                    <a:pt x="470" y="78"/>
                  </a:cubicBezTo>
                  <a:cubicBezTo>
                    <a:pt x="471" y="78"/>
                    <a:pt x="472" y="78"/>
                    <a:pt x="473" y="78"/>
                  </a:cubicBezTo>
                  <a:cubicBezTo>
                    <a:pt x="476" y="77"/>
                    <a:pt x="479" y="77"/>
                    <a:pt x="481" y="77"/>
                  </a:cubicBezTo>
                  <a:cubicBezTo>
                    <a:pt x="482" y="77"/>
                    <a:pt x="483" y="77"/>
                    <a:pt x="483" y="77"/>
                  </a:cubicBezTo>
                  <a:cubicBezTo>
                    <a:pt x="485" y="76"/>
                    <a:pt x="486" y="76"/>
                    <a:pt x="487" y="76"/>
                  </a:cubicBezTo>
                  <a:cubicBezTo>
                    <a:pt x="490" y="76"/>
                    <a:pt x="493" y="75"/>
                    <a:pt x="496" y="75"/>
                  </a:cubicBezTo>
                  <a:cubicBezTo>
                    <a:pt x="498" y="75"/>
                    <a:pt x="499" y="75"/>
                    <a:pt x="501" y="74"/>
                  </a:cubicBezTo>
                  <a:cubicBezTo>
                    <a:pt x="502" y="74"/>
                    <a:pt x="503" y="74"/>
                    <a:pt x="504" y="74"/>
                  </a:cubicBezTo>
                  <a:cubicBezTo>
                    <a:pt x="505" y="74"/>
                    <a:pt x="507" y="74"/>
                    <a:pt x="508" y="73"/>
                  </a:cubicBezTo>
                  <a:cubicBezTo>
                    <a:pt x="510" y="73"/>
                    <a:pt x="512" y="73"/>
                    <a:pt x="513" y="73"/>
                  </a:cubicBezTo>
                  <a:cubicBezTo>
                    <a:pt x="516" y="72"/>
                    <a:pt x="519" y="72"/>
                    <a:pt x="521" y="71"/>
                  </a:cubicBezTo>
                  <a:cubicBezTo>
                    <a:pt x="523" y="71"/>
                    <a:pt x="524" y="71"/>
                    <a:pt x="525" y="71"/>
                  </a:cubicBezTo>
                  <a:cubicBezTo>
                    <a:pt x="526" y="71"/>
                    <a:pt x="526" y="71"/>
                    <a:pt x="526" y="71"/>
                  </a:cubicBezTo>
                  <a:cubicBezTo>
                    <a:pt x="529" y="70"/>
                    <a:pt x="532" y="70"/>
                    <a:pt x="535" y="69"/>
                  </a:cubicBezTo>
                  <a:cubicBezTo>
                    <a:pt x="536" y="69"/>
                    <a:pt x="536" y="69"/>
                    <a:pt x="537" y="69"/>
                  </a:cubicBezTo>
                  <a:cubicBezTo>
                    <a:pt x="541" y="68"/>
                    <a:pt x="545" y="67"/>
                    <a:pt x="548" y="67"/>
                  </a:cubicBezTo>
                  <a:cubicBezTo>
                    <a:pt x="549" y="67"/>
                    <a:pt x="549" y="67"/>
                    <a:pt x="549" y="67"/>
                  </a:cubicBezTo>
                  <a:cubicBezTo>
                    <a:pt x="549" y="67"/>
                    <a:pt x="550" y="66"/>
                    <a:pt x="551" y="66"/>
                  </a:cubicBezTo>
                  <a:cubicBezTo>
                    <a:pt x="554" y="66"/>
                    <a:pt x="556" y="65"/>
                    <a:pt x="559" y="65"/>
                  </a:cubicBezTo>
                  <a:cubicBezTo>
                    <a:pt x="560" y="64"/>
                    <a:pt x="562" y="64"/>
                    <a:pt x="563" y="64"/>
                  </a:cubicBezTo>
                  <a:cubicBezTo>
                    <a:pt x="564" y="63"/>
                    <a:pt x="566" y="63"/>
                    <a:pt x="567" y="63"/>
                  </a:cubicBezTo>
                  <a:cubicBezTo>
                    <a:pt x="568" y="63"/>
                    <a:pt x="569" y="62"/>
                    <a:pt x="570" y="62"/>
                  </a:cubicBezTo>
                  <a:cubicBezTo>
                    <a:pt x="571" y="62"/>
                    <a:pt x="572" y="62"/>
                    <a:pt x="573" y="62"/>
                  </a:cubicBezTo>
                  <a:cubicBezTo>
                    <a:pt x="575" y="61"/>
                    <a:pt x="577" y="60"/>
                    <a:pt x="580" y="60"/>
                  </a:cubicBezTo>
                  <a:cubicBezTo>
                    <a:pt x="581" y="60"/>
                    <a:pt x="581" y="59"/>
                    <a:pt x="582" y="59"/>
                  </a:cubicBezTo>
                  <a:cubicBezTo>
                    <a:pt x="582" y="59"/>
                    <a:pt x="583" y="59"/>
                    <a:pt x="583" y="59"/>
                  </a:cubicBezTo>
                  <a:cubicBezTo>
                    <a:pt x="586" y="58"/>
                    <a:pt x="588" y="58"/>
                    <a:pt x="591" y="57"/>
                  </a:cubicBezTo>
                  <a:cubicBezTo>
                    <a:pt x="591" y="57"/>
                    <a:pt x="592" y="57"/>
                    <a:pt x="592" y="56"/>
                  </a:cubicBezTo>
                  <a:cubicBezTo>
                    <a:pt x="593" y="56"/>
                    <a:pt x="595" y="56"/>
                    <a:pt x="596" y="55"/>
                  </a:cubicBezTo>
                  <a:cubicBezTo>
                    <a:pt x="597" y="55"/>
                    <a:pt x="598" y="55"/>
                    <a:pt x="599" y="54"/>
                  </a:cubicBezTo>
                  <a:cubicBezTo>
                    <a:pt x="600" y="54"/>
                    <a:pt x="600" y="54"/>
                    <a:pt x="601" y="54"/>
                  </a:cubicBezTo>
                  <a:cubicBezTo>
                    <a:pt x="603" y="53"/>
                    <a:pt x="605" y="52"/>
                    <a:pt x="607" y="52"/>
                  </a:cubicBezTo>
                  <a:cubicBezTo>
                    <a:pt x="607" y="52"/>
                    <a:pt x="607" y="52"/>
                    <a:pt x="608" y="51"/>
                  </a:cubicBezTo>
                  <a:cubicBezTo>
                    <a:pt x="610" y="51"/>
                    <a:pt x="613" y="50"/>
                    <a:pt x="615" y="49"/>
                  </a:cubicBezTo>
                  <a:cubicBezTo>
                    <a:pt x="615" y="49"/>
                    <a:pt x="616" y="48"/>
                    <a:pt x="616" y="48"/>
                  </a:cubicBezTo>
                  <a:cubicBezTo>
                    <a:pt x="616" y="48"/>
                    <a:pt x="616" y="48"/>
                    <a:pt x="616" y="48"/>
                  </a:cubicBezTo>
                  <a:cubicBezTo>
                    <a:pt x="619" y="47"/>
                    <a:pt x="622" y="46"/>
                    <a:pt x="624" y="45"/>
                  </a:cubicBezTo>
                  <a:cubicBezTo>
                    <a:pt x="624" y="45"/>
                    <a:pt x="624" y="45"/>
                    <a:pt x="624" y="45"/>
                  </a:cubicBezTo>
                  <a:cubicBezTo>
                    <a:pt x="625" y="45"/>
                    <a:pt x="625" y="44"/>
                    <a:pt x="626" y="44"/>
                  </a:cubicBezTo>
                  <a:cubicBezTo>
                    <a:pt x="628" y="43"/>
                    <a:pt x="629" y="43"/>
                    <a:pt x="631" y="42"/>
                  </a:cubicBezTo>
                  <a:cubicBezTo>
                    <a:pt x="631" y="42"/>
                    <a:pt x="631" y="42"/>
                    <a:pt x="631" y="42"/>
                  </a:cubicBezTo>
                  <a:cubicBezTo>
                    <a:pt x="632" y="41"/>
                    <a:pt x="633" y="41"/>
                    <a:pt x="633" y="40"/>
                  </a:cubicBezTo>
                  <a:cubicBezTo>
                    <a:pt x="635" y="40"/>
                    <a:pt x="636" y="39"/>
                    <a:pt x="637" y="38"/>
                  </a:cubicBezTo>
                  <a:cubicBezTo>
                    <a:pt x="637" y="38"/>
                    <a:pt x="637" y="38"/>
                    <a:pt x="637" y="38"/>
                  </a:cubicBezTo>
                  <a:cubicBezTo>
                    <a:pt x="638" y="38"/>
                    <a:pt x="638" y="37"/>
                    <a:pt x="639" y="37"/>
                  </a:cubicBezTo>
                  <a:cubicBezTo>
                    <a:pt x="640" y="36"/>
                    <a:pt x="641" y="36"/>
                    <a:pt x="642" y="35"/>
                  </a:cubicBezTo>
                  <a:cubicBezTo>
                    <a:pt x="642" y="35"/>
                    <a:pt x="642" y="35"/>
                    <a:pt x="643" y="35"/>
                  </a:cubicBezTo>
                  <a:cubicBezTo>
                    <a:pt x="643" y="34"/>
                    <a:pt x="644" y="34"/>
                    <a:pt x="644" y="34"/>
                  </a:cubicBezTo>
                  <a:cubicBezTo>
                    <a:pt x="645" y="33"/>
                    <a:pt x="646" y="32"/>
                    <a:pt x="646" y="32"/>
                  </a:cubicBezTo>
                  <a:cubicBezTo>
                    <a:pt x="647" y="32"/>
                    <a:pt x="647" y="31"/>
                    <a:pt x="647" y="31"/>
                  </a:cubicBezTo>
                  <a:cubicBezTo>
                    <a:pt x="647" y="31"/>
                    <a:pt x="648" y="31"/>
                    <a:pt x="648" y="30"/>
                  </a:cubicBezTo>
                  <a:cubicBezTo>
                    <a:pt x="649" y="30"/>
                    <a:pt x="649" y="29"/>
                    <a:pt x="650" y="28"/>
                  </a:cubicBezTo>
                  <a:cubicBezTo>
                    <a:pt x="650" y="28"/>
                    <a:pt x="650" y="28"/>
                    <a:pt x="651" y="28"/>
                  </a:cubicBezTo>
                  <a:cubicBezTo>
                    <a:pt x="651" y="27"/>
                    <a:pt x="652" y="26"/>
                    <a:pt x="652" y="26"/>
                  </a:cubicBezTo>
                  <a:cubicBezTo>
                    <a:pt x="652" y="25"/>
                    <a:pt x="652" y="25"/>
                    <a:pt x="652" y="25"/>
                  </a:cubicBezTo>
                  <a:cubicBezTo>
                    <a:pt x="653" y="25"/>
                    <a:pt x="653" y="24"/>
                    <a:pt x="653" y="24"/>
                  </a:cubicBezTo>
                  <a:cubicBezTo>
                    <a:pt x="654" y="23"/>
                    <a:pt x="654" y="23"/>
                    <a:pt x="654" y="22"/>
                  </a:cubicBezTo>
                  <a:cubicBezTo>
                    <a:pt x="654" y="22"/>
                    <a:pt x="654" y="22"/>
                    <a:pt x="654" y="22"/>
                  </a:cubicBezTo>
                  <a:cubicBezTo>
                    <a:pt x="655" y="21"/>
                    <a:pt x="655" y="20"/>
                    <a:pt x="655" y="20"/>
                  </a:cubicBezTo>
                  <a:cubicBezTo>
                    <a:pt x="655" y="19"/>
                    <a:pt x="655" y="19"/>
                    <a:pt x="655" y="19"/>
                  </a:cubicBezTo>
                  <a:cubicBezTo>
                    <a:pt x="656" y="18"/>
                    <a:pt x="656" y="18"/>
                    <a:pt x="656" y="18"/>
                  </a:cubicBezTo>
                  <a:cubicBezTo>
                    <a:pt x="656" y="17"/>
                    <a:pt x="656" y="16"/>
                    <a:pt x="656" y="15"/>
                  </a:cubicBezTo>
                  <a:cubicBezTo>
                    <a:pt x="656" y="15"/>
                    <a:pt x="656" y="15"/>
                    <a:pt x="656" y="15"/>
                  </a:cubicBezTo>
                  <a:cubicBezTo>
                    <a:pt x="656" y="0"/>
                    <a:pt x="656" y="0"/>
                    <a:pt x="656" y="0"/>
                  </a:cubicBezTo>
                  <a:cubicBezTo>
                    <a:pt x="656" y="1"/>
                    <a:pt x="656" y="2"/>
                    <a:pt x="656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Freeform 7"/>
            <p:cNvSpPr>
              <a:spLocks noEditPoints="1"/>
            </p:cNvSpPr>
            <p:nvPr/>
          </p:nvSpPr>
          <p:spPr bwMode="auto">
            <a:xfrm>
              <a:off x="3333750" y="3273424"/>
              <a:ext cx="2473325" cy="536575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656" y="70"/>
                </a:cxn>
                <a:cxn ang="0">
                  <a:pos x="328" y="140"/>
                </a:cxn>
                <a:cxn ang="0">
                  <a:pos x="0" y="70"/>
                </a:cxn>
                <a:cxn ang="0">
                  <a:pos x="328" y="0"/>
                </a:cxn>
                <a:cxn ang="0">
                  <a:pos x="328" y="122"/>
                </a:cxn>
                <a:cxn ang="0">
                  <a:pos x="572" y="70"/>
                </a:cxn>
                <a:cxn ang="0">
                  <a:pos x="328" y="18"/>
                </a:cxn>
                <a:cxn ang="0">
                  <a:pos x="84" y="70"/>
                </a:cxn>
                <a:cxn ang="0">
                  <a:pos x="328" y="122"/>
                </a:cxn>
              </a:cxnLst>
              <a:rect l="0" t="0" r="r" b="b"/>
              <a:pathLst>
                <a:path w="656" h="140">
                  <a:moveTo>
                    <a:pt x="328" y="0"/>
                  </a:moveTo>
                  <a:cubicBezTo>
                    <a:pt x="509" y="0"/>
                    <a:pt x="656" y="31"/>
                    <a:pt x="656" y="70"/>
                  </a:cubicBezTo>
                  <a:cubicBezTo>
                    <a:pt x="656" y="109"/>
                    <a:pt x="510" y="140"/>
                    <a:pt x="328" y="140"/>
                  </a:cubicBezTo>
                  <a:cubicBezTo>
                    <a:pt x="147" y="140"/>
                    <a:pt x="0" y="109"/>
                    <a:pt x="0" y="70"/>
                  </a:cubicBezTo>
                  <a:cubicBezTo>
                    <a:pt x="0" y="31"/>
                    <a:pt x="146" y="0"/>
                    <a:pt x="328" y="0"/>
                  </a:cubicBezTo>
                  <a:close/>
                  <a:moveTo>
                    <a:pt x="328" y="122"/>
                  </a:moveTo>
                  <a:cubicBezTo>
                    <a:pt x="463" y="122"/>
                    <a:pt x="572" y="99"/>
                    <a:pt x="572" y="70"/>
                  </a:cubicBezTo>
                  <a:cubicBezTo>
                    <a:pt x="571" y="41"/>
                    <a:pt x="462" y="18"/>
                    <a:pt x="328" y="18"/>
                  </a:cubicBezTo>
                  <a:cubicBezTo>
                    <a:pt x="193" y="18"/>
                    <a:pt x="84" y="41"/>
                    <a:pt x="84" y="70"/>
                  </a:cubicBezTo>
                  <a:cubicBezTo>
                    <a:pt x="85" y="99"/>
                    <a:pt x="194" y="122"/>
                    <a:pt x="328" y="122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Freeform 8"/>
            <p:cNvSpPr>
              <a:spLocks/>
            </p:cNvSpPr>
            <p:nvPr/>
          </p:nvSpPr>
          <p:spPr bwMode="auto">
            <a:xfrm>
              <a:off x="4373563" y="3495674"/>
              <a:ext cx="407988" cy="100013"/>
            </a:xfrm>
            <a:custGeom>
              <a:avLst/>
              <a:gdLst/>
              <a:ahLst/>
              <a:cxnLst>
                <a:cxn ang="0">
                  <a:pos x="107" y="2"/>
                </a:cxn>
                <a:cxn ang="0">
                  <a:pos x="106" y="4"/>
                </a:cxn>
                <a:cxn ang="0">
                  <a:pos x="102" y="5"/>
                </a:cxn>
                <a:cxn ang="0">
                  <a:pos x="99" y="7"/>
                </a:cxn>
                <a:cxn ang="0">
                  <a:pos x="93" y="8"/>
                </a:cxn>
                <a:cxn ang="0">
                  <a:pos x="88" y="9"/>
                </a:cxn>
                <a:cxn ang="0">
                  <a:pos x="81" y="10"/>
                </a:cxn>
                <a:cxn ang="0">
                  <a:pos x="67" y="11"/>
                </a:cxn>
                <a:cxn ang="0">
                  <a:pos x="60" y="12"/>
                </a:cxn>
                <a:cxn ang="0">
                  <a:pos x="48" y="12"/>
                </a:cxn>
                <a:cxn ang="0">
                  <a:pos x="38" y="11"/>
                </a:cxn>
                <a:cxn ang="0">
                  <a:pos x="28" y="10"/>
                </a:cxn>
                <a:cxn ang="0">
                  <a:pos x="23" y="10"/>
                </a:cxn>
                <a:cxn ang="0">
                  <a:pos x="16" y="8"/>
                </a:cxn>
                <a:cxn ang="0">
                  <a:pos x="12" y="7"/>
                </a:cxn>
                <a:cxn ang="0">
                  <a:pos x="6" y="6"/>
                </a:cxn>
                <a:cxn ang="0">
                  <a:pos x="3" y="4"/>
                </a:cxn>
                <a:cxn ang="0">
                  <a:pos x="1" y="3"/>
                </a:cxn>
                <a:cxn ang="0">
                  <a:pos x="0" y="1"/>
                </a:cxn>
                <a:cxn ang="0">
                  <a:pos x="0" y="16"/>
                </a:cxn>
                <a:cxn ang="0">
                  <a:pos x="1" y="17"/>
                </a:cxn>
                <a:cxn ang="0">
                  <a:pos x="3" y="19"/>
                </a:cxn>
                <a:cxn ang="0">
                  <a:pos x="7" y="20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9" y="23"/>
                </a:cxn>
                <a:cxn ang="0">
                  <a:pos x="22" y="24"/>
                </a:cxn>
                <a:cxn ang="0">
                  <a:pos x="25" y="24"/>
                </a:cxn>
                <a:cxn ang="0">
                  <a:pos x="29" y="25"/>
                </a:cxn>
                <a:cxn ang="0">
                  <a:pos x="33" y="25"/>
                </a:cxn>
                <a:cxn ang="0">
                  <a:pos x="38" y="26"/>
                </a:cxn>
                <a:cxn ang="0">
                  <a:pos x="40" y="26"/>
                </a:cxn>
                <a:cxn ang="0">
                  <a:pos x="43" y="26"/>
                </a:cxn>
                <a:cxn ang="0">
                  <a:pos x="48" y="26"/>
                </a:cxn>
                <a:cxn ang="0">
                  <a:pos x="52" y="26"/>
                </a:cxn>
                <a:cxn ang="0">
                  <a:pos x="56" y="26"/>
                </a:cxn>
                <a:cxn ang="0">
                  <a:pos x="60" y="26"/>
                </a:cxn>
                <a:cxn ang="0">
                  <a:pos x="64" y="26"/>
                </a:cxn>
                <a:cxn ang="0">
                  <a:pos x="67" y="26"/>
                </a:cxn>
                <a:cxn ang="0">
                  <a:pos x="80" y="25"/>
                </a:cxn>
                <a:cxn ang="0">
                  <a:pos x="84" y="24"/>
                </a:cxn>
                <a:cxn ang="0">
                  <a:pos x="88" y="24"/>
                </a:cxn>
                <a:cxn ang="0">
                  <a:pos x="92" y="23"/>
                </a:cxn>
                <a:cxn ang="0">
                  <a:pos x="96" y="22"/>
                </a:cxn>
                <a:cxn ang="0">
                  <a:pos x="98" y="21"/>
                </a:cxn>
                <a:cxn ang="0">
                  <a:pos x="100" y="21"/>
                </a:cxn>
                <a:cxn ang="0">
                  <a:pos x="102" y="20"/>
                </a:cxn>
                <a:cxn ang="0">
                  <a:pos x="104" y="19"/>
                </a:cxn>
                <a:cxn ang="0">
                  <a:pos x="106" y="18"/>
                </a:cxn>
                <a:cxn ang="0">
                  <a:pos x="107" y="17"/>
                </a:cxn>
                <a:cxn ang="0">
                  <a:pos x="107" y="17"/>
                </a:cxn>
                <a:cxn ang="0">
                  <a:pos x="108" y="16"/>
                </a:cxn>
                <a:cxn ang="0">
                  <a:pos x="108" y="15"/>
                </a:cxn>
              </a:cxnLst>
              <a:rect l="0" t="0" r="r" b="b"/>
              <a:pathLst>
                <a:path w="108" h="26">
                  <a:moveTo>
                    <a:pt x="108" y="1"/>
                  </a:moveTo>
                  <a:cubicBezTo>
                    <a:pt x="108" y="1"/>
                    <a:pt x="108" y="1"/>
                    <a:pt x="108" y="1"/>
                  </a:cubicBezTo>
                  <a:cubicBezTo>
                    <a:pt x="108" y="2"/>
                    <a:pt x="108" y="2"/>
                    <a:pt x="107" y="2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07" y="3"/>
                    <a:pt x="106" y="3"/>
                    <a:pt x="106" y="3"/>
                  </a:cubicBezTo>
                  <a:cubicBezTo>
                    <a:pt x="106" y="3"/>
                    <a:pt x="106" y="3"/>
                    <a:pt x="106" y="4"/>
                  </a:cubicBezTo>
                  <a:cubicBezTo>
                    <a:pt x="105" y="4"/>
                    <a:pt x="105" y="4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3" y="5"/>
                    <a:pt x="103" y="5"/>
                    <a:pt x="102" y="5"/>
                  </a:cubicBezTo>
                  <a:cubicBezTo>
                    <a:pt x="102" y="6"/>
                    <a:pt x="102" y="6"/>
                    <a:pt x="102" y="6"/>
                  </a:cubicBezTo>
                  <a:cubicBezTo>
                    <a:pt x="101" y="6"/>
                    <a:pt x="100" y="6"/>
                    <a:pt x="99" y="6"/>
                  </a:cubicBezTo>
                  <a:cubicBezTo>
                    <a:pt x="99" y="6"/>
                    <a:pt x="99" y="6"/>
                    <a:pt x="99" y="7"/>
                  </a:cubicBezTo>
                  <a:cubicBezTo>
                    <a:pt x="98" y="7"/>
                    <a:pt x="97" y="7"/>
                    <a:pt x="96" y="7"/>
                  </a:cubicBezTo>
                  <a:cubicBezTo>
                    <a:pt x="96" y="7"/>
                    <a:pt x="96" y="7"/>
                    <a:pt x="95" y="8"/>
                  </a:cubicBezTo>
                  <a:cubicBezTo>
                    <a:pt x="95" y="8"/>
                    <a:pt x="94" y="8"/>
                    <a:pt x="93" y="8"/>
                  </a:cubicBezTo>
                  <a:cubicBezTo>
                    <a:pt x="93" y="8"/>
                    <a:pt x="92" y="8"/>
                    <a:pt x="92" y="8"/>
                  </a:cubicBezTo>
                  <a:cubicBezTo>
                    <a:pt x="91" y="9"/>
                    <a:pt x="90" y="9"/>
                    <a:pt x="90" y="9"/>
                  </a:cubicBezTo>
                  <a:cubicBezTo>
                    <a:pt x="89" y="9"/>
                    <a:pt x="88" y="9"/>
                    <a:pt x="88" y="9"/>
                  </a:cubicBezTo>
                  <a:cubicBezTo>
                    <a:pt x="87" y="9"/>
                    <a:pt x="86" y="9"/>
                    <a:pt x="86" y="9"/>
                  </a:cubicBezTo>
                  <a:cubicBezTo>
                    <a:pt x="85" y="10"/>
                    <a:pt x="84" y="10"/>
                    <a:pt x="84" y="10"/>
                  </a:cubicBezTo>
                  <a:cubicBezTo>
                    <a:pt x="83" y="10"/>
                    <a:pt x="82" y="10"/>
                    <a:pt x="81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78" y="10"/>
                    <a:pt x="77" y="11"/>
                    <a:pt x="75" y="11"/>
                  </a:cubicBezTo>
                  <a:cubicBezTo>
                    <a:pt x="73" y="11"/>
                    <a:pt x="70" y="11"/>
                    <a:pt x="67" y="11"/>
                  </a:cubicBezTo>
                  <a:cubicBezTo>
                    <a:pt x="66" y="11"/>
                    <a:pt x="66" y="11"/>
                    <a:pt x="65" y="11"/>
                  </a:cubicBezTo>
                  <a:cubicBezTo>
                    <a:pt x="65" y="11"/>
                    <a:pt x="65" y="11"/>
                    <a:pt x="64" y="11"/>
                  </a:cubicBezTo>
                  <a:cubicBezTo>
                    <a:pt x="63" y="11"/>
                    <a:pt x="61" y="12"/>
                    <a:pt x="60" y="12"/>
                  </a:cubicBezTo>
                  <a:cubicBezTo>
                    <a:pt x="60" y="12"/>
                    <a:pt x="60" y="12"/>
                    <a:pt x="59" y="12"/>
                  </a:cubicBezTo>
                  <a:cubicBezTo>
                    <a:pt x="58" y="12"/>
                    <a:pt x="56" y="12"/>
                    <a:pt x="54" y="12"/>
                  </a:cubicBezTo>
                  <a:cubicBezTo>
                    <a:pt x="52" y="12"/>
                    <a:pt x="50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5" y="11"/>
                    <a:pt x="41" y="11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6" y="11"/>
                    <a:pt x="35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1" y="11"/>
                    <a:pt x="30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6" y="10"/>
                    <a:pt x="25" y="10"/>
                    <a:pt x="24" y="10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2" y="9"/>
                    <a:pt x="21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9"/>
                    <a:pt x="17" y="8"/>
                    <a:pt x="16" y="8"/>
                  </a:cubicBezTo>
                  <a:cubicBezTo>
                    <a:pt x="15" y="8"/>
                    <a:pt x="14" y="8"/>
                    <a:pt x="13" y="8"/>
                  </a:cubicBezTo>
                  <a:cubicBezTo>
                    <a:pt x="13" y="8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7"/>
                    <a:pt x="10" y="7"/>
                    <a:pt x="9" y="7"/>
                  </a:cubicBezTo>
                  <a:cubicBezTo>
                    <a:pt x="9" y="6"/>
                    <a:pt x="8" y="6"/>
                    <a:pt x="8" y="6"/>
                  </a:cubicBezTo>
                  <a:cubicBezTo>
                    <a:pt x="8" y="6"/>
                    <a:pt x="7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5" y="5"/>
                    <a:pt x="5" y="5"/>
                    <a:pt x="4" y="5"/>
                  </a:cubicBezTo>
                  <a:cubicBezTo>
                    <a:pt x="4" y="5"/>
                    <a:pt x="4" y="4"/>
                    <a:pt x="3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8"/>
                    <a:pt x="3" y="19"/>
                    <a:pt x="3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20"/>
                    <a:pt x="6" y="20"/>
                  </a:cubicBezTo>
                  <a:cubicBezTo>
                    <a:pt x="6" y="20"/>
                    <a:pt x="6" y="20"/>
                    <a:pt x="7" y="20"/>
                  </a:cubicBezTo>
                  <a:cubicBezTo>
                    <a:pt x="7" y="20"/>
                    <a:pt x="8" y="21"/>
                    <a:pt x="8" y="21"/>
                  </a:cubicBezTo>
                  <a:cubicBezTo>
                    <a:pt x="8" y="21"/>
                    <a:pt x="9" y="21"/>
                    <a:pt x="9" y="21"/>
                  </a:cubicBezTo>
                  <a:cubicBezTo>
                    <a:pt x="10" y="21"/>
                    <a:pt x="11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4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8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4"/>
                    <a:pt x="20" y="24"/>
                    <a:pt x="20" y="24"/>
                  </a:cubicBezTo>
                  <a:cubicBezTo>
                    <a:pt x="21" y="24"/>
                    <a:pt x="21" y="24"/>
                    <a:pt x="22" y="24"/>
                  </a:cubicBezTo>
                  <a:cubicBezTo>
                    <a:pt x="22" y="24"/>
                    <a:pt x="23" y="24"/>
                    <a:pt x="23" y="24"/>
                  </a:cubicBezTo>
                  <a:cubicBezTo>
                    <a:pt x="23" y="24"/>
                    <a:pt x="24" y="24"/>
                    <a:pt x="24" y="24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6" y="25"/>
                    <a:pt x="27" y="25"/>
                  </a:cubicBezTo>
                  <a:cubicBezTo>
                    <a:pt x="27" y="25"/>
                    <a:pt x="27" y="25"/>
                    <a:pt x="28" y="25"/>
                  </a:cubicBezTo>
                  <a:cubicBezTo>
                    <a:pt x="28" y="25"/>
                    <a:pt x="28" y="25"/>
                    <a:pt x="29" y="25"/>
                  </a:cubicBezTo>
                  <a:cubicBezTo>
                    <a:pt x="29" y="25"/>
                    <a:pt x="29" y="25"/>
                    <a:pt x="30" y="25"/>
                  </a:cubicBezTo>
                  <a:cubicBezTo>
                    <a:pt x="31" y="25"/>
                    <a:pt x="32" y="25"/>
                    <a:pt x="32" y="25"/>
                  </a:cubicBezTo>
                  <a:cubicBezTo>
                    <a:pt x="32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4" y="25"/>
                    <a:pt x="34" y="25"/>
                    <a:pt x="35" y="25"/>
                  </a:cubicBezTo>
                  <a:cubicBezTo>
                    <a:pt x="36" y="25"/>
                    <a:pt x="37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9" y="26"/>
                    <a:pt x="39" y="26"/>
                    <a:pt x="40" y="26"/>
                  </a:cubicBezTo>
                  <a:cubicBezTo>
                    <a:pt x="41" y="26"/>
                    <a:pt x="42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4" y="26"/>
                    <a:pt x="45" y="26"/>
                    <a:pt x="45" y="26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9" y="26"/>
                    <a:pt x="49" y="26"/>
                  </a:cubicBezTo>
                  <a:cubicBezTo>
                    <a:pt x="49" y="26"/>
                    <a:pt x="49" y="26"/>
                    <a:pt x="50" y="26"/>
                  </a:cubicBezTo>
                  <a:cubicBezTo>
                    <a:pt x="50" y="26"/>
                    <a:pt x="51" y="26"/>
                    <a:pt x="52" y="26"/>
                  </a:cubicBezTo>
                  <a:cubicBezTo>
                    <a:pt x="53" y="26"/>
                    <a:pt x="53" y="26"/>
                    <a:pt x="54" y="26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5" y="26"/>
                    <a:pt x="55" y="26"/>
                    <a:pt x="56" y="26"/>
                  </a:cubicBezTo>
                  <a:cubicBezTo>
                    <a:pt x="57" y="26"/>
                    <a:pt x="57" y="26"/>
                    <a:pt x="58" y="26"/>
                  </a:cubicBezTo>
                  <a:cubicBezTo>
                    <a:pt x="58" y="26"/>
                    <a:pt x="59" y="26"/>
                    <a:pt x="59" y="26"/>
                  </a:cubicBezTo>
                  <a:cubicBezTo>
                    <a:pt x="59" y="26"/>
                    <a:pt x="60" y="26"/>
                    <a:pt x="60" y="26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1" y="26"/>
                    <a:pt x="62" y="26"/>
                    <a:pt x="63" y="26"/>
                  </a:cubicBezTo>
                  <a:cubicBezTo>
                    <a:pt x="63" y="26"/>
                    <a:pt x="64" y="26"/>
                    <a:pt x="64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66" y="26"/>
                    <a:pt x="67" y="26"/>
                    <a:pt x="67" y="26"/>
                  </a:cubicBezTo>
                  <a:cubicBezTo>
                    <a:pt x="70" y="26"/>
                    <a:pt x="74" y="25"/>
                    <a:pt x="77" y="25"/>
                  </a:cubicBezTo>
                  <a:cubicBezTo>
                    <a:pt x="78" y="25"/>
                    <a:pt x="79" y="25"/>
                    <a:pt x="79" y="25"/>
                  </a:cubicBezTo>
                  <a:cubicBezTo>
                    <a:pt x="79" y="25"/>
                    <a:pt x="80" y="25"/>
                    <a:pt x="80" y="25"/>
                  </a:cubicBezTo>
                  <a:cubicBezTo>
                    <a:pt x="80" y="25"/>
                    <a:pt x="81" y="25"/>
                    <a:pt x="81" y="25"/>
                  </a:cubicBezTo>
                  <a:cubicBezTo>
                    <a:pt x="82" y="25"/>
                    <a:pt x="83" y="24"/>
                    <a:pt x="83" y="24"/>
                  </a:cubicBezTo>
                  <a:cubicBezTo>
                    <a:pt x="83" y="24"/>
                    <a:pt x="84" y="24"/>
                    <a:pt x="84" y="24"/>
                  </a:cubicBezTo>
                  <a:cubicBezTo>
                    <a:pt x="84" y="24"/>
                    <a:pt x="85" y="24"/>
                    <a:pt x="86" y="24"/>
                  </a:cubicBezTo>
                  <a:cubicBezTo>
                    <a:pt x="86" y="24"/>
                    <a:pt x="86" y="24"/>
                    <a:pt x="87" y="24"/>
                  </a:cubicBezTo>
                  <a:cubicBezTo>
                    <a:pt x="87" y="24"/>
                    <a:pt x="88" y="24"/>
                    <a:pt x="88" y="24"/>
                  </a:cubicBezTo>
                  <a:cubicBezTo>
                    <a:pt x="88" y="24"/>
                    <a:pt x="89" y="23"/>
                    <a:pt x="89" y="23"/>
                  </a:cubicBezTo>
                  <a:cubicBezTo>
                    <a:pt x="90" y="23"/>
                    <a:pt x="90" y="23"/>
                    <a:pt x="91" y="23"/>
                  </a:cubicBezTo>
                  <a:cubicBezTo>
                    <a:pt x="91" y="23"/>
                    <a:pt x="91" y="23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93" y="23"/>
                    <a:pt x="93" y="23"/>
                    <a:pt x="94" y="22"/>
                  </a:cubicBezTo>
                  <a:cubicBezTo>
                    <a:pt x="94" y="22"/>
                    <a:pt x="95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7" y="22"/>
                    <a:pt x="98" y="21"/>
                    <a:pt x="98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1" y="20"/>
                    <a:pt x="101" y="20"/>
                    <a:pt x="102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2" y="20"/>
                    <a:pt x="103" y="20"/>
                    <a:pt x="103" y="20"/>
                  </a:cubicBezTo>
                  <a:cubicBezTo>
                    <a:pt x="103" y="19"/>
                    <a:pt x="104" y="19"/>
                    <a:pt x="104" y="19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5" y="19"/>
                    <a:pt x="105" y="19"/>
                    <a:pt x="105" y="18"/>
                  </a:cubicBezTo>
                  <a:cubicBezTo>
                    <a:pt x="105" y="18"/>
                    <a:pt x="106" y="18"/>
                    <a:pt x="106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18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8" y="16"/>
                    <a:pt x="108" y="15"/>
                    <a:pt x="108" y="15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1"/>
                    <a:pt x="10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4" name="Oval 9"/>
            <p:cNvSpPr>
              <a:spLocks noChangeArrowheads="1"/>
            </p:cNvSpPr>
            <p:nvPr/>
          </p:nvSpPr>
          <p:spPr bwMode="auto">
            <a:xfrm>
              <a:off x="4373563" y="3449637"/>
              <a:ext cx="407988" cy="9207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cxnSp>
        <p:nvCxnSpPr>
          <p:cNvPr id="201" name="Straight Connector 200"/>
          <p:cNvCxnSpPr/>
          <p:nvPr/>
        </p:nvCxnSpPr>
        <p:spPr>
          <a:xfrm flipV="1">
            <a:off x="3098821" y="4972231"/>
            <a:ext cx="1150673" cy="4601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7385756" y="4215313"/>
            <a:ext cx="1334590" cy="39479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664270" y="4510723"/>
            <a:ext cx="2527300" cy="13129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RFM Segmentation </a:t>
            </a:r>
            <a:r>
              <a:rPr lang="en-US" sz="1600" b="1" u="sng" dirty="0" smtClean="0">
                <a:solidFill>
                  <a:schemeClr val="accent6"/>
                </a:solidFill>
              </a:rPr>
              <a:t>(Completed)</a:t>
            </a:r>
            <a:r>
              <a:rPr lang="en-US" sz="213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133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333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would be critical to do during initial phase of implementation to access if our strategies are working and do possible course correction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131"/>
          <p:cNvGrpSpPr/>
          <p:nvPr/>
        </p:nvGrpSpPr>
        <p:grpSpPr>
          <a:xfrm rot="1357144">
            <a:off x="4206125" y="3030000"/>
            <a:ext cx="1751644" cy="1503530"/>
            <a:chOff x="1768475" y="1136650"/>
            <a:chExt cx="2093912" cy="196850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grpSp>
          <p:nvGrpSpPr>
            <p:cNvPr id="4" name="Group 81"/>
            <p:cNvGrpSpPr/>
            <p:nvPr/>
          </p:nvGrpSpPr>
          <p:grpSpPr>
            <a:xfrm>
              <a:off x="3028950" y="2316163"/>
              <a:ext cx="246063" cy="249237"/>
              <a:chOff x="3028950" y="2316163"/>
              <a:chExt cx="246063" cy="249237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154" name="Freeform 63"/>
              <p:cNvSpPr>
                <a:spLocks/>
              </p:cNvSpPr>
              <p:nvPr/>
            </p:nvSpPr>
            <p:spPr bwMode="auto">
              <a:xfrm>
                <a:off x="3060700" y="2344738"/>
                <a:ext cx="147638" cy="157163"/>
              </a:xfrm>
              <a:custGeom>
                <a:avLst/>
                <a:gdLst/>
                <a:ahLst/>
                <a:cxnLst>
                  <a:cxn ang="0">
                    <a:pos x="79" y="83"/>
                  </a:cxn>
                  <a:cxn ang="0">
                    <a:pos x="141" y="1"/>
                  </a:cxn>
                  <a:cxn ang="0">
                    <a:pos x="141" y="1"/>
                  </a:cxn>
                  <a:cxn ang="0">
                    <a:pos x="128" y="8"/>
                  </a:cxn>
                  <a:cxn ang="0">
                    <a:pos x="71" y="75"/>
                  </a:cxn>
                  <a:cxn ang="0">
                    <a:pos x="7" y="136"/>
                  </a:cxn>
                  <a:cxn ang="0">
                    <a:pos x="1" y="150"/>
                  </a:cxn>
                  <a:cxn ang="0">
                    <a:pos x="2" y="150"/>
                  </a:cxn>
                  <a:cxn ang="0">
                    <a:pos x="79" y="83"/>
                  </a:cxn>
                </a:cxnLst>
                <a:rect l="0" t="0" r="r" b="b"/>
                <a:pathLst>
                  <a:path w="145" h="154">
                    <a:moveTo>
                      <a:pt x="79" y="83"/>
                    </a:moveTo>
                    <a:cubicBezTo>
                      <a:pt x="117" y="42"/>
                      <a:pt x="145" y="5"/>
                      <a:pt x="141" y="1"/>
                    </a:cubicBezTo>
                    <a:cubicBezTo>
                      <a:pt x="141" y="1"/>
                      <a:pt x="141" y="1"/>
                      <a:pt x="141" y="1"/>
                    </a:cubicBezTo>
                    <a:cubicBezTo>
                      <a:pt x="139" y="0"/>
                      <a:pt x="135" y="2"/>
                      <a:pt x="128" y="8"/>
                    </a:cubicBezTo>
                    <a:cubicBezTo>
                      <a:pt x="118" y="22"/>
                      <a:pt x="97" y="48"/>
                      <a:pt x="71" y="75"/>
                    </a:cubicBezTo>
                    <a:cubicBezTo>
                      <a:pt x="45" y="103"/>
                      <a:pt x="21" y="126"/>
                      <a:pt x="7" y="136"/>
                    </a:cubicBezTo>
                    <a:cubicBezTo>
                      <a:pt x="2" y="144"/>
                      <a:pt x="0" y="148"/>
                      <a:pt x="1" y="150"/>
                    </a:cubicBezTo>
                    <a:cubicBezTo>
                      <a:pt x="1" y="150"/>
                      <a:pt x="2" y="150"/>
                      <a:pt x="2" y="150"/>
                    </a:cubicBezTo>
                    <a:cubicBezTo>
                      <a:pt x="6" y="154"/>
                      <a:pt x="41" y="124"/>
                      <a:pt x="79" y="8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55" name="Freeform 64"/>
              <p:cNvSpPr>
                <a:spLocks/>
              </p:cNvSpPr>
              <p:nvPr/>
            </p:nvSpPr>
            <p:spPr bwMode="auto">
              <a:xfrm>
                <a:off x="3106737" y="2386013"/>
                <a:ext cx="150813" cy="163513"/>
              </a:xfrm>
              <a:custGeom>
                <a:avLst/>
                <a:gdLst/>
                <a:ahLst/>
                <a:cxnLst>
                  <a:cxn ang="0">
                    <a:pos x="81" y="86"/>
                  </a:cxn>
                  <a:cxn ang="0">
                    <a:pos x="146" y="2"/>
                  </a:cxn>
                  <a:cxn ang="0">
                    <a:pos x="145" y="1"/>
                  </a:cxn>
                  <a:cxn ang="0">
                    <a:pos x="132" y="8"/>
                  </a:cxn>
                  <a:cxn ang="0">
                    <a:pos x="73" y="79"/>
                  </a:cxn>
                  <a:cxn ang="0">
                    <a:pos x="7" y="142"/>
                  </a:cxn>
                  <a:cxn ang="0">
                    <a:pos x="1" y="156"/>
                  </a:cxn>
                  <a:cxn ang="0">
                    <a:pos x="1" y="156"/>
                  </a:cxn>
                  <a:cxn ang="0">
                    <a:pos x="81" y="86"/>
                  </a:cxn>
                </a:cxnLst>
                <a:rect l="0" t="0" r="r" b="b"/>
                <a:pathLst>
                  <a:path w="149" h="159">
                    <a:moveTo>
                      <a:pt x="81" y="86"/>
                    </a:moveTo>
                    <a:cubicBezTo>
                      <a:pt x="121" y="44"/>
                      <a:pt x="149" y="7"/>
                      <a:pt x="146" y="2"/>
                    </a:cubicBezTo>
                    <a:cubicBezTo>
                      <a:pt x="146" y="1"/>
                      <a:pt x="145" y="1"/>
                      <a:pt x="145" y="1"/>
                    </a:cubicBezTo>
                    <a:cubicBezTo>
                      <a:pt x="143" y="0"/>
                      <a:pt x="139" y="3"/>
                      <a:pt x="132" y="8"/>
                    </a:cubicBezTo>
                    <a:cubicBezTo>
                      <a:pt x="122" y="24"/>
                      <a:pt x="100" y="50"/>
                      <a:pt x="73" y="79"/>
                    </a:cubicBezTo>
                    <a:cubicBezTo>
                      <a:pt x="47" y="107"/>
                      <a:pt x="22" y="131"/>
                      <a:pt x="7" y="142"/>
                    </a:cubicBezTo>
                    <a:cubicBezTo>
                      <a:pt x="2" y="149"/>
                      <a:pt x="0" y="154"/>
                      <a:pt x="1" y="156"/>
                    </a:cubicBezTo>
                    <a:cubicBezTo>
                      <a:pt x="1" y="156"/>
                      <a:pt x="1" y="156"/>
                      <a:pt x="1" y="156"/>
                    </a:cubicBezTo>
                    <a:cubicBezTo>
                      <a:pt x="7" y="159"/>
                      <a:pt x="42" y="128"/>
                      <a:pt x="81" y="86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56" name="Freeform 65"/>
              <p:cNvSpPr>
                <a:spLocks/>
              </p:cNvSpPr>
              <p:nvPr/>
            </p:nvSpPr>
            <p:spPr bwMode="auto">
              <a:xfrm>
                <a:off x="3086100" y="2368550"/>
                <a:ext cx="149225" cy="158750"/>
              </a:xfrm>
              <a:custGeom>
                <a:avLst/>
                <a:gdLst/>
                <a:ahLst/>
                <a:cxnLst>
                  <a:cxn ang="0">
                    <a:pos x="81" y="85"/>
                  </a:cxn>
                  <a:cxn ang="0">
                    <a:pos x="144" y="1"/>
                  </a:cxn>
                  <a:cxn ang="0">
                    <a:pos x="143" y="1"/>
                  </a:cxn>
                  <a:cxn ang="0">
                    <a:pos x="130" y="8"/>
                  </a:cxn>
                  <a:cxn ang="0">
                    <a:pos x="73" y="77"/>
                  </a:cxn>
                  <a:cxn ang="0">
                    <a:pos x="7" y="139"/>
                  </a:cxn>
                  <a:cxn ang="0">
                    <a:pos x="1" y="153"/>
                  </a:cxn>
                  <a:cxn ang="0">
                    <a:pos x="2" y="154"/>
                  </a:cxn>
                  <a:cxn ang="0">
                    <a:pos x="81" y="85"/>
                  </a:cxn>
                </a:cxnLst>
                <a:rect l="0" t="0" r="r" b="b"/>
                <a:pathLst>
                  <a:path w="147" h="156">
                    <a:moveTo>
                      <a:pt x="81" y="85"/>
                    </a:moveTo>
                    <a:cubicBezTo>
                      <a:pt x="119" y="43"/>
                      <a:pt x="147" y="6"/>
                      <a:pt x="144" y="1"/>
                    </a:cubicBezTo>
                    <a:cubicBezTo>
                      <a:pt x="144" y="1"/>
                      <a:pt x="144" y="1"/>
                      <a:pt x="143" y="1"/>
                    </a:cubicBezTo>
                    <a:cubicBezTo>
                      <a:pt x="142" y="0"/>
                      <a:pt x="137" y="3"/>
                      <a:pt x="130" y="8"/>
                    </a:cubicBezTo>
                    <a:cubicBezTo>
                      <a:pt x="120" y="23"/>
                      <a:pt x="99" y="49"/>
                      <a:pt x="73" y="77"/>
                    </a:cubicBezTo>
                    <a:cubicBezTo>
                      <a:pt x="46" y="105"/>
                      <a:pt x="22" y="128"/>
                      <a:pt x="7" y="139"/>
                    </a:cubicBezTo>
                    <a:cubicBezTo>
                      <a:pt x="3" y="146"/>
                      <a:pt x="0" y="151"/>
                      <a:pt x="1" y="153"/>
                    </a:cubicBezTo>
                    <a:cubicBezTo>
                      <a:pt x="1" y="153"/>
                      <a:pt x="2" y="153"/>
                      <a:pt x="2" y="154"/>
                    </a:cubicBezTo>
                    <a:cubicBezTo>
                      <a:pt x="7" y="156"/>
                      <a:pt x="42" y="126"/>
                      <a:pt x="81" y="85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57" name="Freeform 66"/>
              <p:cNvSpPr>
                <a:spLocks/>
              </p:cNvSpPr>
              <p:nvPr/>
            </p:nvSpPr>
            <p:spPr bwMode="auto">
              <a:xfrm>
                <a:off x="3121025" y="2400300"/>
                <a:ext cx="153988" cy="165100"/>
              </a:xfrm>
              <a:custGeom>
                <a:avLst/>
                <a:gdLst/>
                <a:ahLst/>
                <a:cxnLst>
                  <a:cxn ang="0">
                    <a:pos x="83" y="87"/>
                  </a:cxn>
                  <a:cxn ang="0">
                    <a:pos x="148" y="2"/>
                  </a:cxn>
                  <a:cxn ang="0">
                    <a:pos x="147" y="1"/>
                  </a:cxn>
                  <a:cxn ang="0">
                    <a:pos x="134" y="8"/>
                  </a:cxn>
                  <a:cxn ang="0">
                    <a:pos x="75" y="80"/>
                  </a:cxn>
                  <a:cxn ang="0">
                    <a:pos x="7" y="143"/>
                  </a:cxn>
                  <a:cxn ang="0">
                    <a:pos x="1" y="158"/>
                  </a:cxn>
                  <a:cxn ang="0">
                    <a:pos x="2" y="158"/>
                  </a:cxn>
                  <a:cxn ang="0">
                    <a:pos x="83" y="87"/>
                  </a:cxn>
                </a:cxnLst>
                <a:rect l="0" t="0" r="r" b="b"/>
                <a:pathLst>
                  <a:path w="151" h="161">
                    <a:moveTo>
                      <a:pt x="83" y="87"/>
                    </a:moveTo>
                    <a:cubicBezTo>
                      <a:pt x="123" y="45"/>
                      <a:pt x="151" y="7"/>
                      <a:pt x="148" y="2"/>
                    </a:cubicBezTo>
                    <a:cubicBezTo>
                      <a:pt x="148" y="2"/>
                      <a:pt x="148" y="2"/>
                      <a:pt x="147" y="1"/>
                    </a:cubicBezTo>
                    <a:cubicBezTo>
                      <a:pt x="146" y="0"/>
                      <a:pt x="141" y="3"/>
                      <a:pt x="134" y="8"/>
                    </a:cubicBezTo>
                    <a:cubicBezTo>
                      <a:pt x="123" y="24"/>
                      <a:pt x="102" y="51"/>
                      <a:pt x="75" y="80"/>
                    </a:cubicBezTo>
                    <a:cubicBezTo>
                      <a:pt x="48" y="109"/>
                      <a:pt x="22" y="132"/>
                      <a:pt x="7" y="143"/>
                    </a:cubicBezTo>
                    <a:cubicBezTo>
                      <a:pt x="3" y="151"/>
                      <a:pt x="0" y="156"/>
                      <a:pt x="1" y="158"/>
                    </a:cubicBezTo>
                    <a:cubicBezTo>
                      <a:pt x="1" y="158"/>
                      <a:pt x="2" y="158"/>
                      <a:pt x="2" y="158"/>
                    </a:cubicBezTo>
                    <a:cubicBezTo>
                      <a:pt x="7" y="161"/>
                      <a:pt x="43" y="130"/>
                      <a:pt x="83" y="8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58" name="Freeform 67"/>
              <p:cNvSpPr>
                <a:spLocks/>
              </p:cNvSpPr>
              <p:nvPr/>
            </p:nvSpPr>
            <p:spPr bwMode="auto">
              <a:xfrm>
                <a:off x="3028950" y="2316163"/>
                <a:ext cx="144463" cy="152400"/>
              </a:xfrm>
              <a:custGeom>
                <a:avLst/>
                <a:gdLst/>
                <a:ahLst/>
                <a:cxnLst>
                  <a:cxn ang="0">
                    <a:pos x="77" y="81"/>
                  </a:cxn>
                  <a:cxn ang="0">
                    <a:pos x="138" y="1"/>
                  </a:cxn>
                  <a:cxn ang="0">
                    <a:pos x="137" y="1"/>
                  </a:cxn>
                  <a:cxn ang="0">
                    <a:pos x="124" y="8"/>
                  </a:cxn>
                  <a:cxn ang="0">
                    <a:pos x="69" y="74"/>
                  </a:cxn>
                  <a:cxn ang="0">
                    <a:pos x="7" y="133"/>
                  </a:cxn>
                  <a:cxn ang="0">
                    <a:pos x="1" y="147"/>
                  </a:cxn>
                  <a:cxn ang="0">
                    <a:pos x="2" y="147"/>
                  </a:cxn>
                  <a:cxn ang="0">
                    <a:pos x="77" y="81"/>
                  </a:cxn>
                </a:cxnLst>
                <a:rect l="0" t="0" r="r" b="b"/>
                <a:pathLst>
                  <a:path w="141" h="150">
                    <a:moveTo>
                      <a:pt x="77" y="81"/>
                    </a:moveTo>
                    <a:cubicBezTo>
                      <a:pt x="114" y="41"/>
                      <a:pt x="141" y="6"/>
                      <a:pt x="138" y="1"/>
                    </a:cubicBezTo>
                    <a:cubicBezTo>
                      <a:pt x="137" y="1"/>
                      <a:pt x="137" y="1"/>
                      <a:pt x="137" y="1"/>
                    </a:cubicBezTo>
                    <a:cubicBezTo>
                      <a:pt x="136" y="0"/>
                      <a:pt x="131" y="3"/>
                      <a:pt x="124" y="8"/>
                    </a:cubicBezTo>
                    <a:cubicBezTo>
                      <a:pt x="115" y="22"/>
                      <a:pt x="95" y="47"/>
                      <a:pt x="69" y="74"/>
                    </a:cubicBezTo>
                    <a:cubicBezTo>
                      <a:pt x="44" y="101"/>
                      <a:pt x="21" y="123"/>
                      <a:pt x="7" y="133"/>
                    </a:cubicBezTo>
                    <a:cubicBezTo>
                      <a:pt x="2" y="140"/>
                      <a:pt x="0" y="145"/>
                      <a:pt x="1" y="147"/>
                    </a:cubicBezTo>
                    <a:cubicBezTo>
                      <a:pt x="1" y="147"/>
                      <a:pt x="2" y="147"/>
                      <a:pt x="2" y="147"/>
                    </a:cubicBezTo>
                    <a:cubicBezTo>
                      <a:pt x="6" y="150"/>
                      <a:pt x="40" y="121"/>
                      <a:pt x="77" y="8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134" name="Freeform 9"/>
            <p:cNvSpPr>
              <a:spLocks/>
            </p:cNvSpPr>
            <p:nvPr/>
          </p:nvSpPr>
          <p:spPr bwMode="auto">
            <a:xfrm>
              <a:off x="1768475" y="1274763"/>
              <a:ext cx="654050" cy="498475"/>
            </a:xfrm>
            <a:custGeom>
              <a:avLst/>
              <a:gdLst/>
              <a:ahLst/>
              <a:cxnLst>
                <a:cxn ang="0">
                  <a:pos x="37" y="191"/>
                </a:cxn>
                <a:cxn ang="0">
                  <a:pos x="44" y="334"/>
                </a:cxn>
                <a:cxn ang="0">
                  <a:pos x="192" y="471"/>
                </a:cxn>
                <a:cxn ang="0">
                  <a:pos x="248" y="488"/>
                </a:cxn>
                <a:cxn ang="0">
                  <a:pos x="642" y="472"/>
                </a:cxn>
                <a:cxn ang="0">
                  <a:pos x="129" y="0"/>
                </a:cxn>
                <a:cxn ang="0">
                  <a:pos x="37" y="191"/>
                </a:cxn>
              </a:cxnLst>
              <a:rect l="0" t="0" r="r" b="b"/>
              <a:pathLst>
                <a:path w="642" h="489">
                  <a:moveTo>
                    <a:pt x="37" y="191"/>
                  </a:moveTo>
                  <a:cubicBezTo>
                    <a:pt x="24" y="218"/>
                    <a:pt x="0" y="284"/>
                    <a:pt x="44" y="334"/>
                  </a:cubicBezTo>
                  <a:cubicBezTo>
                    <a:pt x="88" y="383"/>
                    <a:pt x="179" y="462"/>
                    <a:pt x="192" y="471"/>
                  </a:cubicBezTo>
                  <a:cubicBezTo>
                    <a:pt x="205" y="481"/>
                    <a:pt x="216" y="489"/>
                    <a:pt x="248" y="488"/>
                  </a:cubicBezTo>
                  <a:cubicBezTo>
                    <a:pt x="279" y="487"/>
                    <a:pt x="642" y="472"/>
                    <a:pt x="642" y="472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50" y="164"/>
                    <a:pt x="37" y="191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41"/>
            <p:cNvSpPr>
              <a:spLocks/>
            </p:cNvSpPr>
            <p:nvPr/>
          </p:nvSpPr>
          <p:spPr bwMode="auto">
            <a:xfrm>
              <a:off x="1898650" y="1270000"/>
              <a:ext cx="1060450" cy="9953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18" y="243"/>
                </a:cxn>
                <a:cxn ang="0">
                  <a:pos x="317" y="376"/>
                </a:cxn>
                <a:cxn ang="0">
                  <a:pos x="376" y="426"/>
                </a:cxn>
                <a:cxn ang="0">
                  <a:pos x="439" y="475"/>
                </a:cxn>
                <a:cxn ang="0">
                  <a:pos x="560" y="588"/>
                </a:cxn>
                <a:cxn ang="0">
                  <a:pos x="785" y="799"/>
                </a:cxn>
                <a:cxn ang="0">
                  <a:pos x="821" y="838"/>
                </a:cxn>
                <a:cxn ang="0">
                  <a:pos x="870" y="889"/>
                </a:cxn>
                <a:cxn ang="0">
                  <a:pos x="890" y="921"/>
                </a:cxn>
                <a:cxn ang="0">
                  <a:pos x="921" y="962"/>
                </a:cxn>
                <a:cxn ang="0">
                  <a:pos x="935" y="975"/>
                </a:cxn>
                <a:cxn ang="0">
                  <a:pos x="989" y="922"/>
                </a:cxn>
                <a:cxn ang="0">
                  <a:pos x="1038" y="864"/>
                </a:cxn>
                <a:cxn ang="0">
                  <a:pos x="1024" y="852"/>
                </a:cxn>
                <a:cxn ang="0">
                  <a:pos x="981" y="824"/>
                </a:cxn>
                <a:cxn ang="0">
                  <a:pos x="948" y="806"/>
                </a:cxn>
                <a:cxn ang="0">
                  <a:pos x="894" y="760"/>
                </a:cxn>
                <a:cxn ang="0">
                  <a:pos x="853" y="727"/>
                </a:cxn>
                <a:cxn ang="0">
                  <a:pos x="627" y="517"/>
                </a:cxn>
                <a:cxn ang="0">
                  <a:pos x="506" y="403"/>
                </a:cxn>
                <a:cxn ang="0">
                  <a:pos x="453" y="344"/>
                </a:cxn>
                <a:cxn ang="0">
                  <a:pos x="399" y="289"/>
                </a:cxn>
                <a:cxn ang="0">
                  <a:pos x="260" y="199"/>
                </a:cxn>
                <a:cxn ang="0">
                  <a:pos x="5" y="0"/>
                </a:cxn>
                <a:cxn ang="0">
                  <a:pos x="0" y="5"/>
                </a:cxn>
              </a:cxnLst>
              <a:rect l="0" t="0" r="r" b="b"/>
              <a:pathLst>
                <a:path w="1039" h="976">
                  <a:moveTo>
                    <a:pt x="0" y="5"/>
                  </a:moveTo>
                  <a:cubicBezTo>
                    <a:pt x="218" y="243"/>
                    <a:pt x="218" y="243"/>
                    <a:pt x="218" y="243"/>
                  </a:cubicBezTo>
                  <a:cubicBezTo>
                    <a:pt x="218" y="243"/>
                    <a:pt x="301" y="360"/>
                    <a:pt x="317" y="376"/>
                  </a:cubicBezTo>
                  <a:cubicBezTo>
                    <a:pt x="333" y="393"/>
                    <a:pt x="339" y="399"/>
                    <a:pt x="376" y="426"/>
                  </a:cubicBezTo>
                  <a:cubicBezTo>
                    <a:pt x="412" y="454"/>
                    <a:pt x="422" y="461"/>
                    <a:pt x="439" y="475"/>
                  </a:cubicBezTo>
                  <a:cubicBezTo>
                    <a:pt x="456" y="490"/>
                    <a:pt x="550" y="580"/>
                    <a:pt x="560" y="588"/>
                  </a:cubicBezTo>
                  <a:cubicBezTo>
                    <a:pt x="569" y="597"/>
                    <a:pt x="778" y="792"/>
                    <a:pt x="785" y="799"/>
                  </a:cubicBezTo>
                  <a:cubicBezTo>
                    <a:pt x="793" y="806"/>
                    <a:pt x="798" y="812"/>
                    <a:pt x="821" y="838"/>
                  </a:cubicBezTo>
                  <a:cubicBezTo>
                    <a:pt x="843" y="864"/>
                    <a:pt x="854" y="880"/>
                    <a:pt x="870" y="889"/>
                  </a:cubicBezTo>
                  <a:cubicBezTo>
                    <a:pt x="887" y="898"/>
                    <a:pt x="887" y="904"/>
                    <a:pt x="890" y="921"/>
                  </a:cubicBezTo>
                  <a:cubicBezTo>
                    <a:pt x="894" y="938"/>
                    <a:pt x="910" y="952"/>
                    <a:pt x="921" y="962"/>
                  </a:cubicBezTo>
                  <a:cubicBezTo>
                    <a:pt x="932" y="972"/>
                    <a:pt x="935" y="975"/>
                    <a:pt x="935" y="975"/>
                  </a:cubicBezTo>
                  <a:cubicBezTo>
                    <a:pt x="936" y="976"/>
                    <a:pt x="960" y="952"/>
                    <a:pt x="989" y="922"/>
                  </a:cubicBezTo>
                  <a:cubicBezTo>
                    <a:pt x="1017" y="891"/>
                    <a:pt x="1039" y="866"/>
                    <a:pt x="1038" y="864"/>
                  </a:cubicBezTo>
                  <a:cubicBezTo>
                    <a:pt x="1038" y="864"/>
                    <a:pt x="1035" y="861"/>
                    <a:pt x="1024" y="852"/>
                  </a:cubicBezTo>
                  <a:cubicBezTo>
                    <a:pt x="1013" y="842"/>
                    <a:pt x="998" y="826"/>
                    <a:pt x="981" y="824"/>
                  </a:cubicBezTo>
                  <a:cubicBezTo>
                    <a:pt x="964" y="821"/>
                    <a:pt x="958" y="822"/>
                    <a:pt x="948" y="806"/>
                  </a:cubicBezTo>
                  <a:cubicBezTo>
                    <a:pt x="938" y="790"/>
                    <a:pt x="921" y="780"/>
                    <a:pt x="894" y="760"/>
                  </a:cubicBezTo>
                  <a:cubicBezTo>
                    <a:pt x="866" y="739"/>
                    <a:pt x="860" y="735"/>
                    <a:pt x="853" y="727"/>
                  </a:cubicBezTo>
                  <a:cubicBezTo>
                    <a:pt x="845" y="720"/>
                    <a:pt x="637" y="526"/>
                    <a:pt x="627" y="517"/>
                  </a:cubicBezTo>
                  <a:cubicBezTo>
                    <a:pt x="617" y="508"/>
                    <a:pt x="521" y="419"/>
                    <a:pt x="506" y="403"/>
                  </a:cubicBezTo>
                  <a:cubicBezTo>
                    <a:pt x="490" y="388"/>
                    <a:pt x="482" y="379"/>
                    <a:pt x="453" y="344"/>
                  </a:cubicBezTo>
                  <a:cubicBezTo>
                    <a:pt x="423" y="309"/>
                    <a:pt x="417" y="303"/>
                    <a:pt x="399" y="289"/>
                  </a:cubicBezTo>
                  <a:cubicBezTo>
                    <a:pt x="381" y="274"/>
                    <a:pt x="260" y="199"/>
                    <a:pt x="260" y="199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0" y="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5" name="Group 79"/>
            <p:cNvGrpSpPr/>
            <p:nvPr/>
          </p:nvGrpSpPr>
          <p:grpSpPr>
            <a:xfrm>
              <a:off x="2536825" y="1858963"/>
              <a:ext cx="187325" cy="185737"/>
              <a:chOff x="2536825" y="1858963"/>
              <a:chExt cx="187325" cy="185737"/>
            </a:xfrm>
            <a:gradFill>
              <a:gsLst>
                <a:gs pos="0">
                  <a:schemeClr val="bg2">
                    <a:lumMod val="75000"/>
                    <a:tint val="66000"/>
                    <a:satMod val="160000"/>
                  </a:schemeClr>
                </a:gs>
                <a:gs pos="50000">
                  <a:schemeClr val="bg2">
                    <a:lumMod val="75000"/>
                    <a:tint val="44500"/>
                    <a:satMod val="160000"/>
                  </a:schemeClr>
                </a:gs>
                <a:gs pos="100000">
                  <a:schemeClr val="bg2">
                    <a:lumMod val="75000"/>
                    <a:tint val="23500"/>
                    <a:satMod val="160000"/>
                  </a:schemeClr>
                </a:gs>
              </a:gsLst>
              <a:lin ang="16200000" scaled="1"/>
            </a:gradFill>
          </p:grpSpPr>
          <p:sp>
            <p:nvSpPr>
              <p:cNvPr id="148" name="Freeform 43"/>
              <p:cNvSpPr>
                <a:spLocks/>
              </p:cNvSpPr>
              <p:nvPr/>
            </p:nvSpPr>
            <p:spPr bwMode="auto">
              <a:xfrm>
                <a:off x="2536825" y="1858963"/>
                <a:ext cx="88900" cy="92075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13" y="58"/>
                  </a:cxn>
                  <a:cxn ang="0">
                    <a:pos x="56" y="12"/>
                  </a:cxn>
                  <a:cxn ang="0">
                    <a:pos x="43" y="0"/>
                  </a:cxn>
                  <a:cxn ang="0">
                    <a:pos x="0" y="47"/>
                  </a:cxn>
                </a:cxnLst>
                <a:rect l="0" t="0" r="r" b="b"/>
                <a:pathLst>
                  <a:path w="56" h="58">
                    <a:moveTo>
                      <a:pt x="0" y="47"/>
                    </a:moveTo>
                    <a:lnTo>
                      <a:pt x="13" y="58"/>
                    </a:lnTo>
                    <a:lnTo>
                      <a:pt x="56" y="12"/>
                    </a:lnTo>
                    <a:lnTo>
                      <a:pt x="43" y="0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49" name="Freeform 45"/>
              <p:cNvSpPr>
                <a:spLocks/>
              </p:cNvSpPr>
              <p:nvPr/>
            </p:nvSpPr>
            <p:spPr bwMode="auto">
              <a:xfrm>
                <a:off x="2568575" y="1889125"/>
                <a:ext cx="77788" cy="80963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5" y="51"/>
                  </a:cxn>
                  <a:cxn ang="0">
                    <a:pos x="49" y="5"/>
                  </a:cxn>
                  <a:cxn ang="0">
                    <a:pos x="43" y="0"/>
                  </a:cxn>
                  <a:cxn ang="0">
                    <a:pos x="0" y="46"/>
                  </a:cxn>
                </a:cxnLst>
                <a:rect l="0" t="0" r="r" b="b"/>
                <a:pathLst>
                  <a:path w="49" h="51">
                    <a:moveTo>
                      <a:pt x="0" y="46"/>
                    </a:moveTo>
                    <a:lnTo>
                      <a:pt x="5" y="51"/>
                    </a:lnTo>
                    <a:lnTo>
                      <a:pt x="49" y="5"/>
                    </a:lnTo>
                    <a:lnTo>
                      <a:pt x="43" y="0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50" name="Freeform 47"/>
              <p:cNvSpPr>
                <a:spLocks/>
              </p:cNvSpPr>
              <p:nvPr/>
            </p:nvSpPr>
            <p:spPr bwMode="auto">
              <a:xfrm>
                <a:off x="2587625" y="1906588"/>
                <a:ext cx="77788" cy="82550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6" y="52"/>
                  </a:cxn>
                  <a:cxn ang="0">
                    <a:pos x="49" y="6"/>
                  </a:cxn>
                  <a:cxn ang="0">
                    <a:pos x="43" y="0"/>
                  </a:cxn>
                  <a:cxn ang="0">
                    <a:pos x="0" y="46"/>
                  </a:cxn>
                </a:cxnLst>
                <a:rect l="0" t="0" r="r" b="b"/>
                <a:pathLst>
                  <a:path w="49" h="52">
                    <a:moveTo>
                      <a:pt x="0" y="46"/>
                    </a:moveTo>
                    <a:lnTo>
                      <a:pt x="6" y="52"/>
                    </a:lnTo>
                    <a:lnTo>
                      <a:pt x="49" y="6"/>
                    </a:lnTo>
                    <a:lnTo>
                      <a:pt x="43" y="0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51" name="Freeform 49"/>
              <p:cNvSpPr>
                <a:spLocks/>
              </p:cNvSpPr>
              <p:nvPr/>
            </p:nvSpPr>
            <p:spPr bwMode="auto">
              <a:xfrm>
                <a:off x="2606675" y="1925638"/>
                <a:ext cx="79375" cy="82550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7" y="52"/>
                  </a:cxn>
                  <a:cxn ang="0">
                    <a:pos x="50" y="5"/>
                  </a:cxn>
                  <a:cxn ang="0">
                    <a:pos x="44" y="0"/>
                  </a:cxn>
                  <a:cxn ang="0">
                    <a:pos x="0" y="46"/>
                  </a:cxn>
                </a:cxnLst>
                <a:rect l="0" t="0" r="r" b="b"/>
                <a:pathLst>
                  <a:path w="50" h="52">
                    <a:moveTo>
                      <a:pt x="0" y="46"/>
                    </a:moveTo>
                    <a:lnTo>
                      <a:pt x="7" y="52"/>
                    </a:lnTo>
                    <a:lnTo>
                      <a:pt x="50" y="5"/>
                    </a:lnTo>
                    <a:lnTo>
                      <a:pt x="44" y="0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52" name="Freeform 51"/>
              <p:cNvSpPr>
                <a:spLocks/>
              </p:cNvSpPr>
              <p:nvPr/>
            </p:nvSpPr>
            <p:spPr bwMode="auto">
              <a:xfrm>
                <a:off x="2627312" y="1943100"/>
                <a:ext cx="77788" cy="82550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6" y="52"/>
                  </a:cxn>
                  <a:cxn ang="0">
                    <a:pos x="49" y="6"/>
                  </a:cxn>
                  <a:cxn ang="0">
                    <a:pos x="43" y="0"/>
                  </a:cxn>
                  <a:cxn ang="0">
                    <a:pos x="0" y="46"/>
                  </a:cxn>
                </a:cxnLst>
                <a:rect l="0" t="0" r="r" b="b"/>
                <a:pathLst>
                  <a:path w="49" h="52">
                    <a:moveTo>
                      <a:pt x="0" y="46"/>
                    </a:moveTo>
                    <a:lnTo>
                      <a:pt x="6" y="52"/>
                    </a:lnTo>
                    <a:lnTo>
                      <a:pt x="49" y="6"/>
                    </a:lnTo>
                    <a:lnTo>
                      <a:pt x="43" y="0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53" name="Freeform 53"/>
              <p:cNvSpPr>
                <a:spLocks/>
              </p:cNvSpPr>
              <p:nvPr/>
            </p:nvSpPr>
            <p:spPr bwMode="auto">
              <a:xfrm>
                <a:off x="2646362" y="1962150"/>
                <a:ext cx="77788" cy="82550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6" y="52"/>
                  </a:cxn>
                  <a:cxn ang="0">
                    <a:pos x="49" y="5"/>
                  </a:cxn>
                  <a:cxn ang="0">
                    <a:pos x="43" y="0"/>
                  </a:cxn>
                  <a:cxn ang="0">
                    <a:pos x="0" y="46"/>
                  </a:cxn>
                </a:cxnLst>
                <a:rect l="0" t="0" r="r" b="b"/>
                <a:pathLst>
                  <a:path w="49" h="52">
                    <a:moveTo>
                      <a:pt x="0" y="46"/>
                    </a:moveTo>
                    <a:lnTo>
                      <a:pt x="6" y="52"/>
                    </a:lnTo>
                    <a:lnTo>
                      <a:pt x="49" y="5"/>
                    </a:lnTo>
                    <a:lnTo>
                      <a:pt x="43" y="0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137" name="Freeform 55"/>
            <p:cNvSpPr>
              <a:spLocks/>
            </p:cNvSpPr>
            <p:nvPr/>
          </p:nvSpPr>
          <p:spPr bwMode="auto">
            <a:xfrm>
              <a:off x="3452812" y="2717800"/>
              <a:ext cx="409575" cy="387350"/>
            </a:xfrm>
            <a:custGeom>
              <a:avLst/>
              <a:gdLst/>
              <a:ahLst/>
              <a:cxnLst>
                <a:cxn ang="0">
                  <a:pos x="25" y="26"/>
                </a:cxn>
                <a:cxn ang="0">
                  <a:pos x="25" y="26"/>
                </a:cxn>
                <a:cxn ang="0">
                  <a:pos x="0" y="52"/>
                </a:cxn>
                <a:cxn ang="0">
                  <a:pos x="225" y="262"/>
                </a:cxn>
                <a:cxn ang="0">
                  <a:pos x="390" y="380"/>
                </a:cxn>
                <a:cxn ang="0">
                  <a:pos x="394" y="376"/>
                </a:cxn>
                <a:cxn ang="0">
                  <a:pos x="396" y="373"/>
                </a:cxn>
                <a:cxn ang="0">
                  <a:pos x="396" y="373"/>
                </a:cxn>
                <a:cxn ang="0">
                  <a:pos x="399" y="370"/>
                </a:cxn>
                <a:cxn ang="0">
                  <a:pos x="402" y="366"/>
                </a:cxn>
                <a:cxn ang="0">
                  <a:pos x="274" y="210"/>
                </a:cxn>
                <a:cxn ang="0">
                  <a:pos x="49" y="0"/>
                </a:cxn>
                <a:cxn ang="0">
                  <a:pos x="25" y="26"/>
                </a:cxn>
              </a:cxnLst>
              <a:rect l="0" t="0" r="r" b="b"/>
              <a:pathLst>
                <a:path w="402" h="380">
                  <a:moveTo>
                    <a:pt x="25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4" y="74"/>
                    <a:pt x="184" y="228"/>
                    <a:pt x="225" y="262"/>
                  </a:cubicBezTo>
                  <a:cubicBezTo>
                    <a:pt x="266" y="296"/>
                    <a:pt x="390" y="380"/>
                    <a:pt x="390" y="380"/>
                  </a:cubicBezTo>
                  <a:cubicBezTo>
                    <a:pt x="394" y="376"/>
                    <a:pt x="394" y="376"/>
                    <a:pt x="394" y="376"/>
                  </a:cubicBezTo>
                  <a:cubicBezTo>
                    <a:pt x="396" y="373"/>
                    <a:pt x="396" y="373"/>
                    <a:pt x="396" y="373"/>
                  </a:cubicBezTo>
                  <a:cubicBezTo>
                    <a:pt x="396" y="373"/>
                    <a:pt x="396" y="373"/>
                    <a:pt x="396" y="373"/>
                  </a:cubicBezTo>
                  <a:cubicBezTo>
                    <a:pt x="399" y="370"/>
                    <a:pt x="399" y="370"/>
                    <a:pt x="399" y="370"/>
                  </a:cubicBezTo>
                  <a:cubicBezTo>
                    <a:pt x="402" y="366"/>
                    <a:pt x="402" y="366"/>
                    <a:pt x="402" y="366"/>
                  </a:cubicBezTo>
                  <a:cubicBezTo>
                    <a:pt x="402" y="366"/>
                    <a:pt x="311" y="248"/>
                    <a:pt x="274" y="210"/>
                  </a:cubicBezTo>
                  <a:cubicBezTo>
                    <a:pt x="237" y="171"/>
                    <a:pt x="73" y="22"/>
                    <a:pt x="49" y="0"/>
                  </a:cubicBezTo>
                  <a:lnTo>
                    <a:pt x="25" y="26"/>
                  </a:lnTo>
                  <a:close/>
                </a:path>
              </a:pathLst>
            </a:custGeom>
            <a:gradFill>
              <a:gsLst>
                <a:gs pos="35000">
                  <a:schemeClr val="tx2">
                    <a:lumMod val="75000"/>
                    <a:lumOff val="25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69000">
                  <a:schemeClr val="tx2">
                    <a:lumMod val="90000"/>
                    <a:lumOff val="10000"/>
                  </a:schemeClr>
                </a:gs>
              </a:gsLst>
              <a:lin ang="7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57"/>
            <p:cNvSpPr>
              <a:spLocks/>
            </p:cNvSpPr>
            <p:nvPr/>
          </p:nvSpPr>
          <p:spPr bwMode="auto">
            <a:xfrm>
              <a:off x="3124200" y="2403475"/>
              <a:ext cx="385763" cy="376238"/>
            </a:xfrm>
            <a:custGeom>
              <a:avLst/>
              <a:gdLst/>
              <a:ahLst/>
              <a:cxnLst>
                <a:cxn ang="0">
                  <a:pos x="81" y="85"/>
                </a:cxn>
                <a:cxn ang="0">
                  <a:pos x="0" y="156"/>
                </a:cxn>
                <a:cxn ang="0">
                  <a:pos x="42" y="199"/>
                </a:cxn>
                <a:cxn ang="0">
                  <a:pos x="189" y="328"/>
                </a:cxn>
                <a:cxn ang="0">
                  <a:pos x="300" y="369"/>
                </a:cxn>
                <a:cxn ang="0">
                  <a:pos x="307" y="369"/>
                </a:cxn>
                <a:cxn ang="0">
                  <a:pos x="312" y="368"/>
                </a:cxn>
                <a:cxn ang="0">
                  <a:pos x="317" y="365"/>
                </a:cxn>
                <a:cxn ang="0">
                  <a:pos x="349" y="336"/>
                </a:cxn>
                <a:cxn ang="0">
                  <a:pos x="376" y="302"/>
                </a:cxn>
                <a:cxn ang="0">
                  <a:pos x="378" y="297"/>
                </a:cxn>
                <a:cxn ang="0">
                  <a:pos x="379" y="292"/>
                </a:cxn>
                <a:cxn ang="0">
                  <a:pos x="379" y="285"/>
                </a:cxn>
                <a:cxn ang="0">
                  <a:pos x="330" y="176"/>
                </a:cxn>
                <a:cxn ang="0">
                  <a:pos x="192" y="39"/>
                </a:cxn>
                <a:cxn ang="0">
                  <a:pos x="146" y="0"/>
                </a:cxn>
                <a:cxn ang="0">
                  <a:pos x="81" y="85"/>
                </a:cxn>
              </a:cxnLst>
              <a:rect l="0" t="0" r="r" b="b"/>
              <a:pathLst>
                <a:path w="379" h="370">
                  <a:moveTo>
                    <a:pt x="81" y="85"/>
                  </a:moveTo>
                  <a:cubicBezTo>
                    <a:pt x="41" y="128"/>
                    <a:pt x="5" y="159"/>
                    <a:pt x="0" y="156"/>
                  </a:cubicBezTo>
                  <a:cubicBezTo>
                    <a:pt x="19" y="176"/>
                    <a:pt x="34" y="192"/>
                    <a:pt x="42" y="199"/>
                  </a:cubicBezTo>
                  <a:cubicBezTo>
                    <a:pt x="85" y="243"/>
                    <a:pt x="143" y="305"/>
                    <a:pt x="189" y="328"/>
                  </a:cubicBezTo>
                  <a:cubicBezTo>
                    <a:pt x="234" y="351"/>
                    <a:pt x="287" y="368"/>
                    <a:pt x="300" y="369"/>
                  </a:cubicBezTo>
                  <a:cubicBezTo>
                    <a:pt x="303" y="370"/>
                    <a:pt x="305" y="369"/>
                    <a:pt x="307" y="369"/>
                  </a:cubicBezTo>
                  <a:cubicBezTo>
                    <a:pt x="308" y="369"/>
                    <a:pt x="310" y="369"/>
                    <a:pt x="312" y="368"/>
                  </a:cubicBezTo>
                  <a:cubicBezTo>
                    <a:pt x="314" y="367"/>
                    <a:pt x="316" y="366"/>
                    <a:pt x="317" y="365"/>
                  </a:cubicBezTo>
                  <a:cubicBezTo>
                    <a:pt x="325" y="360"/>
                    <a:pt x="337" y="349"/>
                    <a:pt x="349" y="336"/>
                  </a:cubicBezTo>
                  <a:cubicBezTo>
                    <a:pt x="361" y="323"/>
                    <a:pt x="371" y="311"/>
                    <a:pt x="376" y="302"/>
                  </a:cubicBezTo>
                  <a:cubicBezTo>
                    <a:pt x="377" y="301"/>
                    <a:pt x="377" y="299"/>
                    <a:pt x="378" y="297"/>
                  </a:cubicBezTo>
                  <a:cubicBezTo>
                    <a:pt x="379" y="295"/>
                    <a:pt x="379" y="293"/>
                    <a:pt x="379" y="292"/>
                  </a:cubicBezTo>
                  <a:cubicBezTo>
                    <a:pt x="379" y="290"/>
                    <a:pt x="379" y="288"/>
                    <a:pt x="379" y="285"/>
                  </a:cubicBezTo>
                  <a:cubicBezTo>
                    <a:pt x="376" y="272"/>
                    <a:pt x="356" y="220"/>
                    <a:pt x="330" y="176"/>
                  </a:cubicBezTo>
                  <a:cubicBezTo>
                    <a:pt x="304" y="133"/>
                    <a:pt x="239" y="79"/>
                    <a:pt x="192" y="39"/>
                  </a:cubicBezTo>
                  <a:cubicBezTo>
                    <a:pt x="184" y="32"/>
                    <a:pt x="167" y="18"/>
                    <a:pt x="146" y="0"/>
                  </a:cubicBezTo>
                  <a:cubicBezTo>
                    <a:pt x="149" y="5"/>
                    <a:pt x="121" y="43"/>
                    <a:pt x="81" y="85"/>
                  </a:cubicBezTo>
                </a:path>
              </a:pathLst>
            </a:custGeom>
            <a:gradFill flip="none" rotWithShape="1">
              <a:gsLst>
                <a:gs pos="3500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69000">
                  <a:schemeClr val="tx1">
                    <a:lumMod val="50000"/>
                    <a:lumOff val="50000"/>
                  </a:schemeClr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59"/>
            <p:cNvSpPr>
              <a:spLocks/>
            </p:cNvSpPr>
            <p:nvPr/>
          </p:nvSpPr>
          <p:spPr bwMode="auto">
            <a:xfrm>
              <a:off x="1905000" y="1136650"/>
              <a:ext cx="509588" cy="581025"/>
            </a:xfrm>
            <a:custGeom>
              <a:avLst/>
              <a:gdLst/>
              <a:ahLst/>
              <a:cxnLst>
                <a:cxn ang="0">
                  <a:pos x="187" y="24"/>
                </a:cxn>
                <a:cxn ang="0">
                  <a:pos x="0" y="131"/>
                </a:cxn>
                <a:cxn ang="0">
                  <a:pos x="501" y="570"/>
                </a:cxn>
                <a:cxn ang="0">
                  <a:pos x="497" y="214"/>
                </a:cxn>
                <a:cxn ang="0">
                  <a:pos x="477" y="159"/>
                </a:cxn>
                <a:cxn ang="0">
                  <a:pos x="329" y="21"/>
                </a:cxn>
                <a:cxn ang="0">
                  <a:pos x="267" y="0"/>
                </a:cxn>
                <a:cxn ang="0">
                  <a:pos x="187" y="24"/>
                </a:cxn>
              </a:cxnLst>
              <a:rect l="0" t="0" r="r" b="b"/>
              <a:pathLst>
                <a:path w="501" h="570">
                  <a:moveTo>
                    <a:pt x="187" y="24"/>
                  </a:moveTo>
                  <a:cubicBezTo>
                    <a:pt x="161" y="38"/>
                    <a:pt x="0" y="131"/>
                    <a:pt x="0" y="131"/>
                  </a:cubicBezTo>
                  <a:cubicBezTo>
                    <a:pt x="501" y="570"/>
                    <a:pt x="501" y="570"/>
                    <a:pt x="501" y="570"/>
                  </a:cubicBezTo>
                  <a:cubicBezTo>
                    <a:pt x="501" y="570"/>
                    <a:pt x="499" y="245"/>
                    <a:pt x="497" y="214"/>
                  </a:cubicBezTo>
                  <a:cubicBezTo>
                    <a:pt x="496" y="182"/>
                    <a:pt x="487" y="171"/>
                    <a:pt x="477" y="159"/>
                  </a:cubicBezTo>
                  <a:cubicBezTo>
                    <a:pt x="466" y="147"/>
                    <a:pt x="382" y="62"/>
                    <a:pt x="329" y="21"/>
                  </a:cubicBezTo>
                  <a:cubicBezTo>
                    <a:pt x="309" y="6"/>
                    <a:pt x="288" y="0"/>
                    <a:pt x="267" y="0"/>
                  </a:cubicBezTo>
                  <a:cubicBezTo>
                    <a:pt x="234" y="0"/>
                    <a:pt x="203" y="14"/>
                    <a:pt x="187" y="24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1806575" y="1273175"/>
              <a:ext cx="571500" cy="495300"/>
            </a:xfrm>
            <a:custGeom>
              <a:avLst/>
              <a:gdLst/>
              <a:ahLst/>
              <a:cxnLst>
                <a:cxn ang="0">
                  <a:pos x="33" y="196"/>
                </a:cxn>
                <a:cxn ang="0">
                  <a:pos x="42" y="337"/>
                </a:cxn>
                <a:cxn ang="0">
                  <a:pos x="183" y="468"/>
                </a:cxn>
                <a:cxn ang="0">
                  <a:pos x="235" y="484"/>
                </a:cxn>
                <a:cxn ang="0">
                  <a:pos x="560" y="476"/>
                </a:cxn>
                <a:cxn ang="0">
                  <a:pos x="93" y="0"/>
                </a:cxn>
                <a:cxn ang="0">
                  <a:pos x="33" y="196"/>
                </a:cxn>
              </a:cxnLst>
              <a:rect l="0" t="0" r="r" b="b"/>
              <a:pathLst>
                <a:path w="560" h="485">
                  <a:moveTo>
                    <a:pt x="33" y="196"/>
                  </a:moveTo>
                  <a:cubicBezTo>
                    <a:pt x="22" y="229"/>
                    <a:pt x="0" y="290"/>
                    <a:pt x="42" y="337"/>
                  </a:cubicBezTo>
                  <a:cubicBezTo>
                    <a:pt x="85" y="384"/>
                    <a:pt x="171" y="459"/>
                    <a:pt x="183" y="468"/>
                  </a:cubicBezTo>
                  <a:cubicBezTo>
                    <a:pt x="195" y="477"/>
                    <a:pt x="206" y="485"/>
                    <a:pt x="235" y="484"/>
                  </a:cubicBezTo>
                  <a:cubicBezTo>
                    <a:pt x="265" y="484"/>
                    <a:pt x="560" y="476"/>
                    <a:pt x="560" y="476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44" y="161"/>
                    <a:pt x="33" y="196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Freeform 68"/>
            <p:cNvSpPr>
              <a:spLocks/>
            </p:cNvSpPr>
            <p:nvPr/>
          </p:nvSpPr>
          <p:spPr bwMode="auto">
            <a:xfrm>
              <a:off x="2847975" y="2147888"/>
              <a:ext cx="117475" cy="125413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54" y="59"/>
                </a:cxn>
                <a:cxn ang="0">
                  <a:pos x="2" y="121"/>
                </a:cxn>
                <a:cxn ang="0">
                  <a:pos x="61" y="65"/>
                </a:cxn>
                <a:cxn ang="0">
                  <a:pos x="113" y="2"/>
                </a:cxn>
              </a:cxnLst>
              <a:rect l="0" t="0" r="r" b="b"/>
              <a:pathLst>
                <a:path w="115" h="123">
                  <a:moveTo>
                    <a:pt x="113" y="2"/>
                  </a:moveTo>
                  <a:cubicBezTo>
                    <a:pt x="111" y="0"/>
                    <a:pt x="85" y="26"/>
                    <a:pt x="54" y="59"/>
                  </a:cubicBezTo>
                  <a:cubicBezTo>
                    <a:pt x="24" y="91"/>
                    <a:pt x="0" y="119"/>
                    <a:pt x="2" y="121"/>
                  </a:cubicBezTo>
                  <a:cubicBezTo>
                    <a:pt x="4" y="123"/>
                    <a:pt x="30" y="97"/>
                    <a:pt x="61" y="65"/>
                  </a:cubicBezTo>
                  <a:cubicBezTo>
                    <a:pt x="92" y="32"/>
                    <a:pt x="115" y="4"/>
                    <a:pt x="113" y="2"/>
                  </a:cubicBezTo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Freeform 39"/>
            <p:cNvSpPr>
              <a:spLocks/>
            </p:cNvSpPr>
            <p:nvPr/>
          </p:nvSpPr>
          <p:spPr bwMode="auto">
            <a:xfrm>
              <a:off x="2849562" y="2149475"/>
              <a:ext cx="312738" cy="307975"/>
            </a:xfrm>
            <a:custGeom>
              <a:avLst/>
              <a:gdLst/>
              <a:ahLst/>
              <a:cxnLst>
                <a:cxn ang="0">
                  <a:pos x="65" y="50"/>
                </a:cxn>
                <a:cxn ang="0">
                  <a:pos x="56" y="60"/>
                </a:cxn>
                <a:cxn ang="0">
                  <a:pos x="47" y="69"/>
                </a:cxn>
                <a:cxn ang="0">
                  <a:pos x="0" y="119"/>
                </a:cxn>
                <a:cxn ang="0">
                  <a:pos x="170" y="302"/>
                </a:cxn>
                <a:cxn ang="0">
                  <a:pos x="170" y="302"/>
                </a:cxn>
                <a:cxn ang="0">
                  <a:pos x="183" y="296"/>
                </a:cxn>
                <a:cxn ang="0">
                  <a:pos x="245" y="237"/>
                </a:cxn>
                <a:cxn ang="0">
                  <a:pos x="300" y="171"/>
                </a:cxn>
                <a:cxn ang="0">
                  <a:pos x="306" y="158"/>
                </a:cxn>
                <a:cxn ang="0">
                  <a:pos x="306" y="158"/>
                </a:cxn>
                <a:cxn ang="0">
                  <a:pos x="111" y="0"/>
                </a:cxn>
                <a:cxn ang="0">
                  <a:pos x="65" y="50"/>
                </a:cxn>
              </a:cxnLst>
              <a:rect l="0" t="0" r="r" b="b"/>
              <a:pathLst>
                <a:path w="307" h="303">
                  <a:moveTo>
                    <a:pt x="65" y="50"/>
                  </a:moveTo>
                  <a:cubicBezTo>
                    <a:pt x="56" y="60"/>
                    <a:pt x="56" y="60"/>
                    <a:pt x="56" y="60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74" y="201"/>
                    <a:pt x="170" y="302"/>
                  </a:cubicBezTo>
                  <a:cubicBezTo>
                    <a:pt x="170" y="302"/>
                    <a:pt x="170" y="302"/>
                    <a:pt x="170" y="302"/>
                  </a:cubicBezTo>
                  <a:cubicBezTo>
                    <a:pt x="172" y="303"/>
                    <a:pt x="176" y="301"/>
                    <a:pt x="183" y="296"/>
                  </a:cubicBezTo>
                  <a:cubicBezTo>
                    <a:pt x="197" y="286"/>
                    <a:pt x="220" y="264"/>
                    <a:pt x="245" y="237"/>
                  </a:cubicBezTo>
                  <a:cubicBezTo>
                    <a:pt x="271" y="210"/>
                    <a:pt x="291" y="185"/>
                    <a:pt x="300" y="171"/>
                  </a:cubicBezTo>
                  <a:cubicBezTo>
                    <a:pt x="305" y="164"/>
                    <a:pt x="307" y="159"/>
                    <a:pt x="306" y="158"/>
                  </a:cubicBezTo>
                  <a:cubicBezTo>
                    <a:pt x="306" y="158"/>
                    <a:pt x="306" y="158"/>
                    <a:pt x="306" y="158"/>
                  </a:cubicBezTo>
                  <a:cubicBezTo>
                    <a:pt x="198" y="68"/>
                    <a:pt x="111" y="0"/>
                    <a:pt x="111" y="0"/>
                  </a:cubicBezTo>
                  <a:lnTo>
                    <a:pt x="65" y="50"/>
                  </a:lnTo>
                  <a:close/>
                </a:path>
              </a:pathLst>
            </a:custGeom>
            <a:gradFill>
              <a:gsLst>
                <a:gs pos="3500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69000">
                  <a:schemeClr val="tx1">
                    <a:lumMod val="50000"/>
                    <a:lumOff val="50000"/>
                  </a:schemeClr>
                </a:gs>
              </a:gsLst>
              <a:lin ang="7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7" name="Group 92"/>
            <p:cNvGrpSpPr/>
            <p:nvPr/>
          </p:nvGrpSpPr>
          <p:grpSpPr>
            <a:xfrm>
              <a:off x="3030537" y="2316163"/>
              <a:ext cx="234950" cy="238125"/>
              <a:chOff x="3030537" y="2316163"/>
              <a:chExt cx="234950" cy="238125"/>
            </a:xfrm>
            <a:gradFill>
              <a:gsLst>
                <a:gs pos="0">
                  <a:schemeClr val="bg2">
                    <a:lumMod val="75000"/>
                    <a:tint val="66000"/>
                    <a:satMod val="160000"/>
                  </a:schemeClr>
                </a:gs>
                <a:gs pos="50000">
                  <a:schemeClr val="bg2">
                    <a:lumMod val="75000"/>
                    <a:tint val="44500"/>
                    <a:satMod val="160000"/>
                  </a:schemeClr>
                </a:gs>
                <a:gs pos="100000">
                  <a:schemeClr val="bg2">
                    <a:lumMod val="75000"/>
                    <a:tint val="23500"/>
                    <a:satMod val="160000"/>
                  </a:schemeClr>
                </a:gs>
              </a:gsLst>
              <a:lin ang="16200000" scaled="1"/>
            </a:gradFill>
          </p:grpSpPr>
          <p:sp>
            <p:nvSpPr>
              <p:cNvPr id="144" name="Freeform 69"/>
              <p:cNvSpPr>
                <a:spLocks/>
              </p:cNvSpPr>
              <p:nvPr/>
            </p:nvSpPr>
            <p:spPr bwMode="auto">
              <a:xfrm>
                <a:off x="3087687" y="2370138"/>
                <a:ext cx="160338" cy="168275"/>
              </a:xfrm>
              <a:custGeom>
                <a:avLst/>
                <a:gdLst/>
                <a:ahLst/>
                <a:cxnLst>
                  <a:cxn ang="0">
                    <a:pos x="79" y="84"/>
                  </a:cxn>
                  <a:cxn ang="0">
                    <a:pos x="0" y="153"/>
                  </a:cxn>
                  <a:cxn ang="0">
                    <a:pos x="12" y="165"/>
                  </a:cxn>
                  <a:cxn ang="0">
                    <a:pos x="12" y="165"/>
                  </a:cxn>
                  <a:cxn ang="0">
                    <a:pos x="25" y="159"/>
                  </a:cxn>
                  <a:cxn ang="0">
                    <a:pos x="91" y="96"/>
                  </a:cxn>
                  <a:cxn ang="0">
                    <a:pos x="150" y="25"/>
                  </a:cxn>
                  <a:cxn ang="0">
                    <a:pos x="155" y="11"/>
                  </a:cxn>
                  <a:cxn ang="0">
                    <a:pos x="155" y="11"/>
                  </a:cxn>
                  <a:cxn ang="0">
                    <a:pos x="142" y="0"/>
                  </a:cxn>
                  <a:cxn ang="0">
                    <a:pos x="79" y="84"/>
                  </a:cxn>
                </a:cxnLst>
                <a:rect l="0" t="0" r="r" b="b"/>
                <a:pathLst>
                  <a:path w="157" h="166">
                    <a:moveTo>
                      <a:pt x="79" y="84"/>
                    </a:moveTo>
                    <a:cubicBezTo>
                      <a:pt x="40" y="125"/>
                      <a:pt x="5" y="155"/>
                      <a:pt x="0" y="153"/>
                    </a:cubicBezTo>
                    <a:cubicBezTo>
                      <a:pt x="4" y="157"/>
                      <a:pt x="8" y="161"/>
                      <a:pt x="12" y="165"/>
                    </a:cubicBezTo>
                    <a:cubicBezTo>
                      <a:pt x="12" y="165"/>
                      <a:pt x="12" y="165"/>
                      <a:pt x="12" y="165"/>
                    </a:cubicBezTo>
                    <a:cubicBezTo>
                      <a:pt x="13" y="166"/>
                      <a:pt x="18" y="164"/>
                      <a:pt x="25" y="159"/>
                    </a:cubicBezTo>
                    <a:cubicBezTo>
                      <a:pt x="40" y="148"/>
                      <a:pt x="65" y="124"/>
                      <a:pt x="91" y="96"/>
                    </a:cubicBezTo>
                    <a:cubicBezTo>
                      <a:pt x="118" y="67"/>
                      <a:pt x="140" y="41"/>
                      <a:pt x="150" y="25"/>
                    </a:cubicBezTo>
                    <a:cubicBezTo>
                      <a:pt x="155" y="18"/>
                      <a:pt x="157" y="13"/>
                      <a:pt x="155" y="11"/>
                    </a:cubicBezTo>
                    <a:cubicBezTo>
                      <a:pt x="155" y="11"/>
                      <a:pt x="155" y="11"/>
                      <a:pt x="155" y="11"/>
                    </a:cubicBezTo>
                    <a:cubicBezTo>
                      <a:pt x="151" y="8"/>
                      <a:pt x="146" y="4"/>
                      <a:pt x="142" y="0"/>
                    </a:cubicBezTo>
                    <a:cubicBezTo>
                      <a:pt x="145" y="5"/>
                      <a:pt x="117" y="42"/>
                      <a:pt x="79" y="8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45" name="Freeform 71"/>
              <p:cNvSpPr>
                <a:spLocks/>
              </p:cNvSpPr>
              <p:nvPr/>
            </p:nvSpPr>
            <p:spPr bwMode="auto">
              <a:xfrm>
                <a:off x="3062287" y="2346325"/>
                <a:ext cx="163513" cy="171450"/>
              </a:xfrm>
              <a:custGeom>
                <a:avLst/>
                <a:gdLst/>
                <a:ahLst/>
                <a:cxnLst>
                  <a:cxn ang="0">
                    <a:pos x="77" y="82"/>
                  </a:cxn>
                  <a:cxn ang="0">
                    <a:pos x="0" y="149"/>
                  </a:cxn>
                  <a:cxn ang="0">
                    <a:pos x="17" y="167"/>
                  </a:cxn>
                  <a:cxn ang="0">
                    <a:pos x="17" y="168"/>
                  </a:cxn>
                  <a:cxn ang="0">
                    <a:pos x="30" y="161"/>
                  </a:cxn>
                  <a:cxn ang="0">
                    <a:pos x="96" y="99"/>
                  </a:cxn>
                  <a:cxn ang="0">
                    <a:pos x="153" y="30"/>
                  </a:cxn>
                  <a:cxn ang="0">
                    <a:pos x="159" y="16"/>
                  </a:cxn>
                  <a:cxn ang="0">
                    <a:pos x="158" y="16"/>
                  </a:cxn>
                  <a:cxn ang="0">
                    <a:pos x="139" y="0"/>
                  </a:cxn>
                  <a:cxn ang="0">
                    <a:pos x="77" y="82"/>
                  </a:cxn>
                </a:cxnLst>
                <a:rect l="0" t="0" r="r" b="b"/>
                <a:pathLst>
                  <a:path w="160" h="169">
                    <a:moveTo>
                      <a:pt x="77" y="82"/>
                    </a:moveTo>
                    <a:cubicBezTo>
                      <a:pt x="39" y="123"/>
                      <a:pt x="4" y="153"/>
                      <a:pt x="0" y="149"/>
                    </a:cubicBezTo>
                    <a:cubicBezTo>
                      <a:pt x="6" y="155"/>
                      <a:pt x="11" y="161"/>
                      <a:pt x="17" y="167"/>
                    </a:cubicBezTo>
                    <a:cubicBezTo>
                      <a:pt x="17" y="167"/>
                      <a:pt x="17" y="168"/>
                      <a:pt x="17" y="168"/>
                    </a:cubicBezTo>
                    <a:cubicBezTo>
                      <a:pt x="19" y="169"/>
                      <a:pt x="23" y="166"/>
                      <a:pt x="30" y="161"/>
                    </a:cubicBezTo>
                    <a:cubicBezTo>
                      <a:pt x="45" y="150"/>
                      <a:pt x="69" y="127"/>
                      <a:pt x="96" y="99"/>
                    </a:cubicBezTo>
                    <a:cubicBezTo>
                      <a:pt x="122" y="71"/>
                      <a:pt x="143" y="45"/>
                      <a:pt x="153" y="30"/>
                    </a:cubicBezTo>
                    <a:cubicBezTo>
                      <a:pt x="158" y="23"/>
                      <a:pt x="160" y="18"/>
                      <a:pt x="159" y="16"/>
                    </a:cubicBezTo>
                    <a:cubicBezTo>
                      <a:pt x="159" y="16"/>
                      <a:pt x="158" y="16"/>
                      <a:pt x="158" y="16"/>
                    </a:cubicBezTo>
                    <a:cubicBezTo>
                      <a:pt x="152" y="11"/>
                      <a:pt x="146" y="5"/>
                      <a:pt x="139" y="0"/>
                    </a:cubicBezTo>
                    <a:cubicBezTo>
                      <a:pt x="143" y="4"/>
                      <a:pt x="115" y="41"/>
                      <a:pt x="77" y="8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46" name="Freeform 73"/>
              <p:cNvSpPr>
                <a:spLocks/>
              </p:cNvSpPr>
              <p:nvPr/>
            </p:nvSpPr>
            <p:spPr bwMode="auto">
              <a:xfrm>
                <a:off x="3106737" y="2389188"/>
                <a:ext cx="158750" cy="165100"/>
              </a:xfrm>
              <a:custGeom>
                <a:avLst/>
                <a:gdLst/>
                <a:ahLst/>
                <a:cxnLst>
                  <a:cxn ang="0">
                    <a:pos x="139" y="13"/>
                  </a:cxn>
                  <a:cxn ang="0">
                    <a:pos x="80" y="84"/>
                  </a:cxn>
                  <a:cxn ang="0">
                    <a:pos x="14" y="147"/>
                  </a:cxn>
                  <a:cxn ang="0">
                    <a:pos x="0" y="154"/>
                  </a:cxn>
                  <a:cxn ang="0">
                    <a:pos x="8" y="162"/>
                  </a:cxn>
                  <a:cxn ang="0">
                    <a:pos x="8" y="162"/>
                  </a:cxn>
                  <a:cxn ang="0">
                    <a:pos x="21" y="155"/>
                  </a:cxn>
                  <a:cxn ang="0">
                    <a:pos x="89" y="92"/>
                  </a:cxn>
                  <a:cxn ang="0">
                    <a:pos x="148" y="20"/>
                  </a:cxn>
                  <a:cxn ang="0">
                    <a:pos x="153" y="7"/>
                  </a:cxn>
                  <a:cxn ang="0">
                    <a:pos x="153" y="6"/>
                  </a:cxn>
                  <a:cxn ang="0">
                    <a:pos x="145" y="0"/>
                  </a:cxn>
                  <a:cxn ang="0">
                    <a:pos x="139" y="13"/>
                  </a:cxn>
                </a:cxnLst>
                <a:rect l="0" t="0" r="r" b="b"/>
                <a:pathLst>
                  <a:path w="155" h="163">
                    <a:moveTo>
                      <a:pt x="139" y="13"/>
                    </a:moveTo>
                    <a:cubicBezTo>
                      <a:pt x="129" y="29"/>
                      <a:pt x="107" y="56"/>
                      <a:pt x="80" y="84"/>
                    </a:cubicBezTo>
                    <a:cubicBezTo>
                      <a:pt x="54" y="113"/>
                      <a:pt x="29" y="136"/>
                      <a:pt x="14" y="147"/>
                    </a:cubicBezTo>
                    <a:cubicBezTo>
                      <a:pt x="7" y="153"/>
                      <a:pt x="2" y="155"/>
                      <a:pt x="0" y="154"/>
                    </a:cubicBezTo>
                    <a:cubicBezTo>
                      <a:pt x="3" y="157"/>
                      <a:pt x="5" y="159"/>
                      <a:pt x="8" y="162"/>
                    </a:cubicBezTo>
                    <a:cubicBezTo>
                      <a:pt x="8" y="162"/>
                      <a:pt x="8" y="162"/>
                      <a:pt x="8" y="162"/>
                    </a:cubicBezTo>
                    <a:cubicBezTo>
                      <a:pt x="10" y="163"/>
                      <a:pt x="14" y="161"/>
                      <a:pt x="21" y="155"/>
                    </a:cubicBezTo>
                    <a:cubicBezTo>
                      <a:pt x="36" y="144"/>
                      <a:pt x="62" y="121"/>
                      <a:pt x="89" y="92"/>
                    </a:cubicBezTo>
                    <a:cubicBezTo>
                      <a:pt x="116" y="63"/>
                      <a:pt x="137" y="36"/>
                      <a:pt x="148" y="20"/>
                    </a:cubicBezTo>
                    <a:cubicBezTo>
                      <a:pt x="152" y="13"/>
                      <a:pt x="155" y="8"/>
                      <a:pt x="153" y="7"/>
                    </a:cubicBezTo>
                    <a:cubicBezTo>
                      <a:pt x="153" y="7"/>
                      <a:pt x="153" y="6"/>
                      <a:pt x="153" y="6"/>
                    </a:cubicBezTo>
                    <a:cubicBezTo>
                      <a:pt x="150" y="4"/>
                      <a:pt x="148" y="2"/>
                      <a:pt x="145" y="0"/>
                    </a:cubicBezTo>
                    <a:cubicBezTo>
                      <a:pt x="146" y="1"/>
                      <a:pt x="144" y="6"/>
                      <a:pt x="139" y="1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47" name="Freeform 75"/>
              <p:cNvSpPr>
                <a:spLocks/>
              </p:cNvSpPr>
              <p:nvPr/>
            </p:nvSpPr>
            <p:spPr bwMode="auto">
              <a:xfrm>
                <a:off x="3030537" y="2316163"/>
                <a:ext cx="166688" cy="174625"/>
              </a:xfrm>
              <a:custGeom>
                <a:avLst/>
                <a:gdLst/>
                <a:ahLst/>
                <a:cxnLst>
                  <a:cxn ang="0">
                    <a:pos x="75" y="80"/>
                  </a:cxn>
                  <a:cxn ang="0">
                    <a:pos x="0" y="146"/>
                  </a:cxn>
                  <a:cxn ang="0">
                    <a:pos x="23" y="170"/>
                  </a:cxn>
                  <a:cxn ang="0">
                    <a:pos x="24" y="171"/>
                  </a:cxn>
                  <a:cxn ang="0">
                    <a:pos x="36" y="164"/>
                  </a:cxn>
                  <a:cxn ang="0">
                    <a:pos x="100" y="103"/>
                  </a:cxn>
                  <a:cxn ang="0">
                    <a:pos x="157" y="36"/>
                  </a:cxn>
                  <a:cxn ang="0">
                    <a:pos x="162" y="22"/>
                  </a:cxn>
                  <a:cxn ang="0">
                    <a:pos x="161" y="22"/>
                  </a:cxn>
                  <a:cxn ang="0">
                    <a:pos x="136" y="0"/>
                  </a:cxn>
                  <a:cxn ang="0">
                    <a:pos x="75" y="80"/>
                  </a:cxn>
                </a:cxnLst>
                <a:rect l="0" t="0" r="r" b="b"/>
                <a:pathLst>
                  <a:path w="163" h="171">
                    <a:moveTo>
                      <a:pt x="75" y="80"/>
                    </a:moveTo>
                    <a:cubicBezTo>
                      <a:pt x="38" y="120"/>
                      <a:pt x="4" y="149"/>
                      <a:pt x="0" y="146"/>
                    </a:cubicBezTo>
                    <a:cubicBezTo>
                      <a:pt x="8" y="154"/>
                      <a:pt x="15" y="162"/>
                      <a:pt x="23" y="170"/>
                    </a:cubicBezTo>
                    <a:cubicBezTo>
                      <a:pt x="23" y="170"/>
                      <a:pt x="23" y="171"/>
                      <a:pt x="24" y="171"/>
                    </a:cubicBezTo>
                    <a:cubicBezTo>
                      <a:pt x="25" y="171"/>
                      <a:pt x="30" y="169"/>
                      <a:pt x="36" y="164"/>
                    </a:cubicBezTo>
                    <a:cubicBezTo>
                      <a:pt x="50" y="154"/>
                      <a:pt x="74" y="131"/>
                      <a:pt x="100" y="103"/>
                    </a:cubicBezTo>
                    <a:cubicBezTo>
                      <a:pt x="126" y="76"/>
                      <a:pt x="147" y="50"/>
                      <a:pt x="157" y="36"/>
                    </a:cubicBezTo>
                    <a:cubicBezTo>
                      <a:pt x="161" y="29"/>
                      <a:pt x="163" y="24"/>
                      <a:pt x="162" y="22"/>
                    </a:cubicBezTo>
                    <a:cubicBezTo>
                      <a:pt x="162" y="22"/>
                      <a:pt x="162" y="22"/>
                      <a:pt x="161" y="22"/>
                    </a:cubicBezTo>
                    <a:cubicBezTo>
                      <a:pt x="153" y="15"/>
                      <a:pt x="144" y="8"/>
                      <a:pt x="136" y="0"/>
                    </a:cubicBezTo>
                    <a:cubicBezTo>
                      <a:pt x="139" y="5"/>
                      <a:pt x="112" y="40"/>
                      <a:pt x="75" y="8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10" name="Group 164"/>
          <p:cNvGrpSpPr/>
          <p:nvPr/>
        </p:nvGrpSpPr>
        <p:grpSpPr>
          <a:xfrm rot="20242856" flipH="1">
            <a:off x="6620000" y="2421849"/>
            <a:ext cx="1344956" cy="1384820"/>
            <a:chOff x="1768475" y="1136650"/>
            <a:chExt cx="2093912" cy="19685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11" name="Group 81"/>
            <p:cNvGrpSpPr/>
            <p:nvPr/>
          </p:nvGrpSpPr>
          <p:grpSpPr>
            <a:xfrm>
              <a:off x="3028950" y="2316163"/>
              <a:ext cx="246063" cy="249237"/>
              <a:chOff x="3028950" y="2316163"/>
              <a:chExt cx="246063" cy="249237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187" name="Freeform 63"/>
              <p:cNvSpPr>
                <a:spLocks/>
              </p:cNvSpPr>
              <p:nvPr/>
            </p:nvSpPr>
            <p:spPr bwMode="auto">
              <a:xfrm>
                <a:off x="3060700" y="2344738"/>
                <a:ext cx="147638" cy="157163"/>
              </a:xfrm>
              <a:custGeom>
                <a:avLst/>
                <a:gdLst/>
                <a:ahLst/>
                <a:cxnLst>
                  <a:cxn ang="0">
                    <a:pos x="79" y="83"/>
                  </a:cxn>
                  <a:cxn ang="0">
                    <a:pos x="141" y="1"/>
                  </a:cxn>
                  <a:cxn ang="0">
                    <a:pos x="141" y="1"/>
                  </a:cxn>
                  <a:cxn ang="0">
                    <a:pos x="128" y="8"/>
                  </a:cxn>
                  <a:cxn ang="0">
                    <a:pos x="71" y="75"/>
                  </a:cxn>
                  <a:cxn ang="0">
                    <a:pos x="7" y="136"/>
                  </a:cxn>
                  <a:cxn ang="0">
                    <a:pos x="1" y="150"/>
                  </a:cxn>
                  <a:cxn ang="0">
                    <a:pos x="2" y="150"/>
                  </a:cxn>
                  <a:cxn ang="0">
                    <a:pos x="79" y="83"/>
                  </a:cxn>
                </a:cxnLst>
                <a:rect l="0" t="0" r="r" b="b"/>
                <a:pathLst>
                  <a:path w="145" h="154">
                    <a:moveTo>
                      <a:pt x="79" y="83"/>
                    </a:moveTo>
                    <a:cubicBezTo>
                      <a:pt x="117" y="42"/>
                      <a:pt x="145" y="5"/>
                      <a:pt x="141" y="1"/>
                    </a:cubicBezTo>
                    <a:cubicBezTo>
                      <a:pt x="141" y="1"/>
                      <a:pt x="141" y="1"/>
                      <a:pt x="141" y="1"/>
                    </a:cubicBezTo>
                    <a:cubicBezTo>
                      <a:pt x="139" y="0"/>
                      <a:pt x="135" y="2"/>
                      <a:pt x="128" y="8"/>
                    </a:cubicBezTo>
                    <a:cubicBezTo>
                      <a:pt x="118" y="22"/>
                      <a:pt x="97" y="48"/>
                      <a:pt x="71" y="75"/>
                    </a:cubicBezTo>
                    <a:cubicBezTo>
                      <a:pt x="45" y="103"/>
                      <a:pt x="21" y="126"/>
                      <a:pt x="7" y="136"/>
                    </a:cubicBezTo>
                    <a:cubicBezTo>
                      <a:pt x="2" y="144"/>
                      <a:pt x="0" y="148"/>
                      <a:pt x="1" y="150"/>
                    </a:cubicBezTo>
                    <a:cubicBezTo>
                      <a:pt x="1" y="150"/>
                      <a:pt x="2" y="150"/>
                      <a:pt x="2" y="150"/>
                    </a:cubicBezTo>
                    <a:cubicBezTo>
                      <a:pt x="6" y="154"/>
                      <a:pt x="41" y="124"/>
                      <a:pt x="79" y="8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88" name="Freeform 64"/>
              <p:cNvSpPr>
                <a:spLocks/>
              </p:cNvSpPr>
              <p:nvPr/>
            </p:nvSpPr>
            <p:spPr bwMode="auto">
              <a:xfrm>
                <a:off x="3106737" y="2386013"/>
                <a:ext cx="150813" cy="163513"/>
              </a:xfrm>
              <a:custGeom>
                <a:avLst/>
                <a:gdLst/>
                <a:ahLst/>
                <a:cxnLst>
                  <a:cxn ang="0">
                    <a:pos x="81" y="86"/>
                  </a:cxn>
                  <a:cxn ang="0">
                    <a:pos x="146" y="2"/>
                  </a:cxn>
                  <a:cxn ang="0">
                    <a:pos x="145" y="1"/>
                  </a:cxn>
                  <a:cxn ang="0">
                    <a:pos x="132" y="8"/>
                  </a:cxn>
                  <a:cxn ang="0">
                    <a:pos x="73" y="79"/>
                  </a:cxn>
                  <a:cxn ang="0">
                    <a:pos x="7" y="142"/>
                  </a:cxn>
                  <a:cxn ang="0">
                    <a:pos x="1" y="156"/>
                  </a:cxn>
                  <a:cxn ang="0">
                    <a:pos x="1" y="156"/>
                  </a:cxn>
                  <a:cxn ang="0">
                    <a:pos x="81" y="86"/>
                  </a:cxn>
                </a:cxnLst>
                <a:rect l="0" t="0" r="r" b="b"/>
                <a:pathLst>
                  <a:path w="149" h="159">
                    <a:moveTo>
                      <a:pt x="81" y="86"/>
                    </a:moveTo>
                    <a:cubicBezTo>
                      <a:pt x="121" y="44"/>
                      <a:pt x="149" y="7"/>
                      <a:pt x="146" y="2"/>
                    </a:cubicBezTo>
                    <a:cubicBezTo>
                      <a:pt x="146" y="1"/>
                      <a:pt x="145" y="1"/>
                      <a:pt x="145" y="1"/>
                    </a:cubicBezTo>
                    <a:cubicBezTo>
                      <a:pt x="143" y="0"/>
                      <a:pt x="139" y="3"/>
                      <a:pt x="132" y="8"/>
                    </a:cubicBezTo>
                    <a:cubicBezTo>
                      <a:pt x="122" y="24"/>
                      <a:pt x="100" y="50"/>
                      <a:pt x="73" y="79"/>
                    </a:cubicBezTo>
                    <a:cubicBezTo>
                      <a:pt x="47" y="107"/>
                      <a:pt x="22" y="131"/>
                      <a:pt x="7" y="142"/>
                    </a:cubicBezTo>
                    <a:cubicBezTo>
                      <a:pt x="2" y="149"/>
                      <a:pt x="0" y="154"/>
                      <a:pt x="1" y="156"/>
                    </a:cubicBezTo>
                    <a:cubicBezTo>
                      <a:pt x="1" y="156"/>
                      <a:pt x="1" y="156"/>
                      <a:pt x="1" y="156"/>
                    </a:cubicBezTo>
                    <a:cubicBezTo>
                      <a:pt x="7" y="159"/>
                      <a:pt x="42" y="128"/>
                      <a:pt x="81" y="86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89" name="Freeform 65"/>
              <p:cNvSpPr>
                <a:spLocks/>
              </p:cNvSpPr>
              <p:nvPr/>
            </p:nvSpPr>
            <p:spPr bwMode="auto">
              <a:xfrm>
                <a:off x="3086100" y="2368550"/>
                <a:ext cx="149225" cy="158750"/>
              </a:xfrm>
              <a:custGeom>
                <a:avLst/>
                <a:gdLst/>
                <a:ahLst/>
                <a:cxnLst>
                  <a:cxn ang="0">
                    <a:pos x="81" y="85"/>
                  </a:cxn>
                  <a:cxn ang="0">
                    <a:pos x="144" y="1"/>
                  </a:cxn>
                  <a:cxn ang="0">
                    <a:pos x="143" y="1"/>
                  </a:cxn>
                  <a:cxn ang="0">
                    <a:pos x="130" y="8"/>
                  </a:cxn>
                  <a:cxn ang="0">
                    <a:pos x="73" y="77"/>
                  </a:cxn>
                  <a:cxn ang="0">
                    <a:pos x="7" y="139"/>
                  </a:cxn>
                  <a:cxn ang="0">
                    <a:pos x="1" y="153"/>
                  </a:cxn>
                  <a:cxn ang="0">
                    <a:pos x="2" y="154"/>
                  </a:cxn>
                  <a:cxn ang="0">
                    <a:pos x="81" y="85"/>
                  </a:cxn>
                </a:cxnLst>
                <a:rect l="0" t="0" r="r" b="b"/>
                <a:pathLst>
                  <a:path w="147" h="156">
                    <a:moveTo>
                      <a:pt x="81" y="85"/>
                    </a:moveTo>
                    <a:cubicBezTo>
                      <a:pt x="119" y="43"/>
                      <a:pt x="147" y="6"/>
                      <a:pt x="144" y="1"/>
                    </a:cubicBezTo>
                    <a:cubicBezTo>
                      <a:pt x="144" y="1"/>
                      <a:pt x="144" y="1"/>
                      <a:pt x="143" y="1"/>
                    </a:cubicBezTo>
                    <a:cubicBezTo>
                      <a:pt x="142" y="0"/>
                      <a:pt x="137" y="3"/>
                      <a:pt x="130" y="8"/>
                    </a:cubicBezTo>
                    <a:cubicBezTo>
                      <a:pt x="120" y="23"/>
                      <a:pt x="99" y="49"/>
                      <a:pt x="73" y="77"/>
                    </a:cubicBezTo>
                    <a:cubicBezTo>
                      <a:pt x="46" y="105"/>
                      <a:pt x="22" y="128"/>
                      <a:pt x="7" y="139"/>
                    </a:cubicBezTo>
                    <a:cubicBezTo>
                      <a:pt x="3" y="146"/>
                      <a:pt x="0" y="151"/>
                      <a:pt x="1" y="153"/>
                    </a:cubicBezTo>
                    <a:cubicBezTo>
                      <a:pt x="1" y="153"/>
                      <a:pt x="2" y="153"/>
                      <a:pt x="2" y="154"/>
                    </a:cubicBezTo>
                    <a:cubicBezTo>
                      <a:pt x="7" y="156"/>
                      <a:pt x="42" y="126"/>
                      <a:pt x="81" y="85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90" name="Freeform 66"/>
              <p:cNvSpPr>
                <a:spLocks/>
              </p:cNvSpPr>
              <p:nvPr/>
            </p:nvSpPr>
            <p:spPr bwMode="auto">
              <a:xfrm>
                <a:off x="3121025" y="2400300"/>
                <a:ext cx="153988" cy="165100"/>
              </a:xfrm>
              <a:custGeom>
                <a:avLst/>
                <a:gdLst/>
                <a:ahLst/>
                <a:cxnLst>
                  <a:cxn ang="0">
                    <a:pos x="83" y="87"/>
                  </a:cxn>
                  <a:cxn ang="0">
                    <a:pos x="148" y="2"/>
                  </a:cxn>
                  <a:cxn ang="0">
                    <a:pos x="147" y="1"/>
                  </a:cxn>
                  <a:cxn ang="0">
                    <a:pos x="134" y="8"/>
                  </a:cxn>
                  <a:cxn ang="0">
                    <a:pos x="75" y="80"/>
                  </a:cxn>
                  <a:cxn ang="0">
                    <a:pos x="7" y="143"/>
                  </a:cxn>
                  <a:cxn ang="0">
                    <a:pos x="1" y="158"/>
                  </a:cxn>
                  <a:cxn ang="0">
                    <a:pos x="2" y="158"/>
                  </a:cxn>
                  <a:cxn ang="0">
                    <a:pos x="83" y="87"/>
                  </a:cxn>
                </a:cxnLst>
                <a:rect l="0" t="0" r="r" b="b"/>
                <a:pathLst>
                  <a:path w="151" h="161">
                    <a:moveTo>
                      <a:pt x="83" y="87"/>
                    </a:moveTo>
                    <a:cubicBezTo>
                      <a:pt x="123" y="45"/>
                      <a:pt x="151" y="7"/>
                      <a:pt x="148" y="2"/>
                    </a:cubicBezTo>
                    <a:cubicBezTo>
                      <a:pt x="148" y="2"/>
                      <a:pt x="148" y="2"/>
                      <a:pt x="147" y="1"/>
                    </a:cubicBezTo>
                    <a:cubicBezTo>
                      <a:pt x="146" y="0"/>
                      <a:pt x="141" y="3"/>
                      <a:pt x="134" y="8"/>
                    </a:cubicBezTo>
                    <a:cubicBezTo>
                      <a:pt x="123" y="24"/>
                      <a:pt x="102" y="51"/>
                      <a:pt x="75" y="80"/>
                    </a:cubicBezTo>
                    <a:cubicBezTo>
                      <a:pt x="48" y="109"/>
                      <a:pt x="22" y="132"/>
                      <a:pt x="7" y="143"/>
                    </a:cubicBezTo>
                    <a:cubicBezTo>
                      <a:pt x="3" y="151"/>
                      <a:pt x="0" y="156"/>
                      <a:pt x="1" y="158"/>
                    </a:cubicBezTo>
                    <a:cubicBezTo>
                      <a:pt x="1" y="158"/>
                      <a:pt x="2" y="158"/>
                      <a:pt x="2" y="158"/>
                    </a:cubicBezTo>
                    <a:cubicBezTo>
                      <a:pt x="7" y="161"/>
                      <a:pt x="43" y="130"/>
                      <a:pt x="83" y="8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91" name="Freeform 67"/>
              <p:cNvSpPr>
                <a:spLocks/>
              </p:cNvSpPr>
              <p:nvPr/>
            </p:nvSpPr>
            <p:spPr bwMode="auto">
              <a:xfrm>
                <a:off x="3028950" y="2316163"/>
                <a:ext cx="144463" cy="152400"/>
              </a:xfrm>
              <a:custGeom>
                <a:avLst/>
                <a:gdLst/>
                <a:ahLst/>
                <a:cxnLst>
                  <a:cxn ang="0">
                    <a:pos x="77" y="81"/>
                  </a:cxn>
                  <a:cxn ang="0">
                    <a:pos x="138" y="1"/>
                  </a:cxn>
                  <a:cxn ang="0">
                    <a:pos x="137" y="1"/>
                  </a:cxn>
                  <a:cxn ang="0">
                    <a:pos x="124" y="8"/>
                  </a:cxn>
                  <a:cxn ang="0">
                    <a:pos x="69" y="74"/>
                  </a:cxn>
                  <a:cxn ang="0">
                    <a:pos x="7" y="133"/>
                  </a:cxn>
                  <a:cxn ang="0">
                    <a:pos x="1" y="147"/>
                  </a:cxn>
                  <a:cxn ang="0">
                    <a:pos x="2" y="147"/>
                  </a:cxn>
                  <a:cxn ang="0">
                    <a:pos x="77" y="81"/>
                  </a:cxn>
                </a:cxnLst>
                <a:rect l="0" t="0" r="r" b="b"/>
                <a:pathLst>
                  <a:path w="141" h="150">
                    <a:moveTo>
                      <a:pt x="77" y="81"/>
                    </a:moveTo>
                    <a:cubicBezTo>
                      <a:pt x="114" y="41"/>
                      <a:pt x="141" y="6"/>
                      <a:pt x="138" y="1"/>
                    </a:cubicBezTo>
                    <a:cubicBezTo>
                      <a:pt x="137" y="1"/>
                      <a:pt x="137" y="1"/>
                      <a:pt x="137" y="1"/>
                    </a:cubicBezTo>
                    <a:cubicBezTo>
                      <a:pt x="136" y="0"/>
                      <a:pt x="131" y="3"/>
                      <a:pt x="124" y="8"/>
                    </a:cubicBezTo>
                    <a:cubicBezTo>
                      <a:pt x="115" y="22"/>
                      <a:pt x="95" y="47"/>
                      <a:pt x="69" y="74"/>
                    </a:cubicBezTo>
                    <a:cubicBezTo>
                      <a:pt x="44" y="101"/>
                      <a:pt x="21" y="123"/>
                      <a:pt x="7" y="133"/>
                    </a:cubicBezTo>
                    <a:cubicBezTo>
                      <a:pt x="2" y="140"/>
                      <a:pt x="0" y="145"/>
                      <a:pt x="1" y="147"/>
                    </a:cubicBezTo>
                    <a:cubicBezTo>
                      <a:pt x="1" y="147"/>
                      <a:pt x="2" y="147"/>
                      <a:pt x="2" y="147"/>
                    </a:cubicBezTo>
                    <a:cubicBezTo>
                      <a:pt x="6" y="150"/>
                      <a:pt x="40" y="121"/>
                      <a:pt x="77" y="8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167" name="Freeform 9"/>
            <p:cNvSpPr>
              <a:spLocks/>
            </p:cNvSpPr>
            <p:nvPr/>
          </p:nvSpPr>
          <p:spPr bwMode="auto">
            <a:xfrm>
              <a:off x="1768475" y="1274763"/>
              <a:ext cx="654050" cy="498475"/>
            </a:xfrm>
            <a:custGeom>
              <a:avLst/>
              <a:gdLst/>
              <a:ahLst/>
              <a:cxnLst>
                <a:cxn ang="0">
                  <a:pos x="37" y="191"/>
                </a:cxn>
                <a:cxn ang="0">
                  <a:pos x="44" y="334"/>
                </a:cxn>
                <a:cxn ang="0">
                  <a:pos x="192" y="471"/>
                </a:cxn>
                <a:cxn ang="0">
                  <a:pos x="248" y="488"/>
                </a:cxn>
                <a:cxn ang="0">
                  <a:pos x="642" y="472"/>
                </a:cxn>
                <a:cxn ang="0">
                  <a:pos x="129" y="0"/>
                </a:cxn>
                <a:cxn ang="0">
                  <a:pos x="37" y="191"/>
                </a:cxn>
              </a:cxnLst>
              <a:rect l="0" t="0" r="r" b="b"/>
              <a:pathLst>
                <a:path w="642" h="489">
                  <a:moveTo>
                    <a:pt x="37" y="191"/>
                  </a:moveTo>
                  <a:cubicBezTo>
                    <a:pt x="24" y="218"/>
                    <a:pt x="0" y="284"/>
                    <a:pt x="44" y="334"/>
                  </a:cubicBezTo>
                  <a:cubicBezTo>
                    <a:pt x="88" y="383"/>
                    <a:pt x="179" y="462"/>
                    <a:pt x="192" y="471"/>
                  </a:cubicBezTo>
                  <a:cubicBezTo>
                    <a:pt x="205" y="481"/>
                    <a:pt x="216" y="489"/>
                    <a:pt x="248" y="488"/>
                  </a:cubicBezTo>
                  <a:cubicBezTo>
                    <a:pt x="279" y="487"/>
                    <a:pt x="642" y="472"/>
                    <a:pt x="642" y="472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50" y="164"/>
                    <a:pt x="37" y="191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41"/>
            <p:cNvSpPr>
              <a:spLocks/>
            </p:cNvSpPr>
            <p:nvPr/>
          </p:nvSpPr>
          <p:spPr bwMode="auto">
            <a:xfrm>
              <a:off x="1898650" y="1270000"/>
              <a:ext cx="1060450" cy="9953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18" y="243"/>
                </a:cxn>
                <a:cxn ang="0">
                  <a:pos x="317" y="376"/>
                </a:cxn>
                <a:cxn ang="0">
                  <a:pos x="376" y="426"/>
                </a:cxn>
                <a:cxn ang="0">
                  <a:pos x="439" y="475"/>
                </a:cxn>
                <a:cxn ang="0">
                  <a:pos x="560" y="588"/>
                </a:cxn>
                <a:cxn ang="0">
                  <a:pos x="785" y="799"/>
                </a:cxn>
                <a:cxn ang="0">
                  <a:pos x="821" y="838"/>
                </a:cxn>
                <a:cxn ang="0">
                  <a:pos x="870" y="889"/>
                </a:cxn>
                <a:cxn ang="0">
                  <a:pos x="890" y="921"/>
                </a:cxn>
                <a:cxn ang="0">
                  <a:pos x="921" y="962"/>
                </a:cxn>
                <a:cxn ang="0">
                  <a:pos x="935" y="975"/>
                </a:cxn>
                <a:cxn ang="0">
                  <a:pos x="989" y="922"/>
                </a:cxn>
                <a:cxn ang="0">
                  <a:pos x="1038" y="864"/>
                </a:cxn>
                <a:cxn ang="0">
                  <a:pos x="1024" y="852"/>
                </a:cxn>
                <a:cxn ang="0">
                  <a:pos x="981" y="824"/>
                </a:cxn>
                <a:cxn ang="0">
                  <a:pos x="948" y="806"/>
                </a:cxn>
                <a:cxn ang="0">
                  <a:pos x="894" y="760"/>
                </a:cxn>
                <a:cxn ang="0">
                  <a:pos x="853" y="727"/>
                </a:cxn>
                <a:cxn ang="0">
                  <a:pos x="627" y="517"/>
                </a:cxn>
                <a:cxn ang="0">
                  <a:pos x="506" y="403"/>
                </a:cxn>
                <a:cxn ang="0">
                  <a:pos x="453" y="344"/>
                </a:cxn>
                <a:cxn ang="0">
                  <a:pos x="399" y="289"/>
                </a:cxn>
                <a:cxn ang="0">
                  <a:pos x="260" y="199"/>
                </a:cxn>
                <a:cxn ang="0">
                  <a:pos x="5" y="0"/>
                </a:cxn>
                <a:cxn ang="0">
                  <a:pos x="0" y="5"/>
                </a:cxn>
              </a:cxnLst>
              <a:rect l="0" t="0" r="r" b="b"/>
              <a:pathLst>
                <a:path w="1039" h="976">
                  <a:moveTo>
                    <a:pt x="0" y="5"/>
                  </a:moveTo>
                  <a:cubicBezTo>
                    <a:pt x="218" y="243"/>
                    <a:pt x="218" y="243"/>
                    <a:pt x="218" y="243"/>
                  </a:cubicBezTo>
                  <a:cubicBezTo>
                    <a:pt x="218" y="243"/>
                    <a:pt x="301" y="360"/>
                    <a:pt x="317" y="376"/>
                  </a:cubicBezTo>
                  <a:cubicBezTo>
                    <a:pt x="333" y="393"/>
                    <a:pt x="339" y="399"/>
                    <a:pt x="376" y="426"/>
                  </a:cubicBezTo>
                  <a:cubicBezTo>
                    <a:pt x="412" y="454"/>
                    <a:pt x="422" y="461"/>
                    <a:pt x="439" y="475"/>
                  </a:cubicBezTo>
                  <a:cubicBezTo>
                    <a:pt x="456" y="490"/>
                    <a:pt x="550" y="580"/>
                    <a:pt x="560" y="588"/>
                  </a:cubicBezTo>
                  <a:cubicBezTo>
                    <a:pt x="569" y="597"/>
                    <a:pt x="778" y="792"/>
                    <a:pt x="785" y="799"/>
                  </a:cubicBezTo>
                  <a:cubicBezTo>
                    <a:pt x="793" y="806"/>
                    <a:pt x="798" y="812"/>
                    <a:pt x="821" y="838"/>
                  </a:cubicBezTo>
                  <a:cubicBezTo>
                    <a:pt x="843" y="864"/>
                    <a:pt x="854" y="880"/>
                    <a:pt x="870" y="889"/>
                  </a:cubicBezTo>
                  <a:cubicBezTo>
                    <a:pt x="887" y="898"/>
                    <a:pt x="887" y="904"/>
                    <a:pt x="890" y="921"/>
                  </a:cubicBezTo>
                  <a:cubicBezTo>
                    <a:pt x="894" y="938"/>
                    <a:pt x="910" y="952"/>
                    <a:pt x="921" y="962"/>
                  </a:cubicBezTo>
                  <a:cubicBezTo>
                    <a:pt x="932" y="972"/>
                    <a:pt x="935" y="975"/>
                    <a:pt x="935" y="975"/>
                  </a:cubicBezTo>
                  <a:cubicBezTo>
                    <a:pt x="936" y="976"/>
                    <a:pt x="960" y="952"/>
                    <a:pt x="989" y="922"/>
                  </a:cubicBezTo>
                  <a:cubicBezTo>
                    <a:pt x="1017" y="891"/>
                    <a:pt x="1039" y="866"/>
                    <a:pt x="1038" y="864"/>
                  </a:cubicBezTo>
                  <a:cubicBezTo>
                    <a:pt x="1038" y="864"/>
                    <a:pt x="1035" y="861"/>
                    <a:pt x="1024" y="852"/>
                  </a:cubicBezTo>
                  <a:cubicBezTo>
                    <a:pt x="1013" y="842"/>
                    <a:pt x="998" y="826"/>
                    <a:pt x="981" y="824"/>
                  </a:cubicBezTo>
                  <a:cubicBezTo>
                    <a:pt x="964" y="821"/>
                    <a:pt x="958" y="822"/>
                    <a:pt x="948" y="806"/>
                  </a:cubicBezTo>
                  <a:cubicBezTo>
                    <a:pt x="938" y="790"/>
                    <a:pt x="921" y="780"/>
                    <a:pt x="894" y="760"/>
                  </a:cubicBezTo>
                  <a:cubicBezTo>
                    <a:pt x="866" y="739"/>
                    <a:pt x="860" y="735"/>
                    <a:pt x="853" y="727"/>
                  </a:cubicBezTo>
                  <a:cubicBezTo>
                    <a:pt x="845" y="720"/>
                    <a:pt x="637" y="526"/>
                    <a:pt x="627" y="517"/>
                  </a:cubicBezTo>
                  <a:cubicBezTo>
                    <a:pt x="617" y="508"/>
                    <a:pt x="521" y="419"/>
                    <a:pt x="506" y="403"/>
                  </a:cubicBezTo>
                  <a:cubicBezTo>
                    <a:pt x="490" y="388"/>
                    <a:pt x="482" y="379"/>
                    <a:pt x="453" y="344"/>
                  </a:cubicBezTo>
                  <a:cubicBezTo>
                    <a:pt x="423" y="309"/>
                    <a:pt x="417" y="303"/>
                    <a:pt x="399" y="289"/>
                  </a:cubicBezTo>
                  <a:cubicBezTo>
                    <a:pt x="381" y="274"/>
                    <a:pt x="260" y="199"/>
                    <a:pt x="260" y="199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0" y="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12" name="Group 79"/>
            <p:cNvGrpSpPr/>
            <p:nvPr/>
          </p:nvGrpSpPr>
          <p:grpSpPr>
            <a:xfrm>
              <a:off x="2536825" y="1858963"/>
              <a:ext cx="187325" cy="185737"/>
              <a:chOff x="2536825" y="1858963"/>
              <a:chExt cx="187325" cy="185737"/>
            </a:xfrm>
            <a:gradFill>
              <a:gsLst>
                <a:gs pos="0">
                  <a:schemeClr val="bg2">
                    <a:lumMod val="75000"/>
                    <a:tint val="66000"/>
                    <a:satMod val="160000"/>
                  </a:schemeClr>
                </a:gs>
                <a:gs pos="50000">
                  <a:schemeClr val="bg2">
                    <a:lumMod val="75000"/>
                    <a:tint val="44500"/>
                    <a:satMod val="160000"/>
                  </a:schemeClr>
                </a:gs>
                <a:gs pos="100000">
                  <a:schemeClr val="bg2">
                    <a:lumMod val="75000"/>
                    <a:tint val="23500"/>
                    <a:satMod val="160000"/>
                  </a:schemeClr>
                </a:gs>
              </a:gsLst>
              <a:lin ang="16200000" scaled="1"/>
            </a:gradFill>
          </p:grpSpPr>
          <p:sp>
            <p:nvSpPr>
              <p:cNvPr id="181" name="Freeform 43"/>
              <p:cNvSpPr>
                <a:spLocks/>
              </p:cNvSpPr>
              <p:nvPr/>
            </p:nvSpPr>
            <p:spPr bwMode="auto">
              <a:xfrm>
                <a:off x="2536825" y="1858963"/>
                <a:ext cx="88900" cy="92075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13" y="58"/>
                  </a:cxn>
                  <a:cxn ang="0">
                    <a:pos x="56" y="12"/>
                  </a:cxn>
                  <a:cxn ang="0">
                    <a:pos x="43" y="0"/>
                  </a:cxn>
                  <a:cxn ang="0">
                    <a:pos x="0" y="47"/>
                  </a:cxn>
                </a:cxnLst>
                <a:rect l="0" t="0" r="r" b="b"/>
                <a:pathLst>
                  <a:path w="56" h="58">
                    <a:moveTo>
                      <a:pt x="0" y="47"/>
                    </a:moveTo>
                    <a:lnTo>
                      <a:pt x="13" y="58"/>
                    </a:lnTo>
                    <a:lnTo>
                      <a:pt x="56" y="12"/>
                    </a:lnTo>
                    <a:lnTo>
                      <a:pt x="43" y="0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82" name="Freeform 45"/>
              <p:cNvSpPr>
                <a:spLocks/>
              </p:cNvSpPr>
              <p:nvPr/>
            </p:nvSpPr>
            <p:spPr bwMode="auto">
              <a:xfrm>
                <a:off x="2568575" y="1889125"/>
                <a:ext cx="77788" cy="80963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5" y="51"/>
                  </a:cxn>
                  <a:cxn ang="0">
                    <a:pos x="49" y="5"/>
                  </a:cxn>
                  <a:cxn ang="0">
                    <a:pos x="43" y="0"/>
                  </a:cxn>
                  <a:cxn ang="0">
                    <a:pos x="0" y="46"/>
                  </a:cxn>
                </a:cxnLst>
                <a:rect l="0" t="0" r="r" b="b"/>
                <a:pathLst>
                  <a:path w="49" h="51">
                    <a:moveTo>
                      <a:pt x="0" y="46"/>
                    </a:moveTo>
                    <a:lnTo>
                      <a:pt x="5" y="51"/>
                    </a:lnTo>
                    <a:lnTo>
                      <a:pt x="49" y="5"/>
                    </a:lnTo>
                    <a:lnTo>
                      <a:pt x="43" y="0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83" name="Freeform 47"/>
              <p:cNvSpPr>
                <a:spLocks/>
              </p:cNvSpPr>
              <p:nvPr/>
            </p:nvSpPr>
            <p:spPr bwMode="auto">
              <a:xfrm>
                <a:off x="2587625" y="1906588"/>
                <a:ext cx="77788" cy="82550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6" y="52"/>
                  </a:cxn>
                  <a:cxn ang="0">
                    <a:pos x="49" y="6"/>
                  </a:cxn>
                  <a:cxn ang="0">
                    <a:pos x="43" y="0"/>
                  </a:cxn>
                  <a:cxn ang="0">
                    <a:pos x="0" y="46"/>
                  </a:cxn>
                </a:cxnLst>
                <a:rect l="0" t="0" r="r" b="b"/>
                <a:pathLst>
                  <a:path w="49" h="52">
                    <a:moveTo>
                      <a:pt x="0" y="46"/>
                    </a:moveTo>
                    <a:lnTo>
                      <a:pt x="6" y="52"/>
                    </a:lnTo>
                    <a:lnTo>
                      <a:pt x="49" y="6"/>
                    </a:lnTo>
                    <a:lnTo>
                      <a:pt x="43" y="0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84" name="Freeform 49"/>
              <p:cNvSpPr>
                <a:spLocks/>
              </p:cNvSpPr>
              <p:nvPr/>
            </p:nvSpPr>
            <p:spPr bwMode="auto">
              <a:xfrm>
                <a:off x="2606675" y="1925638"/>
                <a:ext cx="79375" cy="82550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7" y="52"/>
                  </a:cxn>
                  <a:cxn ang="0">
                    <a:pos x="50" y="5"/>
                  </a:cxn>
                  <a:cxn ang="0">
                    <a:pos x="44" y="0"/>
                  </a:cxn>
                  <a:cxn ang="0">
                    <a:pos x="0" y="46"/>
                  </a:cxn>
                </a:cxnLst>
                <a:rect l="0" t="0" r="r" b="b"/>
                <a:pathLst>
                  <a:path w="50" h="52">
                    <a:moveTo>
                      <a:pt x="0" y="46"/>
                    </a:moveTo>
                    <a:lnTo>
                      <a:pt x="7" y="52"/>
                    </a:lnTo>
                    <a:lnTo>
                      <a:pt x="50" y="5"/>
                    </a:lnTo>
                    <a:lnTo>
                      <a:pt x="44" y="0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85" name="Freeform 51"/>
              <p:cNvSpPr>
                <a:spLocks/>
              </p:cNvSpPr>
              <p:nvPr/>
            </p:nvSpPr>
            <p:spPr bwMode="auto">
              <a:xfrm>
                <a:off x="2627312" y="1943100"/>
                <a:ext cx="77788" cy="82550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6" y="52"/>
                  </a:cxn>
                  <a:cxn ang="0">
                    <a:pos x="49" y="6"/>
                  </a:cxn>
                  <a:cxn ang="0">
                    <a:pos x="43" y="0"/>
                  </a:cxn>
                  <a:cxn ang="0">
                    <a:pos x="0" y="46"/>
                  </a:cxn>
                </a:cxnLst>
                <a:rect l="0" t="0" r="r" b="b"/>
                <a:pathLst>
                  <a:path w="49" h="52">
                    <a:moveTo>
                      <a:pt x="0" y="46"/>
                    </a:moveTo>
                    <a:lnTo>
                      <a:pt x="6" y="52"/>
                    </a:lnTo>
                    <a:lnTo>
                      <a:pt x="49" y="6"/>
                    </a:lnTo>
                    <a:lnTo>
                      <a:pt x="43" y="0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86" name="Freeform 53"/>
              <p:cNvSpPr>
                <a:spLocks/>
              </p:cNvSpPr>
              <p:nvPr/>
            </p:nvSpPr>
            <p:spPr bwMode="auto">
              <a:xfrm>
                <a:off x="2646362" y="1962150"/>
                <a:ext cx="77788" cy="82550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6" y="52"/>
                  </a:cxn>
                  <a:cxn ang="0">
                    <a:pos x="49" y="5"/>
                  </a:cxn>
                  <a:cxn ang="0">
                    <a:pos x="43" y="0"/>
                  </a:cxn>
                  <a:cxn ang="0">
                    <a:pos x="0" y="46"/>
                  </a:cxn>
                </a:cxnLst>
                <a:rect l="0" t="0" r="r" b="b"/>
                <a:pathLst>
                  <a:path w="49" h="52">
                    <a:moveTo>
                      <a:pt x="0" y="46"/>
                    </a:moveTo>
                    <a:lnTo>
                      <a:pt x="6" y="52"/>
                    </a:lnTo>
                    <a:lnTo>
                      <a:pt x="49" y="5"/>
                    </a:lnTo>
                    <a:lnTo>
                      <a:pt x="43" y="0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170" name="Freeform 55"/>
            <p:cNvSpPr>
              <a:spLocks/>
            </p:cNvSpPr>
            <p:nvPr/>
          </p:nvSpPr>
          <p:spPr bwMode="auto">
            <a:xfrm>
              <a:off x="3452812" y="2717800"/>
              <a:ext cx="409575" cy="387350"/>
            </a:xfrm>
            <a:custGeom>
              <a:avLst/>
              <a:gdLst/>
              <a:ahLst/>
              <a:cxnLst>
                <a:cxn ang="0">
                  <a:pos x="25" y="26"/>
                </a:cxn>
                <a:cxn ang="0">
                  <a:pos x="25" y="26"/>
                </a:cxn>
                <a:cxn ang="0">
                  <a:pos x="0" y="52"/>
                </a:cxn>
                <a:cxn ang="0">
                  <a:pos x="225" y="262"/>
                </a:cxn>
                <a:cxn ang="0">
                  <a:pos x="390" y="380"/>
                </a:cxn>
                <a:cxn ang="0">
                  <a:pos x="394" y="376"/>
                </a:cxn>
                <a:cxn ang="0">
                  <a:pos x="396" y="373"/>
                </a:cxn>
                <a:cxn ang="0">
                  <a:pos x="396" y="373"/>
                </a:cxn>
                <a:cxn ang="0">
                  <a:pos x="399" y="370"/>
                </a:cxn>
                <a:cxn ang="0">
                  <a:pos x="402" y="366"/>
                </a:cxn>
                <a:cxn ang="0">
                  <a:pos x="274" y="210"/>
                </a:cxn>
                <a:cxn ang="0">
                  <a:pos x="49" y="0"/>
                </a:cxn>
                <a:cxn ang="0">
                  <a:pos x="25" y="26"/>
                </a:cxn>
              </a:cxnLst>
              <a:rect l="0" t="0" r="r" b="b"/>
              <a:pathLst>
                <a:path w="402" h="380">
                  <a:moveTo>
                    <a:pt x="25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4" y="74"/>
                    <a:pt x="184" y="228"/>
                    <a:pt x="225" y="262"/>
                  </a:cubicBezTo>
                  <a:cubicBezTo>
                    <a:pt x="266" y="296"/>
                    <a:pt x="390" y="380"/>
                    <a:pt x="390" y="380"/>
                  </a:cubicBezTo>
                  <a:cubicBezTo>
                    <a:pt x="394" y="376"/>
                    <a:pt x="394" y="376"/>
                    <a:pt x="394" y="376"/>
                  </a:cubicBezTo>
                  <a:cubicBezTo>
                    <a:pt x="396" y="373"/>
                    <a:pt x="396" y="373"/>
                    <a:pt x="396" y="373"/>
                  </a:cubicBezTo>
                  <a:cubicBezTo>
                    <a:pt x="396" y="373"/>
                    <a:pt x="396" y="373"/>
                    <a:pt x="396" y="373"/>
                  </a:cubicBezTo>
                  <a:cubicBezTo>
                    <a:pt x="399" y="370"/>
                    <a:pt x="399" y="370"/>
                    <a:pt x="399" y="370"/>
                  </a:cubicBezTo>
                  <a:cubicBezTo>
                    <a:pt x="402" y="366"/>
                    <a:pt x="402" y="366"/>
                    <a:pt x="402" y="366"/>
                  </a:cubicBezTo>
                  <a:cubicBezTo>
                    <a:pt x="402" y="366"/>
                    <a:pt x="311" y="248"/>
                    <a:pt x="274" y="210"/>
                  </a:cubicBezTo>
                  <a:cubicBezTo>
                    <a:pt x="237" y="171"/>
                    <a:pt x="73" y="22"/>
                    <a:pt x="49" y="0"/>
                  </a:cubicBezTo>
                  <a:lnTo>
                    <a:pt x="25" y="26"/>
                  </a:lnTo>
                  <a:close/>
                </a:path>
              </a:pathLst>
            </a:custGeom>
            <a:gradFill>
              <a:gsLst>
                <a:gs pos="35000">
                  <a:schemeClr val="tx2">
                    <a:lumMod val="75000"/>
                    <a:lumOff val="25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69000">
                  <a:schemeClr val="tx2">
                    <a:lumMod val="90000"/>
                    <a:lumOff val="10000"/>
                  </a:schemeClr>
                </a:gs>
              </a:gsLst>
              <a:lin ang="7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57"/>
            <p:cNvSpPr>
              <a:spLocks/>
            </p:cNvSpPr>
            <p:nvPr/>
          </p:nvSpPr>
          <p:spPr bwMode="auto">
            <a:xfrm>
              <a:off x="3124200" y="2403475"/>
              <a:ext cx="385763" cy="376238"/>
            </a:xfrm>
            <a:custGeom>
              <a:avLst/>
              <a:gdLst/>
              <a:ahLst/>
              <a:cxnLst>
                <a:cxn ang="0">
                  <a:pos x="81" y="85"/>
                </a:cxn>
                <a:cxn ang="0">
                  <a:pos x="0" y="156"/>
                </a:cxn>
                <a:cxn ang="0">
                  <a:pos x="42" y="199"/>
                </a:cxn>
                <a:cxn ang="0">
                  <a:pos x="189" y="328"/>
                </a:cxn>
                <a:cxn ang="0">
                  <a:pos x="300" y="369"/>
                </a:cxn>
                <a:cxn ang="0">
                  <a:pos x="307" y="369"/>
                </a:cxn>
                <a:cxn ang="0">
                  <a:pos x="312" y="368"/>
                </a:cxn>
                <a:cxn ang="0">
                  <a:pos x="317" y="365"/>
                </a:cxn>
                <a:cxn ang="0">
                  <a:pos x="349" y="336"/>
                </a:cxn>
                <a:cxn ang="0">
                  <a:pos x="376" y="302"/>
                </a:cxn>
                <a:cxn ang="0">
                  <a:pos x="378" y="297"/>
                </a:cxn>
                <a:cxn ang="0">
                  <a:pos x="379" y="292"/>
                </a:cxn>
                <a:cxn ang="0">
                  <a:pos x="379" y="285"/>
                </a:cxn>
                <a:cxn ang="0">
                  <a:pos x="330" y="176"/>
                </a:cxn>
                <a:cxn ang="0">
                  <a:pos x="192" y="39"/>
                </a:cxn>
                <a:cxn ang="0">
                  <a:pos x="146" y="0"/>
                </a:cxn>
                <a:cxn ang="0">
                  <a:pos x="81" y="85"/>
                </a:cxn>
              </a:cxnLst>
              <a:rect l="0" t="0" r="r" b="b"/>
              <a:pathLst>
                <a:path w="379" h="370">
                  <a:moveTo>
                    <a:pt x="81" y="85"/>
                  </a:moveTo>
                  <a:cubicBezTo>
                    <a:pt x="41" y="128"/>
                    <a:pt x="5" y="159"/>
                    <a:pt x="0" y="156"/>
                  </a:cubicBezTo>
                  <a:cubicBezTo>
                    <a:pt x="19" y="176"/>
                    <a:pt x="34" y="192"/>
                    <a:pt x="42" y="199"/>
                  </a:cubicBezTo>
                  <a:cubicBezTo>
                    <a:pt x="85" y="243"/>
                    <a:pt x="143" y="305"/>
                    <a:pt x="189" y="328"/>
                  </a:cubicBezTo>
                  <a:cubicBezTo>
                    <a:pt x="234" y="351"/>
                    <a:pt x="287" y="368"/>
                    <a:pt x="300" y="369"/>
                  </a:cubicBezTo>
                  <a:cubicBezTo>
                    <a:pt x="303" y="370"/>
                    <a:pt x="305" y="369"/>
                    <a:pt x="307" y="369"/>
                  </a:cubicBezTo>
                  <a:cubicBezTo>
                    <a:pt x="308" y="369"/>
                    <a:pt x="310" y="369"/>
                    <a:pt x="312" y="368"/>
                  </a:cubicBezTo>
                  <a:cubicBezTo>
                    <a:pt x="314" y="367"/>
                    <a:pt x="316" y="366"/>
                    <a:pt x="317" y="365"/>
                  </a:cubicBezTo>
                  <a:cubicBezTo>
                    <a:pt x="325" y="360"/>
                    <a:pt x="337" y="349"/>
                    <a:pt x="349" y="336"/>
                  </a:cubicBezTo>
                  <a:cubicBezTo>
                    <a:pt x="361" y="323"/>
                    <a:pt x="371" y="311"/>
                    <a:pt x="376" y="302"/>
                  </a:cubicBezTo>
                  <a:cubicBezTo>
                    <a:pt x="377" y="301"/>
                    <a:pt x="377" y="299"/>
                    <a:pt x="378" y="297"/>
                  </a:cubicBezTo>
                  <a:cubicBezTo>
                    <a:pt x="379" y="295"/>
                    <a:pt x="379" y="293"/>
                    <a:pt x="379" y="292"/>
                  </a:cubicBezTo>
                  <a:cubicBezTo>
                    <a:pt x="379" y="290"/>
                    <a:pt x="379" y="288"/>
                    <a:pt x="379" y="285"/>
                  </a:cubicBezTo>
                  <a:cubicBezTo>
                    <a:pt x="376" y="272"/>
                    <a:pt x="356" y="220"/>
                    <a:pt x="330" y="176"/>
                  </a:cubicBezTo>
                  <a:cubicBezTo>
                    <a:pt x="304" y="133"/>
                    <a:pt x="239" y="79"/>
                    <a:pt x="192" y="39"/>
                  </a:cubicBezTo>
                  <a:cubicBezTo>
                    <a:pt x="184" y="32"/>
                    <a:pt x="167" y="18"/>
                    <a:pt x="146" y="0"/>
                  </a:cubicBezTo>
                  <a:cubicBezTo>
                    <a:pt x="149" y="5"/>
                    <a:pt x="121" y="43"/>
                    <a:pt x="81" y="85"/>
                  </a:cubicBezTo>
                </a:path>
              </a:pathLst>
            </a:custGeom>
            <a:gradFill flip="none" rotWithShape="1">
              <a:gsLst>
                <a:gs pos="3500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69000">
                  <a:schemeClr val="tx1">
                    <a:lumMod val="50000"/>
                    <a:lumOff val="50000"/>
                  </a:schemeClr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Freeform 59"/>
            <p:cNvSpPr>
              <a:spLocks/>
            </p:cNvSpPr>
            <p:nvPr/>
          </p:nvSpPr>
          <p:spPr bwMode="auto">
            <a:xfrm>
              <a:off x="1905000" y="1136650"/>
              <a:ext cx="509588" cy="581025"/>
            </a:xfrm>
            <a:custGeom>
              <a:avLst/>
              <a:gdLst/>
              <a:ahLst/>
              <a:cxnLst>
                <a:cxn ang="0">
                  <a:pos x="187" y="24"/>
                </a:cxn>
                <a:cxn ang="0">
                  <a:pos x="0" y="131"/>
                </a:cxn>
                <a:cxn ang="0">
                  <a:pos x="501" y="570"/>
                </a:cxn>
                <a:cxn ang="0">
                  <a:pos x="497" y="214"/>
                </a:cxn>
                <a:cxn ang="0">
                  <a:pos x="477" y="159"/>
                </a:cxn>
                <a:cxn ang="0">
                  <a:pos x="329" y="21"/>
                </a:cxn>
                <a:cxn ang="0">
                  <a:pos x="267" y="0"/>
                </a:cxn>
                <a:cxn ang="0">
                  <a:pos x="187" y="24"/>
                </a:cxn>
              </a:cxnLst>
              <a:rect l="0" t="0" r="r" b="b"/>
              <a:pathLst>
                <a:path w="501" h="570">
                  <a:moveTo>
                    <a:pt x="187" y="24"/>
                  </a:moveTo>
                  <a:cubicBezTo>
                    <a:pt x="161" y="38"/>
                    <a:pt x="0" y="131"/>
                    <a:pt x="0" y="131"/>
                  </a:cubicBezTo>
                  <a:cubicBezTo>
                    <a:pt x="501" y="570"/>
                    <a:pt x="501" y="570"/>
                    <a:pt x="501" y="570"/>
                  </a:cubicBezTo>
                  <a:cubicBezTo>
                    <a:pt x="501" y="570"/>
                    <a:pt x="499" y="245"/>
                    <a:pt x="497" y="214"/>
                  </a:cubicBezTo>
                  <a:cubicBezTo>
                    <a:pt x="496" y="182"/>
                    <a:pt x="487" y="171"/>
                    <a:pt x="477" y="159"/>
                  </a:cubicBezTo>
                  <a:cubicBezTo>
                    <a:pt x="466" y="147"/>
                    <a:pt x="382" y="62"/>
                    <a:pt x="329" y="21"/>
                  </a:cubicBezTo>
                  <a:cubicBezTo>
                    <a:pt x="309" y="6"/>
                    <a:pt x="288" y="0"/>
                    <a:pt x="267" y="0"/>
                  </a:cubicBezTo>
                  <a:cubicBezTo>
                    <a:pt x="234" y="0"/>
                    <a:pt x="203" y="14"/>
                    <a:pt x="187" y="24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3" name="Freeform 61"/>
            <p:cNvSpPr>
              <a:spLocks/>
            </p:cNvSpPr>
            <p:nvPr/>
          </p:nvSpPr>
          <p:spPr bwMode="auto">
            <a:xfrm>
              <a:off x="1806575" y="1273175"/>
              <a:ext cx="571500" cy="495300"/>
            </a:xfrm>
            <a:custGeom>
              <a:avLst/>
              <a:gdLst/>
              <a:ahLst/>
              <a:cxnLst>
                <a:cxn ang="0">
                  <a:pos x="33" y="196"/>
                </a:cxn>
                <a:cxn ang="0">
                  <a:pos x="42" y="337"/>
                </a:cxn>
                <a:cxn ang="0">
                  <a:pos x="183" y="468"/>
                </a:cxn>
                <a:cxn ang="0">
                  <a:pos x="235" y="484"/>
                </a:cxn>
                <a:cxn ang="0">
                  <a:pos x="560" y="476"/>
                </a:cxn>
                <a:cxn ang="0">
                  <a:pos x="93" y="0"/>
                </a:cxn>
                <a:cxn ang="0">
                  <a:pos x="33" y="196"/>
                </a:cxn>
              </a:cxnLst>
              <a:rect l="0" t="0" r="r" b="b"/>
              <a:pathLst>
                <a:path w="560" h="485">
                  <a:moveTo>
                    <a:pt x="33" y="196"/>
                  </a:moveTo>
                  <a:cubicBezTo>
                    <a:pt x="22" y="229"/>
                    <a:pt x="0" y="290"/>
                    <a:pt x="42" y="337"/>
                  </a:cubicBezTo>
                  <a:cubicBezTo>
                    <a:pt x="85" y="384"/>
                    <a:pt x="171" y="459"/>
                    <a:pt x="183" y="468"/>
                  </a:cubicBezTo>
                  <a:cubicBezTo>
                    <a:pt x="195" y="477"/>
                    <a:pt x="206" y="485"/>
                    <a:pt x="235" y="484"/>
                  </a:cubicBezTo>
                  <a:cubicBezTo>
                    <a:pt x="265" y="484"/>
                    <a:pt x="560" y="476"/>
                    <a:pt x="560" y="476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44" y="161"/>
                    <a:pt x="33" y="196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68"/>
            <p:cNvSpPr>
              <a:spLocks/>
            </p:cNvSpPr>
            <p:nvPr/>
          </p:nvSpPr>
          <p:spPr bwMode="auto">
            <a:xfrm>
              <a:off x="2847975" y="2147888"/>
              <a:ext cx="117475" cy="125413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54" y="59"/>
                </a:cxn>
                <a:cxn ang="0">
                  <a:pos x="2" y="121"/>
                </a:cxn>
                <a:cxn ang="0">
                  <a:pos x="61" y="65"/>
                </a:cxn>
                <a:cxn ang="0">
                  <a:pos x="113" y="2"/>
                </a:cxn>
              </a:cxnLst>
              <a:rect l="0" t="0" r="r" b="b"/>
              <a:pathLst>
                <a:path w="115" h="123">
                  <a:moveTo>
                    <a:pt x="113" y="2"/>
                  </a:moveTo>
                  <a:cubicBezTo>
                    <a:pt x="111" y="0"/>
                    <a:pt x="85" y="26"/>
                    <a:pt x="54" y="59"/>
                  </a:cubicBezTo>
                  <a:cubicBezTo>
                    <a:pt x="24" y="91"/>
                    <a:pt x="0" y="119"/>
                    <a:pt x="2" y="121"/>
                  </a:cubicBezTo>
                  <a:cubicBezTo>
                    <a:pt x="4" y="123"/>
                    <a:pt x="30" y="97"/>
                    <a:pt x="61" y="65"/>
                  </a:cubicBezTo>
                  <a:cubicBezTo>
                    <a:pt x="92" y="32"/>
                    <a:pt x="115" y="4"/>
                    <a:pt x="113" y="2"/>
                  </a:cubicBezTo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Freeform 39"/>
            <p:cNvSpPr>
              <a:spLocks/>
            </p:cNvSpPr>
            <p:nvPr/>
          </p:nvSpPr>
          <p:spPr bwMode="auto">
            <a:xfrm>
              <a:off x="2849562" y="2149475"/>
              <a:ext cx="312738" cy="307975"/>
            </a:xfrm>
            <a:custGeom>
              <a:avLst/>
              <a:gdLst/>
              <a:ahLst/>
              <a:cxnLst>
                <a:cxn ang="0">
                  <a:pos x="65" y="50"/>
                </a:cxn>
                <a:cxn ang="0">
                  <a:pos x="56" y="60"/>
                </a:cxn>
                <a:cxn ang="0">
                  <a:pos x="47" y="69"/>
                </a:cxn>
                <a:cxn ang="0">
                  <a:pos x="0" y="119"/>
                </a:cxn>
                <a:cxn ang="0">
                  <a:pos x="170" y="302"/>
                </a:cxn>
                <a:cxn ang="0">
                  <a:pos x="170" y="302"/>
                </a:cxn>
                <a:cxn ang="0">
                  <a:pos x="183" y="296"/>
                </a:cxn>
                <a:cxn ang="0">
                  <a:pos x="245" y="237"/>
                </a:cxn>
                <a:cxn ang="0">
                  <a:pos x="300" y="171"/>
                </a:cxn>
                <a:cxn ang="0">
                  <a:pos x="306" y="158"/>
                </a:cxn>
                <a:cxn ang="0">
                  <a:pos x="306" y="158"/>
                </a:cxn>
                <a:cxn ang="0">
                  <a:pos x="111" y="0"/>
                </a:cxn>
                <a:cxn ang="0">
                  <a:pos x="65" y="50"/>
                </a:cxn>
              </a:cxnLst>
              <a:rect l="0" t="0" r="r" b="b"/>
              <a:pathLst>
                <a:path w="307" h="303">
                  <a:moveTo>
                    <a:pt x="65" y="50"/>
                  </a:moveTo>
                  <a:cubicBezTo>
                    <a:pt x="56" y="60"/>
                    <a:pt x="56" y="60"/>
                    <a:pt x="56" y="60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74" y="201"/>
                    <a:pt x="170" y="302"/>
                  </a:cubicBezTo>
                  <a:cubicBezTo>
                    <a:pt x="170" y="302"/>
                    <a:pt x="170" y="302"/>
                    <a:pt x="170" y="302"/>
                  </a:cubicBezTo>
                  <a:cubicBezTo>
                    <a:pt x="172" y="303"/>
                    <a:pt x="176" y="301"/>
                    <a:pt x="183" y="296"/>
                  </a:cubicBezTo>
                  <a:cubicBezTo>
                    <a:pt x="197" y="286"/>
                    <a:pt x="220" y="264"/>
                    <a:pt x="245" y="237"/>
                  </a:cubicBezTo>
                  <a:cubicBezTo>
                    <a:pt x="271" y="210"/>
                    <a:pt x="291" y="185"/>
                    <a:pt x="300" y="171"/>
                  </a:cubicBezTo>
                  <a:cubicBezTo>
                    <a:pt x="305" y="164"/>
                    <a:pt x="307" y="159"/>
                    <a:pt x="306" y="158"/>
                  </a:cubicBezTo>
                  <a:cubicBezTo>
                    <a:pt x="306" y="158"/>
                    <a:pt x="306" y="158"/>
                    <a:pt x="306" y="158"/>
                  </a:cubicBezTo>
                  <a:cubicBezTo>
                    <a:pt x="198" y="68"/>
                    <a:pt x="111" y="0"/>
                    <a:pt x="111" y="0"/>
                  </a:cubicBezTo>
                  <a:lnTo>
                    <a:pt x="65" y="50"/>
                  </a:lnTo>
                  <a:close/>
                </a:path>
              </a:pathLst>
            </a:custGeom>
            <a:gradFill>
              <a:gsLst>
                <a:gs pos="3500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69000">
                  <a:schemeClr val="tx1">
                    <a:lumMod val="50000"/>
                    <a:lumOff val="50000"/>
                  </a:schemeClr>
                </a:gs>
              </a:gsLst>
              <a:lin ang="7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13" name="Group 92"/>
            <p:cNvGrpSpPr/>
            <p:nvPr/>
          </p:nvGrpSpPr>
          <p:grpSpPr>
            <a:xfrm>
              <a:off x="3030537" y="2316163"/>
              <a:ext cx="234950" cy="238125"/>
              <a:chOff x="3030537" y="2316163"/>
              <a:chExt cx="234950" cy="238125"/>
            </a:xfrm>
            <a:gradFill>
              <a:gsLst>
                <a:gs pos="0">
                  <a:schemeClr val="bg2">
                    <a:lumMod val="75000"/>
                    <a:tint val="66000"/>
                    <a:satMod val="160000"/>
                  </a:schemeClr>
                </a:gs>
                <a:gs pos="50000">
                  <a:schemeClr val="bg2">
                    <a:lumMod val="75000"/>
                    <a:tint val="44500"/>
                    <a:satMod val="160000"/>
                  </a:schemeClr>
                </a:gs>
                <a:gs pos="100000">
                  <a:schemeClr val="bg2">
                    <a:lumMod val="75000"/>
                    <a:tint val="23500"/>
                    <a:satMod val="160000"/>
                  </a:schemeClr>
                </a:gs>
              </a:gsLst>
              <a:lin ang="16200000" scaled="1"/>
            </a:gradFill>
          </p:grpSpPr>
          <p:sp>
            <p:nvSpPr>
              <p:cNvPr id="177" name="Freeform 69"/>
              <p:cNvSpPr>
                <a:spLocks/>
              </p:cNvSpPr>
              <p:nvPr/>
            </p:nvSpPr>
            <p:spPr bwMode="auto">
              <a:xfrm>
                <a:off x="3087687" y="2370138"/>
                <a:ext cx="160338" cy="168275"/>
              </a:xfrm>
              <a:custGeom>
                <a:avLst/>
                <a:gdLst/>
                <a:ahLst/>
                <a:cxnLst>
                  <a:cxn ang="0">
                    <a:pos x="79" y="84"/>
                  </a:cxn>
                  <a:cxn ang="0">
                    <a:pos x="0" y="153"/>
                  </a:cxn>
                  <a:cxn ang="0">
                    <a:pos x="12" y="165"/>
                  </a:cxn>
                  <a:cxn ang="0">
                    <a:pos x="12" y="165"/>
                  </a:cxn>
                  <a:cxn ang="0">
                    <a:pos x="25" y="159"/>
                  </a:cxn>
                  <a:cxn ang="0">
                    <a:pos x="91" y="96"/>
                  </a:cxn>
                  <a:cxn ang="0">
                    <a:pos x="150" y="25"/>
                  </a:cxn>
                  <a:cxn ang="0">
                    <a:pos x="155" y="11"/>
                  </a:cxn>
                  <a:cxn ang="0">
                    <a:pos x="155" y="11"/>
                  </a:cxn>
                  <a:cxn ang="0">
                    <a:pos x="142" y="0"/>
                  </a:cxn>
                  <a:cxn ang="0">
                    <a:pos x="79" y="84"/>
                  </a:cxn>
                </a:cxnLst>
                <a:rect l="0" t="0" r="r" b="b"/>
                <a:pathLst>
                  <a:path w="157" h="166">
                    <a:moveTo>
                      <a:pt x="79" y="84"/>
                    </a:moveTo>
                    <a:cubicBezTo>
                      <a:pt x="40" y="125"/>
                      <a:pt x="5" y="155"/>
                      <a:pt x="0" y="153"/>
                    </a:cubicBezTo>
                    <a:cubicBezTo>
                      <a:pt x="4" y="157"/>
                      <a:pt x="8" y="161"/>
                      <a:pt x="12" y="165"/>
                    </a:cubicBezTo>
                    <a:cubicBezTo>
                      <a:pt x="12" y="165"/>
                      <a:pt x="12" y="165"/>
                      <a:pt x="12" y="165"/>
                    </a:cubicBezTo>
                    <a:cubicBezTo>
                      <a:pt x="13" y="166"/>
                      <a:pt x="18" y="164"/>
                      <a:pt x="25" y="159"/>
                    </a:cubicBezTo>
                    <a:cubicBezTo>
                      <a:pt x="40" y="148"/>
                      <a:pt x="65" y="124"/>
                      <a:pt x="91" y="96"/>
                    </a:cubicBezTo>
                    <a:cubicBezTo>
                      <a:pt x="118" y="67"/>
                      <a:pt x="140" y="41"/>
                      <a:pt x="150" y="25"/>
                    </a:cubicBezTo>
                    <a:cubicBezTo>
                      <a:pt x="155" y="18"/>
                      <a:pt x="157" y="13"/>
                      <a:pt x="155" y="11"/>
                    </a:cubicBezTo>
                    <a:cubicBezTo>
                      <a:pt x="155" y="11"/>
                      <a:pt x="155" y="11"/>
                      <a:pt x="155" y="11"/>
                    </a:cubicBezTo>
                    <a:cubicBezTo>
                      <a:pt x="151" y="8"/>
                      <a:pt x="146" y="4"/>
                      <a:pt x="142" y="0"/>
                    </a:cubicBezTo>
                    <a:cubicBezTo>
                      <a:pt x="145" y="5"/>
                      <a:pt x="117" y="42"/>
                      <a:pt x="79" y="8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78" name="Freeform 71"/>
              <p:cNvSpPr>
                <a:spLocks/>
              </p:cNvSpPr>
              <p:nvPr/>
            </p:nvSpPr>
            <p:spPr bwMode="auto">
              <a:xfrm>
                <a:off x="3062287" y="2346325"/>
                <a:ext cx="163513" cy="171450"/>
              </a:xfrm>
              <a:custGeom>
                <a:avLst/>
                <a:gdLst/>
                <a:ahLst/>
                <a:cxnLst>
                  <a:cxn ang="0">
                    <a:pos x="77" y="82"/>
                  </a:cxn>
                  <a:cxn ang="0">
                    <a:pos x="0" y="149"/>
                  </a:cxn>
                  <a:cxn ang="0">
                    <a:pos x="17" y="167"/>
                  </a:cxn>
                  <a:cxn ang="0">
                    <a:pos x="17" y="168"/>
                  </a:cxn>
                  <a:cxn ang="0">
                    <a:pos x="30" y="161"/>
                  </a:cxn>
                  <a:cxn ang="0">
                    <a:pos x="96" y="99"/>
                  </a:cxn>
                  <a:cxn ang="0">
                    <a:pos x="153" y="30"/>
                  </a:cxn>
                  <a:cxn ang="0">
                    <a:pos x="159" y="16"/>
                  </a:cxn>
                  <a:cxn ang="0">
                    <a:pos x="158" y="16"/>
                  </a:cxn>
                  <a:cxn ang="0">
                    <a:pos x="139" y="0"/>
                  </a:cxn>
                  <a:cxn ang="0">
                    <a:pos x="77" y="82"/>
                  </a:cxn>
                </a:cxnLst>
                <a:rect l="0" t="0" r="r" b="b"/>
                <a:pathLst>
                  <a:path w="160" h="169">
                    <a:moveTo>
                      <a:pt x="77" y="82"/>
                    </a:moveTo>
                    <a:cubicBezTo>
                      <a:pt x="39" y="123"/>
                      <a:pt x="4" y="153"/>
                      <a:pt x="0" y="149"/>
                    </a:cubicBezTo>
                    <a:cubicBezTo>
                      <a:pt x="6" y="155"/>
                      <a:pt x="11" y="161"/>
                      <a:pt x="17" y="167"/>
                    </a:cubicBezTo>
                    <a:cubicBezTo>
                      <a:pt x="17" y="167"/>
                      <a:pt x="17" y="168"/>
                      <a:pt x="17" y="168"/>
                    </a:cubicBezTo>
                    <a:cubicBezTo>
                      <a:pt x="19" y="169"/>
                      <a:pt x="23" y="166"/>
                      <a:pt x="30" y="161"/>
                    </a:cubicBezTo>
                    <a:cubicBezTo>
                      <a:pt x="45" y="150"/>
                      <a:pt x="69" y="127"/>
                      <a:pt x="96" y="99"/>
                    </a:cubicBezTo>
                    <a:cubicBezTo>
                      <a:pt x="122" y="71"/>
                      <a:pt x="143" y="45"/>
                      <a:pt x="153" y="30"/>
                    </a:cubicBezTo>
                    <a:cubicBezTo>
                      <a:pt x="158" y="23"/>
                      <a:pt x="160" y="18"/>
                      <a:pt x="159" y="16"/>
                    </a:cubicBezTo>
                    <a:cubicBezTo>
                      <a:pt x="159" y="16"/>
                      <a:pt x="158" y="16"/>
                      <a:pt x="158" y="16"/>
                    </a:cubicBezTo>
                    <a:cubicBezTo>
                      <a:pt x="152" y="11"/>
                      <a:pt x="146" y="5"/>
                      <a:pt x="139" y="0"/>
                    </a:cubicBezTo>
                    <a:cubicBezTo>
                      <a:pt x="143" y="4"/>
                      <a:pt x="115" y="41"/>
                      <a:pt x="77" y="8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79" name="Freeform 73"/>
              <p:cNvSpPr>
                <a:spLocks/>
              </p:cNvSpPr>
              <p:nvPr/>
            </p:nvSpPr>
            <p:spPr bwMode="auto">
              <a:xfrm>
                <a:off x="3106737" y="2389188"/>
                <a:ext cx="158750" cy="165100"/>
              </a:xfrm>
              <a:custGeom>
                <a:avLst/>
                <a:gdLst/>
                <a:ahLst/>
                <a:cxnLst>
                  <a:cxn ang="0">
                    <a:pos x="139" y="13"/>
                  </a:cxn>
                  <a:cxn ang="0">
                    <a:pos x="80" y="84"/>
                  </a:cxn>
                  <a:cxn ang="0">
                    <a:pos x="14" y="147"/>
                  </a:cxn>
                  <a:cxn ang="0">
                    <a:pos x="0" y="154"/>
                  </a:cxn>
                  <a:cxn ang="0">
                    <a:pos x="8" y="162"/>
                  </a:cxn>
                  <a:cxn ang="0">
                    <a:pos x="8" y="162"/>
                  </a:cxn>
                  <a:cxn ang="0">
                    <a:pos x="21" y="155"/>
                  </a:cxn>
                  <a:cxn ang="0">
                    <a:pos x="89" y="92"/>
                  </a:cxn>
                  <a:cxn ang="0">
                    <a:pos x="148" y="20"/>
                  </a:cxn>
                  <a:cxn ang="0">
                    <a:pos x="153" y="7"/>
                  </a:cxn>
                  <a:cxn ang="0">
                    <a:pos x="153" y="6"/>
                  </a:cxn>
                  <a:cxn ang="0">
                    <a:pos x="145" y="0"/>
                  </a:cxn>
                  <a:cxn ang="0">
                    <a:pos x="139" y="13"/>
                  </a:cxn>
                </a:cxnLst>
                <a:rect l="0" t="0" r="r" b="b"/>
                <a:pathLst>
                  <a:path w="155" h="163">
                    <a:moveTo>
                      <a:pt x="139" y="13"/>
                    </a:moveTo>
                    <a:cubicBezTo>
                      <a:pt x="129" y="29"/>
                      <a:pt x="107" y="56"/>
                      <a:pt x="80" y="84"/>
                    </a:cubicBezTo>
                    <a:cubicBezTo>
                      <a:pt x="54" y="113"/>
                      <a:pt x="29" y="136"/>
                      <a:pt x="14" y="147"/>
                    </a:cubicBezTo>
                    <a:cubicBezTo>
                      <a:pt x="7" y="153"/>
                      <a:pt x="2" y="155"/>
                      <a:pt x="0" y="154"/>
                    </a:cubicBezTo>
                    <a:cubicBezTo>
                      <a:pt x="3" y="157"/>
                      <a:pt x="5" y="159"/>
                      <a:pt x="8" y="162"/>
                    </a:cubicBezTo>
                    <a:cubicBezTo>
                      <a:pt x="8" y="162"/>
                      <a:pt x="8" y="162"/>
                      <a:pt x="8" y="162"/>
                    </a:cubicBezTo>
                    <a:cubicBezTo>
                      <a:pt x="10" y="163"/>
                      <a:pt x="14" y="161"/>
                      <a:pt x="21" y="155"/>
                    </a:cubicBezTo>
                    <a:cubicBezTo>
                      <a:pt x="36" y="144"/>
                      <a:pt x="62" y="121"/>
                      <a:pt x="89" y="92"/>
                    </a:cubicBezTo>
                    <a:cubicBezTo>
                      <a:pt x="116" y="63"/>
                      <a:pt x="137" y="36"/>
                      <a:pt x="148" y="20"/>
                    </a:cubicBezTo>
                    <a:cubicBezTo>
                      <a:pt x="152" y="13"/>
                      <a:pt x="155" y="8"/>
                      <a:pt x="153" y="7"/>
                    </a:cubicBezTo>
                    <a:cubicBezTo>
                      <a:pt x="153" y="7"/>
                      <a:pt x="153" y="6"/>
                      <a:pt x="153" y="6"/>
                    </a:cubicBezTo>
                    <a:cubicBezTo>
                      <a:pt x="150" y="4"/>
                      <a:pt x="148" y="2"/>
                      <a:pt x="145" y="0"/>
                    </a:cubicBezTo>
                    <a:cubicBezTo>
                      <a:pt x="146" y="1"/>
                      <a:pt x="144" y="6"/>
                      <a:pt x="139" y="1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80" name="Freeform 75"/>
              <p:cNvSpPr>
                <a:spLocks/>
              </p:cNvSpPr>
              <p:nvPr/>
            </p:nvSpPr>
            <p:spPr bwMode="auto">
              <a:xfrm>
                <a:off x="3030537" y="2316163"/>
                <a:ext cx="166688" cy="174625"/>
              </a:xfrm>
              <a:custGeom>
                <a:avLst/>
                <a:gdLst/>
                <a:ahLst/>
                <a:cxnLst>
                  <a:cxn ang="0">
                    <a:pos x="75" y="80"/>
                  </a:cxn>
                  <a:cxn ang="0">
                    <a:pos x="0" y="146"/>
                  </a:cxn>
                  <a:cxn ang="0">
                    <a:pos x="23" y="170"/>
                  </a:cxn>
                  <a:cxn ang="0">
                    <a:pos x="24" y="171"/>
                  </a:cxn>
                  <a:cxn ang="0">
                    <a:pos x="36" y="164"/>
                  </a:cxn>
                  <a:cxn ang="0">
                    <a:pos x="100" y="103"/>
                  </a:cxn>
                  <a:cxn ang="0">
                    <a:pos x="157" y="36"/>
                  </a:cxn>
                  <a:cxn ang="0">
                    <a:pos x="162" y="22"/>
                  </a:cxn>
                  <a:cxn ang="0">
                    <a:pos x="161" y="22"/>
                  </a:cxn>
                  <a:cxn ang="0">
                    <a:pos x="136" y="0"/>
                  </a:cxn>
                  <a:cxn ang="0">
                    <a:pos x="75" y="80"/>
                  </a:cxn>
                </a:cxnLst>
                <a:rect l="0" t="0" r="r" b="b"/>
                <a:pathLst>
                  <a:path w="163" h="171">
                    <a:moveTo>
                      <a:pt x="75" y="80"/>
                    </a:moveTo>
                    <a:cubicBezTo>
                      <a:pt x="38" y="120"/>
                      <a:pt x="4" y="149"/>
                      <a:pt x="0" y="146"/>
                    </a:cubicBezTo>
                    <a:cubicBezTo>
                      <a:pt x="8" y="154"/>
                      <a:pt x="15" y="162"/>
                      <a:pt x="23" y="170"/>
                    </a:cubicBezTo>
                    <a:cubicBezTo>
                      <a:pt x="23" y="170"/>
                      <a:pt x="23" y="171"/>
                      <a:pt x="24" y="171"/>
                    </a:cubicBezTo>
                    <a:cubicBezTo>
                      <a:pt x="25" y="171"/>
                      <a:pt x="30" y="169"/>
                      <a:pt x="36" y="164"/>
                    </a:cubicBezTo>
                    <a:cubicBezTo>
                      <a:pt x="50" y="154"/>
                      <a:pt x="74" y="131"/>
                      <a:pt x="100" y="103"/>
                    </a:cubicBezTo>
                    <a:cubicBezTo>
                      <a:pt x="126" y="76"/>
                      <a:pt x="147" y="50"/>
                      <a:pt x="157" y="36"/>
                    </a:cubicBezTo>
                    <a:cubicBezTo>
                      <a:pt x="161" y="29"/>
                      <a:pt x="163" y="24"/>
                      <a:pt x="162" y="22"/>
                    </a:cubicBezTo>
                    <a:cubicBezTo>
                      <a:pt x="162" y="22"/>
                      <a:pt x="162" y="22"/>
                      <a:pt x="161" y="22"/>
                    </a:cubicBezTo>
                    <a:cubicBezTo>
                      <a:pt x="153" y="15"/>
                      <a:pt x="144" y="8"/>
                      <a:pt x="136" y="0"/>
                    </a:cubicBezTo>
                    <a:cubicBezTo>
                      <a:pt x="139" y="5"/>
                      <a:pt x="112" y="40"/>
                      <a:pt x="75" y="8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191947" y="853929"/>
            <a:ext cx="4229463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Aft>
                <a:spcPts val="250"/>
              </a:spcAft>
            </a:pPr>
            <a:r>
              <a:rPr lang="en-US" sz="1400" b="1" dirty="0"/>
              <a:t>Long term </a:t>
            </a:r>
            <a:r>
              <a:rPr lang="en-US" sz="1400" b="1" dirty="0" smtClean="0"/>
              <a:t>goals</a:t>
            </a:r>
            <a:endParaRPr lang="ar-SY" sz="1400" b="1" dirty="0"/>
          </a:p>
          <a:p>
            <a:pPr marL="228600" indent="-228600">
              <a:spcAft>
                <a:spcPts val="250"/>
              </a:spcAft>
              <a:buFont typeface="+mj-lt"/>
              <a:buAutoNum type="arabicPeriod"/>
            </a:pPr>
            <a:r>
              <a:rPr lang="en-US" sz="1400" dirty="0"/>
              <a:t>If the proposed segmentations are implemented in campaigns , we want to study the outcome</a:t>
            </a:r>
          </a:p>
          <a:p>
            <a:pPr marL="228600" indent="-228600">
              <a:spcAft>
                <a:spcPts val="250"/>
              </a:spcAft>
              <a:buFont typeface="+mj-lt"/>
              <a:buAutoNum type="arabicPeriod"/>
            </a:pPr>
            <a:r>
              <a:rPr lang="en-US" sz="1400" dirty="0"/>
              <a:t>Fine tune our approach </a:t>
            </a:r>
            <a:r>
              <a:rPr lang="en-US" sz="1400" dirty="0" smtClean="0"/>
              <a:t>based </a:t>
            </a:r>
            <a:r>
              <a:rPr lang="en-US" sz="1400" dirty="0"/>
              <a:t>on the outcome and introduce some new approaches based on propensity </a:t>
            </a:r>
            <a:r>
              <a:rPr lang="en-US" sz="1400" dirty="0" smtClean="0"/>
              <a:t>models like transaction propensity, response propensity , Lapsation propensity</a:t>
            </a:r>
            <a:endParaRPr lang="en-US" sz="1400" dirty="0"/>
          </a:p>
        </p:txBody>
      </p:sp>
      <p:grpSp>
        <p:nvGrpSpPr>
          <p:cNvPr id="194" name="Group 164"/>
          <p:cNvGrpSpPr/>
          <p:nvPr/>
        </p:nvGrpSpPr>
        <p:grpSpPr>
          <a:xfrm rot="20242856" flipH="1">
            <a:off x="5639286" y="1513134"/>
            <a:ext cx="772098" cy="794985"/>
            <a:chOff x="1768475" y="1136650"/>
            <a:chExt cx="2093912" cy="1968500"/>
          </a:xfrm>
          <a:solidFill>
            <a:schemeClr val="accent5">
              <a:lumMod val="5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200" name="Group 81"/>
            <p:cNvGrpSpPr/>
            <p:nvPr/>
          </p:nvGrpSpPr>
          <p:grpSpPr>
            <a:xfrm>
              <a:off x="3028950" y="2316163"/>
              <a:ext cx="246063" cy="249237"/>
              <a:chOff x="3028950" y="2316163"/>
              <a:chExt cx="246063" cy="249237"/>
            </a:xfrm>
            <a:grpFill/>
          </p:grpSpPr>
          <p:sp>
            <p:nvSpPr>
              <p:cNvPr id="226" name="Freeform 63"/>
              <p:cNvSpPr>
                <a:spLocks/>
              </p:cNvSpPr>
              <p:nvPr/>
            </p:nvSpPr>
            <p:spPr bwMode="auto">
              <a:xfrm>
                <a:off x="3060700" y="2344738"/>
                <a:ext cx="147638" cy="157163"/>
              </a:xfrm>
              <a:custGeom>
                <a:avLst/>
                <a:gdLst/>
                <a:ahLst/>
                <a:cxnLst>
                  <a:cxn ang="0">
                    <a:pos x="79" y="83"/>
                  </a:cxn>
                  <a:cxn ang="0">
                    <a:pos x="141" y="1"/>
                  </a:cxn>
                  <a:cxn ang="0">
                    <a:pos x="141" y="1"/>
                  </a:cxn>
                  <a:cxn ang="0">
                    <a:pos x="128" y="8"/>
                  </a:cxn>
                  <a:cxn ang="0">
                    <a:pos x="71" y="75"/>
                  </a:cxn>
                  <a:cxn ang="0">
                    <a:pos x="7" y="136"/>
                  </a:cxn>
                  <a:cxn ang="0">
                    <a:pos x="1" y="150"/>
                  </a:cxn>
                  <a:cxn ang="0">
                    <a:pos x="2" y="150"/>
                  </a:cxn>
                  <a:cxn ang="0">
                    <a:pos x="79" y="83"/>
                  </a:cxn>
                </a:cxnLst>
                <a:rect l="0" t="0" r="r" b="b"/>
                <a:pathLst>
                  <a:path w="145" h="154">
                    <a:moveTo>
                      <a:pt x="79" y="83"/>
                    </a:moveTo>
                    <a:cubicBezTo>
                      <a:pt x="117" y="42"/>
                      <a:pt x="145" y="5"/>
                      <a:pt x="141" y="1"/>
                    </a:cubicBezTo>
                    <a:cubicBezTo>
                      <a:pt x="141" y="1"/>
                      <a:pt x="141" y="1"/>
                      <a:pt x="141" y="1"/>
                    </a:cubicBezTo>
                    <a:cubicBezTo>
                      <a:pt x="139" y="0"/>
                      <a:pt x="135" y="2"/>
                      <a:pt x="128" y="8"/>
                    </a:cubicBezTo>
                    <a:cubicBezTo>
                      <a:pt x="118" y="22"/>
                      <a:pt x="97" y="48"/>
                      <a:pt x="71" y="75"/>
                    </a:cubicBezTo>
                    <a:cubicBezTo>
                      <a:pt x="45" y="103"/>
                      <a:pt x="21" y="126"/>
                      <a:pt x="7" y="136"/>
                    </a:cubicBezTo>
                    <a:cubicBezTo>
                      <a:pt x="2" y="144"/>
                      <a:pt x="0" y="148"/>
                      <a:pt x="1" y="150"/>
                    </a:cubicBezTo>
                    <a:cubicBezTo>
                      <a:pt x="1" y="150"/>
                      <a:pt x="2" y="150"/>
                      <a:pt x="2" y="150"/>
                    </a:cubicBezTo>
                    <a:cubicBezTo>
                      <a:pt x="6" y="154"/>
                      <a:pt x="41" y="124"/>
                      <a:pt x="79" y="8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27" name="Freeform 64"/>
              <p:cNvSpPr>
                <a:spLocks/>
              </p:cNvSpPr>
              <p:nvPr/>
            </p:nvSpPr>
            <p:spPr bwMode="auto">
              <a:xfrm>
                <a:off x="3106737" y="2386013"/>
                <a:ext cx="150813" cy="163513"/>
              </a:xfrm>
              <a:custGeom>
                <a:avLst/>
                <a:gdLst/>
                <a:ahLst/>
                <a:cxnLst>
                  <a:cxn ang="0">
                    <a:pos x="81" y="86"/>
                  </a:cxn>
                  <a:cxn ang="0">
                    <a:pos x="146" y="2"/>
                  </a:cxn>
                  <a:cxn ang="0">
                    <a:pos x="145" y="1"/>
                  </a:cxn>
                  <a:cxn ang="0">
                    <a:pos x="132" y="8"/>
                  </a:cxn>
                  <a:cxn ang="0">
                    <a:pos x="73" y="79"/>
                  </a:cxn>
                  <a:cxn ang="0">
                    <a:pos x="7" y="142"/>
                  </a:cxn>
                  <a:cxn ang="0">
                    <a:pos x="1" y="156"/>
                  </a:cxn>
                  <a:cxn ang="0">
                    <a:pos x="1" y="156"/>
                  </a:cxn>
                  <a:cxn ang="0">
                    <a:pos x="81" y="86"/>
                  </a:cxn>
                </a:cxnLst>
                <a:rect l="0" t="0" r="r" b="b"/>
                <a:pathLst>
                  <a:path w="149" h="159">
                    <a:moveTo>
                      <a:pt x="81" y="86"/>
                    </a:moveTo>
                    <a:cubicBezTo>
                      <a:pt x="121" y="44"/>
                      <a:pt x="149" y="7"/>
                      <a:pt x="146" y="2"/>
                    </a:cubicBezTo>
                    <a:cubicBezTo>
                      <a:pt x="146" y="1"/>
                      <a:pt x="145" y="1"/>
                      <a:pt x="145" y="1"/>
                    </a:cubicBezTo>
                    <a:cubicBezTo>
                      <a:pt x="143" y="0"/>
                      <a:pt x="139" y="3"/>
                      <a:pt x="132" y="8"/>
                    </a:cubicBezTo>
                    <a:cubicBezTo>
                      <a:pt x="122" y="24"/>
                      <a:pt x="100" y="50"/>
                      <a:pt x="73" y="79"/>
                    </a:cubicBezTo>
                    <a:cubicBezTo>
                      <a:pt x="47" y="107"/>
                      <a:pt x="22" y="131"/>
                      <a:pt x="7" y="142"/>
                    </a:cubicBezTo>
                    <a:cubicBezTo>
                      <a:pt x="2" y="149"/>
                      <a:pt x="0" y="154"/>
                      <a:pt x="1" y="156"/>
                    </a:cubicBezTo>
                    <a:cubicBezTo>
                      <a:pt x="1" y="156"/>
                      <a:pt x="1" y="156"/>
                      <a:pt x="1" y="156"/>
                    </a:cubicBezTo>
                    <a:cubicBezTo>
                      <a:pt x="7" y="159"/>
                      <a:pt x="42" y="128"/>
                      <a:pt x="81" y="86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28" name="Freeform 65"/>
              <p:cNvSpPr>
                <a:spLocks/>
              </p:cNvSpPr>
              <p:nvPr/>
            </p:nvSpPr>
            <p:spPr bwMode="auto">
              <a:xfrm>
                <a:off x="3086100" y="2368550"/>
                <a:ext cx="149225" cy="158750"/>
              </a:xfrm>
              <a:custGeom>
                <a:avLst/>
                <a:gdLst/>
                <a:ahLst/>
                <a:cxnLst>
                  <a:cxn ang="0">
                    <a:pos x="81" y="85"/>
                  </a:cxn>
                  <a:cxn ang="0">
                    <a:pos x="144" y="1"/>
                  </a:cxn>
                  <a:cxn ang="0">
                    <a:pos x="143" y="1"/>
                  </a:cxn>
                  <a:cxn ang="0">
                    <a:pos x="130" y="8"/>
                  </a:cxn>
                  <a:cxn ang="0">
                    <a:pos x="73" y="77"/>
                  </a:cxn>
                  <a:cxn ang="0">
                    <a:pos x="7" y="139"/>
                  </a:cxn>
                  <a:cxn ang="0">
                    <a:pos x="1" y="153"/>
                  </a:cxn>
                  <a:cxn ang="0">
                    <a:pos x="2" y="154"/>
                  </a:cxn>
                  <a:cxn ang="0">
                    <a:pos x="81" y="85"/>
                  </a:cxn>
                </a:cxnLst>
                <a:rect l="0" t="0" r="r" b="b"/>
                <a:pathLst>
                  <a:path w="147" h="156">
                    <a:moveTo>
                      <a:pt x="81" y="85"/>
                    </a:moveTo>
                    <a:cubicBezTo>
                      <a:pt x="119" y="43"/>
                      <a:pt x="147" y="6"/>
                      <a:pt x="144" y="1"/>
                    </a:cubicBezTo>
                    <a:cubicBezTo>
                      <a:pt x="144" y="1"/>
                      <a:pt x="144" y="1"/>
                      <a:pt x="143" y="1"/>
                    </a:cubicBezTo>
                    <a:cubicBezTo>
                      <a:pt x="142" y="0"/>
                      <a:pt x="137" y="3"/>
                      <a:pt x="130" y="8"/>
                    </a:cubicBezTo>
                    <a:cubicBezTo>
                      <a:pt x="120" y="23"/>
                      <a:pt x="99" y="49"/>
                      <a:pt x="73" y="77"/>
                    </a:cubicBezTo>
                    <a:cubicBezTo>
                      <a:pt x="46" y="105"/>
                      <a:pt x="22" y="128"/>
                      <a:pt x="7" y="139"/>
                    </a:cubicBezTo>
                    <a:cubicBezTo>
                      <a:pt x="3" y="146"/>
                      <a:pt x="0" y="151"/>
                      <a:pt x="1" y="153"/>
                    </a:cubicBezTo>
                    <a:cubicBezTo>
                      <a:pt x="1" y="153"/>
                      <a:pt x="2" y="153"/>
                      <a:pt x="2" y="154"/>
                    </a:cubicBezTo>
                    <a:cubicBezTo>
                      <a:pt x="7" y="156"/>
                      <a:pt x="42" y="126"/>
                      <a:pt x="81" y="85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29" name="Freeform 66"/>
              <p:cNvSpPr>
                <a:spLocks/>
              </p:cNvSpPr>
              <p:nvPr/>
            </p:nvSpPr>
            <p:spPr bwMode="auto">
              <a:xfrm>
                <a:off x="3121025" y="2400300"/>
                <a:ext cx="153988" cy="165100"/>
              </a:xfrm>
              <a:custGeom>
                <a:avLst/>
                <a:gdLst/>
                <a:ahLst/>
                <a:cxnLst>
                  <a:cxn ang="0">
                    <a:pos x="83" y="87"/>
                  </a:cxn>
                  <a:cxn ang="0">
                    <a:pos x="148" y="2"/>
                  </a:cxn>
                  <a:cxn ang="0">
                    <a:pos x="147" y="1"/>
                  </a:cxn>
                  <a:cxn ang="0">
                    <a:pos x="134" y="8"/>
                  </a:cxn>
                  <a:cxn ang="0">
                    <a:pos x="75" y="80"/>
                  </a:cxn>
                  <a:cxn ang="0">
                    <a:pos x="7" y="143"/>
                  </a:cxn>
                  <a:cxn ang="0">
                    <a:pos x="1" y="158"/>
                  </a:cxn>
                  <a:cxn ang="0">
                    <a:pos x="2" y="158"/>
                  </a:cxn>
                  <a:cxn ang="0">
                    <a:pos x="83" y="87"/>
                  </a:cxn>
                </a:cxnLst>
                <a:rect l="0" t="0" r="r" b="b"/>
                <a:pathLst>
                  <a:path w="151" h="161">
                    <a:moveTo>
                      <a:pt x="83" y="87"/>
                    </a:moveTo>
                    <a:cubicBezTo>
                      <a:pt x="123" y="45"/>
                      <a:pt x="151" y="7"/>
                      <a:pt x="148" y="2"/>
                    </a:cubicBezTo>
                    <a:cubicBezTo>
                      <a:pt x="148" y="2"/>
                      <a:pt x="148" y="2"/>
                      <a:pt x="147" y="1"/>
                    </a:cubicBezTo>
                    <a:cubicBezTo>
                      <a:pt x="146" y="0"/>
                      <a:pt x="141" y="3"/>
                      <a:pt x="134" y="8"/>
                    </a:cubicBezTo>
                    <a:cubicBezTo>
                      <a:pt x="123" y="24"/>
                      <a:pt x="102" y="51"/>
                      <a:pt x="75" y="80"/>
                    </a:cubicBezTo>
                    <a:cubicBezTo>
                      <a:pt x="48" y="109"/>
                      <a:pt x="22" y="132"/>
                      <a:pt x="7" y="143"/>
                    </a:cubicBezTo>
                    <a:cubicBezTo>
                      <a:pt x="3" y="151"/>
                      <a:pt x="0" y="156"/>
                      <a:pt x="1" y="158"/>
                    </a:cubicBezTo>
                    <a:cubicBezTo>
                      <a:pt x="1" y="158"/>
                      <a:pt x="2" y="158"/>
                      <a:pt x="2" y="158"/>
                    </a:cubicBezTo>
                    <a:cubicBezTo>
                      <a:pt x="7" y="161"/>
                      <a:pt x="43" y="130"/>
                      <a:pt x="83" y="8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30" name="Freeform 67"/>
              <p:cNvSpPr>
                <a:spLocks/>
              </p:cNvSpPr>
              <p:nvPr/>
            </p:nvSpPr>
            <p:spPr bwMode="auto">
              <a:xfrm>
                <a:off x="3028950" y="2316163"/>
                <a:ext cx="144463" cy="152400"/>
              </a:xfrm>
              <a:custGeom>
                <a:avLst/>
                <a:gdLst/>
                <a:ahLst/>
                <a:cxnLst>
                  <a:cxn ang="0">
                    <a:pos x="77" y="81"/>
                  </a:cxn>
                  <a:cxn ang="0">
                    <a:pos x="138" y="1"/>
                  </a:cxn>
                  <a:cxn ang="0">
                    <a:pos x="137" y="1"/>
                  </a:cxn>
                  <a:cxn ang="0">
                    <a:pos x="124" y="8"/>
                  </a:cxn>
                  <a:cxn ang="0">
                    <a:pos x="69" y="74"/>
                  </a:cxn>
                  <a:cxn ang="0">
                    <a:pos x="7" y="133"/>
                  </a:cxn>
                  <a:cxn ang="0">
                    <a:pos x="1" y="147"/>
                  </a:cxn>
                  <a:cxn ang="0">
                    <a:pos x="2" y="147"/>
                  </a:cxn>
                  <a:cxn ang="0">
                    <a:pos x="77" y="81"/>
                  </a:cxn>
                </a:cxnLst>
                <a:rect l="0" t="0" r="r" b="b"/>
                <a:pathLst>
                  <a:path w="141" h="150">
                    <a:moveTo>
                      <a:pt x="77" y="81"/>
                    </a:moveTo>
                    <a:cubicBezTo>
                      <a:pt x="114" y="41"/>
                      <a:pt x="141" y="6"/>
                      <a:pt x="138" y="1"/>
                    </a:cubicBezTo>
                    <a:cubicBezTo>
                      <a:pt x="137" y="1"/>
                      <a:pt x="137" y="1"/>
                      <a:pt x="137" y="1"/>
                    </a:cubicBezTo>
                    <a:cubicBezTo>
                      <a:pt x="136" y="0"/>
                      <a:pt x="131" y="3"/>
                      <a:pt x="124" y="8"/>
                    </a:cubicBezTo>
                    <a:cubicBezTo>
                      <a:pt x="115" y="22"/>
                      <a:pt x="95" y="47"/>
                      <a:pt x="69" y="74"/>
                    </a:cubicBezTo>
                    <a:cubicBezTo>
                      <a:pt x="44" y="101"/>
                      <a:pt x="21" y="123"/>
                      <a:pt x="7" y="133"/>
                    </a:cubicBezTo>
                    <a:cubicBezTo>
                      <a:pt x="2" y="140"/>
                      <a:pt x="0" y="145"/>
                      <a:pt x="1" y="147"/>
                    </a:cubicBezTo>
                    <a:cubicBezTo>
                      <a:pt x="1" y="147"/>
                      <a:pt x="2" y="147"/>
                      <a:pt x="2" y="147"/>
                    </a:cubicBezTo>
                    <a:cubicBezTo>
                      <a:pt x="6" y="150"/>
                      <a:pt x="40" y="121"/>
                      <a:pt x="77" y="8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203" name="Freeform 9"/>
            <p:cNvSpPr>
              <a:spLocks/>
            </p:cNvSpPr>
            <p:nvPr/>
          </p:nvSpPr>
          <p:spPr bwMode="auto">
            <a:xfrm>
              <a:off x="1768475" y="1274763"/>
              <a:ext cx="654050" cy="498475"/>
            </a:xfrm>
            <a:custGeom>
              <a:avLst/>
              <a:gdLst/>
              <a:ahLst/>
              <a:cxnLst>
                <a:cxn ang="0">
                  <a:pos x="37" y="191"/>
                </a:cxn>
                <a:cxn ang="0">
                  <a:pos x="44" y="334"/>
                </a:cxn>
                <a:cxn ang="0">
                  <a:pos x="192" y="471"/>
                </a:cxn>
                <a:cxn ang="0">
                  <a:pos x="248" y="488"/>
                </a:cxn>
                <a:cxn ang="0">
                  <a:pos x="642" y="472"/>
                </a:cxn>
                <a:cxn ang="0">
                  <a:pos x="129" y="0"/>
                </a:cxn>
                <a:cxn ang="0">
                  <a:pos x="37" y="191"/>
                </a:cxn>
              </a:cxnLst>
              <a:rect l="0" t="0" r="r" b="b"/>
              <a:pathLst>
                <a:path w="642" h="489">
                  <a:moveTo>
                    <a:pt x="37" y="191"/>
                  </a:moveTo>
                  <a:cubicBezTo>
                    <a:pt x="24" y="218"/>
                    <a:pt x="0" y="284"/>
                    <a:pt x="44" y="334"/>
                  </a:cubicBezTo>
                  <a:cubicBezTo>
                    <a:pt x="88" y="383"/>
                    <a:pt x="179" y="462"/>
                    <a:pt x="192" y="471"/>
                  </a:cubicBezTo>
                  <a:cubicBezTo>
                    <a:pt x="205" y="481"/>
                    <a:pt x="216" y="489"/>
                    <a:pt x="248" y="488"/>
                  </a:cubicBezTo>
                  <a:cubicBezTo>
                    <a:pt x="279" y="487"/>
                    <a:pt x="642" y="472"/>
                    <a:pt x="642" y="472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50" y="164"/>
                    <a:pt x="37" y="19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7" name="Freeform 41"/>
            <p:cNvSpPr>
              <a:spLocks/>
            </p:cNvSpPr>
            <p:nvPr/>
          </p:nvSpPr>
          <p:spPr bwMode="auto">
            <a:xfrm>
              <a:off x="1898650" y="1270000"/>
              <a:ext cx="1060450" cy="9953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18" y="243"/>
                </a:cxn>
                <a:cxn ang="0">
                  <a:pos x="317" y="376"/>
                </a:cxn>
                <a:cxn ang="0">
                  <a:pos x="376" y="426"/>
                </a:cxn>
                <a:cxn ang="0">
                  <a:pos x="439" y="475"/>
                </a:cxn>
                <a:cxn ang="0">
                  <a:pos x="560" y="588"/>
                </a:cxn>
                <a:cxn ang="0">
                  <a:pos x="785" y="799"/>
                </a:cxn>
                <a:cxn ang="0">
                  <a:pos x="821" y="838"/>
                </a:cxn>
                <a:cxn ang="0">
                  <a:pos x="870" y="889"/>
                </a:cxn>
                <a:cxn ang="0">
                  <a:pos x="890" y="921"/>
                </a:cxn>
                <a:cxn ang="0">
                  <a:pos x="921" y="962"/>
                </a:cxn>
                <a:cxn ang="0">
                  <a:pos x="935" y="975"/>
                </a:cxn>
                <a:cxn ang="0">
                  <a:pos x="989" y="922"/>
                </a:cxn>
                <a:cxn ang="0">
                  <a:pos x="1038" y="864"/>
                </a:cxn>
                <a:cxn ang="0">
                  <a:pos x="1024" y="852"/>
                </a:cxn>
                <a:cxn ang="0">
                  <a:pos x="981" y="824"/>
                </a:cxn>
                <a:cxn ang="0">
                  <a:pos x="948" y="806"/>
                </a:cxn>
                <a:cxn ang="0">
                  <a:pos x="894" y="760"/>
                </a:cxn>
                <a:cxn ang="0">
                  <a:pos x="853" y="727"/>
                </a:cxn>
                <a:cxn ang="0">
                  <a:pos x="627" y="517"/>
                </a:cxn>
                <a:cxn ang="0">
                  <a:pos x="506" y="403"/>
                </a:cxn>
                <a:cxn ang="0">
                  <a:pos x="453" y="344"/>
                </a:cxn>
                <a:cxn ang="0">
                  <a:pos x="399" y="289"/>
                </a:cxn>
                <a:cxn ang="0">
                  <a:pos x="260" y="199"/>
                </a:cxn>
                <a:cxn ang="0">
                  <a:pos x="5" y="0"/>
                </a:cxn>
                <a:cxn ang="0">
                  <a:pos x="0" y="5"/>
                </a:cxn>
              </a:cxnLst>
              <a:rect l="0" t="0" r="r" b="b"/>
              <a:pathLst>
                <a:path w="1039" h="976">
                  <a:moveTo>
                    <a:pt x="0" y="5"/>
                  </a:moveTo>
                  <a:cubicBezTo>
                    <a:pt x="218" y="243"/>
                    <a:pt x="218" y="243"/>
                    <a:pt x="218" y="243"/>
                  </a:cubicBezTo>
                  <a:cubicBezTo>
                    <a:pt x="218" y="243"/>
                    <a:pt x="301" y="360"/>
                    <a:pt x="317" y="376"/>
                  </a:cubicBezTo>
                  <a:cubicBezTo>
                    <a:pt x="333" y="393"/>
                    <a:pt x="339" y="399"/>
                    <a:pt x="376" y="426"/>
                  </a:cubicBezTo>
                  <a:cubicBezTo>
                    <a:pt x="412" y="454"/>
                    <a:pt x="422" y="461"/>
                    <a:pt x="439" y="475"/>
                  </a:cubicBezTo>
                  <a:cubicBezTo>
                    <a:pt x="456" y="490"/>
                    <a:pt x="550" y="580"/>
                    <a:pt x="560" y="588"/>
                  </a:cubicBezTo>
                  <a:cubicBezTo>
                    <a:pt x="569" y="597"/>
                    <a:pt x="778" y="792"/>
                    <a:pt x="785" y="799"/>
                  </a:cubicBezTo>
                  <a:cubicBezTo>
                    <a:pt x="793" y="806"/>
                    <a:pt x="798" y="812"/>
                    <a:pt x="821" y="838"/>
                  </a:cubicBezTo>
                  <a:cubicBezTo>
                    <a:pt x="843" y="864"/>
                    <a:pt x="854" y="880"/>
                    <a:pt x="870" y="889"/>
                  </a:cubicBezTo>
                  <a:cubicBezTo>
                    <a:pt x="887" y="898"/>
                    <a:pt x="887" y="904"/>
                    <a:pt x="890" y="921"/>
                  </a:cubicBezTo>
                  <a:cubicBezTo>
                    <a:pt x="894" y="938"/>
                    <a:pt x="910" y="952"/>
                    <a:pt x="921" y="962"/>
                  </a:cubicBezTo>
                  <a:cubicBezTo>
                    <a:pt x="932" y="972"/>
                    <a:pt x="935" y="975"/>
                    <a:pt x="935" y="975"/>
                  </a:cubicBezTo>
                  <a:cubicBezTo>
                    <a:pt x="936" y="976"/>
                    <a:pt x="960" y="952"/>
                    <a:pt x="989" y="922"/>
                  </a:cubicBezTo>
                  <a:cubicBezTo>
                    <a:pt x="1017" y="891"/>
                    <a:pt x="1039" y="866"/>
                    <a:pt x="1038" y="864"/>
                  </a:cubicBezTo>
                  <a:cubicBezTo>
                    <a:pt x="1038" y="864"/>
                    <a:pt x="1035" y="861"/>
                    <a:pt x="1024" y="852"/>
                  </a:cubicBezTo>
                  <a:cubicBezTo>
                    <a:pt x="1013" y="842"/>
                    <a:pt x="998" y="826"/>
                    <a:pt x="981" y="824"/>
                  </a:cubicBezTo>
                  <a:cubicBezTo>
                    <a:pt x="964" y="821"/>
                    <a:pt x="958" y="822"/>
                    <a:pt x="948" y="806"/>
                  </a:cubicBezTo>
                  <a:cubicBezTo>
                    <a:pt x="938" y="790"/>
                    <a:pt x="921" y="780"/>
                    <a:pt x="894" y="760"/>
                  </a:cubicBezTo>
                  <a:cubicBezTo>
                    <a:pt x="866" y="739"/>
                    <a:pt x="860" y="735"/>
                    <a:pt x="853" y="727"/>
                  </a:cubicBezTo>
                  <a:cubicBezTo>
                    <a:pt x="845" y="720"/>
                    <a:pt x="637" y="526"/>
                    <a:pt x="627" y="517"/>
                  </a:cubicBezTo>
                  <a:cubicBezTo>
                    <a:pt x="617" y="508"/>
                    <a:pt x="521" y="419"/>
                    <a:pt x="506" y="403"/>
                  </a:cubicBezTo>
                  <a:cubicBezTo>
                    <a:pt x="490" y="388"/>
                    <a:pt x="482" y="379"/>
                    <a:pt x="453" y="344"/>
                  </a:cubicBezTo>
                  <a:cubicBezTo>
                    <a:pt x="423" y="309"/>
                    <a:pt x="417" y="303"/>
                    <a:pt x="399" y="289"/>
                  </a:cubicBezTo>
                  <a:cubicBezTo>
                    <a:pt x="381" y="274"/>
                    <a:pt x="260" y="199"/>
                    <a:pt x="260" y="199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2536825" y="1858963"/>
              <a:ext cx="187325" cy="185737"/>
              <a:chOff x="2536825" y="1858963"/>
              <a:chExt cx="187325" cy="185737"/>
            </a:xfrm>
            <a:grpFill/>
          </p:grpSpPr>
          <p:sp>
            <p:nvSpPr>
              <p:cNvPr id="220" name="Freeform 43"/>
              <p:cNvSpPr>
                <a:spLocks/>
              </p:cNvSpPr>
              <p:nvPr/>
            </p:nvSpPr>
            <p:spPr bwMode="auto">
              <a:xfrm>
                <a:off x="2536825" y="1858963"/>
                <a:ext cx="88900" cy="92075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13" y="58"/>
                  </a:cxn>
                  <a:cxn ang="0">
                    <a:pos x="56" y="12"/>
                  </a:cxn>
                  <a:cxn ang="0">
                    <a:pos x="43" y="0"/>
                  </a:cxn>
                  <a:cxn ang="0">
                    <a:pos x="0" y="47"/>
                  </a:cxn>
                </a:cxnLst>
                <a:rect l="0" t="0" r="r" b="b"/>
                <a:pathLst>
                  <a:path w="56" h="58">
                    <a:moveTo>
                      <a:pt x="0" y="47"/>
                    </a:moveTo>
                    <a:lnTo>
                      <a:pt x="13" y="58"/>
                    </a:lnTo>
                    <a:lnTo>
                      <a:pt x="56" y="12"/>
                    </a:lnTo>
                    <a:lnTo>
                      <a:pt x="43" y="0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21" name="Freeform 45"/>
              <p:cNvSpPr>
                <a:spLocks/>
              </p:cNvSpPr>
              <p:nvPr/>
            </p:nvSpPr>
            <p:spPr bwMode="auto">
              <a:xfrm>
                <a:off x="2568575" y="1889125"/>
                <a:ext cx="77788" cy="80963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5" y="51"/>
                  </a:cxn>
                  <a:cxn ang="0">
                    <a:pos x="49" y="5"/>
                  </a:cxn>
                  <a:cxn ang="0">
                    <a:pos x="43" y="0"/>
                  </a:cxn>
                  <a:cxn ang="0">
                    <a:pos x="0" y="46"/>
                  </a:cxn>
                </a:cxnLst>
                <a:rect l="0" t="0" r="r" b="b"/>
                <a:pathLst>
                  <a:path w="49" h="51">
                    <a:moveTo>
                      <a:pt x="0" y="46"/>
                    </a:moveTo>
                    <a:lnTo>
                      <a:pt x="5" y="51"/>
                    </a:lnTo>
                    <a:lnTo>
                      <a:pt x="49" y="5"/>
                    </a:lnTo>
                    <a:lnTo>
                      <a:pt x="43" y="0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22" name="Freeform 47"/>
              <p:cNvSpPr>
                <a:spLocks/>
              </p:cNvSpPr>
              <p:nvPr/>
            </p:nvSpPr>
            <p:spPr bwMode="auto">
              <a:xfrm>
                <a:off x="2587625" y="1906588"/>
                <a:ext cx="77788" cy="82550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6" y="52"/>
                  </a:cxn>
                  <a:cxn ang="0">
                    <a:pos x="49" y="6"/>
                  </a:cxn>
                  <a:cxn ang="0">
                    <a:pos x="43" y="0"/>
                  </a:cxn>
                  <a:cxn ang="0">
                    <a:pos x="0" y="46"/>
                  </a:cxn>
                </a:cxnLst>
                <a:rect l="0" t="0" r="r" b="b"/>
                <a:pathLst>
                  <a:path w="49" h="52">
                    <a:moveTo>
                      <a:pt x="0" y="46"/>
                    </a:moveTo>
                    <a:lnTo>
                      <a:pt x="6" y="52"/>
                    </a:lnTo>
                    <a:lnTo>
                      <a:pt x="49" y="6"/>
                    </a:lnTo>
                    <a:lnTo>
                      <a:pt x="43" y="0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23" name="Freeform 49"/>
              <p:cNvSpPr>
                <a:spLocks/>
              </p:cNvSpPr>
              <p:nvPr/>
            </p:nvSpPr>
            <p:spPr bwMode="auto">
              <a:xfrm>
                <a:off x="2606675" y="1925638"/>
                <a:ext cx="79375" cy="82550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7" y="52"/>
                  </a:cxn>
                  <a:cxn ang="0">
                    <a:pos x="50" y="5"/>
                  </a:cxn>
                  <a:cxn ang="0">
                    <a:pos x="44" y="0"/>
                  </a:cxn>
                  <a:cxn ang="0">
                    <a:pos x="0" y="46"/>
                  </a:cxn>
                </a:cxnLst>
                <a:rect l="0" t="0" r="r" b="b"/>
                <a:pathLst>
                  <a:path w="50" h="52">
                    <a:moveTo>
                      <a:pt x="0" y="46"/>
                    </a:moveTo>
                    <a:lnTo>
                      <a:pt x="7" y="52"/>
                    </a:lnTo>
                    <a:lnTo>
                      <a:pt x="50" y="5"/>
                    </a:lnTo>
                    <a:lnTo>
                      <a:pt x="44" y="0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24" name="Freeform 51"/>
              <p:cNvSpPr>
                <a:spLocks/>
              </p:cNvSpPr>
              <p:nvPr/>
            </p:nvSpPr>
            <p:spPr bwMode="auto">
              <a:xfrm>
                <a:off x="2627312" y="1943100"/>
                <a:ext cx="77788" cy="82550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6" y="52"/>
                  </a:cxn>
                  <a:cxn ang="0">
                    <a:pos x="49" y="6"/>
                  </a:cxn>
                  <a:cxn ang="0">
                    <a:pos x="43" y="0"/>
                  </a:cxn>
                  <a:cxn ang="0">
                    <a:pos x="0" y="46"/>
                  </a:cxn>
                </a:cxnLst>
                <a:rect l="0" t="0" r="r" b="b"/>
                <a:pathLst>
                  <a:path w="49" h="52">
                    <a:moveTo>
                      <a:pt x="0" y="46"/>
                    </a:moveTo>
                    <a:lnTo>
                      <a:pt x="6" y="52"/>
                    </a:lnTo>
                    <a:lnTo>
                      <a:pt x="49" y="6"/>
                    </a:lnTo>
                    <a:lnTo>
                      <a:pt x="43" y="0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25" name="Freeform 53"/>
              <p:cNvSpPr>
                <a:spLocks/>
              </p:cNvSpPr>
              <p:nvPr/>
            </p:nvSpPr>
            <p:spPr bwMode="auto">
              <a:xfrm>
                <a:off x="2646362" y="1962150"/>
                <a:ext cx="77788" cy="82550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6" y="52"/>
                  </a:cxn>
                  <a:cxn ang="0">
                    <a:pos x="49" y="5"/>
                  </a:cxn>
                  <a:cxn ang="0">
                    <a:pos x="43" y="0"/>
                  </a:cxn>
                  <a:cxn ang="0">
                    <a:pos x="0" y="46"/>
                  </a:cxn>
                </a:cxnLst>
                <a:rect l="0" t="0" r="r" b="b"/>
                <a:pathLst>
                  <a:path w="49" h="52">
                    <a:moveTo>
                      <a:pt x="0" y="46"/>
                    </a:moveTo>
                    <a:lnTo>
                      <a:pt x="6" y="52"/>
                    </a:lnTo>
                    <a:lnTo>
                      <a:pt x="49" y="5"/>
                    </a:lnTo>
                    <a:lnTo>
                      <a:pt x="43" y="0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209" name="Freeform 55"/>
            <p:cNvSpPr>
              <a:spLocks/>
            </p:cNvSpPr>
            <p:nvPr/>
          </p:nvSpPr>
          <p:spPr bwMode="auto">
            <a:xfrm>
              <a:off x="3452812" y="2717800"/>
              <a:ext cx="409575" cy="387350"/>
            </a:xfrm>
            <a:custGeom>
              <a:avLst/>
              <a:gdLst/>
              <a:ahLst/>
              <a:cxnLst>
                <a:cxn ang="0">
                  <a:pos x="25" y="26"/>
                </a:cxn>
                <a:cxn ang="0">
                  <a:pos x="25" y="26"/>
                </a:cxn>
                <a:cxn ang="0">
                  <a:pos x="0" y="52"/>
                </a:cxn>
                <a:cxn ang="0">
                  <a:pos x="225" y="262"/>
                </a:cxn>
                <a:cxn ang="0">
                  <a:pos x="390" y="380"/>
                </a:cxn>
                <a:cxn ang="0">
                  <a:pos x="394" y="376"/>
                </a:cxn>
                <a:cxn ang="0">
                  <a:pos x="396" y="373"/>
                </a:cxn>
                <a:cxn ang="0">
                  <a:pos x="396" y="373"/>
                </a:cxn>
                <a:cxn ang="0">
                  <a:pos x="399" y="370"/>
                </a:cxn>
                <a:cxn ang="0">
                  <a:pos x="402" y="366"/>
                </a:cxn>
                <a:cxn ang="0">
                  <a:pos x="274" y="210"/>
                </a:cxn>
                <a:cxn ang="0">
                  <a:pos x="49" y="0"/>
                </a:cxn>
                <a:cxn ang="0">
                  <a:pos x="25" y="26"/>
                </a:cxn>
              </a:cxnLst>
              <a:rect l="0" t="0" r="r" b="b"/>
              <a:pathLst>
                <a:path w="402" h="380">
                  <a:moveTo>
                    <a:pt x="25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4" y="74"/>
                    <a:pt x="184" y="228"/>
                    <a:pt x="225" y="262"/>
                  </a:cubicBezTo>
                  <a:cubicBezTo>
                    <a:pt x="266" y="296"/>
                    <a:pt x="390" y="380"/>
                    <a:pt x="390" y="380"/>
                  </a:cubicBezTo>
                  <a:cubicBezTo>
                    <a:pt x="394" y="376"/>
                    <a:pt x="394" y="376"/>
                    <a:pt x="394" y="376"/>
                  </a:cubicBezTo>
                  <a:cubicBezTo>
                    <a:pt x="396" y="373"/>
                    <a:pt x="396" y="373"/>
                    <a:pt x="396" y="373"/>
                  </a:cubicBezTo>
                  <a:cubicBezTo>
                    <a:pt x="396" y="373"/>
                    <a:pt x="396" y="373"/>
                    <a:pt x="396" y="373"/>
                  </a:cubicBezTo>
                  <a:cubicBezTo>
                    <a:pt x="399" y="370"/>
                    <a:pt x="399" y="370"/>
                    <a:pt x="399" y="370"/>
                  </a:cubicBezTo>
                  <a:cubicBezTo>
                    <a:pt x="402" y="366"/>
                    <a:pt x="402" y="366"/>
                    <a:pt x="402" y="366"/>
                  </a:cubicBezTo>
                  <a:cubicBezTo>
                    <a:pt x="402" y="366"/>
                    <a:pt x="311" y="248"/>
                    <a:pt x="274" y="210"/>
                  </a:cubicBezTo>
                  <a:cubicBezTo>
                    <a:pt x="237" y="171"/>
                    <a:pt x="73" y="22"/>
                    <a:pt x="49" y="0"/>
                  </a:cubicBezTo>
                  <a:lnTo>
                    <a:pt x="2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0" name="Freeform 57"/>
            <p:cNvSpPr>
              <a:spLocks/>
            </p:cNvSpPr>
            <p:nvPr/>
          </p:nvSpPr>
          <p:spPr bwMode="auto">
            <a:xfrm>
              <a:off x="3124200" y="2403475"/>
              <a:ext cx="385763" cy="376238"/>
            </a:xfrm>
            <a:custGeom>
              <a:avLst/>
              <a:gdLst/>
              <a:ahLst/>
              <a:cxnLst>
                <a:cxn ang="0">
                  <a:pos x="81" y="85"/>
                </a:cxn>
                <a:cxn ang="0">
                  <a:pos x="0" y="156"/>
                </a:cxn>
                <a:cxn ang="0">
                  <a:pos x="42" y="199"/>
                </a:cxn>
                <a:cxn ang="0">
                  <a:pos x="189" y="328"/>
                </a:cxn>
                <a:cxn ang="0">
                  <a:pos x="300" y="369"/>
                </a:cxn>
                <a:cxn ang="0">
                  <a:pos x="307" y="369"/>
                </a:cxn>
                <a:cxn ang="0">
                  <a:pos x="312" y="368"/>
                </a:cxn>
                <a:cxn ang="0">
                  <a:pos x="317" y="365"/>
                </a:cxn>
                <a:cxn ang="0">
                  <a:pos x="349" y="336"/>
                </a:cxn>
                <a:cxn ang="0">
                  <a:pos x="376" y="302"/>
                </a:cxn>
                <a:cxn ang="0">
                  <a:pos x="378" y="297"/>
                </a:cxn>
                <a:cxn ang="0">
                  <a:pos x="379" y="292"/>
                </a:cxn>
                <a:cxn ang="0">
                  <a:pos x="379" y="285"/>
                </a:cxn>
                <a:cxn ang="0">
                  <a:pos x="330" y="176"/>
                </a:cxn>
                <a:cxn ang="0">
                  <a:pos x="192" y="39"/>
                </a:cxn>
                <a:cxn ang="0">
                  <a:pos x="146" y="0"/>
                </a:cxn>
                <a:cxn ang="0">
                  <a:pos x="81" y="85"/>
                </a:cxn>
              </a:cxnLst>
              <a:rect l="0" t="0" r="r" b="b"/>
              <a:pathLst>
                <a:path w="379" h="370">
                  <a:moveTo>
                    <a:pt x="81" y="85"/>
                  </a:moveTo>
                  <a:cubicBezTo>
                    <a:pt x="41" y="128"/>
                    <a:pt x="5" y="159"/>
                    <a:pt x="0" y="156"/>
                  </a:cubicBezTo>
                  <a:cubicBezTo>
                    <a:pt x="19" y="176"/>
                    <a:pt x="34" y="192"/>
                    <a:pt x="42" y="199"/>
                  </a:cubicBezTo>
                  <a:cubicBezTo>
                    <a:pt x="85" y="243"/>
                    <a:pt x="143" y="305"/>
                    <a:pt x="189" y="328"/>
                  </a:cubicBezTo>
                  <a:cubicBezTo>
                    <a:pt x="234" y="351"/>
                    <a:pt x="287" y="368"/>
                    <a:pt x="300" y="369"/>
                  </a:cubicBezTo>
                  <a:cubicBezTo>
                    <a:pt x="303" y="370"/>
                    <a:pt x="305" y="369"/>
                    <a:pt x="307" y="369"/>
                  </a:cubicBezTo>
                  <a:cubicBezTo>
                    <a:pt x="308" y="369"/>
                    <a:pt x="310" y="369"/>
                    <a:pt x="312" y="368"/>
                  </a:cubicBezTo>
                  <a:cubicBezTo>
                    <a:pt x="314" y="367"/>
                    <a:pt x="316" y="366"/>
                    <a:pt x="317" y="365"/>
                  </a:cubicBezTo>
                  <a:cubicBezTo>
                    <a:pt x="325" y="360"/>
                    <a:pt x="337" y="349"/>
                    <a:pt x="349" y="336"/>
                  </a:cubicBezTo>
                  <a:cubicBezTo>
                    <a:pt x="361" y="323"/>
                    <a:pt x="371" y="311"/>
                    <a:pt x="376" y="302"/>
                  </a:cubicBezTo>
                  <a:cubicBezTo>
                    <a:pt x="377" y="301"/>
                    <a:pt x="377" y="299"/>
                    <a:pt x="378" y="297"/>
                  </a:cubicBezTo>
                  <a:cubicBezTo>
                    <a:pt x="379" y="295"/>
                    <a:pt x="379" y="293"/>
                    <a:pt x="379" y="292"/>
                  </a:cubicBezTo>
                  <a:cubicBezTo>
                    <a:pt x="379" y="290"/>
                    <a:pt x="379" y="288"/>
                    <a:pt x="379" y="285"/>
                  </a:cubicBezTo>
                  <a:cubicBezTo>
                    <a:pt x="376" y="272"/>
                    <a:pt x="356" y="220"/>
                    <a:pt x="330" y="176"/>
                  </a:cubicBezTo>
                  <a:cubicBezTo>
                    <a:pt x="304" y="133"/>
                    <a:pt x="239" y="79"/>
                    <a:pt x="192" y="39"/>
                  </a:cubicBezTo>
                  <a:cubicBezTo>
                    <a:pt x="184" y="32"/>
                    <a:pt x="167" y="18"/>
                    <a:pt x="146" y="0"/>
                  </a:cubicBezTo>
                  <a:cubicBezTo>
                    <a:pt x="149" y="5"/>
                    <a:pt x="121" y="43"/>
                    <a:pt x="81" y="8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1" name="Freeform 59"/>
            <p:cNvSpPr>
              <a:spLocks/>
            </p:cNvSpPr>
            <p:nvPr/>
          </p:nvSpPr>
          <p:spPr bwMode="auto">
            <a:xfrm>
              <a:off x="1905000" y="1136650"/>
              <a:ext cx="509588" cy="581025"/>
            </a:xfrm>
            <a:custGeom>
              <a:avLst/>
              <a:gdLst/>
              <a:ahLst/>
              <a:cxnLst>
                <a:cxn ang="0">
                  <a:pos x="187" y="24"/>
                </a:cxn>
                <a:cxn ang="0">
                  <a:pos x="0" y="131"/>
                </a:cxn>
                <a:cxn ang="0">
                  <a:pos x="501" y="570"/>
                </a:cxn>
                <a:cxn ang="0">
                  <a:pos x="497" y="214"/>
                </a:cxn>
                <a:cxn ang="0">
                  <a:pos x="477" y="159"/>
                </a:cxn>
                <a:cxn ang="0">
                  <a:pos x="329" y="21"/>
                </a:cxn>
                <a:cxn ang="0">
                  <a:pos x="267" y="0"/>
                </a:cxn>
                <a:cxn ang="0">
                  <a:pos x="187" y="24"/>
                </a:cxn>
              </a:cxnLst>
              <a:rect l="0" t="0" r="r" b="b"/>
              <a:pathLst>
                <a:path w="501" h="570">
                  <a:moveTo>
                    <a:pt x="187" y="24"/>
                  </a:moveTo>
                  <a:cubicBezTo>
                    <a:pt x="161" y="38"/>
                    <a:pt x="0" y="131"/>
                    <a:pt x="0" y="131"/>
                  </a:cubicBezTo>
                  <a:cubicBezTo>
                    <a:pt x="501" y="570"/>
                    <a:pt x="501" y="570"/>
                    <a:pt x="501" y="570"/>
                  </a:cubicBezTo>
                  <a:cubicBezTo>
                    <a:pt x="501" y="570"/>
                    <a:pt x="499" y="245"/>
                    <a:pt x="497" y="214"/>
                  </a:cubicBezTo>
                  <a:cubicBezTo>
                    <a:pt x="496" y="182"/>
                    <a:pt x="487" y="171"/>
                    <a:pt x="477" y="159"/>
                  </a:cubicBezTo>
                  <a:cubicBezTo>
                    <a:pt x="466" y="147"/>
                    <a:pt x="382" y="62"/>
                    <a:pt x="329" y="21"/>
                  </a:cubicBezTo>
                  <a:cubicBezTo>
                    <a:pt x="309" y="6"/>
                    <a:pt x="288" y="0"/>
                    <a:pt x="267" y="0"/>
                  </a:cubicBezTo>
                  <a:cubicBezTo>
                    <a:pt x="234" y="0"/>
                    <a:pt x="203" y="14"/>
                    <a:pt x="187" y="2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2" name="Freeform 61"/>
            <p:cNvSpPr>
              <a:spLocks/>
            </p:cNvSpPr>
            <p:nvPr/>
          </p:nvSpPr>
          <p:spPr bwMode="auto">
            <a:xfrm>
              <a:off x="1806575" y="1273175"/>
              <a:ext cx="571500" cy="495300"/>
            </a:xfrm>
            <a:custGeom>
              <a:avLst/>
              <a:gdLst/>
              <a:ahLst/>
              <a:cxnLst>
                <a:cxn ang="0">
                  <a:pos x="33" y="196"/>
                </a:cxn>
                <a:cxn ang="0">
                  <a:pos x="42" y="337"/>
                </a:cxn>
                <a:cxn ang="0">
                  <a:pos x="183" y="468"/>
                </a:cxn>
                <a:cxn ang="0">
                  <a:pos x="235" y="484"/>
                </a:cxn>
                <a:cxn ang="0">
                  <a:pos x="560" y="476"/>
                </a:cxn>
                <a:cxn ang="0">
                  <a:pos x="93" y="0"/>
                </a:cxn>
                <a:cxn ang="0">
                  <a:pos x="33" y="196"/>
                </a:cxn>
              </a:cxnLst>
              <a:rect l="0" t="0" r="r" b="b"/>
              <a:pathLst>
                <a:path w="560" h="485">
                  <a:moveTo>
                    <a:pt x="33" y="196"/>
                  </a:moveTo>
                  <a:cubicBezTo>
                    <a:pt x="22" y="229"/>
                    <a:pt x="0" y="290"/>
                    <a:pt x="42" y="337"/>
                  </a:cubicBezTo>
                  <a:cubicBezTo>
                    <a:pt x="85" y="384"/>
                    <a:pt x="171" y="459"/>
                    <a:pt x="183" y="468"/>
                  </a:cubicBezTo>
                  <a:cubicBezTo>
                    <a:pt x="195" y="477"/>
                    <a:pt x="206" y="485"/>
                    <a:pt x="235" y="484"/>
                  </a:cubicBezTo>
                  <a:cubicBezTo>
                    <a:pt x="265" y="484"/>
                    <a:pt x="560" y="476"/>
                    <a:pt x="560" y="476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44" y="161"/>
                    <a:pt x="33" y="1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auto">
            <a:xfrm>
              <a:off x="2847975" y="2147888"/>
              <a:ext cx="117475" cy="125413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54" y="59"/>
                </a:cxn>
                <a:cxn ang="0">
                  <a:pos x="2" y="121"/>
                </a:cxn>
                <a:cxn ang="0">
                  <a:pos x="61" y="65"/>
                </a:cxn>
                <a:cxn ang="0">
                  <a:pos x="113" y="2"/>
                </a:cxn>
              </a:cxnLst>
              <a:rect l="0" t="0" r="r" b="b"/>
              <a:pathLst>
                <a:path w="115" h="123">
                  <a:moveTo>
                    <a:pt x="113" y="2"/>
                  </a:moveTo>
                  <a:cubicBezTo>
                    <a:pt x="111" y="0"/>
                    <a:pt x="85" y="26"/>
                    <a:pt x="54" y="59"/>
                  </a:cubicBezTo>
                  <a:cubicBezTo>
                    <a:pt x="24" y="91"/>
                    <a:pt x="0" y="119"/>
                    <a:pt x="2" y="121"/>
                  </a:cubicBezTo>
                  <a:cubicBezTo>
                    <a:pt x="4" y="123"/>
                    <a:pt x="30" y="97"/>
                    <a:pt x="61" y="65"/>
                  </a:cubicBezTo>
                  <a:cubicBezTo>
                    <a:pt x="92" y="32"/>
                    <a:pt x="115" y="4"/>
                    <a:pt x="113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4" name="Freeform 39"/>
            <p:cNvSpPr>
              <a:spLocks/>
            </p:cNvSpPr>
            <p:nvPr/>
          </p:nvSpPr>
          <p:spPr bwMode="auto">
            <a:xfrm>
              <a:off x="2849562" y="2149475"/>
              <a:ext cx="312738" cy="307975"/>
            </a:xfrm>
            <a:custGeom>
              <a:avLst/>
              <a:gdLst/>
              <a:ahLst/>
              <a:cxnLst>
                <a:cxn ang="0">
                  <a:pos x="65" y="50"/>
                </a:cxn>
                <a:cxn ang="0">
                  <a:pos x="56" y="60"/>
                </a:cxn>
                <a:cxn ang="0">
                  <a:pos x="47" y="69"/>
                </a:cxn>
                <a:cxn ang="0">
                  <a:pos x="0" y="119"/>
                </a:cxn>
                <a:cxn ang="0">
                  <a:pos x="170" y="302"/>
                </a:cxn>
                <a:cxn ang="0">
                  <a:pos x="170" y="302"/>
                </a:cxn>
                <a:cxn ang="0">
                  <a:pos x="183" y="296"/>
                </a:cxn>
                <a:cxn ang="0">
                  <a:pos x="245" y="237"/>
                </a:cxn>
                <a:cxn ang="0">
                  <a:pos x="300" y="171"/>
                </a:cxn>
                <a:cxn ang="0">
                  <a:pos x="306" y="158"/>
                </a:cxn>
                <a:cxn ang="0">
                  <a:pos x="306" y="158"/>
                </a:cxn>
                <a:cxn ang="0">
                  <a:pos x="111" y="0"/>
                </a:cxn>
                <a:cxn ang="0">
                  <a:pos x="65" y="50"/>
                </a:cxn>
              </a:cxnLst>
              <a:rect l="0" t="0" r="r" b="b"/>
              <a:pathLst>
                <a:path w="307" h="303">
                  <a:moveTo>
                    <a:pt x="65" y="50"/>
                  </a:moveTo>
                  <a:cubicBezTo>
                    <a:pt x="56" y="60"/>
                    <a:pt x="56" y="60"/>
                    <a:pt x="56" y="60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74" y="201"/>
                    <a:pt x="170" y="302"/>
                  </a:cubicBezTo>
                  <a:cubicBezTo>
                    <a:pt x="170" y="302"/>
                    <a:pt x="170" y="302"/>
                    <a:pt x="170" y="302"/>
                  </a:cubicBezTo>
                  <a:cubicBezTo>
                    <a:pt x="172" y="303"/>
                    <a:pt x="176" y="301"/>
                    <a:pt x="183" y="296"/>
                  </a:cubicBezTo>
                  <a:cubicBezTo>
                    <a:pt x="197" y="286"/>
                    <a:pt x="220" y="264"/>
                    <a:pt x="245" y="237"/>
                  </a:cubicBezTo>
                  <a:cubicBezTo>
                    <a:pt x="271" y="210"/>
                    <a:pt x="291" y="185"/>
                    <a:pt x="300" y="171"/>
                  </a:cubicBezTo>
                  <a:cubicBezTo>
                    <a:pt x="305" y="164"/>
                    <a:pt x="307" y="159"/>
                    <a:pt x="306" y="158"/>
                  </a:cubicBezTo>
                  <a:cubicBezTo>
                    <a:pt x="306" y="158"/>
                    <a:pt x="306" y="158"/>
                    <a:pt x="306" y="158"/>
                  </a:cubicBezTo>
                  <a:cubicBezTo>
                    <a:pt x="198" y="68"/>
                    <a:pt x="111" y="0"/>
                    <a:pt x="111" y="0"/>
                  </a:cubicBezTo>
                  <a:lnTo>
                    <a:pt x="65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215" name="Group 92"/>
            <p:cNvGrpSpPr/>
            <p:nvPr/>
          </p:nvGrpSpPr>
          <p:grpSpPr>
            <a:xfrm>
              <a:off x="3030537" y="2316163"/>
              <a:ext cx="234950" cy="238125"/>
              <a:chOff x="3030537" y="2316163"/>
              <a:chExt cx="234950" cy="238125"/>
            </a:xfrm>
            <a:grpFill/>
          </p:grpSpPr>
          <p:sp>
            <p:nvSpPr>
              <p:cNvPr id="216" name="Freeform 69"/>
              <p:cNvSpPr>
                <a:spLocks/>
              </p:cNvSpPr>
              <p:nvPr/>
            </p:nvSpPr>
            <p:spPr bwMode="auto">
              <a:xfrm>
                <a:off x="3087687" y="2370138"/>
                <a:ext cx="160338" cy="168275"/>
              </a:xfrm>
              <a:custGeom>
                <a:avLst/>
                <a:gdLst/>
                <a:ahLst/>
                <a:cxnLst>
                  <a:cxn ang="0">
                    <a:pos x="79" y="84"/>
                  </a:cxn>
                  <a:cxn ang="0">
                    <a:pos x="0" y="153"/>
                  </a:cxn>
                  <a:cxn ang="0">
                    <a:pos x="12" y="165"/>
                  </a:cxn>
                  <a:cxn ang="0">
                    <a:pos x="12" y="165"/>
                  </a:cxn>
                  <a:cxn ang="0">
                    <a:pos x="25" y="159"/>
                  </a:cxn>
                  <a:cxn ang="0">
                    <a:pos x="91" y="96"/>
                  </a:cxn>
                  <a:cxn ang="0">
                    <a:pos x="150" y="25"/>
                  </a:cxn>
                  <a:cxn ang="0">
                    <a:pos x="155" y="11"/>
                  </a:cxn>
                  <a:cxn ang="0">
                    <a:pos x="155" y="11"/>
                  </a:cxn>
                  <a:cxn ang="0">
                    <a:pos x="142" y="0"/>
                  </a:cxn>
                  <a:cxn ang="0">
                    <a:pos x="79" y="84"/>
                  </a:cxn>
                </a:cxnLst>
                <a:rect l="0" t="0" r="r" b="b"/>
                <a:pathLst>
                  <a:path w="157" h="166">
                    <a:moveTo>
                      <a:pt x="79" y="84"/>
                    </a:moveTo>
                    <a:cubicBezTo>
                      <a:pt x="40" y="125"/>
                      <a:pt x="5" y="155"/>
                      <a:pt x="0" y="153"/>
                    </a:cubicBezTo>
                    <a:cubicBezTo>
                      <a:pt x="4" y="157"/>
                      <a:pt x="8" y="161"/>
                      <a:pt x="12" y="165"/>
                    </a:cubicBezTo>
                    <a:cubicBezTo>
                      <a:pt x="12" y="165"/>
                      <a:pt x="12" y="165"/>
                      <a:pt x="12" y="165"/>
                    </a:cubicBezTo>
                    <a:cubicBezTo>
                      <a:pt x="13" y="166"/>
                      <a:pt x="18" y="164"/>
                      <a:pt x="25" y="159"/>
                    </a:cubicBezTo>
                    <a:cubicBezTo>
                      <a:pt x="40" y="148"/>
                      <a:pt x="65" y="124"/>
                      <a:pt x="91" y="96"/>
                    </a:cubicBezTo>
                    <a:cubicBezTo>
                      <a:pt x="118" y="67"/>
                      <a:pt x="140" y="41"/>
                      <a:pt x="150" y="25"/>
                    </a:cubicBezTo>
                    <a:cubicBezTo>
                      <a:pt x="155" y="18"/>
                      <a:pt x="157" y="13"/>
                      <a:pt x="155" y="11"/>
                    </a:cubicBezTo>
                    <a:cubicBezTo>
                      <a:pt x="155" y="11"/>
                      <a:pt x="155" y="11"/>
                      <a:pt x="155" y="11"/>
                    </a:cubicBezTo>
                    <a:cubicBezTo>
                      <a:pt x="151" y="8"/>
                      <a:pt x="146" y="4"/>
                      <a:pt x="142" y="0"/>
                    </a:cubicBezTo>
                    <a:cubicBezTo>
                      <a:pt x="145" y="5"/>
                      <a:pt x="117" y="42"/>
                      <a:pt x="79" y="8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17" name="Freeform 71"/>
              <p:cNvSpPr>
                <a:spLocks/>
              </p:cNvSpPr>
              <p:nvPr/>
            </p:nvSpPr>
            <p:spPr bwMode="auto">
              <a:xfrm>
                <a:off x="3062287" y="2346325"/>
                <a:ext cx="163513" cy="171450"/>
              </a:xfrm>
              <a:custGeom>
                <a:avLst/>
                <a:gdLst/>
                <a:ahLst/>
                <a:cxnLst>
                  <a:cxn ang="0">
                    <a:pos x="77" y="82"/>
                  </a:cxn>
                  <a:cxn ang="0">
                    <a:pos x="0" y="149"/>
                  </a:cxn>
                  <a:cxn ang="0">
                    <a:pos x="17" y="167"/>
                  </a:cxn>
                  <a:cxn ang="0">
                    <a:pos x="17" y="168"/>
                  </a:cxn>
                  <a:cxn ang="0">
                    <a:pos x="30" y="161"/>
                  </a:cxn>
                  <a:cxn ang="0">
                    <a:pos x="96" y="99"/>
                  </a:cxn>
                  <a:cxn ang="0">
                    <a:pos x="153" y="30"/>
                  </a:cxn>
                  <a:cxn ang="0">
                    <a:pos x="159" y="16"/>
                  </a:cxn>
                  <a:cxn ang="0">
                    <a:pos x="158" y="16"/>
                  </a:cxn>
                  <a:cxn ang="0">
                    <a:pos x="139" y="0"/>
                  </a:cxn>
                  <a:cxn ang="0">
                    <a:pos x="77" y="82"/>
                  </a:cxn>
                </a:cxnLst>
                <a:rect l="0" t="0" r="r" b="b"/>
                <a:pathLst>
                  <a:path w="160" h="169">
                    <a:moveTo>
                      <a:pt x="77" y="82"/>
                    </a:moveTo>
                    <a:cubicBezTo>
                      <a:pt x="39" y="123"/>
                      <a:pt x="4" y="153"/>
                      <a:pt x="0" y="149"/>
                    </a:cubicBezTo>
                    <a:cubicBezTo>
                      <a:pt x="6" y="155"/>
                      <a:pt x="11" y="161"/>
                      <a:pt x="17" y="167"/>
                    </a:cubicBezTo>
                    <a:cubicBezTo>
                      <a:pt x="17" y="167"/>
                      <a:pt x="17" y="168"/>
                      <a:pt x="17" y="168"/>
                    </a:cubicBezTo>
                    <a:cubicBezTo>
                      <a:pt x="19" y="169"/>
                      <a:pt x="23" y="166"/>
                      <a:pt x="30" y="161"/>
                    </a:cubicBezTo>
                    <a:cubicBezTo>
                      <a:pt x="45" y="150"/>
                      <a:pt x="69" y="127"/>
                      <a:pt x="96" y="99"/>
                    </a:cubicBezTo>
                    <a:cubicBezTo>
                      <a:pt x="122" y="71"/>
                      <a:pt x="143" y="45"/>
                      <a:pt x="153" y="30"/>
                    </a:cubicBezTo>
                    <a:cubicBezTo>
                      <a:pt x="158" y="23"/>
                      <a:pt x="160" y="18"/>
                      <a:pt x="159" y="16"/>
                    </a:cubicBezTo>
                    <a:cubicBezTo>
                      <a:pt x="159" y="16"/>
                      <a:pt x="158" y="16"/>
                      <a:pt x="158" y="16"/>
                    </a:cubicBezTo>
                    <a:cubicBezTo>
                      <a:pt x="152" y="11"/>
                      <a:pt x="146" y="5"/>
                      <a:pt x="139" y="0"/>
                    </a:cubicBezTo>
                    <a:cubicBezTo>
                      <a:pt x="143" y="4"/>
                      <a:pt x="115" y="41"/>
                      <a:pt x="77" y="8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18" name="Freeform 73"/>
              <p:cNvSpPr>
                <a:spLocks/>
              </p:cNvSpPr>
              <p:nvPr/>
            </p:nvSpPr>
            <p:spPr bwMode="auto">
              <a:xfrm>
                <a:off x="3106737" y="2389188"/>
                <a:ext cx="158750" cy="165100"/>
              </a:xfrm>
              <a:custGeom>
                <a:avLst/>
                <a:gdLst/>
                <a:ahLst/>
                <a:cxnLst>
                  <a:cxn ang="0">
                    <a:pos x="139" y="13"/>
                  </a:cxn>
                  <a:cxn ang="0">
                    <a:pos x="80" y="84"/>
                  </a:cxn>
                  <a:cxn ang="0">
                    <a:pos x="14" y="147"/>
                  </a:cxn>
                  <a:cxn ang="0">
                    <a:pos x="0" y="154"/>
                  </a:cxn>
                  <a:cxn ang="0">
                    <a:pos x="8" y="162"/>
                  </a:cxn>
                  <a:cxn ang="0">
                    <a:pos x="8" y="162"/>
                  </a:cxn>
                  <a:cxn ang="0">
                    <a:pos x="21" y="155"/>
                  </a:cxn>
                  <a:cxn ang="0">
                    <a:pos x="89" y="92"/>
                  </a:cxn>
                  <a:cxn ang="0">
                    <a:pos x="148" y="20"/>
                  </a:cxn>
                  <a:cxn ang="0">
                    <a:pos x="153" y="7"/>
                  </a:cxn>
                  <a:cxn ang="0">
                    <a:pos x="153" y="6"/>
                  </a:cxn>
                  <a:cxn ang="0">
                    <a:pos x="145" y="0"/>
                  </a:cxn>
                  <a:cxn ang="0">
                    <a:pos x="139" y="13"/>
                  </a:cxn>
                </a:cxnLst>
                <a:rect l="0" t="0" r="r" b="b"/>
                <a:pathLst>
                  <a:path w="155" h="163">
                    <a:moveTo>
                      <a:pt x="139" y="13"/>
                    </a:moveTo>
                    <a:cubicBezTo>
                      <a:pt x="129" y="29"/>
                      <a:pt x="107" y="56"/>
                      <a:pt x="80" y="84"/>
                    </a:cubicBezTo>
                    <a:cubicBezTo>
                      <a:pt x="54" y="113"/>
                      <a:pt x="29" y="136"/>
                      <a:pt x="14" y="147"/>
                    </a:cubicBezTo>
                    <a:cubicBezTo>
                      <a:pt x="7" y="153"/>
                      <a:pt x="2" y="155"/>
                      <a:pt x="0" y="154"/>
                    </a:cubicBezTo>
                    <a:cubicBezTo>
                      <a:pt x="3" y="157"/>
                      <a:pt x="5" y="159"/>
                      <a:pt x="8" y="162"/>
                    </a:cubicBezTo>
                    <a:cubicBezTo>
                      <a:pt x="8" y="162"/>
                      <a:pt x="8" y="162"/>
                      <a:pt x="8" y="162"/>
                    </a:cubicBezTo>
                    <a:cubicBezTo>
                      <a:pt x="10" y="163"/>
                      <a:pt x="14" y="161"/>
                      <a:pt x="21" y="155"/>
                    </a:cubicBezTo>
                    <a:cubicBezTo>
                      <a:pt x="36" y="144"/>
                      <a:pt x="62" y="121"/>
                      <a:pt x="89" y="92"/>
                    </a:cubicBezTo>
                    <a:cubicBezTo>
                      <a:pt x="116" y="63"/>
                      <a:pt x="137" y="36"/>
                      <a:pt x="148" y="20"/>
                    </a:cubicBezTo>
                    <a:cubicBezTo>
                      <a:pt x="152" y="13"/>
                      <a:pt x="155" y="8"/>
                      <a:pt x="153" y="7"/>
                    </a:cubicBezTo>
                    <a:cubicBezTo>
                      <a:pt x="153" y="7"/>
                      <a:pt x="153" y="6"/>
                      <a:pt x="153" y="6"/>
                    </a:cubicBezTo>
                    <a:cubicBezTo>
                      <a:pt x="150" y="4"/>
                      <a:pt x="148" y="2"/>
                      <a:pt x="145" y="0"/>
                    </a:cubicBezTo>
                    <a:cubicBezTo>
                      <a:pt x="146" y="1"/>
                      <a:pt x="144" y="6"/>
                      <a:pt x="139" y="1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19" name="Freeform 75"/>
              <p:cNvSpPr>
                <a:spLocks/>
              </p:cNvSpPr>
              <p:nvPr/>
            </p:nvSpPr>
            <p:spPr bwMode="auto">
              <a:xfrm>
                <a:off x="3030537" y="2316163"/>
                <a:ext cx="166688" cy="174625"/>
              </a:xfrm>
              <a:custGeom>
                <a:avLst/>
                <a:gdLst/>
                <a:ahLst/>
                <a:cxnLst>
                  <a:cxn ang="0">
                    <a:pos x="75" y="80"/>
                  </a:cxn>
                  <a:cxn ang="0">
                    <a:pos x="0" y="146"/>
                  </a:cxn>
                  <a:cxn ang="0">
                    <a:pos x="23" y="170"/>
                  </a:cxn>
                  <a:cxn ang="0">
                    <a:pos x="24" y="171"/>
                  </a:cxn>
                  <a:cxn ang="0">
                    <a:pos x="36" y="164"/>
                  </a:cxn>
                  <a:cxn ang="0">
                    <a:pos x="100" y="103"/>
                  </a:cxn>
                  <a:cxn ang="0">
                    <a:pos x="157" y="36"/>
                  </a:cxn>
                  <a:cxn ang="0">
                    <a:pos x="162" y="22"/>
                  </a:cxn>
                  <a:cxn ang="0">
                    <a:pos x="161" y="22"/>
                  </a:cxn>
                  <a:cxn ang="0">
                    <a:pos x="136" y="0"/>
                  </a:cxn>
                  <a:cxn ang="0">
                    <a:pos x="75" y="80"/>
                  </a:cxn>
                </a:cxnLst>
                <a:rect l="0" t="0" r="r" b="b"/>
                <a:pathLst>
                  <a:path w="163" h="171">
                    <a:moveTo>
                      <a:pt x="75" y="80"/>
                    </a:moveTo>
                    <a:cubicBezTo>
                      <a:pt x="38" y="120"/>
                      <a:pt x="4" y="149"/>
                      <a:pt x="0" y="146"/>
                    </a:cubicBezTo>
                    <a:cubicBezTo>
                      <a:pt x="8" y="154"/>
                      <a:pt x="15" y="162"/>
                      <a:pt x="23" y="170"/>
                    </a:cubicBezTo>
                    <a:cubicBezTo>
                      <a:pt x="23" y="170"/>
                      <a:pt x="23" y="171"/>
                      <a:pt x="24" y="171"/>
                    </a:cubicBezTo>
                    <a:cubicBezTo>
                      <a:pt x="25" y="171"/>
                      <a:pt x="30" y="169"/>
                      <a:pt x="36" y="164"/>
                    </a:cubicBezTo>
                    <a:cubicBezTo>
                      <a:pt x="50" y="154"/>
                      <a:pt x="74" y="131"/>
                      <a:pt x="100" y="103"/>
                    </a:cubicBezTo>
                    <a:cubicBezTo>
                      <a:pt x="126" y="76"/>
                      <a:pt x="147" y="50"/>
                      <a:pt x="157" y="36"/>
                    </a:cubicBezTo>
                    <a:cubicBezTo>
                      <a:pt x="161" y="29"/>
                      <a:pt x="163" y="24"/>
                      <a:pt x="162" y="22"/>
                    </a:cubicBezTo>
                    <a:cubicBezTo>
                      <a:pt x="162" y="22"/>
                      <a:pt x="162" y="22"/>
                      <a:pt x="161" y="22"/>
                    </a:cubicBezTo>
                    <a:cubicBezTo>
                      <a:pt x="153" y="15"/>
                      <a:pt x="144" y="8"/>
                      <a:pt x="136" y="0"/>
                    </a:cubicBezTo>
                    <a:cubicBezTo>
                      <a:pt x="139" y="5"/>
                      <a:pt x="112" y="40"/>
                      <a:pt x="75" y="8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231" name="Group 158"/>
          <p:cNvGrpSpPr/>
          <p:nvPr/>
        </p:nvGrpSpPr>
        <p:grpSpPr>
          <a:xfrm flipH="1">
            <a:off x="5288185" y="2357872"/>
            <a:ext cx="714685" cy="187901"/>
            <a:chOff x="3333750" y="3273424"/>
            <a:chExt cx="2473325" cy="593726"/>
          </a:xfrm>
          <a:solidFill>
            <a:srgbClr val="002060"/>
          </a:solidFill>
        </p:grpSpPr>
        <p:sp>
          <p:nvSpPr>
            <p:cNvPr id="232" name="Freeform 5"/>
            <p:cNvSpPr>
              <a:spLocks/>
            </p:cNvSpPr>
            <p:nvPr/>
          </p:nvSpPr>
          <p:spPr bwMode="auto">
            <a:xfrm>
              <a:off x="3649663" y="3341687"/>
              <a:ext cx="1839913" cy="257175"/>
            </a:xfrm>
            <a:custGeom>
              <a:avLst/>
              <a:gdLst/>
              <a:ahLst/>
              <a:cxnLst>
                <a:cxn ang="0">
                  <a:pos x="4" y="58"/>
                </a:cxn>
                <a:cxn ang="0">
                  <a:pos x="11" y="52"/>
                </a:cxn>
                <a:cxn ang="0">
                  <a:pos x="22" y="45"/>
                </a:cxn>
                <a:cxn ang="0">
                  <a:pos x="39" y="39"/>
                </a:cxn>
                <a:cxn ang="0">
                  <a:pos x="57" y="33"/>
                </a:cxn>
                <a:cxn ang="0">
                  <a:pos x="79" y="28"/>
                </a:cxn>
                <a:cxn ang="0">
                  <a:pos x="100" y="25"/>
                </a:cxn>
                <a:cxn ang="0">
                  <a:pos x="136" y="20"/>
                </a:cxn>
                <a:cxn ang="0">
                  <a:pos x="188" y="16"/>
                </a:cxn>
                <a:cxn ang="0">
                  <a:pos x="217" y="15"/>
                </a:cxn>
                <a:cxn ang="0">
                  <a:pos x="255" y="15"/>
                </a:cxn>
                <a:cxn ang="0">
                  <a:pos x="282" y="15"/>
                </a:cxn>
                <a:cxn ang="0">
                  <a:pos x="311" y="17"/>
                </a:cxn>
                <a:cxn ang="0">
                  <a:pos x="340" y="19"/>
                </a:cxn>
                <a:cxn ang="0">
                  <a:pos x="366" y="22"/>
                </a:cxn>
                <a:cxn ang="0">
                  <a:pos x="400" y="27"/>
                </a:cxn>
                <a:cxn ang="0">
                  <a:pos x="424" y="32"/>
                </a:cxn>
                <a:cxn ang="0">
                  <a:pos x="447" y="38"/>
                </a:cxn>
                <a:cxn ang="0">
                  <a:pos x="462" y="44"/>
                </a:cxn>
                <a:cxn ang="0">
                  <a:pos x="477" y="52"/>
                </a:cxn>
                <a:cxn ang="0">
                  <a:pos x="484" y="58"/>
                </a:cxn>
                <a:cxn ang="0">
                  <a:pos x="487" y="64"/>
                </a:cxn>
                <a:cxn ang="0">
                  <a:pos x="486" y="47"/>
                </a:cxn>
                <a:cxn ang="0">
                  <a:pos x="482" y="41"/>
                </a:cxn>
                <a:cxn ang="0">
                  <a:pos x="473" y="34"/>
                </a:cxn>
                <a:cxn ang="0">
                  <a:pos x="462" y="29"/>
                </a:cxn>
                <a:cxn ang="0">
                  <a:pos x="448" y="24"/>
                </a:cxn>
                <a:cxn ang="0">
                  <a:pos x="424" y="17"/>
                </a:cxn>
                <a:cxn ang="0">
                  <a:pos x="406" y="13"/>
                </a:cxn>
                <a:cxn ang="0">
                  <a:pos x="386" y="10"/>
                </a:cxn>
                <a:cxn ang="0">
                  <a:pos x="364" y="7"/>
                </a:cxn>
                <a:cxn ang="0">
                  <a:pos x="344" y="5"/>
                </a:cxn>
                <a:cxn ang="0">
                  <a:pos x="328" y="3"/>
                </a:cxn>
                <a:cxn ang="0">
                  <a:pos x="306" y="2"/>
                </a:cxn>
                <a:cxn ang="0">
                  <a:pos x="290" y="1"/>
                </a:cxn>
                <a:cxn ang="0">
                  <a:pos x="270" y="0"/>
                </a:cxn>
                <a:cxn ang="0">
                  <a:pos x="254" y="0"/>
                </a:cxn>
                <a:cxn ang="0">
                  <a:pos x="230" y="0"/>
                </a:cxn>
                <a:cxn ang="0">
                  <a:pos x="209" y="1"/>
                </a:cxn>
                <a:cxn ang="0">
                  <a:pos x="189" y="1"/>
                </a:cxn>
                <a:cxn ang="0">
                  <a:pos x="149" y="4"/>
                </a:cxn>
                <a:cxn ang="0">
                  <a:pos x="130" y="6"/>
                </a:cxn>
                <a:cxn ang="0">
                  <a:pos x="106" y="9"/>
                </a:cxn>
                <a:cxn ang="0">
                  <a:pos x="89" y="12"/>
                </a:cxn>
                <a:cxn ang="0">
                  <a:pos x="70" y="16"/>
                </a:cxn>
                <a:cxn ang="0">
                  <a:pos x="55" y="19"/>
                </a:cxn>
                <a:cxn ang="0">
                  <a:pos x="44" y="22"/>
                </a:cxn>
                <a:cxn ang="0">
                  <a:pos x="30" y="27"/>
                </a:cxn>
                <a:cxn ang="0">
                  <a:pos x="19" y="32"/>
                </a:cxn>
                <a:cxn ang="0">
                  <a:pos x="13" y="36"/>
                </a:cxn>
                <a:cxn ang="0">
                  <a:pos x="7" y="40"/>
                </a:cxn>
                <a:cxn ang="0">
                  <a:pos x="3" y="45"/>
                </a:cxn>
                <a:cxn ang="0">
                  <a:pos x="1" y="49"/>
                </a:cxn>
                <a:cxn ang="0">
                  <a:pos x="1" y="64"/>
                </a:cxn>
              </a:cxnLst>
              <a:rect l="0" t="0" r="r" b="b"/>
              <a:pathLst>
                <a:path w="488" h="67">
                  <a:moveTo>
                    <a:pt x="1" y="64"/>
                  </a:moveTo>
                  <a:cubicBezTo>
                    <a:pt x="1" y="63"/>
                    <a:pt x="1" y="63"/>
                    <a:pt x="1" y="62"/>
                  </a:cubicBezTo>
                  <a:cubicBezTo>
                    <a:pt x="1" y="62"/>
                    <a:pt x="2" y="61"/>
                    <a:pt x="2" y="61"/>
                  </a:cubicBezTo>
                  <a:cubicBezTo>
                    <a:pt x="2" y="60"/>
                    <a:pt x="2" y="60"/>
                    <a:pt x="3" y="59"/>
                  </a:cubicBezTo>
                  <a:cubicBezTo>
                    <a:pt x="3" y="59"/>
                    <a:pt x="3" y="58"/>
                    <a:pt x="4" y="58"/>
                  </a:cubicBezTo>
                  <a:cubicBezTo>
                    <a:pt x="4" y="57"/>
                    <a:pt x="4" y="57"/>
                    <a:pt x="5" y="57"/>
                  </a:cubicBezTo>
                  <a:cubicBezTo>
                    <a:pt x="5" y="56"/>
                    <a:pt x="6" y="56"/>
                    <a:pt x="6" y="55"/>
                  </a:cubicBezTo>
                  <a:cubicBezTo>
                    <a:pt x="7" y="55"/>
                    <a:pt x="7" y="54"/>
                    <a:pt x="8" y="54"/>
                  </a:cubicBezTo>
                  <a:cubicBezTo>
                    <a:pt x="8" y="54"/>
                    <a:pt x="9" y="53"/>
                    <a:pt x="9" y="53"/>
                  </a:cubicBezTo>
                  <a:cubicBezTo>
                    <a:pt x="10" y="52"/>
                    <a:pt x="10" y="52"/>
                    <a:pt x="11" y="52"/>
                  </a:cubicBezTo>
                  <a:cubicBezTo>
                    <a:pt x="11" y="51"/>
                    <a:pt x="12" y="51"/>
                    <a:pt x="13" y="50"/>
                  </a:cubicBezTo>
                  <a:cubicBezTo>
                    <a:pt x="13" y="50"/>
                    <a:pt x="14" y="49"/>
                    <a:pt x="15" y="49"/>
                  </a:cubicBezTo>
                  <a:cubicBezTo>
                    <a:pt x="15" y="49"/>
                    <a:pt x="16" y="48"/>
                    <a:pt x="17" y="48"/>
                  </a:cubicBezTo>
                  <a:cubicBezTo>
                    <a:pt x="18" y="47"/>
                    <a:pt x="18" y="47"/>
                    <a:pt x="19" y="47"/>
                  </a:cubicBezTo>
                  <a:cubicBezTo>
                    <a:pt x="20" y="46"/>
                    <a:pt x="21" y="46"/>
                    <a:pt x="22" y="45"/>
                  </a:cubicBezTo>
                  <a:cubicBezTo>
                    <a:pt x="23" y="45"/>
                    <a:pt x="23" y="44"/>
                    <a:pt x="24" y="44"/>
                  </a:cubicBezTo>
                  <a:cubicBezTo>
                    <a:pt x="26" y="43"/>
                    <a:pt x="28" y="43"/>
                    <a:pt x="30" y="42"/>
                  </a:cubicBezTo>
                  <a:cubicBezTo>
                    <a:pt x="30" y="42"/>
                    <a:pt x="31" y="41"/>
                    <a:pt x="32" y="41"/>
                  </a:cubicBezTo>
                  <a:cubicBezTo>
                    <a:pt x="33" y="41"/>
                    <a:pt x="34" y="40"/>
                    <a:pt x="36" y="39"/>
                  </a:cubicBezTo>
                  <a:cubicBezTo>
                    <a:pt x="37" y="39"/>
                    <a:pt x="38" y="39"/>
                    <a:pt x="39" y="39"/>
                  </a:cubicBezTo>
                  <a:cubicBezTo>
                    <a:pt x="40" y="38"/>
                    <a:pt x="42" y="38"/>
                    <a:pt x="44" y="37"/>
                  </a:cubicBezTo>
                  <a:cubicBezTo>
                    <a:pt x="45" y="37"/>
                    <a:pt x="45" y="36"/>
                    <a:pt x="46" y="36"/>
                  </a:cubicBezTo>
                  <a:cubicBezTo>
                    <a:pt x="48" y="36"/>
                    <a:pt x="51" y="35"/>
                    <a:pt x="53" y="34"/>
                  </a:cubicBezTo>
                  <a:cubicBezTo>
                    <a:pt x="54" y="34"/>
                    <a:pt x="55" y="34"/>
                    <a:pt x="55" y="34"/>
                  </a:cubicBezTo>
                  <a:cubicBezTo>
                    <a:pt x="56" y="34"/>
                    <a:pt x="56" y="33"/>
                    <a:pt x="57" y="33"/>
                  </a:cubicBezTo>
                  <a:cubicBezTo>
                    <a:pt x="59" y="33"/>
                    <a:pt x="61" y="32"/>
                    <a:pt x="62" y="32"/>
                  </a:cubicBezTo>
                  <a:cubicBezTo>
                    <a:pt x="63" y="32"/>
                    <a:pt x="64" y="32"/>
                    <a:pt x="64" y="31"/>
                  </a:cubicBezTo>
                  <a:cubicBezTo>
                    <a:pt x="66" y="31"/>
                    <a:pt x="68" y="31"/>
                    <a:pt x="70" y="30"/>
                  </a:cubicBezTo>
                  <a:cubicBezTo>
                    <a:pt x="71" y="30"/>
                    <a:pt x="71" y="30"/>
                    <a:pt x="72" y="30"/>
                  </a:cubicBezTo>
                  <a:cubicBezTo>
                    <a:pt x="74" y="29"/>
                    <a:pt x="76" y="29"/>
                    <a:pt x="79" y="28"/>
                  </a:cubicBezTo>
                  <a:cubicBezTo>
                    <a:pt x="79" y="28"/>
                    <a:pt x="80" y="28"/>
                    <a:pt x="80" y="28"/>
                  </a:cubicBezTo>
                  <a:cubicBezTo>
                    <a:pt x="83" y="28"/>
                    <a:pt x="86" y="27"/>
                    <a:pt x="88" y="27"/>
                  </a:cubicBezTo>
                  <a:cubicBezTo>
                    <a:pt x="89" y="26"/>
                    <a:pt x="90" y="26"/>
                    <a:pt x="91" y="26"/>
                  </a:cubicBezTo>
                  <a:cubicBezTo>
                    <a:pt x="93" y="26"/>
                    <a:pt x="95" y="25"/>
                    <a:pt x="97" y="25"/>
                  </a:cubicBezTo>
                  <a:cubicBezTo>
                    <a:pt x="98" y="25"/>
                    <a:pt x="99" y="25"/>
                    <a:pt x="100" y="25"/>
                  </a:cubicBezTo>
                  <a:cubicBezTo>
                    <a:pt x="102" y="24"/>
                    <a:pt x="104" y="24"/>
                    <a:pt x="106" y="24"/>
                  </a:cubicBezTo>
                  <a:cubicBezTo>
                    <a:pt x="108" y="23"/>
                    <a:pt x="109" y="23"/>
                    <a:pt x="110" y="23"/>
                  </a:cubicBezTo>
                  <a:cubicBezTo>
                    <a:pt x="112" y="23"/>
                    <a:pt x="113" y="23"/>
                    <a:pt x="115" y="22"/>
                  </a:cubicBezTo>
                  <a:cubicBezTo>
                    <a:pt x="120" y="22"/>
                    <a:pt x="124" y="21"/>
                    <a:pt x="129" y="21"/>
                  </a:cubicBezTo>
                  <a:cubicBezTo>
                    <a:pt x="131" y="20"/>
                    <a:pt x="134" y="20"/>
                    <a:pt x="136" y="20"/>
                  </a:cubicBezTo>
                  <a:cubicBezTo>
                    <a:pt x="137" y="20"/>
                    <a:pt x="138" y="20"/>
                    <a:pt x="139" y="20"/>
                  </a:cubicBezTo>
                  <a:cubicBezTo>
                    <a:pt x="142" y="19"/>
                    <a:pt x="146" y="19"/>
                    <a:pt x="149" y="19"/>
                  </a:cubicBezTo>
                  <a:cubicBezTo>
                    <a:pt x="155" y="18"/>
                    <a:pt x="161" y="18"/>
                    <a:pt x="167" y="17"/>
                  </a:cubicBezTo>
                  <a:cubicBezTo>
                    <a:pt x="168" y="17"/>
                    <a:pt x="169" y="17"/>
                    <a:pt x="170" y="17"/>
                  </a:cubicBezTo>
                  <a:cubicBezTo>
                    <a:pt x="176" y="17"/>
                    <a:pt x="182" y="16"/>
                    <a:pt x="188" y="16"/>
                  </a:cubicBezTo>
                  <a:cubicBezTo>
                    <a:pt x="189" y="16"/>
                    <a:pt x="190" y="16"/>
                    <a:pt x="191" y="16"/>
                  </a:cubicBezTo>
                  <a:cubicBezTo>
                    <a:pt x="195" y="16"/>
                    <a:pt x="199" y="15"/>
                    <a:pt x="203" y="15"/>
                  </a:cubicBezTo>
                  <a:cubicBezTo>
                    <a:pt x="204" y="15"/>
                    <a:pt x="205" y="15"/>
                    <a:pt x="206" y="15"/>
                  </a:cubicBezTo>
                  <a:cubicBezTo>
                    <a:pt x="207" y="15"/>
                    <a:pt x="208" y="15"/>
                    <a:pt x="210" y="15"/>
                  </a:cubicBezTo>
                  <a:cubicBezTo>
                    <a:pt x="212" y="15"/>
                    <a:pt x="215" y="15"/>
                    <a:pt x="217" y="15"/>
                  </a:cubicBezTo>
                  <a:cubicBezTo>
                    <a:pt x="219" y="15"/>
                    <a:pt x="220" y="15"/>
                    <a:pt x="221" y="15"/>
                  </a:cubicBezTo>
                  <a:cubicBezTo>
                    <a:pt x="224" y="15"/>
                    <a:pt x="227" y="15"/>
                    <a:pt x="229" y="15"/>
                  </a:cubicBezTo>
                  <a:cubicBezTo>
                    <a:pt x="231" y="15"/>
                    <a:pt x="232" y="15"/>
                    <a:pt x="233" y="15"/>
                  </a:cubicBezTo>
                  <a:cubicBezTo>
                    <a:pt x="236" y="15"/>
                    <a:pt x="240" y="15"/>
                    <a:pt x="244" y="15"/>
                  </a:cubicBezTo>
                  <a:cubicBezTo>
                    <a:pt x="248" y="15"/>
                    <a:pt x="252" y="15"/>
                    <a:pt x="255" y="15"/>
                  </a:cubicBezTo>
                  <a:cubicBezTo>
                    <a:pt x="256" y="15"/>
                    <a:pt x="257" y="15"/>
                    <a:pt x="258" y="15"/>
                  </a:cubicBezTo>
                  <a:cubicBezTo>
                    <a:pt x="261" y="15"/>
                    <a:pt x="264" y="15"/>
                    <a:pt x="267" y="15"/>
                  </a:cubicBezTo>
                  <a:cubicBezTo>
                    <a:pt x="268" y="15"/>
                    <a:pt x="269" y="15"/>
                    <a:pt x="270" y="15"/>
                  </a:cubicBezTo>
                  <a:cubicBezTo>
                    <a:pt x="273" y="15"/>
                    <a:pt x="275" y="15"/>
                    <a:pt x="278" y="15"/>
                  </a:cubicBezTo>
                  <a:cubicBezTo>
                    <a:pt x="279" y="15"/>
                    <a:pt x="281" y="15"/>
                    <a:pt x="282" y="15"/>
                  </a:cubicBezTo>
                  <a:cubicBezTo>
                    <a:pt x="284" y="15"/>
                    <a:pt x="286" y="15"/>
                    <a:pt x="288" y="15"/>
                  </a:cubicBezTo>
                  <a:cubicBezTo>
                    <a:pt x="290" y="16"/>
                    <a:pt x="292" y="16"/>
                    <a:pt x="294" y="16"/>
                  </a:cubicBezTo>
                  <a:cubicBezTo>
                    <a:pt x="296" y="16"/>
                    <a:pt x="298" y="16"/>
                    <a:pt x="300" y="16"/>
                  </a:cubicBezTo>
                  <a:cubicBezTo>
                    <a:pt x="302" y="16"/>
                    <a:pt x="304" y="16"/>
                    <a:pt x="305" y="16"/>
                  </a:cubicBezTo>
                  <a:cubicBezTo>
                    <a:pt x="307" y="16"/>
                    <a:pt x="309" y="17"/>
                    <a:pt x="311" y="17"/>
                  </a:cubicBezTo>
                  <a:cubicBezTo>
                    <a:pt x="313" y="17"/>
                    <a:pt x="315" y="17"/>
                    <a:pt x="317" y="17"/>
                  </a:cubicBezTo>
                  <a:cubicBezTo>
                    <a:pt x="319" y="17"/>
                    <a:pt x="321" y="17"/>
                    <a:pt x="323" y="17"/>
                  </a:cubicBezTo>
                  <a:cubicBezTo>
                    <a:pt x="325" y="18"/>
                    <a:pt x="326" y="18"/>
                    <a:pt x="328" y="18"/>
                  </a:cubicBezTo>
                  <a:cubicBezTo>
                    <a:pt x="330" y="18"/>
                    <a:pt x="332" y="18"/>
                    <a:pt x="334" y="18"/>
                  </a:cubicBezTo>
                  <a:cubicBezTo>
                    <a:pt x="336" y="18"/>
                    <a:pt x="338" y="19"/>
                    <a:pt x="340" y="19"/>
                  </a:cubicBezTo>
                  <a:cubicBezTo>
                    <a:pt x="341" y="19"/>
                    <a:pt x="343" y="19"/>
                    <a:pt x="344" y="19"/>
                  </a:cubicBezTo>
                  <a:cubicBezTo>
                    <a:pt x="347" y="19"/>
                    <a:pt x="349" y="20"/>
                    <a:pt x="351" y="20"/>
                  </a:cubicBezTo>
                  <a:cubicBezTo>
                    <a:pt x="352" y="20"/>
                    <a:pt x="354" y="20"/>
                    <a:pt x="355" y="20"/>
                  </a:cubicBezTo>
                  <a:cubicBezTo>
                    <a:pt x="358" y="21"/>
                    <a:pt x="360" y="21"/>
                    <a:pt x="362" y="21"/>
                  </a:cubicBezTo>
                  <a:cubicBezTo>
                    <a:pt x="364" y="21"/>
                    <a:pt x="365" y="22"/>
                    <a:pt x="366" y="22"/>
                  </a:cubicBezTo>
                  <a:cubicBezTo>
                    <a:pt x="369" y="22"/>
                    <a:pt x="371" y="22"/>
                    <a:pt x="374" y="23"/>
                  </a:cubicBezTo>
                  <a:cubicBezTo>
                    <a:pt x="375" y="23"/>
                    <a:pt x="376" y="23"/>
                    <a:pt x="378" y="23"/>
                  </a:cubicBezTo>
                  <a:cubicBezTo>
                    <a:pt x="381" y="24"/>
                    <a:pt x="384" y="24"/>
                    <a:pt x="386" y="24"/>
                  </a:cubicBezTo>
                  <a:cubicBezTo>
                    <a:pt x="387" y="25"/>
                    <a:pt x="388" y="25"/>
                    <a:pt x="389" y="25"/>
                  </a:cubicBezTo>
                  <a:cubicBezTo>
                    <a:pt x="393" y="25"/>
                    <a:pt x="397" y="26"/>
                    <a:pt x="400" y="27"/>
                  </a:cubicBezTo>
                  <a:cubicBezTo>
                    <a:pt x="402" y="27"/>
                    <a:pt x="404" y="27"/>
                    <a:pt x="406" y="28"/>
                  </a:cubicBezTo>
                  <a:cubicBezTo>
                    <a:pt x="407" y="28"/>
                    <a:pt x="407" y="28"/>
                    <a:pt x="408" y="28"/>
                  </a:cubicBezTo>
                  <a:cubicBezTo>
                    <a:pt x="411" y="29"/>
                    <a:pt x="413" y="29"/>
                    <a:pt x="416" y="30"/>
                  </a:cubicBezTo>
                  <a:cubicBezTo>
                    <a:pt x="418" y="30"/>
                    <a:pt x="419" y="31"/>
                    <a:pt x="421" y="31"/>
                  </a:cubicBezTo>
                  <a:cubicBezTo>
                    <a:pt x="422" y="31"/>
                    <a:pt x="423" y="31"/>
                    <a:pt x="424" y="32"/>
                  </a:cubicBezTo>
                  <a:cubicBezTo>
                    <a:pt x="427" y="32"/>
                    <a:pt x="429" y="33"/>
                    <a:pt x="432" y="34"/>
                  </a:cubicBezTo>
                  <a:cubicBezTo>
                    <a:pt x="434" y="34"/>
                    <a:pt x="436" y="35"/>
                    <a:pt x="439" y="35"/>
                  </a:cubicBezTo>
                  <a:cubicBezTo>
                    <a:pt x="439" y="36"/>
                    <a:pt x="440" y="36"/>
                    <a:pt x="441" y="36"/>
                  </a:cubicBezTo>
                  <a:cubicBezTo>
                    <a:pt x="442" y="36"/>
                    <a:pt x="444" y="37"/>
                    <a:pt x="445" y="37"/>
                  </a:cubicBezTo>
                  <a:cubicBezTo>
                    <a:pt x="446" y="38"/>
                    <a:pt x="447" y="38"/>
                    <a:pt x="447" y="38"/>
                  </a:cubicBezTo>
                  <a:cubicBezTo>
                    <a:pt x="449" y="39"/>
                    <a:pt x="450" y="39"/>
                    <a:pt x="451" y="39"/>
                  </a:cubicBezTo>
                  <a:cubicBezTo>
                    <a:pt x="452" y="40"/>
                    <a:pt x="453" y="40"/>
                    <a:pt x="453" y="40"/>
                  </a:cubicBezTo>
                  <a:cubicBezTo>
                    <a:pt x="455" y="41"/>
                    <a:pt x="456" y="41"/>
                    <a:pt x="457" y="41"/>
                  </a:cubicBezTo>
                  <a:cubicBezTo>
                    <a:pt x="458" y="42"/>
                    <a:pt x="458" y="42"/>
                    <a:pt x="459" y="42"/>
                  </a:cubicBezTo>
                  <a:cubicBezTo>
                    <a:pt x="460" y="43"/>
                    <a:pt x="461" y="43"/>
                    <a:pt x="462" y="44"/>
                  </a:cubicBezTo>
                  <a:cubicBezTo>
                    <a:pt x="463" y="44"/>
                    <a:pt x="463" y="44"/>
                    <a:pt x="464" y="44"/>
                  </a:cubicBezTo>
                  <a:cubicBezTo>
                    <a:pt x="465" y="45"/>
                    <a:pt x="466" y="45"/>
                    <a:pt x="467" y="46"/>
                  </a:cubicBezTo>
                  <a:cubicBezTo>
                    <a:pt x="468" y="46"/>
                    <a:pt x="468" y="46"/>
                    <a:pt x="469" y="47"/>
                  </a:cubicBezTo>
                  <a:cubicBezTo>
                    <a:pt x="472" y="48"/>
                    <a:pt x="474" y="50"/>
                    <a:pt x="476" y="51"/>
                  </a:cubicBezTo>
                  <a:cubicBezTo>
                    <a:pt x="477" y="51"/>
                    <a:pt x="477" y="52"/>
                    <a:pt x="477" y="52"/>
                  </a:cubicBezTo>
                  <a:cubicBezTo>
                    <a:pt x="478" y="52"/>
                    <a:pt x="479" y="53"/>
                    <a:pt x="480" y="53"/>
                  </a:cubicBezTo>
                  <a:cubicBezTo>
                    <a:pt x="480" y="54"/>
                    <a:pt x="480" y="54"/>
                    <a:pt x="481" y="54"/>
                  </a:cubicBezTo>
                  <a:cubicBezTo>
                    <a:pt x="481" y="55"/>
                    <a:pt x="482" y="55"/>
                    <a:pt x="482" y="56"/>
                  </a:cubicBezTo>
                  <a:cubicBezTo>
                    <a:pt x="483" y="56"/>
                    <a:pt x="483" y="56"/>
                    <a:pt x="483" y="57"/>
                  </a:cubicBezTo>
                  <a:cubicBezTo>
                    <a:pt x="484" y="57"/>
                    <a:pt x="484" y="58"/>
                    <a:pt x="484" y="58"/>
                  </a:cubicBezTo>
                  <a:cubicBezTo>
                    <a:pt x="485" y="59"/>
                    <a:pt x="485" y="59"/>
                    <a:pt x="485" y="59"/>
                  </a:cubicBezTo>
                  <a:cubicBezTo>
                    <a:pt x="485" y="60"/>
                    <a:pt x="486" y="60"/>
                    <a:pt x="486" y="61"/>
                  </a:cubicBezTo>
                  <a:cubicBezTo>
                    <a:pt x="486" y="61"/>
                    <a:pt x="486" y="61"/>
                    <a:pt x="486" y="62"/>
                  </a:cubicBezTo>
                  <a:cubicBezTo>
                    <a:pt x="487" y="62"/>
                    <a:pt x="487" y="63"/>
                    <a:pt x="487" y="63"/>
                  </a:cubicBezTo>
                  <a:cubicBezTo>
                    <a:pt x="487" y="64"/>
                    <a:pt x="487" y="64"/>
                    <a:pt x="487" y="64"/>
                  </a:cubicBezTo>
                  <a:cubicBezTo>
                    <a:pt x="488" y="65"/>
                    <a:pt x="488" y="66"/>
                    <a:pt x="488" y="67"/>
                  </a:cubicBezTo>
                  <a:cubicBezTo>
                    <a:pt x="488" y="52"/>
                    <a:pt x="488" y="52"/>
                    <a:pt x="488" y="52"/>
                  </a:cubicBezTo>
                  <a:cubicBezTo>
                    <a:pt x="488" y="51"/>
                    <a:pt x="488" y="50"/>
                    <a:pt x="487" y="50"/>
                  </a:cubicBezTo>
                  <a:cubicBezTo>
                    <a:pt x="487" y="49"/>
                    <a:pt x="487" y="49"/>
                    <a:pt x="487" y="49"/>
                  </a:cubicBezTo>
                  <a:cubicBezTo>
                    <a:pt x="487" y="48"/>
                    <a:pt x="487" y="48"/>
                    <a:pt x="486" y="47"/>
                  </a:cubicBezTo>
                  <a:cubicBezTo>
                    <a:pt x="486" y="47"/>
                    <a:pt x="486" y="46"/>
                    <a:pt x="486" y="46"/>
                  </a:cubicBezTo>
                  <a:cubicBezTo>
                    <a:pt x="486" y="46"/>
                    <a:pt x="485" y="45"/>
                    <a:pt x="485" y="45"/>
                  </a:cubicBezTo>
                  <a:cubicBezTo>
                    <a:pt x="485" y="44"/>
                    <a:pt x="485" y="44"/>
                    <a:pt x="484" y="44"/>
                  </a:cubicBezTo>
                  <a:cubicBezTo>
                    <a:pt x="484" y="43"/>
                    <a:pt x="484" y="43"/>
                    <a:pt x="483" y="42"/>
                  </a:cubicBezTo>
                  <a:cubicBezTo>
                    <a:pt x="483" y="42"/>
                    <a:pt x="483" y="42"/>
                    <a:pt x="482" y="41"/>
                  </a:cubicBezTo>
                  <a:cubicBezTo>
                    <a:pt x="482" y="41"/>
                    <a:pt x="481" y="40"/>
                    <a:pt x="481" y="40"/>
                  </a:cubicBezTo>
                  <a:cubicBezTo>
                    <a:pt x="480" y="39"/>
                    <a:pt x="480" y="39"/>
                    <a:pt x="480" y="39"/>
                  </a:cubicBezTo>
                  <a:cubicBezTo>
                    <a:pt x="479" y="38"/>
                    <a:pt x="478" y="38"/>
                    <a:pt x="477" y="37"/>
                  </a:cubicBezTo>
                  <a:cubicBezTo>
                    <a:pt x="477" y="37"/>
                    <a:pt x="477" y="37"/>
                    <a:pt x="476" y="37"/>
                  </a:cubicBezTo>
                  <a:cubicBezTo>
                    <a:pt x="475" y="36"/>
                    <a:pt x="474" y="35"/>
                    <a:pt x="473" y="34"/>
                  </a:cubicBezTo>
                  <a:cubicBezTo>
                    <a:pt x="473" y="34"/>
                    <a:pt x="473" y="34"/>
                    <a:pt x="473" y="34"/>
                  </a:cubicBezTo>
                  <a:cubicBezTo>
                    <a:pt x="471" y="33"/>
                    <a:pt x="470" y="33"/>
                    <a:pt x="469" y="32"/>
                  </a:cubicBezTo>
                  <a:cubicBezTo>
                    <a:pt x="468" y="32"/>
                    <a:pt x="468" y="31"/>
                    <a:pt x="467" y="31"/>
                  </a:cubicBezTo>
                  <a:cubicBezTo>
                    <a:pt x="466" y="31"/>
                    <a:pt x="465" y="30"/>
                    <a:pt x="464" y="30"/>
                  </a:cubicBezTo>
                  <a:cubicBezTo>
                    <a:pt x="463" y="30"/>
                    <a:pt x="463" y="29"/>
                    <a:pt x="462" y="29"/>
                  </a:cubicBezTo>
                  <a:cubicBezTo>
                    <a:pt x="461" y="29"/>
                    <a:pt x="460" y="28"/>
                    <a:pt x="459" y="28"/>
                  </a:cubicBezTo>
                  <a:cubicBezTo>
                    <a:pt x="458" y="27"/>
                    <a:pt x="458" y="27"/>
                    <a:pt x="457" y="27"/>
                  </a:cubicBezTo>
                  <a:cubicBezTo>
                    <a:pt x="456" y="26"/>
                    <a:pt x="455" y="26"/>
                    <a:pt x="454" y="26"/>
                  </a:cubicBezTo>
                  <a:cubicBezTo>
                    <a:pt x="453" y="25"/>
                    <a:pt x="452" y="25"/>
                    <a:pt x="451" y="25"/>
                  </a:cubicBezTo>
                  <a:cubicBezTo>
                    <a:pt x="450" y="24"/>
                    <a:pt x="449" y="24"/>
                    <a:pt x="448" y="24"/>
                  </a:cubicBezTo>
                  <a:cubicBezTo>
                    <a:pt x="447" y="23"/>
                    <a:pt x="446" y="23"/>
                    <a:pt x="445" y="23"/>
                  </a:cubicBezTo>
                  <a:cubicBezTo>
                    <a:pt x="444" y="22"/>
                    <a:pt x="442" y="22"/>
                    <a:pt x="441" y="22"/>
                  </a:cubicBezTo>
                  <a:cubicBezTo>
                    <a:pt x="440" y="21"/>
                    <a:pt x="439" y="21"/>
                    <a:pt x="439" y="21"/>
                  </a:cubicBezTo>
                  <a:cubicBezTo>
                    <a:pt x="437" y="20"/>
                    <a:pt x="435" y="20"/>
                    <a:pt x="433" y="19"/>
                  </a:cubicBezTo>
                  <a:cubicBezTo>
                    <a:pt x="430" y="19"/>
                    <a:pt x="427" y="18"/>
                    <a:pt x="424" y="17"/>
                  </a:cubicBezTo>
                  <a:cubicBezTo>
                    <a:pt x="423" y="17"/>
                    <a:pt x="422" y="17"/>
                    <a:pt x="421" y="16"/>
                  </a:cubicBezTo>
                  <a:cubicBezTo>
                    <a:pt x="419" y="16"/>
                    <a:pt x="417" y="16"/>
                    <a:pt x="416" y="15"/>
                  </a:cubicBezTo>
                  <a:cubicBezTo>
                    <a:pt x="416" y="15"/>
                    <a:pt x="415" y="15"/>
                    <a:pt x="415" y="15"/>
                  </a:cubicBezTo>
                  <a:cubicBezTo>
                    <a:pt x="413" y="15"/>
                    <a:pt x="410" y="14"/>
                    <a:pt x="408" y="14"/>
                  </a:cubicBezTo>
                  <a:cubicBezTo>
                    <a:pt x="407" y="14"/>
                    <a:pt x="407" y="13"/>
                    <a:pt x="406" y="13"/>
                  </a:cubicBezTo>
                  <a:cubicBezTo>
                    <a:pt x="404" y="13"/>
                    <a:pt x="403" y="13"/>
                    <a:pt x="401" y="12"/>
                  </a:cubicBezTo>
                  <a:cubicBezTo>
                    <a:pt x="401" y="12"/>
                    <a:pt x="401" y="12"/>
                    <a:pt x="400" y="12"/>
                  </a:cubicBezTo>
                  <a:cubicBezTo>
                    <a:pt x="397" y="12"/>
                    <a:pt x="393" y="11"/>
                    <a:pt x="389" y="10"/>
                  </a:cubicBezTo>
                  <a:cubicBezTo>
                    <a:pt x="389" y="10"/>
                    <a:pt x="389" y="10"/>
                    <a:pt x="388" y="10"/>
                  </a:cubicBezTo>
                  <a:cubicBezTo>
                    <a:pt x="387" y="10"/>
                    <a:pt x="387" y="10"/>
                    <a:pt x="386" y="10"/>
                  </a:cubicBezTo>
                  <a:cubicBezTo>
                    <a:pt x="383" y="9"/>
                    <a:pt x="381" y="9"/>
                    <a:pt x="378" y="9"/>
                  </a:cubicBezTo>
                  <a:cubicBezTo>
                    <a:pt x="377" y="9"/>
                    <a:pt x="377" y="8"/>
                    <a:pt x="376" y="8"/>
                  </a:cubicBezTo>
                  <a:cubicBezTo>
                    <a:pt x="375" y="8"/>
                    <a:pt x="374" y="8"/>
                    <a:pt x="373" y="8"/>
                  </a:cubicBezTo>
                  <a:cubicBezTo>
                    <a:pt x="371" y="8"/>
                    <a:pt x="369" y="7"/>
                    <a:pt x="367" y="7"/>
                  </a:cubicBezTo>
                  <a:cubicBezTo>
                    <a:pt x="366" y="7"/>
                    <a:pt x="365" y="7"/>
                    <a:pt x="364" y="7"/>
                  </a:cubicBezTo>
                  <a:cubicBezTo>
                    <a:pt x="364" y="7"/>
                    <a:pt x="363" y="7"/>
                    <a:pt x="362" y="7"/>
                  </a:cubicBezTo>
                  <a:cubicBezTo>
                    <a:pt x="360" y="6"/>
                    <a:pt x="358" y="6"/>
                    <a:pt x="355" y="6"/>
                  </a:cubicBezTo>
                  <a:cubicBezTo>
                    <a:pt x="354" y="6"/>
                    <a:pt x="353" y="6"/>
                    <a:pt x="352" y="5"/>
                  </a:cubicBezTo>
                  <a:cubicBezTo>
                    <a:pt x="352" y="5"/>
                    <a:pt x="351" y="5"/>
                    <a:pt x="351" y="5"/>
                  </a:cubicBezTo>
                  <a:cubicBezTo>
                    <a:pt x="349" y="5"/>
                    <a:pt x="346" y="5"/>
                    <a:pt x="344" y="5"/>
                  </a:cubicBezTo>
                  <a:cubicBezTo>
                    <a:pt x="343" y="5"/>
                    <a:pt x="342" y="4"/>
                    <a:pt x="341" y="4"/>
                  </a:cubicBezTo>
                  <a:cubicBezTo>
                    <a:pt x="340" y="4"/>
                    <a:pt x="340" y="4"/>
                    <a:pt x="340" y="4"/>
                  </a:cubicBezTo>
                  <a:cubicBezTo>
                    <a:pt x="338" y="4"/>
                    <a:pt x="336" y="4"/>
                    <a:pt x="334" y="4"/>
                  </a:cubicBezTo>
                  <a:cubicBezTo>
                    <a:pt x="332" y="4"/>
                    <a:pt x="331" y="3"/>
                    <a:pt x="329" y="3"/>
                  </a:cubicBezTo>
                  <a:cubicBezTo>
                    <a:pt x="329" y="3"/>
                    <a:pt x="328" y="3"/>
                    <a:pt x="328" y="3"/>
                  </a:cubicBezTo>
                  <a:cubicBezTo>
                    <a:pt x="326" y="3"/>
                    <a:pt x="324" y="3"/>
                    <a:pt x="323" y="3"/>
                  </a:cubicBezTo>
                  <a:cubicBezTo>
                    <a:pt x="321" y="3"/>
                    <a:pt x="319" y="3"/>
                    <a:pt x="318" y="2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15" y="2"/>
                    <a:pt x="314" y="2"/>
                    <a:pt x="312" y="2"/>
                  </a:cubicBezTo>
                  <a:cubicBezTo>
                    <a:pt x="310" y="2"/>
                    <a:pt x="308" y="2"/>
                    <a:pt x="306" y="2"/>
                  </a:cubicBezTo>
                  <a:cubicBezTo>
                    <a:pt x="306" y="2"/>
                    <a:pt x="305" y="2"/>
                    <a:pt x="305" y="2"/>
                  </a:cubicBezTo>
                  <a:cubicBezTo>
                    <a:pt x="304" y="2"/>
                    <a:pt x="303" y="2"/>
                    <a:pt x="302" y="2"/>
                  </a:cubicBezTo>
                  <a:cubicBezTo>
                    <a:pt x="300" y="1"/>
                    <a:pt x="297" y="1"/>
                    <a:pt x="295" y="1"/>
                  </a:cubicBezTo>
                  <a:cubicBezTo>
                    <a:pt x="294" y="1"/>
                    <a:pt x="294" y="1"/>
                    <a:pt x="294" y="1"/>
                  </a:cubicBezTo>
                  <a:cubicBezTo>
                    <a:pt x="292" y="1"/>
                    <a:pt x="291" y="1"/>
                    <a:pt x="290" y="1"/>
                  </a:cubicBezTo>
                  <a:cubicBezTo>
                    <a:pt x="288" y="1"/>
                    <a:pt x="286" y="1"/>
                    <a:pt x="284" y="1"/>
                  </a:cubicBezTo>
                  <a:cubicBezTo>
                    <a:pt x="283" y="1"/>
                    <a:pt x="282" y="1"/>
                    <a:pt x="282" y="1"/>
                  </a:cubicBezTo>
                  <a:cubicBezTo>
                    <a:pt x="281" y="1"/>
                    <a:pt x="280" y="1"/>
                    <a:pt x="278" y="1"/>
                  </a:cubicBezTo>
                  <a:cubicBezTo>
                    <a:pt x="277" y="1"/>
                    <a:pt x="275" y="0"/>
                    <a:pt x="273" y="0"/>
                  </a:cubicBezTo>
                  <a:cubicBezTo>
                    <a:pt x="272" y="0"/>
                    <a:pt x="271" y="0"/>
                    <a:pt x="270" y="0"/>
                  </a:cubicBezTo>
                  <a:cubicBezTo>
                    <a:pt x="269" y="0"/>
                    <a:pt x="268" y="0"/>
                    <a:pt x="267" y="0"/>
                  </a:cubicBezTo>
                  <a:cubicBezTo>
                    <a:pt x="265" y="0"/>
                    <a:pt x="264" y="0"/>
                    <a:pt x="263" y="0"/>
                  </a:cubicBezTo>
                  <a:cubicBezTo>
                    <a:pt x="261" y="0"/>
                    <a:pt x="260" y="0"/>
                    <a:pt x="258" y="0"/>
                  </a:cubicBezTo>
                  <a:cubicBezTo>
                    <a:pt x="257" y="0"/>
                    <a:pt x="256" y="0"/>
                    <a:pt x="255" y="0"/>
                  </a:cubicBezTo>
                  <a:cubicBezTo>
                    <a:pt x="255" y="0"/>
                    <a:pt x="254" y="0"/>
                    <a:pt x="254" y="0"/>
                  </a:cubicBezTo>
                  <a:cubicBezTo>
                    <a:pt x="251" y="0"/>
                    <a:pt x="248" y="0"/>
                    <a:pt x="244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1" y="0"/>
                    <a:pt x="238" y="0"/>
                    <a:pt x="235" y="0"/>
                  </a:cubicBezTo>
                  <a:cubicBezTo>
                    <a:pt x="234" y="0"/>
                    <a:pt x="233" y="0"/>
                    <a:pt x="232" y="0"/>
                  </a:cubicBezTo>
                  <a:cubicBezTo>
                    <a:pt x="231" y="0"/>
                    <a:pt x="231" y="0"/>
                    <a:pt x="230" y="0"/>
                  </a:cubicBezTo>
                  <a:cubicBezTo>
                    <a:pt x="229" y="0"/>
                    <a:pt x="227" y="0"/>
                    <a:pt x="226" y="0"/>
                  </a:cubicBezTo>
                  <a:cubicBezTo>
                    <a:pt x="224" y="0"/>
                    <a:pt x="222" y="0"/>
                    <a:pt x="221" y="0"/>
                  </a:cubicBezTo>
                  <a:cubicBezTo>
                    <a:pt x="220" y="0"/>
                    <a:pt x="219" y="0"/>
                    <a:pt x="218" y="0"/>
                  </a:cubicBezTo>
                  <a:cubicBezTo>
                    <a:pt x="217" y="0"/>
                    <a:pt x="216" y="0"/>
                    <a:pt x="216" y="0"/>
                  </a:cubicBezTo>
                  <a:cubicBezTo>
                    <a:pt x="213" y="0"/>
                    <a:pt x="211" y="1"/>
                    <a:pt x="209" y="1"/>
                  </a:cubicBezTo>
                  <a:cubicBezTo>
                    <a:pt x="208" y="1"/>
                    <a:pt x="207" y="1"/>
                    <a:pt x="206" y="1"/>
                  </a:cubicBezTo>
                  <a:cubicBezTo>
                    <a:pt x="206" y="1"/>
                    <a:pt x="206" y="1"/>
                    <a:pt x="205" y="1"/>
                  </a:cubicBezTo>
                  <a:cubicBezTo>
                    <a:pt x="205" y="1"/>
                    <a:pt x="204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ubicBezTo>
                    <a:pt x="191" y="1"/>
                    <a:pt x="190" y="1"/>
                    <a:pt x="189" y="1"/>
                  </a:cubicBezTo>
                  <a:cubicBezTo>
                    <a:pt x="189" y="1"/>
                    <a:pt x="188" y="1"/>
                    <a:pt x="187" y="1"/>
                  </a:cubicBezTo>
                  <a:cubicBezTo>
                    <a:pt x="181" y="2"/>
                    <a:pt x="175" y="2"/>
                    <a:pt x="170" y="2"/>
                  </a:cubicBezTo>
                  <a:cubicBezTo>
                    <a:pt x="169" y="3"/>
                    <a:pt x="168" y="3"/>
                    <a:pt x="167" y="3"/>
                  </a:cubicBezTo>
                  <a:cubicBezTo>
                    <a:pt x="161" y="3"/>
                    <a:pt x="155" y="4"/>
                    <a:pt x="149" y="4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49" y="4"/>
                    <a:pt x="148" y="4"/>
                    <a:pt x="148" y="4"/>
                  </a:cubicBezTo>
                  <a:cubicBezTo>
                    <a:pt x="145" y="4"/>
                    <a:pt x="142" y="5"/>
                    <a:pt x="139" y="5"/>
                  </a:cubicBezTo>
                  <a:cubicBezTo>
                    <a:pt x="138" y="5"/>
                    <a:pt x="136" y="5"/>
                    <a:pt x="135" y="5"/>
                  </a:cubicBezTo>
                  <a:cubicBezTo>
                    <a:pt x="134" y="6"/>
                    <a:pt x="132" y="6"/>
                    <a:pt x="130" y="6"/>
                  </a:cubicBezTo>
                  <a:cubicBezTo>
                    <a:pt x="130" y="6"/>
                    <a:pt x="130" y="6"/>
                    <a:pt x="129" y="6"/>
                  </a:cubicBezTo>
                  <a:cubicBezTo>
                    <a:pt x="124" y="7"/>
                    <a:pt x="119" y="7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2" y="8"/>
                    <a:pt x="111" y="8"/>
                    <a:pt x="110" y="9"/>
                  </a:cubicBezTo>
                  <a:cubicBezTo>
                    <a:pt x="109" y="9"/>
                    <a:pt x="108" y="9"/>
                    <a:pt x="106" y="9"/>
                  </a:cubicBezTo>
                  <a:cubicBezTo>
                    <a:pt x="104" y="9"/>
                    <a:pt x="103" y="10"/>
                    <a:pt x="101" y="10"/>
                  </a:cubicBezTo>
                  <a:cubicBezTo>
                    <a:pt x="100" y="10"/>
                    <a:pt x="98" y="10"/>
                    <a:pt x="97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5" y="11"/>
                    <a:pt x="93" y="11"/>
                    <a:pt x="91" y="12"/>
                  </a:cubicBezTo>
                  <a:cubicBezTo>
                    <a:pt x="90" y="12"/>
                    <a:pt x="89" y="12"/>
                    <a:pt x="89" y="12"/>
                  </a:cubicBezTo>
                  <a:cubicBezTo>
                    <a:pt x="86" y="12"/>
                    <a:pt x="83" y="13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79" y="14"/>
                  </a:cubicBezTo>
                  <a:cubicBezTo>
                    <a:pt x="77" y="14"/>
                    <a:pt x="74" y="15"/>
                    <a:pt x="72" y="15"/>
                  </a:cubicBezTo>
                  <a:cubicBezTo>
                    <a:pt x="71" y="15"/>
                    <a:pt x="70" y="16"/>
                    <a:pt x="70" y="16"/>
                  </a:cubicBezTo>
                  <a:cubicBezTo>
                    <a:pt x="68" y="16"/>
                    <a:pt x="67" y="16"/>
                    <a:pt x="66" y="16"/>
                  </a:cubicBezTo>
                  <a:cubicBezTo>
                    <a:pt x="66" y="17"/>
                    <a:pt x="65" y="17"/>
                    <a:pt x="64" y="17"/>
                  </a:cubicBezTo>
                  <a:cubicBezTo>
                    <a:pt x="64" y="17"/>
                    <a:pt x="63" y="17"/>
                    <a:pt x="62" y="17"/>
                  </a:cubicBezTo>
                  <a:cubicBezTo>
                    <a:pt x="60" y="18"/>
                    <a:pt x="59" y="18"/>
                    <a:pt x="57" y="19"/>
                  </a:cubicBezTo>
                  <a:cubicBezTo>
                    <a:pt x="56" y="19"/>
                    <a:pt x="56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4" y="19"/>
                    <a:pt x="53" y="20"/>
                    <a:pt x="53" y="20"/>
                  </a:cubicBezTo>
                  <a:cubicBezTo>
                    <a:pt x="51" y="20"/>
                    <a:pt x="48" y="21"/>
                    <a:pt x="46" y="22"/>
                  </a:cubicBezTo>
                  <a:cubicBezTo>
                    <a:pt x="46" y="22"/>
                    <a:pt x="45" y="22"/>
                    <a:pt x="45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2" y="23"/>
                    <a:pt x="40" y="24"/>
                    <a:pt x="38" y="24"/>
                  </a:cubicBezTo>
                  <a:cubicBezTo>
                    <a:pt x="38" y="24"/>
                    <a:pt x="37" y="25"/>
                    <a:pt x="37" y="25"/>
                  </a:cubicBezTo>
                  <a:cubicBezTo>
                    <a:pt x="37" y="25"/>
                    <a:pt x="36" y="25"/>
                    <a:pt x="36" y="25"/>
                  </a:cubicBezTo>
                  <a:cubicBezTo>
                    <a:pt x="34" y="26"/>
                    <a:pt x="33" y="26"/>
                    <a:pt x="31" y="27"/>
                  </a:cubicBezTo>
                  <a:cubicBezTo>
                    <a:pt x="31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8" y="28"/>
                    <a:pt x="26" y="29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3" y="30"/>
                    <a:pt x="23" y="30"/>
                  </a:cubicBezTo>
                  <a:cubicBezTo>
                    <a:pt x="22" y="31"/>
                    <a:pt x="20" y="31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8" y="33"/>
                    <a:pt x="18" y="33"/>
                    <a:pt x="17" y="33"/>
                  </a:cubicBezTo>
                  <a:cubicBezTo>
                    <a:pt x="16" y="34"/>
                    <a:pt x="15" y="34"/>
                    <a:pt x="15" y="34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35"/>
                    <a:pt x="13" y="35"/>
                    <a:pt x="13" y="36"/>
                  </a:cubicBezTo>
                  <a:cubicBezTo>
                    <a:pt x="12" y="36"/>
                    <a:pt x="11" y="37"/>
                    <a:pt x="11" y="37"/>
                  </a:cubicBezTo>
                  <a:cubicBezTo>
                    <a:pt x="11" y="37"/>
                    <a:pt x="10" y="37"/>
                    <a:pt x="10" y="37"/>
                  </a:cubicBezTo>
                  <a:cubicBezTo>
                    <a:pt x="10" y="38"/>
                    <a:pt x="10" y="38"/>
                    <a:pt x="9" y="38"/>
                  </a:cubicBezTo>
                  <a:cubicBezTo>
                    <a:pt x="9" y="39"/>
                    <a:pt x="8" y="39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0"/>
                    <a:pt x="7" y="40"/>
                    <a:pt x="6" y="41"/>
                  </a:cubicBezTo>
                  <a:cubicBezTo>
                    <a:pt x="6" y="41"/>
                    <a:pt x="5" y="42"/>
                    <a:pt x="5" y="42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3" y="44"/>
                    <a:pt x="3" y="44"/>
                    <a:pt x="3" y="45"/>
                  </a:cubicBezTo>
                  <a:cubicBezTo>
                    <a:pt x="3" y="45"/>
                    <a:pt x="2" y="45"/>
                    <a:pt x="2" y="45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7"/>
                    <a:pt x="1" y="47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1" y="50"/>
                    <a:pt x="1" y="50"/>
                  </a:cubicBezTo>
                  <a:cubicBezTo>
                    <a:pt x="0" y="50"/>
                    <a:pt x="0" y="51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6"/>
                    <a:pt x="0" y="65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3333750" y="3541712"/>
              <a:ext cx="2473325" cy="325438"/>
            </a:xfrm>
            <a:custGeom>
              <a:avLst/>
              <a:gdLst/>
              <a:ahLst/>
              <a:cxnLst>
                <a:cxn ang="0">
                  <a:pos x="652" y="11"/>
                </a:cxn>
                <a:cxn ang="0">
                  <a:pos x="644" y="19"/>
                </a:cxn>
                <a:cxn ang="0">
                  <a:pos x="631" y="27"/>
                </a:cxn>
                <a:cxn ang="0">
                  <a:pos x="608" y="37"/>
                </a:cxn>
                <a:cxn ang="0">
                  <a:pos x="582" y="45"/>
                </a:cxn>
                <a:cxn ang="0">
                  <a:pos x="559" y="50"/>
                </a:cxn>
                <a:cxn ang="0">
                  <a:pos x="525" y="56"/>
                </a:cxn>
                <a:cxn ang="0">
                  <a:pos x="496" y="60"/>
                </a:cxn>
                <a:cxn ang="0">
                  <a:pos x="459" y="65"/>
                </a:cxn>
                <a:cxn ang="0">
                  <a:pos x="428" y="67"/>
                </a:cxn>
                <a:cxn ang="0">
                  <a:pos x="383" y="69"/>
                </a:cxn>
                <a:cxn ang="0">
                  <a:pos x="348" y="70"/>
                </a:cxn>
                <a:cxn ang="0">
                  <a:pos x="298" y="70"/>
                </a:cxn>
                <a:cxn ang="0">
                  <a:pos x="261" y="69"/>
                </a:cxn>
                <a:cxn ang="0">
                  <a:pos x="224" y="67"/>
                </a:cxn>
                <a:cxn ang="0">
                  <a:pos x="184" y="63"/>
                </a:cxn>
                <a:cxn ang="0">
                  <a:pos x="148" y="59"/>
                </a:cxn>
                <a:cxn ang="0">
                  <a:pos x="118" y="54"/>
                </a:cxn>
                <a:cxn ang="0">
                  <a:pos x="86" y="47"/>
                </a:cxn>
                <a:cxn ang="0">
                  <a:pos x="54" y="39"/>
                </a:cxn>
                <a:cxn ang="0">
                  <a:pos x="34" y="31"/>
                </a:cxn>
                <a:cxn ang="0">
                  <a:pos x="20" y="24"/>
                </a:cxn>
                <a:cxn ang="0">
                  <a:pos x="7" y="15"/>
                </a:cxn>
                <a:cxn ang="0">
                  <a:pos x="2" y="7"/>
                </a:cxn>
                <a:cxn ang="0">
                  <a:pos x="0" y="18"/>
                </a:cxn>
                <a:cxn ang="0">
                  <a:pos x="5" y="26"/>
                </a:cxn>
                <a:cxn ang="0">
                  <a:pos x="14" y="35"/>
                </a:cxn>
                <a:cxn ang="0">
                  <a:pos x="28" y="43"/>
                </a:cxn>
                <a:cxn ang="0">
                  <a:pos x="46" y="50"/>
                </a:cxn>
                <a:cxn ang="0">
                  <a:pos x="66" y="57"/>
                </a:cxn>
                <a:cxn ang="0">
                  <a:pos x="97" y="65"/>
                </a:cxn>
                <a:cxn ang="0">
                  <a:pos x="122" y="69"/>
                </a:cxn>
                <a:cxn ang="0">
                  <a:pos x="134" y="71"/>
                </a:cxn>
                <a:cxn ang="0">
                  <a:pos x="154" y="74"/>
                </a:cxn>
                <a:cxn ang="0">
                  <a:pos x="182" y="78"/>
                </a:cxn>
                <a:cxn ang="0">
                  <a:pos x="207" y="80"/>
                </a:cxn>
                <a:cxn ang="0">
                  <a:pos x="230" y="82"/>
                </a:cxn>
                <a:cxn ang="0">
                  <a:pos x="260" y="83"/>
                </a:cxn>
                <a:cxn ang="0">
                  <a:pos x="282" y="84"/>
                </a:cxn>
                <a:cxn ang="0">
                  <a:pos x="309" y="85"/>
                </a:cxn>
                <a:cxn ang="0">
                  <a:pos x="340" y="85"/>
                </a:cxn>
                <a:cxn ang="0">
                  <a:pos x="364" y="84"/>
                </a:cxn>
                <a:cxn ang="0">
                  <a:pos x="383" y="84"/>
                </a:cxn>
                <a:cxn ang="0">
                  <a:pos x="423" y="82"/>
                </a:cxn>
                <a:cxn ang="0">
                  <a:pos x="470" y="78"/>
                </a:cxn>
                <a:cxn ang="0">
                  <a:pos x="496" y="75"/>
                </a:cxn>
                <a:cxn ang="0">
                  <a:pos x="521" y="71"/>
                </a:cxn>
                <a:cxn ang="0">
                  <a:pos x="548" y="67"/>
                </a:cxn>
                <a:cxn ang="0">
                  <a:pos x="567" y="63"/>
                </a:cxn>
                <a:cxn ang="0">
                  <a:pos x="583" y="59"/>
                </a:cxn>
                <a:cxn ang="0">
                  <a:pos x="601" y="54"/>
                </a:cxn>
                <a:cxn ang="0">
                  <a:pos x="616" y="48"/>
                </a:cxn>
                <a:cxn ang="0">
                  <a:pos x="631" y="42"/>
                </a:cxn>
                <a:cxn ang="0">
                  <a:pos x="642" y="35"/>
                </a:cxn>
                <a:cxn ang="0">
                  <a:pos x="648" y="30"/>
                </a:cxn>
                <a:cxn ang="0">
                  <a:pos x="653" y="24"/>
                </a:cxn>
                <a:cxn ang="0">
                  <a:pos x="656" y="18"/>
                </a:cxn>
              </a:cxnLst>
              <a:rect l="0" t="0" r="r" b="b"/>
              <a:pathLst>
                <a:path w="656" h="85">
                  <a:moveTo>
                    <a:pt x="656" y="4"/>
                  </a:moveTo>
                  <a:cubicBezTo>
                    <a:pt x="656" y="4"/>
                    <a:pt x="656" y="4"/>
                    <a:pt x="655" y="4"/>
                  </a:cubicBezTo>
                  <a:cubicBezTo>
                    <a:pt x="655" y="5"/>
                    <a:pt x="655" y="6"/>
                    <a:pt x="654" y="7"/>
                  </a:cubicBezTo>
                  <a:cubicBezTo>
                    <a:pt x="654" y="7"/>
                    <a:pt x="654" y="7"/>
                    <a:pt x="654" y="7"/>
                  </a:cubicBezTo>
                  <a:cubicBezTo>
                    <a:pt x="654" y="9"/>
                    <a:pt x="653" y="10"/>
                    <a:pt x="652" y="11"/>
                  </a:cubicBezTo>
                  <a:cubicBezTo>
                    <a:pt x="652" y="11"/>
                    <a:pt x="652" y="11"/>
                    <a:pt x="652" y="11"/>
                  </a:cubicBezTo>
                  <a:cubicBezTo>
                    <a:pt x="652" y="12"/>
                    <a:pt x="651" y="13"/>
                    <a:pt x="650" y="14"/>
                  </a:cubicBezTo>
                  <a:cubicBezTo>
                    <a:pt x="649" y="14"/>
                    <a:pt x="649" y="15"/>
                    <a:pt x="648" y="16"/>
                  </a:cubicBezTo>
                  <a:cubicBezTo>
                    <a:pt x="648" y="16"/>
                    <a:pt x="647" y="17"/>
                    <a:pt x="646" y="17"/>
                  </a:cubicBezTo>
                  <a:cubicBezTo>
                    <a:pt x="646" y="18"/>
                    <a:pt x="645" y="18"/>
                    <a:pt x="644" y="19"/>
                  </a:cubicBezTo>
                  <a:cubicBezTo>
                    <a:pt x="643" y="20"/>
                    <a:pt x="643" y="20"/>
                    <a:pt x="642" y="21"/>
                  </a:cubicBezTo>
                  <a:cubicBezTo>
                    <a:pt x="641" y="21"/>
                    <a:pt x="640" y="22"/>
                    <a:pt x="639" y="22"/>
                  </a:cubicBezTo>
                  <a:cubicBezTo>
                    <a:pt x="638" y="23"/>
                    <a:pt x="638" y="23"/>
                    <a:pt x="637" y="24"/>
                  </a:cubicBezTo>
                  <a:cubicBezTo>
                    <a:pt x="636" y="25"/>
                    <a:pt x="635" y="25"/>
                    <a:pt x="634" y="26"/>
                  </a:cubicBezTo>
                  <a:cubicBezTo>
                    <a:pt x="633" y="26"/>
                    <a:pt x="632" y="27"/>
                    <a:pt x="631" y="27"/>
                  </a:cubicBezTo>
                  <a:cubicBezTo>
                    <a:pt x="629" y="28"/>
                    <a:pt x="628" y="29"/>
                    <a:pt x="626" y="29"/>
                  </a:cubicBezTo>
                  <a:cubicBezTo>
                    <a:pt x="626" y="30"/>
                    <a:pt x="625" y="30"/>
                    <a:pt x="624" y="30"/>
                  </a:cubicBezTo>
                  <a:cubicBezTo>
                    <a:pt x="622" y="32"/>
                    <a:pt x="619" y="33"/>
                    <a:pt x="616" y="34"/>
                  </a:cubicBezTo>
                  <a:cubicBezTo>
                    <a:pt x="616" y="34"/>
                    <a:pt x="615" y="34"/>
                    <a:pt x="615" y="34"/>
                  </a:cubicBezTo>
                  <a:cubicBezTo>
                    <a:pt x="613" y="35"/>
                    <a:pt x="610" y="36"/>
                    <a:pt x="608" y="37"/>
                  </a:cubicBezTo>
                  <a:cubicBezTo>
                    <a:pt x="606" y="38"/>
                    <a:pt x="603" y="38"/>
                    <a:pt x="601" y="39"/>
                  </a:cubicBezTo>
                  <a:cubicBezTo>
                    <a:pt x="600" y="39"/>
                    <a:pt x="600" y="40"/>
                    <a:pt x="599" y="40"/>
                  </a:cubicBezTo>
                  <a:cubicBezTo>
                    <a:pt x="597" y="40"/>
                    <a:pt x="595" y="41"/>
                    <a:pt x="592" y="42"/>
                  </a:cubicBezTo>
                  <a:cubicBezTo>
                    <a:pt x="592" y="42"/>
                    <a:pt x="591" y="42"/>
                    <a:pt x="591" y="42"/>
                  </a:cubicBezTo>
                  <a:cubicBezTo>
                    <a:pt x="588" y="43"/>
                    <a:pt x="585" y="44"/>
                    <a:pt x="582" y="45"/>
                  </a:cubicBezTo>
                  <a:cubicBezTo>
                    <a:pt x="581" y="45"/>
                    <a:pt x="580" y="45"/>
                    <a:pt x="580" y="45"/>
                  </a:cubicBezTo>
                  <a:cubicBezTo>
                    <a:pt x="577" y="46"/>
                    <a:pt x="575" y="46"/>
                    <a:pt x="573" y="47"/>
                  </a:cubicBezTo>
                  <a:cubicBezTo>
                    <a:pt x="572" y="47"/>
                    <a:pt x="571" y="47"/>
                    <a:pt x="570" y="48"/>
                  </a:cubicBezTo>
                  <a:cubicBezTo>
                    <a:pt x="567" y="48"/>
                    <a:pt x="565" y="49"/>
                    <a:pt x="563" y="49"/>
                  </a:cubicBezTo>
                  <a:cubicBezTo>
                    <a:pt x="561" y="49"/>
                    <a:pt x="560" y="50"/>
                    <a:pt x="559" y="50"/>
                  </a:cubicBezTo>
                  <a:cubicBezTo>
                    <a:pt x="556" y="51"/>
                    <a:pt x="553" y="51"/>
                    <a:pt x="550" y="52"/>
                  </a:cubicBezTo>
                  <a:cubicBezTo>
                    <a:pt x="550" y="52"/>
                    <a:pt x="549" y="52"/>
                    <a:pt x="549" y="52"/>
                  </a:cubicBezTo>
                  <a:cubicBezTo>
                    <a:pt x="545" y="53"/>
                    <a:pt x="541" y="54"/>
                    <a:pt x="537" y="54"/>
                  </a:cubicBezTo>
                  <a:cubicBezTo>
                    <a:pt x="536" y="54"/>
                    <a:pt x="535" y="55"/>
                    <a:pt x="534" y="55"/>
                  </a:cubicBezTo>
                  <a:cubicBezTo>
                    <a:pt x="531" y="55"/>
                    <a:pt x="528" y="56"/>
                    <a:pt x="525" y="56"/>
                  </a:cubicBezTo>
                  <a:cubicBezTo>
                    <a:pt x="524" y="56"/>
                    <a:pt x="523" y="57"/>
                    <a:pt x="521" y="57"/>
                  </a:cubicBezTo>
                  <a:cubicBezTo>
                    <a:pt x="519" y="57"/>
                    <a:pt x="516" y="58"/>
                    <a:pt x="513" y="58"/>
                  </a:cubicBezTo>
                  <a:cubicBezTo>
                    <a:pt x="512" y="58"/>
                    <a:pt x="510" y="59"/>
                    <a:pt x="508" y="59"/>
                  </a:cubicBezTo>
                  <a:cubicBezTo>
                    <a:pt x="506" y="59"/>
                    <a:pt x="503" y="60"/>
                    <a:pt x="501" y="60"/>
                  </a:cubicBezTo>
                  <a:cubicBezTo>
                    <a:pt x="499" y="60"/>
                    <a:pt x="498" y="60"/>
                    <a:pt x="496" y="60"/>
                  </a:cubicBezTo>
                  <a:cubicBezTo>
                    <a:pt x="493" y="61"/>
                    <a:pt x="490" y="61"/>
                    <a:pt x="487" y="62"/>
                  </a:cubicBezTo>
                  <a:cubicBezTo>
                    <a:pt x="486" y="62"/>
                    <a:pt x="485" y="62"/>
                    <a:pt x="483" y="62"/>
                  </a:cubicBezTo>
                  <a:cubicBezTo>
                    <a:pt x="480" y="62"/>
                    <a:pt x="477" y="63"/>
                    <a:pt x="474" y="63"/>
                  </a:cubicBezTo>
                  <a:cubicBezTo>
                    <a:pt x="472" y="63"/>
                    <a:pt x="471" y="63"/>
                    <a:pt x="470" y="63"/>
                  </a:cubicBezTo>
                  <a:cubicBezTo>
                    <a:pt x="466" y="64"/>
                    <a:pt x="462" y="64"/>
                    <a:pt x="459" y="65"/>
                  </a:cubicBezTo>
                  <a:cubicBezTo>
                    <a:pt x="458" y="65"/>
                    <a:pt x="457" y="65"/>
                    <a:pt x="456" y="65"/>
                  </a:cubicBezTo>
                  <a:cubicBezTo>
                    <a:pt x="455" y="65"/>
                    <a:pt x="455" y="65"/>
                    <a:pt x="454" y="65"/>
                  </a:cubicBezTo>
                  <a:cubicBezTo>
                    <a:pt x="450" y="65"/>
                    <a:pt x="446" y="66"/>
                    <a:pt x="442" y="66"/>
                  </a:cubicBezTo>
                  <a:cubicBezTo>
                    <a:pt x="440" y="66"/>
                    <a:pt x="439" y="66"/>
                    <a:pt x="437" y="66"/>
                  </a:cubicBezTo>
                  <a:cubicBezTo>
                    <a:pt x="434" y="67"/>
                    <a:pt x="431" y="67"/>
                    <a:pt x="428" y="67"/>
                  </a:cubicBezTo>
                  <a:cubicBezTo>
                    <a:pt x="426" y="67"/>
                    <a:pt x="424" y="67"/>
                    <a:pt x="422" y="67"/>
                  </a:cubicBezTo>
                  <a:cubicBezTo>
                    <a:pt x="419" y="68"/>
                    <a:pt x="416" y="68"/>
                    <a:pt x="413" y="68"/>
                  </a:cubicBezTo>
                  <a:cubicBezTo>
                    <a:pt x="411" y="68"/>
                    <a:pt x="409" y="68"/>
                    <a:pt x="407" y="68"/>
                  </a:cubicBezTo>
                  <a:cubicBezTo>
                    <a:pt x="404" y="68"/>
                    <a:pt x="401" y="69"/>
                    <a:pt x="399" y="69"/>
                  </a:cubicBezTo>
                  <a:cubicBezTo>
                    <a:pt x="394" y="69"/>
                    <a:pt x="389" y="69"/>
                    <a:pt x="383" y="69"/>
                  </a:cubicBezTo>
                  <a:cubicBezTo>
                    <a:pt x="382" y="69"/>
                    <a:pt x="381" y="69"/>
                    <a:pt x="379" y="69"/>
                  </a:cubicBezTo>
                  <a:cubicBezTo>
                    <a:pt x="378" y="70"/>
                    <a:pt x="377" y="70"/>
                    <a:pt x="375" y="70"/>
                  </a:cubicBezTo>
                  <a:cubicBezTo>
                    <a:pt x="371" y="70"/>
                    <a:pt x="368" y="70"/>
                    <a:pt x="364" y="70"/>
                  </a:cubicBezTo>
                  <a:cubicBezTo>
                    <a:pt x="362" y="70"/>
                    <a:pt x="360" y="70"/>
                    <a:pt x="359" y="70"/>
                  </a:cubicBezTo>
                  <a:cubicBezTo>
                    <a:pt x="355" y="70"/>
                    <a:pt x="351" y="70"/>
                    <a:pt x="348" y="70"/>
                  </a:cubicBezTo>
                  <a:cubicBezTo>
                    <a:pt x="346" y="70"/>
                    <a:pt x="345" y="70"/>
                    <a:pt x="343" y="70"/>
                  </a:cubicBezTo>
                  <a:cubicBezTo>
                    <a:pt x="338" y="70"/>
                    <a:pt x="333" y="70"/>
                    <a:pt x="328" y="70"/>
                  </a:cubicBezTo>
                  <a:cubicBezTo>
                    <a:pt x="323" y="70"/>
                    <a:pt x="318" y="70"/>
                    <a:pt x="313" y="70"/>
                  </a:cubicBezTo>
                  <a:cubicBezTo>
                    <a:pt x="311" y="70"/>
                    <a:pt x="310" y="70"/>
                    <a:pt x="309" y="70"/>
                  </a:cubicBezTo>
                  <a:cubicBezTo>
                    <a:pt x="305" y="70"/>
                    <a:pt x="302" y="70"/>
                    <a:pt x="298" y="70"/>
                  </a:cubicBezTo>
                  <a:cubicBezTo>
                    <a:pt x="296" y="70"/>
                    <a:pt x="294" y="70"/>
                    <a:pt x="292" y="70"/>
                  </a:cubicBezTo>
                  <a:cubicBezTo>
                    <a:pt x="289" y="70"/>
                    <a:pt x="286" y="70"/>
                    <a:pt x="282" y="70"/>
                  </a:cubicBezTo>
                  <a:cubicBezTo>
                    <a:pt x="280" y="70"/>
                    <a:pt x="279" y="70"/>
                    <a:pt x="277" y="69"/>
                  </a:cubicBezTo>
                  <a:cubicBezTo>
                    <a:pt x="274" y="69"/>
                    <a:pt x="271" y="69"/>
                    <a:pt x="268" y="69"/>
                  </a:cubicBezTo>
                  <a:cubicBezTo>
                    <a:pt x="265" y="69"/>
                    <a:pt x="263" y="69"/>
                    <a:pt x="261" y="69"/>
                  </a:cubicBezTo>
                  <a:cubicBezTo>
                    <a:pt x="258" y="69"/>
                    <a:pt x="255" y="69"/>
                    <a:pt x="252" y="68"/>
                  </a:cubicBezTo>
                  <a:cubicBezTo>
                    <a:pt x="250" y="68"/>
                    <a:pt x="248" y="68"/>
                    <a:pt x="245" y="68"/>
                  </a:cubicBezTo>
                  <a:cubicBezTo>
                    <a:pt x="243" y="68"/>
                    <a:pt x="241" y="68"/>
                    <a:pt x="239" y="68"/>
                  </a:cubicBezTo>
                  <a:cubicBezTo>
                    <a:pt x="236" y="67"/>
                    <a:pt x="233" y="67"/>
                    <a:pt x="230" y="67"/>
                  </a:cubicBezTo>
                  <a:cubicBezTo>
                    <a:pt x="228" y="67"/>
                    <a:pt x="226" y="67"/>
                    <a:pt x="224" y="67"/>
                  </a:cubicBezTo>
                  <a:cubicBezTo>
                    <a:pt x="221" y="66"/>
                    <a:pt x="218" y="66"/>
                    <a:pt x="214" y="66"/>
                  </a:cubicBezTo>
                  <a:cubicBezTo>
                    <a:pt x="212" y="66"/>
                    <a:pt x="210" y="66"/>
                    <a:pt x="208" y="65"/>
                  </a:cubicBezTo>
                  <a:cubicBezTo>
                    <a:pt x="205" y="65"/>
                    <a:pt x="202" y="65"/>
                    <a:pt x="199" y="65"/>
                  </a:cubicBezTo>
                  <a:cubicBezTo>
                    <a:pt x="197" y="64"/>
                    <a:pt x="195" y="64"/>
                    <a:pt x="193" y="64"/>
                  </a:cubicBezTo>
                  <a:cubicBezTo>
                    <a:pt x="190" y="64"/>
                    <a:pt x="187" y="63"/>
                    <a:pt x="184" y="63"/>
                  </a:cubicBezTo>
                  <a:cubicBezTo>
                    <a:pt x="182" y="63"/>
                    <a:pt x="180" y="63"/>
                    <a:pt x="178" y="63"/>
                  </a:cubicBezTo>
                  <a:cubicBezTo>
                    <a:pt x="175" y="62"/>
                    <a:pt x="172" y="62"/>
                    <a:pt x="169" y="61"/>
                  </a:cubicBezTo>
                  <a:cubicBezTo>
                    <a:pt x="167" y="61"/>
                    <a:pt x="165" y="61"/>
                    <a:pt x="163" y="61"/>
                  </a:cubicBezTo>
                  <a:cubicBezTo>
                    <a:pt x="160" y="60"/>
                    <a:pt x="157" y="60"/>
                    <a:pt x="153" y="59"/>
                  </a:cubicBezTo>
                  <a:cubicBezTo>
                    <a:pt x="152" y="59"/>
                    <a:pt x="150" y="59"/>
                    <a:pt x="148" y="59"/>
                  </a:cubicBezTo>
                  <a:cubicBezTo>
                    <a:pt x="144" y="58"/>
                    <a:pt x="140" y="58"/>
                    <a:pt x="136" y="57"/>
                  </a:cubicBezTo>
                  <a:cubicBezTo>
                    <a:pt x="135" y="57"/>
                    <a:pt x="134" y="57"/>
                    <a:pt x="133" y="56"/>
                  </a:cubicBezTo>
                  <a:cubicBezTo>
                    <a:pt x="132" y="56"/>
                    <a:pt x="131" y="56"/>
                    <a:pt x="131" y="56"/>
                  </a:cubicBezTo>
                  <a:cubicBezTo>
                    <a:pt x="127" y="56"/>
                    <a:pt x="124" y="55"/>
                    <a:pt x="121" y="55"/>
                  </a:cubicBezTo>
                  <a:cubicBezTo>
                    <a:pt x="120" y="54"/>
                    <a:pt x="119" y="54"/>
                    <a:pt x="118" y="54"/>
                  </a:cubicBezTo>
                  <a:cubicBezTo>
                    <a:pt x="116" y="54"/>
                    <a:pt x="113" y="53"/>
                    <a:pt x="110" y="53"/>
                  </a:cubicBezTo>
                  <a:cubicBezTo>
                    <a:pt x="109" y="52"/>
                    <a:pt x="108" y="52"/>
                    <a:pt x="107" y="52"/>
                  </a:cubicBezTo>
                  <a:cubicBezTo>
                    <a:pt x="104" y="51"/>
                    <a:pt x="100" y="51"/>
                    <a:pt x="97" y="50"/>
                  </a:cubicBezTo>
                  <a:cubicBezTo>
                    <a:pt x="94" y="49"/>
                    <a:pt x="92" y="49"/>
                    <a:pt x="90" y="48"/>
                  </a:cubicBezTo>
                  <a:cubicBezTo>
                    <a:pt x="89" y="48"/>
                    <a:pt x="87" y="48"/>
                    <a:pt x="86" y="47"/>
                  </a:cubicBezTo>
                  <a:cubicBezTo>
                    <a:pt x="82" y="47"/>
                    <a:pt x="79" y="46"/>
                    <a:pt x="75" y="45"/>
                  </a:cubicBezTo>
                  <a:cubicBezTo>
                    <a:pt x="72" y="44"/>
                    <a:pt x="69" y="43"/>
                    <a:pt x="66" y="42"/>
                  </a:cubicBezTo>
                  <a:cubicBezTo>
                    <a:pt x="65" y="42"/>
                    <a:pt x="64" y="42"/>
                    <a:pt x="63" y="41"/>
                  </a:cubicBezTo>
                  <a:cubicBezTo>
                    <a:pt x="61" y="41"/>
                    <a:pt x="59" y="40"/>
                    <a:pt x="57" y="40"/>
                  </a:cubicBezTo>
                  <a:cubicBezTo>
                    <a:pt x="56" y="39"/>
                    <a:pt x="55" y="39"/>
                    <a:pt x="54" y="39"/>
                  </a:cubicBezTo>
                  <a:cubicBezTo>
                    <a:pt x="52" y="38"/>
                    <a:pt x="51" y="38"/>
                    <a:pt x="49" y="37"/>
                  </a:cubicBezTo>
                  <a:cubicBezTo>
                    <a:pt x="48" y="37"/>
                    <a:pt x="47" y="36"/>
                    <a:pt x="46" y="36"/>
                  </a:cubicBezTo>
                  <a:cubicBezTo>
                    <a:pt x="44" y="35"/>
                    <a:pt x="43" y="35"/>
                    <a:pt x="42" y="34"/>
                  </a:cubicBezTo>
                  <a:cubicBezTo>
                    <a:pt x="41" y="34"/>
                    <a:pt x="40" y="33"/>
                    <a:pt x="39" y="33"/>
                  </a:cubicBezTo>
                  <a:cubicBezTo>
                    <a:pt x="37" y="33"/>
                    <a:pt x="36" y="32"/>
                    <a:pt x="34" y="31"/>
                  </a:cubicBezTo>
                  <a:cubicBezTo>
                    <a:pt x="33" y="31"/>
                    <a:pt x="33" y="31"/>
                    <a:pt x="32" y="30"/>
                  </a:cubicBezTo>
                  <a:cubicBezTo>
                    <a:pt x="30" y="30"/>
                    <a:pt x="29" y="29"/>
                    <a:pt x="28" y="28"/>
                  </a:cubicBezTo>
                  <a:cubicBezTo>
                    <a:pt x="27" y="28"/>
                    <a:pt x="26" y="28"/>
                    <a:pt x="26" y="27"/>
                  </a:cubicBezTo>
                  <a:cubicBezTo>
                    <a:pt x="24" y="26"/>
                    <a:pt x="22" y="25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8" y="23"/>
                    <a:pt x="17" y="22"/>
                    <a:pt x="15" y="21"/>
                  </a:cubicBezTo>
                  <a:cubicBezTo>
                    <a:pt x="15" y="21"/>
                    <a:pt x="14" y="21"/>
                    <a:pt x="14" y="20"/>
                  </a:cubicBezTo>
                  <a:cubicBezTo>
                    <a:pt x="13" y="20"/>
                    <a:pt x="12" y="19"/>
                    <a:pt x="11" y="18"/>
                  </a:cubicBezTo>
                  <a:cubicBezTo>
                    <a:pt x="10" y="18"/>
                    <a:pt x="10" y="17"/>
                    <a:pt x="10" y="17"/>
                  </a:cubicBezTo>
                  <a:cubicBezTo>
                    <a:pt x="9" y="16"/>
                    <a:pt x="8" y="16"/>
                    <a:pt x="7" y="15"/>
                  </a:cubicBezTo>
                  <a:cubicBezTo>
                    <a:pt x="7" y="14"/>
                    <a:pt x="7" y="14"/>
                    <a:pt x="6" y="14"/>
                  </a:cubicBezTo>
                  <a:cubicBezTo>
                    <a:pt x="6" y="13"/>
                    <a:pt x="5" y="12"/>
                    <a:pt x="4" y="12"/>
                  </a:cubicBezTo>
                  <a:cubicBezTo>
                    <a:pt x="4" y="11"/>
                    <a:pt x="4" y="11"/>
                    <a:pt x="4" y="10"/>
                  </a:cubicBezTo>
                  <a:cubicBezTo>
                    <a:pt x="3" y="10"/>
                    <a:pt x="3" y="9"/>
                    <a:pt x="2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1" y="6"/>
                    <a:pt x="1" y="5"/>
                    <a:pt x="1" y="5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1" y="18"/>
                    <a:pt x="1" y="19"/>
                    <a:pt x="1" y="19"/>
                  </a:cubicBezTo>
                  <a:cubicBezTo>
                    <a:pt x="1" y="20"/>
                    <a:pt x="1" y="21"/>
                    <a:pt x="2" y="21"/>
                  </a:cubicBezTo>
                  <a:cubicBezTo>
                    <a:pt x="2" y="22"/>
                    <a:pt x="2" y="22"/>
                    <a:pt x="2" y="23"/>
                  </a:cubicBezTo>
                  <a:cubicBezTo>
                    <a:pt x="3" y="23"/>
                    <a:pt x="3" y="24"/>
                    <a:pt x="4" y="25"/>
                  </a:cubicBezTo>
                  <a:cubicBezTo>
                    <a:pt x="4" y="25"/>
                    <a:pt x="4" y="26"/>
                    <a:pt x="5" y="26"/>
                  </a:cubicBezTo>
                  <a:cubicBezTo>
                    <a:pt x="5" y="27"/>
                    <a:pt x="6" y="27"/>
                    <a:pt x="6" y="2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8" y="30"/>
                    <a:pt x="9" y="31"/>
                    <a:pt x="10" y="31"/>
                  </a:cubicBezTo>
                  <a:cubicBezTo>
                    <a:pt x="10" y="32"/>
                    <a:pt x="10" y="32"/>
                    <a:pt x="11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5"/>
                    <a:pt x="15" y="35"/>
                    <a:pt x="15" y="36"/>
                  </a:cubicBezTo>
                  <a:cubicBezTo>
                    <a:pt x="17" y="37"/>
                    <a:pt x="18" y="38"/>
                    <a:pt x="20" y="39"/>
                  </a:cubicBezTo>
                  <a:cubicBezTo>
                    <a:pt x="20" y="39"/>
                    <a:pt x="20" y="39"/>
                    <a:pt x="21" y="39"/>
                  </a:cubicBezTo>
                  <a:cubicBezTo>
                    <a:pt x="22" y="40"/>
                    <a:pt x="24" y="41"/>
                    <a:pt x="26" y="42"/>
                  </a:cubicBezTo>
                  <a:cubicBezTo>
                    <a:pt x="26" y="42"/>
                    <a:pt x="27" y="43"/>
                    <a:pt x="28" y="43"/>
                  </a:cubicBezTo>
                  <a:cubicBezTo>
                    <a:pt x="29" y="44"/>
                    <a:pt x="30" y="44"/>
                    <a:pt x="32" y="45"/>
                  </a:cubicBezTo>
                  <a:cubicBezTo>
                    <a:pt x="33" y="45"/>
                    <a:pt x="34" y="46"/>
                    <a:pt x="34" y="46"/>
                  </a:cubicBezTo>
                  <a:cubicBezTo>
                    <a:pt x="36" y="47"/>
                    <a:pt x="37" y="47"/>
                    <a:pt x="39" y="48"/>
                  </a:cubicBezTo>
                  <a:cubicBezTo>
                    <a:pt x="40" y="48"/>
                    <a:pt x="41" y="48"/>
                    <a:pt x="42" y="49"/>
                  </a:cubicBezTo>
                  <a:cubicBezTo>
                    <a:pt x="43" y="49"/>
                    <a:pt x="44" y="50"/>
                    <a:pt x="46" y="50"/>
                  </a:cubicBezTo>
                  <a:cubicBezTo>
                    <a:pt x="47" y="51"/>
                    <a:pt x="48" y="51"/>
                    <a:pt x="49" y="52"/>
                  </a:cubicBezTo>
                  <a:cubicBezTo>
                    <a:pt x="51" y="52"/>
                    <a:pt x="52" y="53"/>
                    <a:pt x="54" y="53"/>
                  </a:cubicBezTo>
                  <a:cubicBezTo>
                    <a:pt x="55" y="54"/>
                    <a:pt x="56" y="54"/>
                    <a:pt x="57" y="54"/>
                  </a:cubicBezTo>
                  <a:cubicBezTo>
                    <a:pt x="59" y="55"/>
                    <a:pt x="61" y="55"/>
                    <a:pt x="63" y="56"/>
                  </a:cubicBezTo>
                  <a:cubicBezTo>
                    <a:pt x="64" y="56"/>
                    <a:pt x="65" y="57"/>
                    <a:pt x="66" y="57"/>
                  </a:cubicBezTo>
                  <a:cubicBezTo>
                    <a:pt x="69" y="58"/>
                    <a:pt x="72" y="59"/>
                    <a:pt x="75" y="59"/>
                  </a:cubicBezTo>
                  <a:cubicBezTo>
                    <a:pt x="79" y="60"/>
                    <a:pt x="82" y="61"/>
                    <a:pt x="86" y="62"/>
                  </a:cubicBezTo>
                  <a:cubicBezTo>
                    <a:pt x="87" y="62"/>
                    <a:pt x="89" y="63"/>
                    <a:pt x="90" y="63"/>
                  </a:cubicBezTo>
                  <a:cubicBezTo>
                    <a:pt x="92" y="63"/>
                    <a:pt x="95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101" y="65"/>
                    <a:pt x="104" y="66"/>
                    <a:pt x="107" y="67"/>
                  </a:cubicBezTo>
                  <a:cubicBezTo>
                    <a:pt x="108" y="67"/>
                    <a:pt x="109" y="67"/>
                    <a:pt x="110" y="67"/>
                  </a:cubicBezTo>
                  <a:cubicBezTo>
                    <a:pt x="112" y="67"/>
                    <a:pt x="114" y="68"/>
                    <a:pt x="116" y="68"/>
                  </a:cubicBezTo>
                  <a:cubicBezTo>
                    <a:pt x="117" y="68"/>
                    <a:pt x="118" y="68"/>
                    <a:pt x="118" y="69"/>
                  </a:cubicBezTo>
                  <a:cubicBezTo>
                    <a:pt x="119" y="69"/>
                    <a:pt x="120" y="69"/>
                    <a:pt x="122" y="69"/>
                  </a:cubicBezTo>
                  <a:cubicBezTo>
                    <a:pt x="124" y="70"/>
                    <a:pt x="127" y="70"/>
                    <a:pt x="130" y="71"/>
                  </a:cubicBezTo>
                  <a:cubicBezTo>
                    <a:pt x="131" y="71"/>
                    <a:pt x="132" y="71"/>
                    <a:pt x="133" y="71"/>
                  </a:cubicBezTo>
                  <a:cubicBezTo>
                    <a:pt x="133" y="71"/>
                    <a:pt x="133" y="71"/>
                    <a:pt x="134" y="71"/>
                  </a:cubicBezTo>
                  <a:cubicBezTo>
                    <a:pt x="134" y="71"/>
                    <a:pt x="134" y="71"/>
                    <a:pt x="134" y="71"/>
                  </a:cubicBezTo>
                  <a:cubicBezTo>
                    <a:pt x="134" y="71"/>
                    <a:pt x="134" y="71"/>
                    <a:pt x="134" y="71"/>
                  </a:cubicBezTo>
                  <a:cubicBezTo>
                    <a:pt x="134" y="71"/>
                    <a:pt x="134" y="71"/>
                    <a:pt x="134" y="71"/>
                  </a:cubicBezTo>
                  <a:cubicBezTo>
                    <a:pt x="135" y="71"/>
                    <a:pt x="136" y="71"/>
                    <a:pt x="137" y="72"/>
                  </a:cubicBezTo>
                  <a:cubicBezTo>
                    <a:pt x="140" y="72"/>
                    <a:pt x="144" y="73"/>
                    <a:pt x="148" y="73"/>
                  </a:cubicBezTo>
                  <a:cubicBezTo>
                    <a:pt x="149" y="73"/>
                    <a:pt x="149" y="74"/>
                    <a:pt x="150" y="74"/>
                  </a:cubicBezTo>
                  <a:cubicBezTo>
                    <a:pt x="151" y="74"/>
                    <a:pt x="153" y="74"/>
                    <a:pt x="154" y="74"/>
                  </a:cubicBezTo>
                  <a:cubicBezTo>
                    <a:pt x="157" y="75"/>
                    <a:pt x="160" y="75"/>
                    <a:pt x="163" y="75"/>
                  </a:cubicBezTo>
                  <a:cubicBezTo>
                    <a:pt x="164" y="75"/>
                    <a:pt x="165" y="76"/>
                    <a:pt x="166" y="76"/>
                  </a:cubicBezTo>
                  <a:cubicBezTo>
                    <a:pt x="167" y="76"/>
                    <a:pt x="168" y="76"/>
                    <a:pt x="169" y="76"/>
                  </a:cubicBezTo>
                  <a:cubicBezTo>
                    <a:pt x="172" y="76"/>
                    <a:pt x="175" y="77"/>
                    <a:pt x="177" y="77"/>
                  </a:cubicBezTo>
                  <a:cubicBezTo>
                    <a:pt x="179" y="77"/>
                    <a:pt x="181" y="77"/>
                    <a:pt x="182" y="78"/>
                  </a:cubicBezTo>
                  <a:cubicBezTo>
                    <a:pt x="183" y="78"/>
                    <a:pt x="184" y="78"/>
                    <a:pt x="184" y="78"/>
                  </a:cubicBezTo>
                  <a:cubicBezTo>
                    <a:pt x="187" y="78"/>
                    <a:pt x="190" y="78"/>
                    <a:pt x="192" y="79"/>
                  </a:cubicBezTo>
                  <a:cubicBezTo>
                    <a:pt x="194" y="79"/>
                    <a:pt x="196" y="79"/>
                    <a:pt x="198" y="79"/>
                  </a:cubicBezTo>
                  <a:cubicBezTo>
                    <a:pt x="198" y="79"/>
                    <a:pt x="199" y="79"/>
                    <a:pt x="199" y="79"/>
                  </a:cubicBezTo>
                  <a:cubicBezTo>
                    <a:pt x="202" y="79"/>
                    <a:pt x="204" y="80"/>
                    <a:pt x="207" y="80"/>
                  </a:cubicBezTo>
                  <a:cubicBezTo>
                    <a:pt x="209" y="80"/>
                    <a:pt x="211" y="80"/>
                    <a:pt x="213" y="80"/>
                  </a:cubicBezTo>
                  <a:cubicBezTo>
                    <a:pt x="214" y="80"/>
                    <a:pt x="214" y="81"/>
                    <a:pt x="215" y="81"/>
                  </a:cubicBezTo>
                  <a:cubicBezTo>
                    <a:pt x="217" y="81"/>
                    <a:pt x="219" y="81"/>
                    <a:pt x="221" y="81"/>
                  </a:cubicBezTo>
                  <a:cubicBezTo>
                    <a:pt x="224" y="81"/>
                    <a:pt x="226" y="81"/>
                    <a:pt x="229" y="82"/>
                  </a:cubicBezTo>
                  <a:cubicBezTo>
                    <a:pt x="229" y="82"/>
                    <a:pt x="230" y="82"/>
                    <a:pt x="230" y="82"/>
                  </a:cubicBezTo>
                  <a:cubicBezTo>
                    <a:pt x="232" y="82"/>
                    <a:pt x="234" y="82"/>
                    <a:pt x="235" y="82"/>
                  </a:cubicBezTo>
                  <a:cubicBezTo>
                    <a:pt x="238" y="82"/>
                    <a:pt x="241" y="82"/>
                    <a:pt x="245" y="83"/>
                  </a:cubicBezTo>
                  <a:cubicBezTo>
                    <a:pt x="245" y="83"/>
                    <a:pt x="245" y="83"/>
                    <a:pt x="246" y="83"/>
                  </a:cubicBezTo>
                  <a:cubicBezTo>
                    <a:pt x="247" y="83"/>
                    <a:pt x="249" y="83"/>
                    <a:pt x="251" y="83"/>
                  </a:cubicBezTo>
                  <a:cubicBezTo>
                    <a:pt x="254" y="83"/>
                    <a:pt x="257" y="83"/>
                    <a:pt x="260" y="83"/>
                  </a:cubicBezTo>
                  <a:cubicBezTo>
                    <a:pt x="260" y="83"/>
                    <a:pt x="261" y="83"/>
                    <a:pt x="261" y="83"/>
                  </a:cubicBezTo>
                  <a:cubicBezTo>
                    <a:pt x="263" y="83"/>
                    <a:pt x="265" y="84"/>
                    <a:pt x="267" y="84"/>
                  </a:cubicBezTo>
                  <a:cubicBezTo>
                    <a:pt x="269" y="84"/>
                    <a:pt x="272" y="84"/>
                    <a:pt x="275" y="84"/>
                  </a:cubicBezTo>
                  <a:cubicBezTo>
                    <a:pt x="275" y="84"/>
                    <a:pt x="276" y="84"/>
                    <a:pt x="277" y="84"/>
                  </a:cubicBezTo>
                  <a:cubicBezTo>
                    <a:pt x="279" y="84"/>
                    <a:pt x="280" y="84"/>
                    <a:pt x="282" y="84"/>
                  </a:cubicBezTo>
                  <a:cubicBezTo>
                    <a:pt x="284" y="84"/>
                    <a:pt x="286" y="84"/>
                    <a:pt x="288" y="84"/>
                  </a:cubicBezTo>
                  <a:cubicBezTo>
                    <a:pt x="290" y="84"/>
                    <a:pt x="291" y="84"/>
                    <a:pt x="292" y="84"/>
                  </a:cubicBezTo>
                  <a:cubicBezTo>
                    <a:pt x="294" y="84"/>
                    <a:pt x="296" y="85"/>
                    <a:pt x="298" y="85"/>
                  </a:cubicBezTo>
                  <a:cubicBezTo>
                    <a:pt x="299" y="85"/>
                    <a:pt x="301" y="85"/>
                    <a:pt x="302" y="85"/>
                  </a:cubicBezTo>
                  <a:cubicBezTo>
                    <a:pt x="304" y="85"/>
                    <a:pt x="307" y="85"/>
                    <a:pt x="309" y="85"/>
                  </a:cubicBezTo>
                  <a:cubicBezTo>
                    <a:pt x="310" y="85"/>
                    <a:pt x="311" y="85"/>
                    <a:pt x="313" y="85"/>
                  </a:cubicBezTo>
                  <a:cubicBezTo>
                    <a:pt x="313" y="85"/>
                    <a:pt x="314" y="85"/>
                    <a:pt x="315" y="85"/>
                  </a:cubicBezTo>
                  <a:cubicBezTo>
                    <a:pt x="319" y="85"/>
                    <a:pt x="323" y="85"/>
                    <a:pt x="328" y="85"/>
                  </a:cubicBezTo>
                  <a:cubicBezTo>
                    <a:pt x="328" y="85"/>
                    <a:pt x="328" y="85"/>
                    <a:pt x="328" y="85"/>
                  </a:cubicBezTo>
                  <a:cubicBezTo>
                    <a:pt x="332" y="85"/>
                    <a:pt x="336" y="85"/>
                    <a:pt x="340" y="85"/>
                  </a:cubicBezTo>
                  <a:cubicBezTo>
                    <a:pt x="341" y="85"/>
                    <a:pt x="342" y="85"/>
                    <a:pt x="343" y="85"/>
                  </a:cubicBezTo>
                  <a:cubicBezTo>
                    <a:pt x="345" y="85"/>
                    <a:pt x="346" y="85"/>
                    <a:pt x="348" y="85"/>
                  </a:cubicBezTo>
                  <a:cubicBezTo>
                    <a:pt x="349" y="85"/>
                    <a:pt x="351" y="85"/>
                    <a:pt x="352" y="85"/>
                  </a:cubicBezTo>
                  <a:cubicBezTo>
                    <a:pt x="355" y="85"/>
                    <a:pt x="357" y="85"/>
                    <a:pt x="359" y="85"/>
                  </a:cubicBezTo>
                  <a:cubicBezTo>
                    <a:pt x="360" y="85"/>
                    <a:pt x="362" y="85"/>
                    <a:pt x="364" y="84"/>
                  </a:cubicBezTo>
                  <a:cubicBezTo>
                    <a:pt x="364" y="84"/>
                    <a:pt x="365" y="84"/>
                    <a:pt x="366" y="84"/>
                  </a:cubicBezTo>
                  <a:cubicBezTo>
                    <a:pt x="369" y="84"/>
                    <a:pt x="372" y="84"/>
                    <a:pt x="375" y="84"/>
                  </a:cubicBezTo>
                  <a:cubicBezTo>
                    <a:pt x="377" y="84"/>
                    <a:pt x="378" y="84"/>
                    <a:pt x="379" y="84"/>
                  </a:cubicBezTo>
                  <a:cubicBezTo>
                    <a:pt x="379" y="84"/>
                    <a:pt x="380" y="84"/>
                    <a:pt x="380" y="84"/>
                  </a:cubicBezTo>
                  <a:cubicBezTo>
                    <a:pt x="381" y="84"/>
                    <a:pt x="382" y="84"/>
                    <a:pt x="383" y="84"/>
                  </a:cubicBezTo>
                  <a:cubicBezTo>
                    <a:pt x="388" y="84"/>
                    <a:pt x="394" y="83"/>
                    <a:pt x="399" y="83"/>
                  </a:cubicBezTo>
                  <a:cubicBezTo>
                    <a:pt x="400" y="83"/>
                    <a:pt x="401" y="83"/>
                    <a:pt x="402" y="83"/>
                  </a:cubicBezTo>
                  <a:cubicBezTo>
                    <a:pt x="404" y="83"/>
                    <a:pt x="405" y="83"/>
                    <a:pt x="407" y="83"/>
                  </a:cubicBezTo>
                  <a:cubicBezTo>
                    <a:pt x="409" y="83"/>
                    <a:pt x="411" y="83"/>
                    <a:pt x="412" y="83"/>
                  </a:cubicBezTo>
                  <a:cubicBezTo>
                    <a:pt x="416" y="82"/>
                    <a:pt x="419" y="82"/>
                    <a:pt x="423" y="82"/>
                  </a:cubicBezTo>
                  <a:cubicBezTo>
                    <a:pt x="424" y="82"/>
                    <a:pt x="426" y="82"/>
                    <a:pt x="427" y="82"/>
                  </a:cubicBezTo>
                  <a:cubicBezTo>
                    <a:pt x="431" y="81"/>
                    <a:pt x="435" y="81"/>
                    <a:pt x="439" y="81"/>
                  </a:cubicBezTo>
                  <a:cubicBezTo>
                    <a:pt x="440" y="81"/>
                    <a:pt x="441" y="81"/>
                    <a:pt x="442" y="81"/>
                  </a:cubicBezTo>
                  <a:cubicBezTo>
                    <a:pt x="446" y="80"/>
                    <a:pt x="451" y="80"/>
                    <a:pt x="456" y="79"/>
                  </a:cubicBezTo>
                  <a:cubicBezTo>
                    <a:pt x="461" y="79"/>
                    <a:pt x="465" y="78"/>
                    <a:pt x="470" y="78"/>
                  </a:cubicBezTo>
                  <a:cubicBezTo>
                    <a:pt x="471" y="78"/>
                    <a:pt x="472" y="78"/>
                    <a:pt x="473" y="78"/>
                  </a:cubicBezTo>
                  <a:cubicBezTo>
                    <a:pt x="476" y="77"/>
                    <a:pt x="479" y="77"/>
                    <a:pt x="481" y="77"/>
                  </a:cubicBezTo>
                  <a:cubicBezTo>
                    <a:pt x="482" y="77"/>
                    <a:pt x="483" y="77"/>
                    <a:pt x="483" y="77"/>
                  </a:cubicBezTo>
                  <a:cubicBezTo>
                    <a:pt x="485" y="76"/>
                    <a:pt x="486" y="76"/>
                    <a:pt x="487" y="76"/>
                  </a:cubicBezTo>
                  <a:cubicBezTo>
                    <a:pt x="490" y="76"/>
                    <a:pt x="493" y="75"/>
                    <a:pt x="496" y="75"/>
                  </a:cubicBezTo>
                  <a:cubicBezTo>
                    <a:pt x="498" y="75"/>
                    <a:pt x="499" y="75"/>
                    <a:pt x="501" y="74"/>
                  </a:cubicBezTo>
                  <a:cubicBezTo>
                    <a:pt x="502" y="74"/>
                    <a:pt x="503" y="74"/>
                    <a:pt x="504" y="74"/>
                  </a:cubicBezTo>
                  <a:cubicBezTo>
                    <a:pt x="505" y="74"/>
                    <a:pt x="507" y="74"/>
                    <a:pt x="508" y="73"/>
                  </a:cubicBezTo>
                  <a:cubicBezTo>
                    <a:pt x="510" y="73"/>
                    <a:pt x="512" y="73"/>
                    <a:pt x="513" y="73"/>
                  </a:cubicBezTo>
                  <a:cubicBezTo>
                    <a:pt x="516" y="72"/>
                    <a:pt x="519" y="72"/>
                    <a:pt x="521" y="71"/>
                  </a:cubicBezTo>
                  <a:cubicBezTo>
                    <a:pt x="523" y="71"/>
                    <a:pt x="524" y="71"/>
                    <a:pt x="525" y="71"/>
                  </a:cubicBezTo>
                  <a:cubicBezTo>
                    <a:pt x="526" y="71"/>
                    <a:pt x="526" y="71"/>
                    <a:pt x="526" y="71"/>
                  </a:cubicBezTo>
                  <a:cubicBezTo>
                    <a:pt x="529" y="70"/>
                    <a:pt x="532" y="70"/>
                    <a:pt x="535" y="69"/>
                  </a:cubicBezTo>
                  <a:cubicBezTo>
                    <a:pt x="536" y="69"/>
                    <a:pt x="536" y="69"/>
                    <a:pt x="537" y="69"/>
                  </a:cubicBezTo>
                  <a:cubicBezTo>
                    <a:pt x="541" y="68"/>
                    <a:pt x="545" y="67"/>
                    <a:pt x="548" y="67"/>
                  </a:cubicBezTo>
                  <a:cubicBezTo>
                    <a:pt x="549" y="67"/>
                    <a:pt x="549" y="67"/>
                    <a:pt x="549" y="67"/>
                  </a:cubicBezTo>
                  <a:cubicBezTo>
                    <a:pt x="549" y="67"/>
                    <a:pt x="550" y="66"/>
                    <a:pt x="551" y="66"/>
                  </a:cubicBezTo>
                  <a:cubicBezTo>
                    <a:pt x="554" y="66"/>
                    <a:pt x="556" y="65"/>
                    <a:pt x="559" y="65"/>
                  </a:cubicBezTo>
                  <a:cubicBezTo>
                    <a:pt x="560" y="64"/>
                    <a:pt x="562" y="64"/>
                    <a:pt x="563" y="64"/>
                  </a:cubicBezTo>
                  <a:cubicBezTo>
                    <a:pt x="564" y="63"/>
                    <a:pt x="566" y="63"/>
                    <a:pt x="567" y="63"/>
                  </a:cubicBezTo>
                  <a:cubicBezTo>
                    <a:pt x="568" y="63"/>
                    <a:pt x="569" y="62"/>
                    <a:pt x="570" y="62"/>
                  </a:cubicBezTo>
                  <a:cubicBezTo>
                    <a:pt x="571" y="62"/>
                    <a:pt x="572" y="62"/>
                    <a:pt x="573" y="62"/>
                  </a:cubicBezTo>
                  <a:cubicBezTo>
                    <a:pt x="575" y="61"/>
                    <a:pt x="577" y="60"/>
                    <a:pt x="580" y="60"/>
                  </a:cubicBezTo>
                  <a:cubicBezTo>
                    <a:pt x="581" y="60"/>
                    <a:pt x="581" y="59"/>
                    <a:pt x="582" y="59"/>
                  </a:cubicBezTo>
                  <a:cubicBezTo>
                    <a:pt x="582" y="59"/>
                    <a:pt x="583" y="59"/>
                    <a:pt x="583" y="59"/>
                  </a:cubicBezTo>
                  <a:cubicBezTo>
                    <a:pt x="586" y="58"/>
                    <a:pt x="588" y="58"/>
                    <a:pt x="591" y="57"/>
                  </a:cubicBezTo>
                  <a:cubicBezTo>
                    <a:pt x="591" y="57"/>
                    <a:pt x="592" y="57"/>
                    <a:pt x="592" y="56"/>
                  </a:cubicBezTo>
                  <a:cubicBezTo>
                    <a:pt x="593" y="56"/>
                    <a:pt x="595" y="56"/>
                    <a:pt x="596" y="55"/>
                  </a:cubicBezTo>
                  <a:cubicBezTo>
                    <a:pt x="597" y="55"/>
                    <a:pt x="598" y="55"/>
                    <a:pt x="599" y="54"/>
                  </a:cubicBezTo>
                  <a:cubicBezTo>
                    <a:pt x="600" y="54"/>
                    <a:pt x="600" y="54"/>
                    <a:pt x="601" y="54"/>
                  </a:cubicBezTo>
                  <a:cubicBezTo>
                    <a:pt x="603" y="53"/>
                    <a:pt x="605" y="52"/>
                    <a:pt x="607" y="52"/>
                  </a:cubicBezTo>
                  <a:cubicBezTo>
                    <a:pt x="607" y="52"/>
                    <a:pt x="607" y="52"/>
                    <a:pt x="608" y="51"/>
                  </a:cubicBezTo>
                  <a:cubicBezTo>
                    <a:pt x="610" y="51"/>
                    <a:pt x="613" y="50"/>
                    <a:pt x="615" y="49"/>
                  </a:cubicBezTo>
                  <a:cubicBezTo>
                    <a:pt x="615" y="49"/>
                    <a:pt x="616" y="48"/>
                    <a:pt x="616" y="48"/>
                  </a:cubicBezTo>
                  <a:cubicBezTo>
                    <a:pt x="616" y="48"/>
                    <a:pt x="616" y="48"/>
                    <a:pt x="616" y="48"/>
                  </a:cubicBezTo>
                  <a:cubicBezTo>
                    <a:pt x="619" y="47"/>
                    <a:pt x="622" y="46"/>
                    <a:pt x="624" y="45"/>
                  </a:cubicBezTo>
                  <a:cubicBezTo>
                    <a:pt x="624" y="45"/>
                    <a:pt x="624" y="45"/>
                    <a:pt x="624" y="45"/>
                  </a:cubicBezTo>
                  <a:cubicBezTo>
                    <a:pt x="625" y="45"/>
                    <a:pt x="625" y="44"/>
                    <a:pt x="626" y="44"/>
                  </a:cubicBezTo>
                  <a:cubicBezTo>
                    <a:pt x="628" y="43"/>
                    <a:pt x="629" y="43"/>
                    <a:pt x="631" y="42"/>
                  </a:cubicBezTo>
                  <a:cubicBezTo>
                    <a:pt x="631" y="42"/>
                    <a:pt x="631" y="42"/>
                    <a:pt x="631" y="42"/>
                  </a:cubicBezTo>
                  <a:cubicBezTo>
                    <a:pt x="632" y="41"/>
                    <a:pt x="633" y="41"/>
                    <a:pt x="633" y="40"/>
                  </a:cubicBezTo>
                  <a:cubicBezTo>
                    <a:pt x="635" y="40"/>
                    <a:pt x="636" y="39"/>
                    <a:pt x="637" y="38"/>
                  </a:cubicBezTo>
                  <a:cubicBezTo>
                    <a:pt x="637" y="38"/>
                    <a:pt x="637" y="38"/>
                    <a:pt x="637" y="38"/>
                  </a:cubicBezTo>
                  <a:cubicBezTo>
                    <a:pt x="638" y="38"/>
                    <a:pt x="638" y="37"/>
                    <a:pt x="639" y="37"/>
                  </a:cubicBezTo>
                  <a:cubicBezTo>
                    <a:pt x="640" y="36"/>
                    <a:pt x="641" y="36"/>
                    <a:pt x="642" y="35"/>
                  </a:cubicBezTo>
                  <a:cubicBezTo>
                    <a:pt x="642" y="35"/>
                    <a:pt x="642" y="35"/>
                    <a:pt x="643" y="35"/>
                  </a:cubicBezTo>
                  <a:cubicBezTo>
                    <a:pt x="643" y="34"/>
                    <a:pt x="644" y="34"/>
                    <a:pt x="644" y="34"/>
                  </a:cubicBezTo>
                  <a:cubicBezTo>
                    <a:pt x="645" y="33"/>
                    <a:pt x="646" y="32"/>
                    <a:pt x="646" y="32"/>
                  </a:cubicBezTo>
                  <a:cubicBezTo>
                    <a:pt x="647" y="32"/>
                    <a:pt x="647" y="31"/>
                    <a:pt x="647" y="31"/>
                  </a:cubicBezTo>
                  <a:cubicBezTo>
                    <a:pt x="647" y="31"/>
                    <a:pt x="648" y="31"/>
                    <a:pt x="648" y="30"/>
                  </a:cubicBezTo>
                  <a:cubicBezTo>
                    <a:pt x="649" y="30"/>
                    <a:pt x="649" y="29"/>
                    <a:pt x="650" y="28"/>
                  </a:cubicBezTo>
                  <a:cubicBezTo>
                    <a:pt x="650" y="28"/>
                    <a:pt x="650" y="28"/>
                    <a:pt x="651" y="28"/>
                  </a:cubicBezTo>
                  <a:cubicBezTo>
                    <a:pt x="651" y="27"/>
                    <a:pt x="652" y="26"/>
                    <a:pt x="652" y="26"/>
                  </a:cubicBezTo>
                  <a:cubicBezTo>
                    <a:pt x="652" y="25"/>
                    <a:pt x="652" y="25"/>
                    <a:pt x="652" y="25"/>
                  </a:cubicBezTo>
                  <a:cubicBezTo>
                    <a:pt x="653" y="25"/>
                    <a:pt x="653" y="24"/>
                    <a:pt x="653" y="24"/>
                  </a:cubicBezTo>
                  <a:cubicBezTo>
                    <a:pt x="654" y="23"/>
                    <a:pt x="654" y="23"/>
                    <a:pt x="654" y="22"/>
                  </a:cubicBezTo>
                  <a:cubicBezTo>
                    <a:pt x="654" y="22"/>
                    <a:pt x="654" y="22"/>
                    <a:pt x="654" y="22"/>
                  </a:cubicBezTo>
                  <a:cubicBezTo>
                    <a:pt x="655" y="21"/>
                    <a:pt x="655" y="20"/>
                    <a:pt x="655" y="20"/>
                  </a:cubicBezTo>
                  <a:cubicBezTo>
                    <a:pt x="655" y="19"/>
                    <a:pt x="655" y="19"/>
                    <a:pt x="655" y="19"/>
                  </a:cubicBezTo>
                  <a:cubicBezTo>
                    <a:pt x="656" y="18"/>
                    <a:pt x="656" y="18"/>
                    <a:pt x="656" y="18"/>
                  </a:cubicBezTo>
                  <a:cubicBezTo>
                    <a:pt x="656" y="17"/>
                    <a:pt x="656" y="16"/>
                    <a:pt x="656" y="15"/>
                  </a:cubicBezTo>
                  <a:cubicBezTo>
                    <a:pt x="656" y="15"/>
                    <a:pt x="656" y="15"/>
                    <a:pt x="656" y="15"/>
                  </a:cubicBezTo>
                  <a:cubicBezTo>
                    <a:pt x="656" y="0"/>
                    <a:pt x="656" y="0"/>
                    <a:pt x="656" y="0"/>
                  </a:cubicBezTo>
                  <a:cubicBezTo>
                    <a:pt x="656" y="1"/>
                    <a:pt x="656" y="2"/>
                    <a:pt x="656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4" name="Freeform 7"/>
            <p:cNvSpPr>
              <a:spLocks noEditPoints="1"/>
            </p:cNvSpPr>
            <p:nvPr/>
          </p:nvSpPr>
          <p:spPr bwMode="auto">
            <a:xfrm>
              <a:off x="3333750" y="3273424"/>
              <a:ext cx="2473325" cy="536575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656" y="70"/>
                </a:cxn>
                <a:cxn ang="0">
                  <a:pos x="328" y="140"/>
                </a:cxn>
                <a:cxn ang="0">
                  <a:pos x="0" y="70"/>
                </a:cxn>
                <a:cxn ang="0">
                  <a:pos x="328" y="0"/>
                </a:cxn>
                <a:cxn ang="0">
                  <a:pos x="328" y="122"/>
                </a:cxn>
                <a:cxn ang="0">
                  <a:pos x="572" y="70"/>
                </a:cxn>
                <a:cxn ang="0">
                  <a:pos x="328" y="18"/>
                </a:cxn>
                <a:cxn ang="0">
                  <a:pos x="84" y="70"/>
                </a:cxn>
                <a:cxn ang="0">
                  <a:pos x="328" y="122"/>
                </a:cxn>
              </a:cxnLst>
              <a:rect l="0" t="0" r="r" b="b"/>
              <a:pathLst>
                <a:path w="656" h="140">
                  <a:moveTo>
                    <a:pt x="328" y="0"/>
                  </a:moveTo>
                  <a:cubicBezTo>
                    <a:pt x="509" y="0"/>
                    <a:pt x="656" y="31"/>
                    <a:pt x="656" y="70"/>
                  </a:cubicBezTo>
                  <a:cubicBezTo>
                    <a:pt x="656" y="109"/>
                    <a:pt x="510" y="140"/>
                    <a:pt x="328" y="140"/>
                  </a:cubicBezTo>
                  <a:cubicBezTo>
                    <a:pt x="147" y="140"/>
                    <a:pt x="0" y="109"/>
                    <a:pt x="0" y="70"/>
                  </a:cubicBezTo>
                  <a:cubicBezTo>
                    <a:pt x="0" y="31"/>
                    <a:pt x="146" y="0"/>
                    <a:pt x="328" y="0"/>
                  </a:cubicBezTo>
                  <a:close/>
                  <a:moveTo>
                    <a:pt x="328" y="122"/>
                  </a:moveTo>
                  <a:cubicBezTo>
                    <a:pt x="463" y="122"/>
                    <a:pt x="572" y="99"/>
                    <a:pt x="572" y="70"/>
                  </a:cubicBezTo>
                  <a:cubicBezTo>
                    <a:pt x="571" y="41"/>
                    <a:pt x="462" y="18"/>
                    <a:pt x="328" y="18"/>
                  </a:cubicBezTo>
                  <a:cubicBezTo>
                    <a:pt x="193" y="18"/>
                    <a:pt x="84" y="41"/>
                    <a:pt x="84" y="70"/>
                  </a:cubicBezTo>
                  <a:cubicBezTo>
                    <a:pt x="85" y="99"/>
                    <a:pt x="194" y="122"/>
                    <a:pt x="328" y="1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5" name="Freeform 8"/>
            <p:cNvSpPr>
              <a:spLocks/>
            </p:cNvSpPr>
            <p:nvPr/>
          </p:nvSpPr>
          <p:spPr bwMode="auto">
            <a:xfrm>
              <a:off x="4373563" y="3495674"/>
              <a:ext cx="407988" cy="100013"/>
            </a:xfrm>
            <a:custGeom>
              <a:avLst/>
              <a:gdLst/>
              <a:ahLst/>
              <a:cxnLst>
                <a:cxn ang="0">
                  <a:pos x="107" y="2"/>
                </a:cxn>
                <a:cxn ang="0">
                  <a:pos x="106" y="4"/>
                </a:cxn>
                <a:cxn ang="0">
                  <a:pos x="102" y="5"/>
                </a:cxn>
                <a:cxn ang="0">
                  <a:pos x="99" y="7"/>
                </a:cxn>
                <a:cxn ang="0">
                  <a:pos x="93" y="8"/>
                </a:cxn>
                <a:cxn ang="0">
                  <a:pos x="88" y="9"/>
                </a:cxn>
                <a:cxn ang="0">
                  <a:pos x="81" y="10"/>
                </a:cxn>
                <a:cxn ang="0">
                  <a:pos x="67" y="11"/>
                </a:cxn>
                <a:cxn ang="0">
                  <a:pos x="60" y="12"/>
                </a:cxn>
                <a:cxn ang="0">
                  <a:pos x="48" y="12"/>
                </a:cxn>
                <a:cxn ang="0">
                  <a:pos x="38" y="11"/>
                </a:cxn>
                <a:cxn ang="0">
                  <a:pos x="28" y="10"/>
                </a:cxn>
                <a:cxn ang="0">
                  <a:pos x="23" y="10"/>
                </a:cxn>
                <a:cxn ang="0">
                  <a:pos x="16" y="8"/>
                </a:cxn>
                <a:cxn ang="0">
                  <a:pos x="12" y="7"/>
                </a:cxn>
                <a:cxn ang="0">
                  <a:pos x="6" y="6"/>
                </a:cxn>
                <a:cxn ang="0">
                  <a:pos x="3" y="4"/>
                </a:cxn>
                <a:cxn ang="0">
                  <a:pos x="1" y="3"/>
                </a:cxn>
                <a:cxn ang="0">
                  <a:pos x="0" y="1"/>
                </a:cxn>
                <a:cxn ang="0">
                  <a:pos x="0" y="16"/>
                </a:cxn>
                <a:cxn ang="0">
                  <a:pos x="1" y="17"/>
                </a:cxn>
                <a:cxn ang="0">
                  <a:pos x="3" y="19"/>
                </a:cxn>
                <a:cxn ang="0">
                  <a:pos x="7" y="20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9" y="23"/>
                </a:cxn>
                <a:cxn ang="0">
                  <a:pos x="22" y="24"/>
                </a:cxn>
                <a:cxn ang="0">
                  <a:pos x="25" y="24"/>
                </a:cxn>
                <a:cxn ang="0">
                  <a:pos x="29" y="25"/>
                </a:cxn>
                <a:cxn ang="0">
                  <a:pos x="33" y="25"/>
                </a:cxn>
                <a:cxn ang="0">
                  <a:pos x="38" y="26"/>
                </a:cxn>
                <a:cxn ang="0">
                  <a:pos x="40" y="26"/>
                </a:cxn>
                <a:cxn ang="0">
                  <a:pos x="43" y="26"/>
                </a:cxn>
                <a:cxn ang="0">
                  <a:pos x="48" y="26"/>
                </a:cxn>
                <a:cxn ang="0">
                  <a:pos x="52" y="26"/>
                </a:cxn>
                <a:cxn ang="0">
                  <a:pos x="56" y="26"/>
                </a:cxn>
                <a:cxn ang="0">
                  <a:pos x="60" y="26"/>
                </a:cxn>
                <a:cxn ang="0">
                  <a:pos x="64" y="26"/>
                </a:cxn>
                <a:cxn ang="0">
                  <a:pos x="67" y="26"/>
                </a:cxn>
                <a:cxn ang="0">
                  <a:pos x="80" y="25"/>
                </a:cxn>
                <a:cxn ang="0">
                  <a:pos x="84" y="24"/>
                </a:cxn>
                <a:cxn ang="0">
                  <a:pos x="88" y="24"/>
                </a:cxn>
                <a:cxn ang="0">
                  <a:pos x="92" y="23"/>
                </a:cxn>
                <a:cxn ang="0">
                  <a:pos x="96" y="22"/>
                </a:cxn>
                <a:cxn ang="0">
                  <a:pos x="98" y="21"/>
                </a:cxn>
                <a:cxn ang="0">
                  <a:pos x="100" y="21"/>
                </a:cxn>
                <a:cxn ang="0">
                  <a:pos x="102" y="20"/>
                </a:cxn>
                <a:cxn ang="0">
                  <a:pos x="104" y="19"/>
                </a:cxn>
                <a:cxn ang="0">
                  <a:pos x="106" y="18"/>
                </a:cxn>
                <a:cxn ang="0">
                  <a:pos x="107" y="17"/>
                </a:cxn>
                <a:cxn ang="0">
                  <a:pos x="107" y="17"/>
                </a:cxn>
                <a:cxn ang="0">
                  <a:pos x="108" y="16"/>
                </a:cxn>
                <a:cxn ang="0">
                  <a:pos x="108" y="15"/>
                </a:cxn>
              </a:cxnLst>
              <a:rect l="0" t="0" r="r" b="b"/>
              <a:pathLst>
                <a:path w="108" h="26">
                  <a:moveTo>
                    <a:pt x="108" y="1"/>
                  </a:moveTo>
                  <a:cubicBezTo>
                    <a:pt x="108" y="1"/>
                    <a:pt x="108" y="1"/>
                    <a:pt x="108" y="1"/>
                  </a:cubicBezTo>
                  <a:cubicBezTo>
                    <a:pt x="108" y="2"/>
                    <a:pt x="108" y="2"/>
                    <a:pt x="107" y="2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07" y="3"/>
                    <a:pt x="106" y="3"/>
                    <a:pt x="106" y="3"/>
                  </a:cubicBezTo>
                  <a:cubicBezTo>
                    <a:pt x="106" y="3"/>
                    <a:pt x="106" y="3"/>
                    <a:pt x="106" y="4"/>
                  </a:cubicBezTo>
                  <a:cubicBezTo>
                    <a:pt x="105" y="4"/>
                    <a:pt x="105" y="4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3" y="5"/>
                    <a:pt x="103" y="5"/>
                    <a:pt x="102" y="5"/>
                  </a:cubicBezTo>
                  <a:cubicBezTo>
                    <a:pt x="102" y="6"/>
                    <a:pt x="102" y="6"/>
                    <a:pt x="102" y="6"/>
                  </a:cubicBezTo>
                  <a:cubicBezTo>
                    <a:pt x="101" y="6"/>
                    <a:pt x="100" y="6"/>
                    <a:pt x="99" y="6"/>
                  </a:cubicBezTo>
                  <a:cubicBezTo>
                    <a:pt x="99" y="6"/>
                    <a:pt x="99" y="6"/>
                    <a:pt x="99" y="7"/>
                  </a:cubicBezTo>
                  <a:cubicBezTo>
                    <a:pt x="98" y="7"/>
                    <a:pt x="97" y="7"/>
                    <a:pt x="96" y="7"/>
                  </a:cubicBezTo>
                  <a:cubicBezTo>
                    <a:pt x="96" y="7"/>
                    <a:pt x="96" y="7"/>
                    <a:pt x="95" y="8"/>
                  </a:cubicBezTo>
                  <a:cubicBezTo>
                    <a:pt x="95" y="8"/>
                    <a:pt x="94" y="8"/>
                    <a:pt x="93" y="8"/>
                  </a:cubicBezTo>
                  <a:cubicBezTo>
                    <a:pt x="93" y="8"/>
                    <a:pt x="92" y="8"/>
                    <a:pt x="92" y="8"/>
                  </a:cubicBezTo>
                  <a:cubicBezTo>
                    <a:pt x="91" y="9"/>
                    <a:pt x="90" y="9"/>
                    <a:pt x="90" y="9"/>
                  </a:cubicBezTo>
                  <a:cubicBezTo>
                    <a:pt x="89" y="9"/>
                    <a:pt x="88" y="9"/>
                    <a:pt x="88" y="9"/>
                  </a:cubicBezTo>
                  <a:cubicBezTo>
                    <a:pt x="87" y="9"/>
                    <a:pt x="86" y="9"/>
                    <a:pt x="86" y="9"/>
                  </a:cubicBezTo>
                  <a:cubicBezTo>
                    <a:pt x="85" y="10"/>
                    <a:pt x="84" y="10"/>
                    <a:pt x="84" y="10"/>
                  </a:cubicBezTo>
                  <a:cubicBezTo>
                    <a:pt x="83" y="10"/>
                    <a:pt x="82" y="10"/>
                    <a:pt x="81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78" y="10"/>
                    <a:pt x="77" y="11"/>
                    <a:pt x="75" y="11"/>
                  </a:cubicBezTo>
                  <a:cubicBezTo>
                    <a:pt x="73" y="11"/>
                    <a:pt x="70" y="11"/>
                    <a:pt x="67" y="11"/>
                  </a:cubicBezTo>
                  <a:cubicBezTo>
                    <a:pt x="66" y="11"/>
                    <a:pt x="66" y="11"/>
                    <a:pt x="65" y="11"/>
                  </a:cubicBezTo>
                  <a:cubicBezTo>
                    <a:pt x="65" y="11"/>
                    <a:pt x="65" y="11"/>
                    <a:pt x="64" y="11"/>
                  </a:cubicBezTo>
                  <a:cubicBezTo>
                    <a:pt x="63" y="11"/>
                    <a:pt x="61" y="12"/>
                    <a:pt x="60" y="12"/>
                  </a:cubicBezTo>
                  <a:cubicBezTo>
                    <a:pt x="60" y="12"/>
                    <a:pt x="60" y="12"/>
                    <a:pt x="59" y="12"/>
                  </a:cubicBezTo>
                  <a:cubicBezTo>
                    <a:pt x="58" y="12"/>
                    <a:pt x="56" y="12"/>
                    <a:pt x="54" y="12"/>
                  </a:cubicBezTo>
                  <a:cubicBezTo>
                    <a:pt x="52" y="12"/>
                    <a:pt x="50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5" y="11"/>
                    <a:pt x="41" y="11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6" y="11"/>
                    <a:pt x="35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1" y="11"/>
                    <a:pt x="30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6" y="10"/>
                    <a:pt x="25" y="10"/>
                    <a:pt x="24" y="10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2" y="9"/>
                    <a:pt x="21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9"/>
                    <a:pt x="17" y="8"/>
                    <a:pt x="16" y="8"/>
                  </a:cubicBezTo>
                  <a:cubicBezTo>
                    <a:pt x="15" y="8"/>
                    <a:pt x="14" y="8"/>
                    <a:pt x="13" y="8"/>
                  </a:cubicBezTo>
                  <a:cubicBezTo>
                    <a:pt x="13" y="8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7"/>
                    <a:pt x="10" y="7"/>
                    <a:pt x="9" y="7"/>
                  </a:cubicBezTo>
                  <a:cubicBezTo>
                    <a:pt x="9" y="6"/>
                    <a:pt x="8" y="6"/>
                    <a:pt x="8" y="6"/>
                  </a:cubicBezTo>
                  <a:cubicBezTo>
                    <a:pt x="8" y="6"/>
                    <a:pt x="7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5" y="5"/>
                    <a:pt x="5" y="5"/>
                    <a:pt x="4" y="5"/>
                  </a:cubicBezTo>
                  <a:cubicBezTo>
                    <a:pt x="4" y="5"/>
                    <a:pt x="4" y="4"/>
                    <a:pt x="3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8"/>
                    <a:pt x="3" y="19"/>
                    <a:pt x="3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20"/>
                    <a:pt x="6" y="20"/>
                  </a:cubicBezTo>
                  <a:cubicBezTo>
                    <a:pt x="6" y="20"/>
                    <a:pt x="6" y="20"/>
                    <a:pt x="7" y="20"/>
                  </a:cubicBezTo>
                  <a:cubicBezTo>
                    <a:pt x="7" y="20"/>
                    <a:pt x="8" y="21"/>
                    <a:pt x="8" y="21"/>
                  </a:cubicBezTo>
                  <a:cubicBezTo>
                    <a:pt x="8" y="21"/>
                    <a:pt x="9" y="21"/>
                    <a:pt x="9" y="21"/>
                  </a:cubicBezTo>
                  <a:cubicBezTo>
                    <a:pt x="10" y="21"/>
                    <a:pt x="11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4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8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4"/>
                    <a:pt x="20" y="24"/>
                    <a:pt x="20" y="24"/>
                  </a:cubicBezTo>
                  <a:cubicBezTo>
                    <a:pt x="21" y="24"/>
                    <a:pt x="21" y="24"/>
                    <a:pt x="22" y="24"/>
                  </a:cubicBezTo>
                  <a:cubicBezTo>
                    <a:pt x="22" y="24"/>
                    <a:pt x="23" y="24"/>
                    <a:pt x="23" y="24"/>
                  </a:cubicBezTo>
                  <a:cubicBezTo>
                    <a:pt x="23" y="24"/>
                    <a:pt x="24" y="24"/>
                    <a:pt x="24" y="24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6" y="25"/>
                    <a:pt x="27" y="25"/>
                  </a:cubicBezTo>
                  <a:cubicBezTo>
                    <a:pt x="27" y="25"/>
                    <a:pt x="27" y="25"/>
                    <a:pt x="28" y="25"/>
                  </a:cubicBezTo>
                  <a:cubicBezTo>
                    <a:pt x="28" y="25"/>
                    <a:pt x="28" y="25"/>
                    <a:pt x="29" y="25"/>
                  </a:cubicBezTo>
                  <a:cubicBezTo>
                    <a:pt x="29" y="25"/>
                    <a:pt x="29" y="25"/>
                    <a:pt x="30" y="25"/>
                  </a:cubicBezTo>
                  <a:cubicBezTo>
                    <a:pt x="31" y="25"/>
                    <a:pt x="32" y="25"/>
                    <a:pt x="32" y="25"/>
                  </a:cubicBezTo>
                  <a:cubicBezTo>
                    <a:pt x="32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4" y="25"/>
                    <a:pt x="34" y="25"/>
                    <a:pt x="35" y="25"/>
                  </a:cubicBezTo>
                  <a:cubicBezTo>
                    <a:pt x="36" y="25"/>
                    <a:pt x="37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9" y="26"/>
                    <a:pt x="39" y="26"/>
                    <a:pt x="40" y="26"/>
                  </a:cubicBezTo>
                  <a:cubicBezTo>
                    <a:pt x="41" y="26"/>
                    <a:pt x="42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4" y="26"/>
                    <a:pt x="45" y="26"/>
                    <a:pt x="45" y="26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9" y="26"/>
                    <a:pt x="49" y="26"/>
                  </a:cubicBezTo>
                  <a:cubicBezTo>
                    <a:pt x="49" y="26"/>
                    <a:pt x="49" y="26"/>
                    <a:pt x="50" y="26"/>
                  </a:cubicBezTo>
                  <a:cubicBezTo>
                    <a:pt x="50" y="26"/>
                    <a:pt x="51" y="26"/>
                    <a:pt x="52" y="26"/>
                  </a:cubicBezTo>
                  <a:cubicBezTo>
                    <a:pt x="53" y="26"/>
                    <a:pt x="53" y="26"/>
                    <a:pt x="54" y="26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5" y="26"/>
                    <a:pt x="55" y="26"/>
                    <a:pt x="56" y="26"/>
                  </a:cubicBezTo>
                  <a:cubicBezTo>
                    <a:pt x="57" y="26"/>
                    <a:pt x="57" y="26"/>
                    <a:pt x="58" y="26"/>
                  </a:cubicBezTo>
                  <a:cubicBezTo>
                    <a:pt x="58" y="26"/>
                    <a:pt x="59" y="26"/>
                    <a:pt x="59" y="26"/>
                  </a:cubicBezTo>
                  <a:cubicBezTo>
                    <a:pt x="59" y="26"/>
                    <a:pt x="60" y="26"/>
                    <a:pt x="60" y="26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1" y="26"/>
                    <a:pt x="62" y="26"/>
                    <a:pt x="63" y="26"/>
                  </a:cubicBezTo>
                  <a:cubicBezTo>
                    <a:pt x="63" y="26"/>
                    <a:pt x="64" y="26"/>
                    <a:pt x="64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66" y="26"/>
                    <a:pt x="67" y="26"/>
                    <a:pt x="67" y="26"/>
                  </a:cubicBezTo>
                  <a:cubicBezTo>
                    <a:pt x="70" y="26"/>
                    <a:pt x="74" y="25"/>
                    <a:pt x="77" y="25"/>
                  </a:cubicBezTo>
                  <a:cubicBezTo>
                    <a:pt x="78" y="25"/>
                    <a:pt x="79" y="25"/>
                    <a:pt x="79" y="25"/>
                  </a:cubicBezTo>
                  <a:cubicBezTo>
                    <a:pt x="79" y="25"/>
                    <a:pt x="80" y="25"/>
                    <a:pt x="80" y="25"/>
                  </a:cubicBezTo>
                  <a:cubicBezTo>
                    <a:pt x="80" y="25"/>
                    <a:pt x="81" y="25"/>
                    <a:pt x="81" y="25"/>
                  </a:cubicBezTo>
                  <a:cubicBezTo>
                    <a:pt x="82" y="25"/>
                    <a:pt x="83" y="24"/>
                    <a:pt x="83" y="24"/>
                  </a:cubicBezTo>
                  <a:cubicBezTo>
                    <a:pt x="83" y="24"/>
                    <a:pt x="84" y="24"/>
                    <a:pt x="84" y="24"/>
                  </a:cubicBezTo>
                  <a:cubicBezTo>
                    <a:pt x="84" y="24"/>
                    <a:pt x="85" y="24"/>
                    <a:pt x="86" y="24"/>
                  </a:cubicBezTo>
                  <a:cubicBezTo>
                    <a:pt x="86" y="24"/>
                    <a:pt x="86" y="24"/>
                    <a:pt x="87" y="24"/>
                  </a:cubicBezTo>
                  <a:cubicBezTo>
                    <a:pt x="87" y="24"/>
                    <a:pt x="88" y="24"/>
                    <a:pt x="88" y="24"/>
                  </a:cubicBezTo>
                  <a:cubicBezTo>
                    <a:pt x="88" y="24"/>
                    <a:pt x="89" y="23"/>
                    <a:pt x="89" y="23"/>
                  </a:cubicBezTo>
                  <a:cubicBezTo>
                    <a:pt x="90" y="23"/>
                    <a:pt x="90" y="23"/>
                    <a:pt x="91" y="23"/>
                  </a:cubicBezTo>
                  <a:cubicBezTo>
                    <a:pt x="91" y="23"/>
                    <a:pt x="91" y="23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93" y="23"/>
                    <a:pt x="93" y="23"/>
                    <a:pt x="94" y="22"/>
                  </a:cubicBezTo>
                  <a:cubicBezTo>
                    <a:pt x="94" y="22"/>
                    <a:pt x="95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7" y="22"/>
                    <a:pt x="98" y="21"/>
                    <a:pt x="98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1" y="20"/>
                    <a:pt x="101" y="20"/>
                    <a:pt x="102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2" y="20"/>
                    <a:pt x="103" y="20"/>
                    <a:pt x="103" y="20"/>
                  </a:cubicBezTo>
                  <a:cubicBezTo>
                    <a:pt x="103" y="19"/>
                    <a:pt x="104" y="19"/>
                    <a:pt x="104" y="19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5" y="19"/>
                    <a:pt x="105" y="19"/>
                    <a:pt x="105" y="18"/>
                  </a:cubicBezTo>
                  <a:cubicBezTo>
                    <a:pt x="105" y="18"/>
                    <a:pt x="106" y="18"/>
                    <a:pt x="106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18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8" y="16"/>
                    <a:pt x="108" y="15"/>
                    <a:pt x="108" y="15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1"/>
                    <a:pt x="108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6" name="Oval 9"/>
            <p:cNvSpPr>
              <a:spLocks noChangeArrowheads="1"/>
            </p:cNvSpPr>
            <p:nvPr/>
          </p:nvSpPr>
          <p:spPr bwMode="auto">
            <a:xfrm>
              <a:off x="4373563" y="3449637"/>
              <a:ext cx="407988" cy="9207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cxnSp>
        <p:nvCxnSpPr>
          <p:cNvPr id="109" name="Straight Connector 108"/>
          <p:cNvCxnSpPr/>
          <p:nvPr/>
        </p:nvCxnSpPr>
        <p:spPr>
          <a:xfrm flipV="1">
            <a:off x="3954162" y="2328752"/>
            <a:ext cx="1154033" cy="1727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522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2169299881"/>
              </p:ext>
            </p:extLst>
          </p:nvPr>
        </p:nvGraphicFramePr>
        <p:xfrm>
          <a:off x="95794" y="587750"/>
          <a:ext cx="12035246" cy="6204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551219" y="136814"/>
            <a:ext cx="11157819" cy="47484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Corbel" panose="020B0503020204020204" pitchFamily="34" charset="0"/>
              </a:rPr>
              <a:t>Initial Understanding of customers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4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7370" y="112905"/>
            <a:ext cx="11157819" cy="47484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Corbel" panose="020B0503020204020204" pitchFamily="34" charset="0"/>
              </a:rPr>
              <a:t>Drop</a:t>
            </a:r>
            <a:r>
              <a:rPr lang="en-US" sz="4000" dirty="0" smtClean="0">
                <a:solidFill>
                  <a:srgbClr val="002060"/>
                </a:solidFill>
                <a:latin typeface="Corbel" panose="020B0503020204020204" pitchFamily="34" charset="0"/>
              </a:rPr>
              <a:t> Rate Curve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26038" y="5573486"/>
            <a:ext cx="6631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5.19% of customers do not repeat after their 3</a:t>
            </a:r>
            <a:r>
              <a:rPr lang="en-US" baseline="30000" dirty="0" smtClean="0"/>
              <a:t>rd</a:t>
            </a:r>
            <a:r>
              <a:rPr lang="en-US" dirty="0" smtClean="0"/>
              <a:t> visit.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58.6% of customers do not repeat after their 2</a:t>
            </a:r>
            <a:r>
              <a:rPr lang="en-US" baseline="30000" dirty="0" smtClean="0"/>
              <a:t>nd</a:t>
            </a:r>
            <a:r>
              <a:rPr lang="en-US" dirty="0" smtClean="0"/>
              <a:t> visit. It is an opportunity for the brand to increase repeat percentage 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38" y="903558"/>
            <a:ext cx="11515326" cy="424671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839225" y="6532183"/>
            <a:ext cx="3352775" cy="276999"/>
            <a:chOff x="139614" y="6029666"/>
            <a:chExt cx="3409473" cy="245160"/>
          </a:xfrm>
        </p:grpSpPr>
        <p:sp>
          <p:nvSpPr>
            <p:cNvPr id="8" name="Rectangle 7"/>
            <p:cNvSpPr/>
            <p:nvPr/>
          </p:nvSpPr>
          <p:spPr>
            <a:xfrm>
              <a:off x="301579" y="6029666"/>
              <a:ext cx="3247508" cy="245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/>
              <a:r>
                <a:rPr lang="en-IN" sz="1050" dirty="0">
                  <a:solidFill>
                    <a:prstClr val="black"/>
                  </a:solidFill>
                  <a:latin typeface="Aileron Thin" panose="020B0604020202020204" charset="0"/>
                </a:rPr>
                <a:t>Date period </a:t>
              </a:r>
              <a:r>
                <a:rPr lang="en-IN" sz="1050" dirty="0" smtClean="0">
                  <a:solidFill>
                    <a:prstClr val="black"/>
                  </a:solidFill>
                  <a:latin typeface="Aileron Thin" panose="020B0604020202020204" charset="0"/>
                </a:rPr>
                <a:t>: </a:t>
              </a:r>
              <a:r>
                <a:rPr lang="en-IN" sz="1200" dirty="0" smtClean="0">
                  <a:solidFill>
                    <a:prstClr val="black"/>
                  </a:solidFill>
                  <a:latin typeface="Aileron Thin" panose="020B0604020202020204" charset="0"/>
                </a:rPr>
                <a:t>1</a:t>
              </a:r>
              <a:r>
                <a:rPr lang="en-IN" sz="1200" baseline="30000" dirty="0" smtClean="0">
                  <a:solidFill>
                    <a:prstClr val="black"/>
                  </a:solidFill>
                  <a:latin typeface="Aileron Thin" panose="020B0604020202020204" charset="0"/>
                </a:rPr>
                <a:t>st</a:t>
              </a:r>
              <a:r>
                <a:rPr lang="en-IN" sz="1200" dirty="0" smtClean="0">
                  <a:solidFill>
                    <a:prstClr val="black"/>
                  </a:solidFill>
                  <a:latin typeface="Aileron Thin" panose="020B0604020202020204" charset="0"/>
                </a:rPr>
                <a:t> </a:t>
              </a:r>
              <a:r>
                <a:rPr lang="en-IN" sz="1050" dirty="0" smtClean="0">
                  <a:solidFill>
                    <a:prstClr val="black"/>
                  </a:solidFill>
                  <a:latin typeface="Aileron Thin" panose="020B0604020202020204" charset="0"/>
                </a:rPr>
                <a:t> </a:t>
              </a:r>
              <a:r>
                <a:rPr lang="en-IN" sz="1050" dirty="0" smtClean="0">
                  <a:solidFill>
                    <a:prstClr val="black"/>
                  </a:solidFill>
                  <a:latin typeface="Aileron Thin" panose="020B0604020202020204" charset="0"/>
                </a:rPr>
                <a:t>August,</a:t>
              </a:r>
              <a:r>
                <a:rPr lang="en-IN" sz="1050" dirty="0" smtClean="0">
                  <a:solidFill>
                    <a:prstClr val="black"/>
                  </a:solidFill>
                  <a:latin typeface="Aileron Thin" panose="020B0604020202020204" charset="0"/>
                </a:rPr>
                <a:t> 2019 </a:t>
              </a:r>
              <a:r>
                <a:rPr lang="en-IN" sz="1050" dirty="0" smtClean="0">
                  <a:solidFill>
                    <a:prstClr val="black"/>
                  </a:solidFill>
                  <a:latin typeface="Aileron Thin" panose="020B0604020202020204" charset="0"/>
                </a:rPr>
                <a:t>– </a:t>
              </a:r>
              <a:r>
                <a:rPr lang="en-IN" sz="1200" dirty="0" smtClean="0">
                  <a:solidFill>
                    <a:prstClr val="black"/>
                  </a:solidFill>
                  <a:latin typeface="Aileron Thin" panose="020B0604020202020204" charset="0"/>
                </a:rPr>
                <a:t>1</a:t>
              </a:r>
              <a:r>
                <a:rPr lang="en-IN" sz="1200" baseline="30000" dirty="0" smtClean="0">
                  <a:solidFill>
                    <a:prstClr val="black"/>
                  </a:solidFill>
                  <a:latin typeface="Aileron Thin" panose="020B0604020202020204" charset="0"/>
                </a:rPr>
                <a:t>st</a:t>
              </a:r>
              <a:r>
                <a:rPr lang="en-IN" sz="1200" dirty="0" smtClean="0">
                  <a:solidFill>
                    <a:prstClr val="black"/>
                  </a:solidFill>
                  <a:latin typeface="Aileron Thin" panose="020B0604020202020204" charset="0"/>
                </a:rPr>
                <a:t> </a:t>
              </a:r>
              <a:r>
                <a:rPr lang="en-IN" sz="1050" dirty="0" smtClean="0">
                  <a:solidFill>
                    <a:prstClr val="black"/>
                  </a:solidFill>
                  <a:latin typeface="Aileron Thin" panose="020B0604020202020204" charset="0"/>
                </a:rPr>
                <a:t>August</a:t>
              </a:r>
              <a:r>
                <a:rPr lang="en-IN" sz="1200" dirty="0" smtClean="0">
                  <a:solidFill>
                    <a:prstClr val="black"/>
                  </a:solidFill>
                  <a:latin typeface="Aileron Thin" panose="020B0604020202020204" charset="0"/>
                </a:rPr>
                <a:t>,</a:t>
              </a:r>
              <a:r>
                <a:rPr lang="en-IN" sz="1050" dirty="0" smtClean="0">
                  <a:solidFill>
                    <a:prstClr val="black"/>
                  </a:solidFill>
                  <a:latin typeface="Aileron Thin" panose="020B0604020202020204" charset="0"/>
                </a:rPr>
                <a:t> </a:t>
              </a:r>
              <a:r>
                <a:rPr lang="en-IN" sz="1050" dirty="0" smtClean="0">
                  <a:solidFill>
                    <a:prstClr val="black"/>
                  </a:solidFill>
                  <a:latin typeface="Aileron Thin" panose="020B0604020202020204" charset="0"/>
                </a:rPr>
                <a:t>2022 </a:t>
              </a:r>
              <a:endParaRPr lang="en-IN" sz="1050" dirty="0">
                <a:solidFill>
                  <a:prstClr val="black"/>
                </a:solidFill>
                <a:latin typeface="Aileron Thin" panose="020B060402020202020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9614" y="6042597"/>
              <a:ext cx="219300" cy="21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30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7370" y="112905"/>
            <a:ext cx="11157819" cy="47484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Corbel" panose="020B0503020204020204" pitchFamily="34" charset="0"/>
              </a:rPr>
              <a:t>RFM Distribution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26038" y="5050908"/>
            <a:ext cx="107223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27.4% of customer have recency &lt;=191</a:t>
            </a: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~74% of customers have only made 1 visit. It is an opportunity for the brand to target these customers using Lifecycle campaigns to increase repeat conversion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Around 8% of customers have ABV more than 16k. These customers can be targeted for repeat visits.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78" y="1526019"/>
            <a:ext cx="11154811" cy="312522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778265" y="6527786"/>
            <a:ext cx="3352775" cy="276999"/>
            <a:chOff x="139614" y="6029666"/>
            <a:chExt cx="3409473" cy="245160"/>
          </a:xfrm>
        </p:grpSpPr>
        <p:sp>
          <p:nvSpPr>
            <p:cNvPr id="9" name="Rectangle 8"/>
            <p:cNvSpPr/>
            <p:nvPr/>
          </p:nvSpPr>
          <p:spPr>
            <a:xfrm>
              <a:off x="301579" y="6029666"/>
              <a:ext cx="3247508" cy="245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/>
              <a:r>
                <a:rPr lang="en-IN" sz="1050" dirty="0">
                  <a:solidFill>
                    <a:prstClr val="black"/>
                  </a:solidFill>
                  <a:latin typeface="Aileron Thin" panose="020B0604020202020204" charset="0"/>
                </a:rPr>
                <a:t>Date period </a:t>
              </a:r>
              <a:r>
                <a:rPr lang="en-IN" sz="1050" dirty="0" smtClean="0">
                  <a:solidFill>
                    <a:prstClr val="black"/>
                  </a:solidFill>
                  <a:latin typeface="Aileron Thin" panose="020B0604020202020204" charset="0"/>
                </a:rPr>
                <a:t>: </a:t>
              </a:r>
              <a:r>
                <a:rPr lang="en-IN" sz="1200" dirty="0" smtClean="0">
                  <a:solidFill>
                    <a:prstClr val="black"/>
                  </a:solidFill>
                  <a:latin typeface="Aileron Thin" panose="020B0604020202020204" charset="0"/>
                </a:rPr>
                <a:t>1</a:t>
              </a:r>
              <a:r>
                <a:rPr lang="en-IN" sz="1200" baseline="30000" dirty="0" smtClean="0">
                  <a:solidFill>
                    <a:prstClr val="black"/>
                  </a:solidFill>
                  <a:latin typeface="Aileron Thin" panose="020B0604020202020204" charset="0"/>
                </a:rPr>
                <a:t>st</a:t>
              </a:r>
              <a:r>
                <a:rPr lang="en-IN" sz="1200" dirty="0" smtClean="0">
                  <a:solidFill>
                    <a:prstClr val="black"/>
                  </a:solidFill>
                  <a:latin typeface="Aileron Thin" panose="020B0604020202020204" charset="0"/>
                </a:rPr>
                <a:t> </a:t>
              </a:r>
              <a:r>
                <a:rPr lang="en-IN" sz="1050" dirty="0" smtClean="0">
                  <a:solidFill>
                    <a:prstClr val="black"/>
                  </a:solidFill>
                  <a:latin typeface="Aileron Thin" panose="020B0604020202020204" charset="0"/>
                </a:rPr>
                <a:t> </a:t>
              </a:r>
              <a:r>
                <a:rPr lang="en-IN" sz="1050" dirty="0" smtClean="0">
                  <a:solidFill>
                    <a:prstClr val="black"/>
                  </a:solidFill>
                  <a:latin typeface="Aileron Thin" panose="020B0604020202020204" charset="0"/>
                </a:rPr>
                <a:t>August,</a:t>
              </a:r>
              <a:r>
                <a:rPr lang="en-IN" sz="1050" dirty="0" smtClean="0">
                  <a:solidFill>
                    <a:prstClr val="black"/>
                  </a:solidFill>
                  <a:latin typeface="Aileron Thin" panose="020B0604020202020204" charset="0"/>
                </a:rPr>
                <a:t> 2019 </a:t>
              </a:r>
              <a:r>
                <a:rPr lang="en-IN" sz="1050" dirty="0" smtClean="0">
                  <a:solidFill>
                    <a:prstClr val="black"/>
                  </a:solidFill>
                  <a:latin typeface="Aileron Thin" panose="020B0604020202020204" charset="0"/>
                </a:rPr>
                <a:t>– </a:t>
              </a:r>
              <a:r>
                <a:rPr lang="en-IN" sz="1200" dirty="0" smtClean="0">
                  <a:solidFill>
                    <a:prstClr val="black"/>
                  </a:solidFill>
                  <a:latin typeface="Aileron Thin" panose="020B0604020202020204" charset="0"/>
                </a:rPr>
                <a:t>1</a:t>
              </a:r>
              <a:r>
                <a:rPr lang="en-IN" sz="1200" baseline="30000" dirty="0" smtClean="0">
                  <a:solidFill>
                    <a:prstClr val="black"/>
                  </a:solidFill>
                  <a:latin typeface="Aileron Thin" panose="020B0604020202020204" charset="0"/>
                </a:rPr>
                <a:t>st</a:t>
              </a:r>
              <a:r>
                <a:rPr lang="en-IN" sz="1200" dirty="0" smtClean="0">
                  <a:solidFill>
                    <a:prstClr val="black"/>
                  </a:solidFill>
                  <a:latin typeface="Aileron Thin" panose="020B0604020202020204" charset="0"/>
                </a:rPr>
                <a:t> </a:t>
              </a:r>
              <a:r>
                <a:rPr lang="en-IN" sz="1050" dirty="0" smtClean="0">
                  <a:solidFill>
                    <a:prstClr val="black"/>
                  </a:solidFill>
                  <a:latin typeface="Aileron Thin" panose="020B0604020202020204" charset="0"/>
                </a:rPr>
                <a:t>August</a:t>
              </a:r>
              <a:r>
                <a:rPr lang="en-IN" sz="1200" dirty="0" smtClean="0">
                  <a:solidFill>
                    <a:prstClr val="black"/>
                  </a:solidFill>
                  <a:latin typeface="Aileron Thin" panose="020B0604020202020204" charset="0"/>
                </a:rPr>
                <a:t>,</a:t>
              </a:r>
              <a:r>
                <a:rPr lang="en-IN" sz="1050" dirty="0" smtClean="0">
                  <a:solidFill>
                    <a:prstClr val="black"/>
                  </a:solidFill>
                  <a:latin typeface="Aileron Thin" panose="020B0604020202020204" charset="0"/>
                </a:rPr>
                <a:t> </a:t>
              </a:r>
              <a:r>
                <a:rPr lang="en-IN" sz="1050" dirty="0" smtClean="0">
                  <a:solidFill>
                    <a:prstClr val="black"/>
                  </a:solidFill>
                  <a:latin typeface="Aileron Thin" panose="020B0604020202020204" charset="0"/>
                </a:rPr>
                <a:t>2022 </a:t>
              </a:r>
              <a:endParaRPr lang="en-IN" sz="1050" dirty="0">
                <a:solidFill>
                  <a:prstClr val="black"/>
                </a:solidFill>
                <a:latin typeface="Aileron Thin" panose="020B060402020202020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9614" y="6042597"/>
              <a:ext cx="219300" cy="21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703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7370" y="112905"/>
            <a:ext cx="11157819" cy="47484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Corbel" panose="020B0503020204020204" pitchFamily="34" charset="0"/>
              </a:rPr>
              <a:t>RFM Distribution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26038" y="5050908"/>
            <a:ext cx="10722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x-axis is the overall score after combining R, F and M clusters. Each bar represents the % share of customers present under each overall score. Whereas, the line represents the cumulative sales contribution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~21% customers have a combined RFM score of 3, which holds a majority of customer 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~1% customers have the best combined RFM score of 8, and are most valuable to the brand.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778265" y="6527786"/>
            <a:ext cx="3352775" cy="276999"/>
            <a:chOff x="139614" y="6029666"/>
            <a:chExt cx="3409473" cy="245160"/>
          </a:xfrm>
        </p:grpSpPr>
        <p:sp>
          <p:nvSpPr>
            <p:cNvPr id="9" name="Rectangle 8"/>
            <p:cNvSpPr/>
            <p:nvPr/>
          </p:nvSpPr>
          <p:spPr>
            <a:xfrm>
              <a:off x="301579" y="6029666"/>
              <a:ext cx="3247508" cy="245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/>
              <a:r>
                <a:rPr lang="en-IN" sz="1050" dirty="0">
                  <a:solidFill>
                    <a:prstClr val="black"/>
                  </a:solidFill>
                  <a:latin typeface="Aileron Thin" panose="020B0604020202020204" charset="0"/>
                </a:rPr>
                <a:t>Date period </a:t>
              </a:r>
              <a:r>
                <a:rPr lang="en-IN" sz="1050" dirty="0" smtClean="0">
                  <a:solidFill>
                    <a:prstClr val="black"/>
                  </a:solidFill>
                  <a:latin typeface="Aileron Thin" panose="020B0604020202020204" charset="0"/>
                </a:rPr>
                <a:t>: </a:t>
              </a:r>
              <a:r>
                <a:rPr lang="en-IN" sz="1200" dirty="0" smtClean="0">
                  <a:solidFill>
                    <a:prstClr val="black"/>
                  </a:solidFill>
                  <a:latin typeface="Aileron Thin" panose="020B0604020202020204" charset="0"/>
                </a:rPr>
                <a:t>1</a:t>
              </a:r>
              <a:r>
                <a:rPr lang="en-IN" sz="1200" baseline="30000" dirty="0" smtClean="0">
                  <a:solidFill>
                    <a:prstClr val="black"/>
                  </a:solidFill>
                  <a:latin typeface="Aileron Thin" panose="020B0604020202020204" charset="0"/>
                </a:rPr>
                <a:t>st</a:t>
              </a:r>
              <a:r>
                <a:rPr lang="en-IN" sz="1200" dirty="0" smtClean="0">
                  <a:solidFill>
                    <a:prstClr val="black"/>
                  </a:solidFill>
                  <a:latin typeface="Aileron Thin" panose="020B0604020202020204" charset="0"/>
                </a:rPr>
                <a:t> </a:t>
              </a:r>
              <a:r>
                <a:rPr lang="en-IN" sz="1050" dirty="0" smtClean="0">
                  <a:solidFill>
                    <a:prstClr val="black"/>
                  </a:solidFill>
                  <a:latin typeface="Aileron Thin" panose="020B0604020202020204" charset="0"/>
                </a:rPr>
                <a:t> </a:t>
              </a:r>
              <a:r>
                <a:rPr lang="en-IN" sz="1050" dirty="0" smtClean="0">
                  <a:solidFill>
                    <a:prstClr val="black"/>
                  </a:solidFill>
                  <a:latin typeface="Aileron Thin" panose="020B0604020202020204" charset="0"/>
                </a:rPr>
                <a:t>August,</a:t>
              </a:r>
              <a:r>
                <a:rPr lang="en-IN" sz="1050" dirty="0" smtClean="0">
                  <a:solidFill>
                    <a:prstClr val="black"/>
                  </a:solidFill>
                  <a:latin typeface="Aileron Thin" panose="020B0604020202020204" charset="0"/>
                </a:rPr>
                <a:t> 2019 </a:t>
              </a:r>
              <a:r>
                <a:rPr lang="en-IN" sz="1050" dirty="0" smtClean="0">
                  <a:solidFill>
                    <a:prstClr val="black"/>
                  </a:solidFill>
                  <a:latin typeface="Aileron Thin" panose="020B0604020202020204" charset="0"/>
                </a:rPr>
                <a:t>– </a:t>
              </a:r>
              <a:r>
                <a:rPr lang="en-IN" sz="1200" dirty="0" smtClean="0">
                  <a:solidFill>
                    <a:prstClr val="black"/>
                  </a:solidFill>
                  <a:latin typeface="Aileron Thin" panose="020B0604020202020204" charset="0"/>
                </a:rPr>
                <a:t>1</a:t>
              </a:r>
              <a:r>
                <a:rPr lang="en-IN" sz="1200" baseline="30000" dirty="0" smtClean="0">
                  <a:solidFill>
                    <a:prstClr val="black"/>
                  </a:solidFill>
                  <a:latin typeface="Aileron Thin" panose="020B0604020202020204" charset="0"/>
                </a:rPr>
                <a:t>st</a:t>
              </a:r>
              <a:r>
                <a:rPr lang="en-IN" sz="1200" dirty="0" smtClean="0">
                  <a:solidFill>
                    <a:prstClr val="black"/>
                  </a:solidFill>
                  <a:latin typeface="Aileron Thin" panose="020B0604020202020204" charset="0"/>
                </a:rPr>
                <a:t> </a:t>
              </a:r>
              <a:r>
                <a:rPr lang="en-IN" sz="1050" dirty="0" smtClean="0">
                  <a:solidFill>
                    <a:prstClr val="black"/>
                  </a:solidFill>
                  <a:latin typeface="Aileron Thin" panose="020B0604020202020204" charset="0"/>
                </a:rPr>
                <a:t>August</a:t>
              </a:r>
              <a:r>
                <a:rPr lang="en-IN" sz="1200" dirty="0" smtClean="0">
                  <a:solidFill>
                    <a:prstClr val="black"/>
                  </a:solidFill>
                  <a:latin typeface="Aileron Thin" panose="020B0604020202020204" charset="0"/>
                </a:rPr>
                <a:t>,</a:t>
              </a:r>
              <a:r>
                <a:rPr lang="en-IN" sz="1050" dirty="0" smtClean="0">
                  <a:solidFill>
                    <a:prstClr val="black"/>
                  </a:solidFill>
                  <a:latin typeface="Aileron Thin" panose="020B0604020202020204" charset="0"/>
                </a:rPr>
                <a:t> </a:t>
              </a:r>
              <a:r>
                <a:rPr lang="en-IN" sz="1050" dirty="0" smtClean="0">
                  <a:solidFill>
                    <a:prstClr val="black"/>
                  </a:solidFill>
                  <a:latin typeface="Aileron Thin" panose="020B0604020202020204" charset="0"/>
                </a:rPr>
                <a:t>2022 </a:t>
              </a:r>
              <a:endParaRPr lang="en-IN" sz="1050" dirty="0">
                <a:solidFill>
                  <a:prstClr val="black"/>
                </a:solidFill>
                <a:latin typeface="Aileron Thin" panose="020B060402020202020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9614" y="6042597"/>
              <a:ext cx="219300" cy="21930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95" y="979821"/>
            <a:ext cx="7735697" cy="376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7370" y="112905"/>
            <a:ext cx="11157819" cy="47484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Corbel" panose="020B0503020204020204" pitchFamily="34" charset="0"/>
              </a:rPr>
              <a:t>RFM Distribution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13846" y="5328085"/>
            <a:ext cx="107223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The Top segment is the best performing segments among all segments.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2% of total customer base have contributed to 11% of total sales.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44% customers have a frequency of around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The Top segment have the best average recency among all segments for repeaters over the last three years.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778265" y="6527786"/>
            <a:ext cx="3352775" cy="276999"/>
            <a:chOff x="139614" y="6029666"/>
            <a:chExt cx="3409473" cy="245160"/>
          </a:xfrm>
        </p:grpSpPr>
        <p:sp>
          <p:nvSpPr>
            <p:cNvPr id="9" name="Rectangle 8"/>
            <p:cNvSpPr/>
            <p:nvPr/>
          </p:nvSpPr>
          <p:spPr>
            <a:xfrm>
              <a:off x="301579" y="6029666"/>
              <a:ext cx="3247508" cy="245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/>
              <a:r>
                <a:rPr lang="en-IN" sz="1050" dirty="0">
                  <a:solidFill>
                    <a:prstClr val="black"/>
                  </a:solidFill>
                  <a:latin typeface="Aileron Thin" panose="020B0604020202020204" charset="0"/>
                </a:rPr>
                <a:t>Date period </a:t>
              </a:r>
              <a:r>
                <a:rPr lang="en-IN" sz="1050" dirty="0" smtClean="0">
                  <a:solidFill>
                    <a:prstClr val="black"/>
                  </a:solidFill>
                  <a:latin typeface="Aileron Thin" panose="020B0604020202020204" charset="0"/>
                </a:rPr>
                <a:t>: </a:t>
              </a:r>
              <a:r>
                <a:rPr lang="en-IN" sz="1200" dirty="0" smtClean="0">
                  <a:solidFill>
                    <a:prstClr val="black"/>
                  </a:solidFill>
                  <a:latin typeface="Aileron Thin" panose="020B0604020202020204" charset="0"/>
                </a:rPr>
                <a:t>1</a:t>
              </a:r>
              <a:r>
                <a:rPr lang="en-IN" sz="1200" baseline="30000" dirty="0" smtClean="0">
                  <a:solidFill>
                    <a:prstClr val="black"/>
                  </a:solidFill>
                  <a:latin typeface="Aileron Thin" panose="020B0604020202020204" charset="0"/>
                </a:rPr>
                <a:t>st</a:t>
              </a:r>
              <a:r>
                <a:rPr lang="en-IN" sz="1200" dirty="0" smtClean="0">
                  <a:solidFill>
                    <a:prstClr val="black"/>
                  </a:solidFill>
                  <a:latin typeface="Aileron Thin" panose="020B0604020202020204" charset="0"/>
                </a:rPr>
                <a:t> </a:t>
              </a:r>
              <a:r>
                <a:rPr lang="en-IN" sz="1050" dirty="0" smtClean="0">
                  <a:solidFill>
                    <a:prstClr val="black"/>
                  </a:solidFill>
                  <a:latin typeface="Aileron Thin" panose="020B0604020202020204" charset="0"/>
                </a:rPr>
                <a:t> </a:t>
              </a:r>
              <a:r>
                <a:rPr lang="en-IN" sz="1050" dirty="0" smtClean="0">
                  <a:solidFill>
                    <a:prstClr val="black"/>
                  </a:solidFill>
                  <a:latin typeface="Aileron Thin" panose="020B0604020202020204" charset="0"/>
                </a:rPr>
                <a:t>August,</a:t>
              </a:r>
              <a:r>
                <a:rPr lang="en-IN" sz="1050" dirty="0" smtClean="0">
                  <a:solidFill>
                    <a:prstClr val="black"/>
                  </a:solidFill>
                  <a:latin typeface="Aileron Thin" panose="020B0604020202020204" charset="0"/>
                </a:rPr>
                <a:t> 2019 </a:t>
              </a:r>
              <a:r>
                <a:rPr lang="en-IN" sz="1050" dirty="0" smtClean="0">
                  <a:solidFill>
                    <a:prstClr val="black"/>
                  </a:solidFill>
                  <a:latin typeface="Aileron Thin" panose="020B0604020202020204" charset="0"/>
                </a:rPr>
                <a:t>– </a:t>
              </a:r>
              <a:r>
                <a:rPr lang="en-IN" sz="1200" dirty="0" smtClean="0">
                  <a:solidFill>
                    <a:prstClr val="black"/>
                  </a:solidFill>
                  <a:latin typeface="Aileron Thin" panose="020B0604020202020204" charset="0"/>
                </a:rPr>
                <a:t>1</a:t>
              </a:r>
              <a:r>
                <a:rPr lang="en-IN" sz="1200" baseline="30000" dirty="0" smtClean="0">
                  <a:solidFill>
                    <a:prstClr val="black"/>
                  </a:solidFill>
                  <a:latin typeface="Aileron Thin" panose="020B0604020202020204" charset="0"/>
                </a:rPr>
                <a:t>st</a:t>
              </a:r>
              <a:r>
                <a:rPr lang="en-IN" sz="1200" dirty="0" smtClean="0">
                  <a:solidFill>
                    <a:prstClr val="black"/>
                  </a:solidFill>
                  <a:latin typeface="Aileron Thin" panose="020B0604020202020204" charset="0"/>
                </a:rPr>
                <a:t> </a:t>
              </a:r>
              <a:r>
                <a:rPr lang="en-IN" sz="1050" dirty="0" smtClean="0">
                  <a:solidFill>
                    <a:prstClr val="black"/>
                  </a:solidFill>
                  <a:latin typeface="Aileron Thin" panose="020B0604020202020204" charset="0"/>
                </a:rPr>
                <a:t>August</a:t>
              </a:r>
              <a:r>
                <a:rPr lang="en-IN" sz="1200" dirty="0" smtClean="0">
                  <a:solidFill>
                    <a:prstClr val="black"/>
                  </a:solidFill>
                  <a:latin typeface="Aileron Thin" panose="020B0604020202020204" charset="0"/>
                </a:rPr>
                <a:t>,</a:t>
              </a:r>
              <a:r>
                <a:rPr lang="en-IN" sz="1050" dirty="0" smtClean="0">
                  <a:solidFill>
                    <a:prstClr val="black"/>
                  </a:solidFill>
                  <a:latin typeface="Aileron Thin" panose="020B0604020202020204" charset="0"/>
                </a:rPr>
                <a:t> </a:t>
              </a:r>
              <a:r>
                <a:rPr lang="en-IN" sz="1050" dirty="0" smtClean="0">
                  <a:solidFill>
                    <a:prstClr val="black"/>
                  </a:solidFill>
                  <a:latin typeface="Aileron Thin" panose="020B0604020202020204" charset="0"/>
                </a:rPr>
                <a:t>2022 </a:t>
              </a:r>
              <a:endParaRPr lang="en-IN" sz="1050" dirty="0">
                <a:solidFill>
                  <a:prstClr val="black"/>
                </a:solidFill>
                <a:latin typeface="Aileron Thin" panose="020B060402020202020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9614" y="6042597"/>
              <a:ext cx="219300" cy="219300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89" y="764715"/>
            <a:ext cx="7045177" cy="2648867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45005"/>
              </p:ext>
            </p:extLst>
          </p:nvPr>
        </p:nvGraphicFramePr>
        <p:xfrm>
          <a:off x="1650978" y="3651889"/>
          <a:ext cx="8610600" cy="1493520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3294134279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49599639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861038859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573963818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706854033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15426897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6362987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62376116"/>
                    </a:ext>
                  </a:extLst>
                </a:gridCol>
              </a:tblGrid>
              <a:tr h="2987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Recency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Monetary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21541"/>
                  </a:ext>
                </a:extLst>
              </a:tr>
              <a:tr h="2987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4,25,491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2,33,37,01,078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353781"/>
                  </a:ext>
                </a:extLst>
              </a:tr>
              <a:tr h="2987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</a:t>
                      </a:r>
                      <a:r>
                        <a:rPr lang="en-IN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3,55,872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3,64,19,79,961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066429"/>
                  </a:ext>
                </a:extLst>
              </a:tr>
              <a:tr h="2987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</a:t>
                      </a:r>
                      <a:r>
                        <a:rPr lang="en-IN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1,57,207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3,56,38,98,727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432363"/>
                  </a:ext>
                </a:extLst>
              </a:tr>
              <a:tr h="2987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22,700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1,19,24,99,223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11,500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432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72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7370" y="112905"/>
            <a:ext cx="11157819" cy="47484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Corbel" panose="020B0503020204020204" pitchFamily="34" charset="0"/>
              </a:rPr>
              <a:t>RFM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5372363" y="422348"/>
          <a:ext cx="7411820" cy="5774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3" name="Chart 42"/>
          <p:cNvGraphicFramePr/>
          <p:nvPr>
            <p:extLst/>
          </p:nvPr>
        </p:nvGraphicFramePr>
        <p:xfrm>
          <a:off x="377370" y="883516"/>
          <a:ext cx="4621349" cy="2375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4" name="Chart 43"/>
          <p:cNvGraphicFramePr/>
          <p:nvPr>
            <p:extLst/>
          </p:nvPr>
        </p:nvGraphicFramePr>
        <p:xfrm>
          <a:off x="442272" y="3128715"/>
          <a:ext cx="4634825" cy="2444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821354" y="6192955"/>
            <a:ext cx="43706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K means algorithm applied on recency, frequency and monitory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Elbow curve suggested cut to be 4*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Initial 64 segments finally merged into 4 based on RFM score given*</a:t>
            </a:r>
            <a:endParaRPr lang="en-US" sz="1100" dirty="0"/>
          </a:p>
        </p:txBody>
      </p:sp>
      <p:sp>
        <p:nvSpPr>
          <p:cNvPr id="45" name="Rounded Rectangle 44"/>
          <p:cNvSpPr/>
          <p:nvPr/>
        </p:nvSpPr>
        <p:spPr>
          <a:xfrm>
            <a:off x="931817" y="1419497"/>
            <a:ext cx="1924594" cy="18397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957493" y="3639445"/>
            <a:ext cx="1924594" cy="17250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26039" y="5573486"/>
            <a:ext cx="573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segmentations are consistent with the purchase pattern desired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Hit rate and redemption rate are highest among premium and 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Corbel" panose="020B0503020204020204" pitchFamily="34" charset="0"/>
              </a:rPr>
              <a:t>One Timer Engagement – An addition to already configured flow  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16200000" flipH="1">
            <a:off x="1269007" y="2321246"/>
            <a:ext cx="1290287" cy="3841"/>
          </a:xfrm>
          <a:prstGeom prst="line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1549400" y="1675860"/>
            <a:ext cx="270933" cy="294217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2019301" y="1640465"/>
            <a:ext cx="211198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67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Customer Registers</a:t>
            </a:r>
          </a:p>
          <a:p>
            <a:r>
              <a:rPr lang="en-US" sz="1333" dirty="0"/>
              <a:t>500 BP Validity 1 month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16200000" flipH="1">
            <a:off x="4993658" y="2321246"/>
            <a:ext cx="1290287" cy="3841"/>
          </a:xfrm>
          <a:prstGeom prst="line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36"/>
          <p:cNvSpPr>
            <a:spLocks noEditPoints="1"/>
          </p:cNvSpPr>
          <p:nvPr/>
        </p:nvSpPr>
        <p:spPr bwMode="auto">
          <a:xfrm>
            <a:off x="5274051" y="1675860"/>
            <a:ext cx="270933" cy="294217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TextBox 22"/>
          <p:cNvSpPr txBox="1"/>
          <p:nvPr/>
        </p:nvSpPr>
        <p:spPr>
          <a:xfrm>
            <a:off x="5743951" y="1640465"/>
            <a:ext cx="2111983" cy="13129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67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1500 BP</a:t>
            </a:r>
            <a:r>
              <a:rPr lang="en-US" sz="2133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/>
            </a:r>
            <a:br>
              <a:rPr lang="en-US" sz="2133" b="1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sz="1333" dirty="0" smtClean="0"/>
              <a:t>Validity 14 days  </a:t>
            </a:r>
            <a:r>
              <a:rPr lang="en-US" sz="1333" i="1" dirty="0" smtClean="0">
                <a:solidFill>
                  <a:schemeClr val="accent1"/>
                </a:solidFill>
              </a:rPr>
              <a:t>and Announce a monthly draw of 10 among the top 1000 spenders for a  substantial reward</a:t>
            </a:r>
            <a:endParaRPr lang="en-US" sz="1400" i="1" dirty="0">
              <a:solidFill>
                <a:schemeClr val="accent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16200000" flipH="1">
            <a:off x="8702058" y="2321246"/>
            <a:ext cx="1290287" cy="3841"/>
          </a:xfrm>
          <a:prstGeom prst="line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36"/>
          <p:cNvSpPr>
            <a:spLocks noEditPoints="1"/>
          </p:cNvSpPr>
          <p:nvPr/>
        </p:nvSpPr>
        <p:spPr bwMode="auto">
          <a:xfrm>
            <a:off x="8982451" y="1675860"/>
            <a:ext cx="270933" cy="294217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7" name="TextBox 26"/>
          <p:cNvSpPr txBox="1"/>
          <p:nvPr/>
        </p:nvSpPr>
        <p:spPr>
          <a:xfrm>
            <a:off x="9452351" y="1640465"/>
            <a:ext cx="2111983" cy="11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67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2500 BP </a:t>
            </a:r>
            <a:r>
              <a:rPr lang="en-US" sz="1333" dirty="0" smtClean="0"/>
              <a:t>Validity 30 days </a:t>
            </a:r>
            <a:r>
              <a:rPr lang="en-US" sz="1333" i="1" dirty="0" smtClean="0">
                <a:solidFill>
                  <a:schemeClr val="accent1"/>
                </a:solidFill>
              </a:rPr>
              <a:t>and announce a gamification which a customer will be eligible to participate if they make a purchase </a:t>
            </a:r>
            <a:endParaRPr lang="en-US" sz="1400" dirty="0"/>
          </a:p>
        </p:txBody>
      </p:sp>
      <p:cxnSp>
        <p:nvCxnSpPr>
          <p:cNvPr id="29" name="Straight Connector 28"/>
          <p:cNvCxnSpPr/>
          <p:nvPr/>
        </p:nvCxnSpPr>
        <p:spPr>
          <a:xfrm rot="16200000" flipH="1">
            <a:off x="3162545" y="5268188"/>
            <a:ext cx="1290287" cy="3841"/>
          </a:xfrm>
          <a:prstGeom prst="line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36"/>
          <p:cNvSpPr>
            <a:spLocks noEditPoints="1"/>
          </p:cNvSpPr>
          <p:nvPr/>
        </p:nvSpPr>
        <p:spPr bwMode="auto">
          <a:xfrm>
            <a:off x="3907367" y="5562601"/>
            <a:ext cx="270933" cy="294217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1" name="TextBox 30"/>
          <p:cNvSpPr txBox="1"/>
          <p:nvPr/>
        </p:nvSpPr>
        <p:spPr>
          <a:xfrm>
            <a:off x="1329522" y="4739007"/>
            <a:ext cx="225876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67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1000 BP</a:t>
            </a:r>
          </a:p>
          <a:p>
            <a:pPr algn="r"/>
            <a:r>
              <a:rPr lang="en-US" sz="1333" dirty="0"/>
              <a:t>Validity 7 days</a:t>
            </a:r>
          </a:p>
        </p:txBody>
      </p:sp>
      <p:cxnSp>
        <p:nvCxnSpPr>
          <p:cNvPr id="33" name="Straight Connector 32"/>
          <p:cNvCxnSpPr/>
          <p:nvPr/>
        </p:nvCxnSpPr>
        <p:spPr>
          <a:xfrm rot="16200000" flipH="1">
            <a:off x="6845545" y="5268188"/>
            <a:ext cx="1290287" cy="3841"/>
          </a:xfrm>
          <a:prstGeom prst="line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6"/>
          <p:cNvSpPr>
            <a:spLocks noEditPoints="1"/>
          </p:cNvSpPr>
          <p:nvPr/>
        </p:nvSpPr>
        <p:spPr bwMode="auto">
          <a:xfrm>
            <a:off x="7590367" y="5562601"/>
            <a:ext cx="270933" cy="294217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5278967" y="4714407"/>
            <a:ext cx="2111983" cy="11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67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2000 BP </a:t>
            </a:r>
            <a:r>
              <a:rPr lang="en-US" sz="1333" dirty="0"/>
              <a:t>V</a:t>
            </a:r>
            <a:r>
              <a:rPr lang="en-US" sz="1333" dirty="0" smtClean="0"/>
              <a:t>alidity 14 days d  </a:t>
            </a:r>
            <a:r>
              <a:rPr lang="en-US" sz="1333" i="1" dirty="0" smtClean="0">
                <a:solidFill>
                  <a:schemeClr val="accent1"/>
                </a:solidFill>
              </a:rPr>
              <a:t>and Announce the top 10 winners</a:t>
            </a:r>
            <a:endParaRPr lang="en-US" sz="1400" i="1" dirty="0" smtClean="0">
              <a:solidFill>
                <a:schemeClr val="accent1"/>
              </a:solidFill>
            </a:endParaRPr>
          </a:p>
          <a:p>
            <a:pPr algn="r"/>
            <a:endParaRPr lang="en-US" sz="1333" dirty="0" smtClean="0"/>
          </a:p>
          <a:p>
            <a:pPr algn="r"/>
            <a:endParaRPr lang="en-US" sz="1333" dirty="0"/>
          </a:p>
        </p:txBody>
      </p:sp>
      <p:grpSp>
        <p:nvGrpSpPr>
          <p:cNvPr id="40" name="Group 39"/>
          <p:cNvGrpSpPr/>
          <p:nvPr/>
        </p:nvGrpSpPr>
        <p:grpSpPr>
          <a:xfrm>
            <a:off x="1449190" y="2983689"/>
            <a:ext cx="10222921" cy="1581743"/>
            <a:chOff x="1086892" y="2237766"/>
            <a:chExt cx="7667191" cy="1186307"/>
          </a:xfrm>
        </p:grpSpPr>
        <p:sp>
          <p:nvSpPr>
            <p:cNvPr id="5" name="Rectangle 4"/>
            <p:cNvSpPr/>
            <p:nvPr/>
          </p:nvSpPr>
          <p:spPr>
            <a:xfrm>
              <a:off x="1086892" y="2564050"/>
              <a:ext cx="697441" cy="5293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33" b="1" dirty="0" smtClean="0">
                  <a:solidFill>
                    <a:schemeClr val="bg1"/>
                  </a:solidFill>
                </a:rPr>
                <a:t>Day 1</a:t>
              </a:r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83867" y="2564050"/>
              <a:ext cx="697441" cy="5293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80842" y="2564050"/>
              <a:ext cx="697441" cy="5293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33" b="1" dirty="0" smtClean="0">
                  <a:solidFill>
                    <a:schemeClr val="bg1"/>
                  </a:solidFill>
                </a:rPr>
                <a:t>1</a:t>
              </a:r>
              <a:r>
                <a:rPr lang="en-US" sz="2133" b="1" baseline="30000" dirty="0" smtClean="0">
                  <a:solidFill>
                    <a:schemeClr val="bg1"/>
                  </a:solidFill>
                </a:rPr>
                <a:t>st</a:t>
              </a:r>
              <a:r>
                <a:rPr lang="en-US" sz="2133" b="1" dirty="0" smtClean="0">
                  <a:solidFill>
                    <a:schemeClr val="bg1"/>
                  </a:solidFill>
                </a:rPr>
                <a:t> Friday</a:t>
              </a:r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77817" y="2564050"/>
              <a:ext cx="697441" cy="5293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74792" y="2564050"/>
              <a:ext cx="697441" cy="5293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33" b="1" dirty="0" smtClean="0">
                  <a:solidFill>
                    <a:schemeClr val="bg1"/>
                  </a:solidFill>
                </a:rPr>
                <a:t>2</a:t>
              </a:r>
              <a:r>
                <a:rPr lang="en-US" sz="2133" b="1" baseline="30000" dirty="0" smtClean="0">
                  <a:solidFill>
                    <a:schemeClr val="bg1"/>
                  </a:solidFill>
                </a:rPr>
                <a:t>nd</a:t>
              </a:r>
              <a:r>
                <a:rPr lang="en-US" sz="2133" b="1" dirty="0" smtClean="0">
                  <a:solidFill>
                    <a:schemeClr val="bg1"/>
                  </a:solidFill>
                </a:rPr>
                <a:t> Friday</a:t>
              </a:r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1767" y="2564050"/>
              <a:ext cx="697441" cy="5293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68742" y="2564050"/>
              <a:ext cx="697441" cy="5293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33" b="1" dirty="0" smtClean="0">
                  <a:solidFill>
                    <a:schemeClr val="bg1"/>
                  </a:solidFill>
                </a:rPr>
                <a:t>4</a:t>
              </a:r>
              <a:r>
                <a:rPr lang="en-US" sz="2133" b="1" baseline="30000" dirty="0" smtClean="0">
                  <a:solidFill>
                    <a:schemeClr val="bg1"/>
                  </a:solidFill>
                </a:rPr>
                <a:t>th</a:t>
              </a:r>
              <a:r>
                <a:rPr lang="en-US" sz="2133" b="1" dirty="0" smtClean="0">
                  <a:solidFill>
                    <a:schemeClr val="bg1"/>
                  </a:solidFill>
                </a:rPr>
                <a:t> Friday</a:t>
              </a:r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5717" y="2564050"/>
              <a:ext cx="697441" cy="5293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62692" y="2564050"/>
              <a:ext cx="697441" cy="5293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33" b="1" dirty="0" smtClean="0">
                  <a:solidFill>
                    <a:schemeClr val="bg1"/>
                  </a:solidFill>
                </a:rPr>
                <a:t>6</a:t>
              </a:r>
              <a:r>
                <a:rPr lang="en-US" sz="2133" b="1" baseline="30000" dirty="0" smtClean="0">
                  <a:solidFill>
                    <a:schemeClr val="bg1"/>
                  </a:solidFill>
                </a:rPr>
                <a:t>th</a:t>
              </a:r>
              <a:r>
                <a:rPr lang="en-US" sz="2133" b="1" dirty="0" smtClean="0">
                  <a:solidFill>
                    <a:schemeClr val="bg1"/>
                  </a:solidFill>
                </a:rPr>
                <a:t> Friday</a:t>
              </a:r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59667" y="2564050"/>
              <a:ext cx="697441" cy="5293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056642" y="2564050"/>
              <a:ext cx="697441" cy="5293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1245112" y="2237766"/>
              <a:ext cx="381000" cy="328448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4033012" y="2237766"/>
              <a:ext cx="381000" cy="328448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6820912" y="2237766"/>
              <a:ext cx="381000" cy="328448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667000" y="3095625"/>
              <a:ext cx="381000" cy="328448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400" dirty="0"/>
            </a:p>
          </p:txBody>
        </p:sp>
        <p:sp>
          <p:nvSpPr>
            <p:cNvPr id="32" name="Isosceles Triangle 31"/>
            <p:cNvSpPr/>
            <p:nvPr/>
          </p:nvSpPr>
          <p:spPr>
            <a:xfrm rot="10800000">
              <a:off x="5429250" y="3095625"/>
              <a:ext cx="381000" cy="328448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400" dirty="0"/>
            </a:p>
          </p:txBody>
        </p:sp>
        <p:sp>
          <p:nvSpPr>
            <p:cNvPr id="36" name="Isosceles Triangle 35"/>
            <p:cNvSpPr/>
            <p:nvPr/>
          </p:nvSpPr>
          <p:spPr>
            <a:xfrm rot="10800000">
              <a:off x="8229600" y="3095625"/>
              <a:ext cx="381000" cy="328448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400" dirty="0"/>
            </a:p>
          </p:txBody>
        </p:sp>
      </p:grpSp>
      <p:cxnSp>
        <p:nvCxnSpPr>
          <p:cNvPr id="37" name="Straight Connector 36"/>
          <p:cNvCxnSpPr/>
          <p:nvPr/>
        </p:nvCxnSpPr>
        <p:spPr>
          <a:xfrm rot="16200000" flipH="1">
            <a:off x="10579345" y="5268188"/>
            <a:ext cx="1290287" cy="3841"/>
          </a:xfrm>
          <a:prstGeom prst="line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6"/>
          <p:cNvSpPr>
            <a:spLocks noEditPoints="1"/>
          </p:cNvSpPr>
          <p:nvPr/>
        </p:nvSpPr>
        <p:spPr bwMode="auto">
          <a:xfrm>
            <a:off x="11324167" y="5562601"/>
            <a:ext cx="270933" cy="294217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9" name="TextBox 38"/>
          <p:cNvSpPr txBox="1"/>
          <p:nvPr/>
        </p:nvSpPr>
        <p:spPr>
          <a:xfrm>
            <a:off x="8175009" y="4714407"/>
            <a:ext cx="2949741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67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Bonus point and coupon reminder</a:t>
            </a:r>
            <a:r>
              <a:rPr lang="en-US" sz="2133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/>
            </a:r>
            <a:br>
              <a:rPr lang="en-US" sz="2133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sz="1333" dirty="0" smtClean="0"/>
              <a:t>Another push for purchase by giving bonus points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377265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P_NEW_AVATAR">
  <a:themeElements>
    <a:clrScheme name="CAPILLARY-4">
      <a:dk1>
        <a:srgbClr val="000000"/>
      </a:dk1>
      <a:lt1>
        <a:srgbClr val="FFFFFF"/>
      </a:lt1>
      <a:dk2>
        <a:srgbClr val="59595C"/>
      </a:dk2>
      <a:lt2>
        <a:srgbClr val="E7E6E6"/>
      </a:lt2>
      <a:accent1>
        <a:srgbClr val="F05D24"/>
      </a:accent1>
      <a:accent2>
        <a:srgbClr val="FDDB00"/>
      </a:accent2>
      <a:accent3>
        <a:srgbClr val="36B249"/>
      </a:accent3>
      <a:accent4>
        <a:srgbClr val="1586C8"/>
      </a:accent4>
      <a:accent5>
        <a:srgbClr val="198582"/>
      </a:accent5>
      <a:accent6>
        <a:srgbClr val="91B92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7160</TotalTime>
  <Words>1306</Words>
  <Application>Microsoft Office PowerPoint</Application>
  <PresentationFormat>Widescreen</PresentationFormat>
  <Paragraphs>163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Aileron Thin</vt:lpstr>
      <vt:lpstr>Arial</vt:lpstr>
      <vt:lpstr>Calibri</vt:lpstr>
      <vt:lpstr>Calibri Light</vt:lpstr>
      <vt:lpstr>Corbel</vt:lpstr>
      <vt:lpstr>Lato</vt:lpstr>
      <vt:lpstr>Montserrat Medium</vt:lpstr>
      <vt:lpstr>Roboto</vt:lpstr>
      <vt:lpstr>Times New Roman</vt:lpstr>
      <vt:lpstr>Wingdings</vt:lpstr>
      <vt:lpstr>Office Theme</vt:lpstr>
      <vt:lpstr>CAP_NEW_AVATAR</vt:lpstr>
      <vt:lpstr>1_Office Theme</vt:lpstr>
      <vt:lpstr>Blackberrys</vt:lpstr>
      <vt:lpstr>Initial Understanding of customers segments</vt:lpstr>
      <vt:lpstr>Initial Understanding of customers segments</vt:lpstr>
      <vt:lpstr>Drop Rate Curve</vt:lpstr>
      <vt:lpstr>RFM Distribution</vt:lpstr>
      <vt:lpstr>RFM Distribution</vt:lpstr>
      <vt:lpstr>RFM Distribution</vt:lpstr>
      <vt:lpstr>RFM</vt:lpstr>
      <vt:lpstr>One Timer Engagement – An addition to already configured flow  </vt:lpstr>
      <vt:lpstr>Active Repeat Engagement</vt:lpstr>
      <vt:lpstr>Lapsed win back Engagement</vt:lpstr>
      <vt:lpstr>                       Customer Basket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REDTAG SAUDI</dc:title>
  <dc:creator>Kshitij Chaturvedi</dc:creator>
  <cp:lastModifiedBy>Akhil Kumar</cp:lastModifiedBy>
  <cp:revision>121</cp:revision>
  <dcterms:created xsi:type="dcterms:W3CDTF">2022-06-30T21:01:24Z</dcterms:created>
  <dcterms:modified xsi:type="dcterms:W3CDTF">2022-08-05T14:33:38Z</dcterms:modified>
</cp:coreProperties>
</file>