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2448" r:id="rId5"/>
    <p:sldId id="259" r:id="rId6"/>
    <p:sldId id="2458" r:id="rId7"/>
    <p:sldId id="2456" r:id="rId8"/>
    <p:sldId id="243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FFFD526-C055-4A38-BD66-E690D5D1B0A8}">
          <p14:sldIdLst>
            <p14:sldId id="2448"/>
            <p14:sldId id="259"/>
            <p14:sldId id="2458"/>
            <p14:sldId id="2456"/>
            <p14:sldId id="2436"/>
          </p14:sldIdLst>
        </p14:section>
      </p14:sectionLst>
    </p:ex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99402F-86A4-428E-9560-99B5AC3ADA31}" v="1" dt="2020-08-24T22:27:47.0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3" d="100"/>
          <a:sy n="83" d="100"/>
        </p:scale>
        <p:origin x="686" y="77"/>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1/24/2024</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microsoft.com/office/2007/relationships/hdphoto" Target="../media/hdphoto4.wdp"/></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1.wdp"/><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22578"/>
            <a:ext cx="12192000" cy="6858000"/>
          </a:xfrm>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TEAM LAKERS</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a:lstStyle/>
          <a:p>
            <a:r>
              <a:rPr lang="en-US" dirty="0"/>
              <a:t>IIM CALCUTTA</a:t>
            </a:r>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INTRODUCTION</a:t>
            </a:r>
          </a:p>
        </p:txBody>
      </p:sp>
      <p:pic>
        <p:nvPicPr>
          <p:cNvPr id="5" name="Picture Placeholder 4" descr="table with various people working on their laptops">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3617" r="23617"/>
          <a:stretch/>
        </p:blipFill>
        <p:spPr>
          <a:noFill/>
        </p:spPr>
      </p:pic>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12873" y="1699491"/>
            <a:ext cx="5292435" cy="3881454"/>
          </a:xfrm>
        </p:spPr>
        <p:txBody>
          <a:bodyPr>
            <a:normAutofit lnSpcReduction="10000"/>
          </a:bodyPr>
          <a:lstStyle/>
          <a:p>
            <a:pPr>
              <a:lnSpc>
                <a:spcPct val="100000"/>
              </a:lnSpc>
            </a:pPr>
            <a:r>
              <a:rPr lang="en-US" dirty="0">
                <a:cs typeface="Biome Light" panose="020B0303030204020804" pitchFamily="34" charset="0"/>
              </a:rPr>
              <a:t>Solar storms, marked by intense bursts of solar radiation and charged particles, present substantial risks to communication systems, satellites, and Earth's infrastructure. </a:t>
            </a:r>
          </a:p>
          <a:p>
            <a:pPr>
              <a:lnSpc>
                <a:spcPct val="100000"/>
              </a:lnSpc>
            </a:pPr>
            <a:r>
              <a:rPr lang="en-US" dirty="0">
                <a:cs typeface="Biome Light" panose="020B0303030204020804" pitchFamily="34" charset="0"/>
              </a:rPr>
              <a:t>The Deep Space Climate Observatory (DSCOVR) plays a crucial role in measuring the strength and speed of the solar wind in space, providing valuable data for predicting geomagnetic storms.</a:t>
            </a:r>
          </a:p>
          <a:p>
            <a:pPr>
              <a:lnSpc>
                <a:spcPct val="100000"/>
              </a:lnSpc>
            </a:pPr>
            <a:r>
              <a:rPr lang="en-US" dirty="0">
                <a:cs typeface="Biome Light" panose="020B0303030204020804" pitchFamily="34" charset="0"/>
              </a:rPr>
              <a:t>Despite its capabilities, utilizing DSCOVR data for solar storm prediction is challenging, reflecting the complexity of understanding and mitigating the impact of these potentially disruptive events on various technological systems.</a:t>
            </a:r>
          </a:p>
          <a:p>
            <a:pPr>
              <a:lnSpc>
                <a:spcPct val="100000"/>
              </a:lnSpc>
            </a:pPr>
            <a:r>
              <a:rPr lang="en-US" dirty="0">
                <a:cs typeface="Biome Light" panose="020B0303030204020804" pitchFamily="34" charset="0"/>
              </a:rPr>
              <a:t>We need to predict the solar storm intensity with the help of  given dataset.</a:t>
            </a: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2</a:t>
            </a:fld>
            <a:endParaRPr lang="en-US" dirty="0"/>
          </a:p>
        </p:txBody>
      </p:sp>
    </p:spTree>
    <p:extLst>
      <p:ext uri="{BB962C8B-B14F-4D97-AF65-F5344CB8AC3E}">
        <p14:creationId xmlns:p14="http://schemas.microsoft.com/office/powerpoint/2010/main" val="132537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A1494B-810D-9203-F0DA-C3578B1221EB}"/>
              </a:ext>
            </a:extLst>
          </p:cNvPr>
          <p:cNvSpPr>
            <a:spLocks noGrp="1"/>
          </p:cNvSpPr>
          <p:nvPr>
            <p:ph type="title"/>
          </p:nvPr>
        </p:nvSpPr>
        <p:spPr>
          <a:xfrm>
            <a:off x="6702949" y="227290"/>
            <a:ext cx="4846320" cy="1435947"/>
          </a:xfrm>
        </p:spPr>
        <p:txBody>
          <a:bodyPr/>
          <a:lstStyle/>
          <a:p>
            <a:r>
              <a:rPr lang="en-US" sz="4000" dirty="0"/>
              <a:t>About the data</a:t>
            </a:r>
          </a:p>
        </p:txBody>
      </p:sp>
      <p:sp>
        <p:nvSpPr>
          <p:cNvPr id="4" name="Slide Number Placeholder 3">
            <a:extLst>
              <a:ext uri="{FF2B5EF4-FFF2-40B4-BE49-F238E27FC236}">
                <a16:creationId xmlns:a16="http://schemas.microsoft.com/office/drawing/2014/main" id="{ED0779DE-C91E-DF27-937B-D59E1E6432C9}"/>
              </a:ext>
            </a:extLst>
          </p:cNvPr>
          <p:cNvSpPr>
            <a:spLocks noGrp="1"/>
          </p:cNvSpPr>
          <p:nvPr>
            <p:ph type="sldNum" sz="quarter" idx="12"/>
          </p:nvPr>
        </p:nvSpPr>
        <p:spPr/>
        <p:txBody>
          <a:bodyPr/>
          <a:lstStyle/>
          <a:p>
            <a:fld id="{8C2E478F-E849-4A8C-AF1F-CBCC78A7CBFA}" type="slidenum">
              <a:rPr lang="en-US" smtClean="0"/>
              <a:t>3</a:t>
            </a:fld>
            <a:endParaRPr lang="en-US" dirty="0"/>
          </a:p>
        </p:txBody>
      </p:sp>
      <p:sp>
        <p:nvSpPr>
          <p:cNvPr id="5" name="Text Placeholder 4">
            <a:extLst>
              <a:ext uri="{FF2B5EF4-FFF2-40B4-BE49-F238E27FC236}">
                <a16:creationId xmlns:a16="http://schemas.microsoft.com/office/drawing/2014/main" id="{FDD81B65-4CCE-1102-8FF0-B55A4EB77A0C}"/>
              </a:ext>
            </a:extLst>
          </p:cNvPr>
          <p:cNvSpPr>
            <a:spLocks noGrp="1"/>
          </p:cNvSpPr>
          <p:nvPr>
            <p:ph type="body" sz="quarter" idx="15"/>
          </p:nvPr>
        </p:nvSpPr>
        <p:spPr>
          <a:xfrm>
            <a:off x="6410035" y="1838728"/>
            <a:ext cx="5296252" cy="4136199"/>
          </a:xfrm>
        </p:spPr>
        <p:txBody>
          <a:bodyPr/>
          <a:lstStyle/>
          <a:p>
            <a:pPr marL="171450" indent="-171450">
              <a:buFont typeface="Arial" panose="020B0604020202020204" pitchFamily="34" charset="0"/>
              <a:buChar char="•"/>
            </a:pPr>
            <a:r>
              <a:rPr lang="en-US" sz="1200" cap="none" dirty="0"/>
              <a:t>SMOOTHED SUNSPOT DATA: this dataset consists of smoothed sunspot count in monthly frequency.</a:t>
            </a:r>
          </a:p>
          <a:p>
            <a:pPr marL="171450" indent="-171450">
              <a:buFont typeface="Arial" panose="020B0604020202020204" pitchFamily="34" charset="0"/>
              <a:buChar char="•"/>
            </a:pPr>
            <a:r>
              <a:rPr lang="en-US" sz="1200" cap="none" dirty="0"/>
              <a:t>SATELLITE POSITIONS DATA: it consists of coordinate positions of ace and discover satellites.</a:t>
            </a:r>
          </a:p>
          <a:p>
            <a:pPr marL="171450" indent="-171450">
              <a:buFont typeface="Arial" panose="020B0604020202020204" pitchFamily="34" charset="0"/>
              <a:buChar char="•"/>
            </a:pPr>
            <a:r>
              <a:rPr lang="en-US" sz="1200" cap="none" dirty="0"/>
              <a:t>SOLAR WIND DATA: it is collected by ace and discover satellites which measure the solar wind speed, temperature, and other attributes which can be required to measure solar storm intensity.</a:t>
            </a:r>
          </a:p>
          <a:p>
            <a:pPr marL="171450" indent="-171450">
              <a:buFont typeface="Arial" panose="020B0604020202020204" pitchFamily="34" charset="0"/>
              <a:buChar char="•"/>
            </a:pPr>
            <a:r>
              <a:rPr lang="en-US" sz="1200" cap="none" dirty="0"/>
              <a:t>LABELS DATA: this dataset has the </a:t>
            </a:r>
            <a:r>
              <a:rPr lang="en-US" sz="1200" cap="none" dirty="0" err="1"/>
              <a:t>dst</a:t>
            </a:r>
            <a:r>
              <a:rPr lang="en-US" sz="1200" cap="none" dirty="0"/>
              <a:t> values averaged across 4 stations.</a:t>
            </a:r>
            <a:endParaRPr lang="en-US" sz="1200" dirty="0"/>
          </a:p>
        </p:txBody>
      </p:sp>
      <p:pic>
        <p:nvPicPr>
          <p:cNvPr id="6" name="Picture Placeholder 12" descr="close up of computer on top of table against a brick wall">
            <a:extLst>
              <a:ext uri="{FF2B5EF4-FFF2-40B4-BE49-F238E27FC236}">
                <a16:creationId xmlns:a16="http://schemas.microsoft.com/office/drawing/2014/main" id="{7B76E060-39CF-5C9E-BDF1-546B7AC9EF2F}"/>
              </a:ext>
            </a:extLst>
          </p:cNvPr>
          <p:cNvPicPr>
            <a:picLocks noGrp="1" noChangeAspect="1"/>
          </p:cNvPicPr>
          <p:nvPr>
            <p:ph type="pic" sz="quarter" idx="13"/>
          </p:nvPr>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20192" r="20192"/>
          <a:stretch/>
        </p:blipFill>
        <p:spPr>
          <a:xfrm>
            <a:off x="0" y="0"/>
            <a:ext cx="6096000" cy="6858000"/>
          </a:xfrm>
        </p:spPr>
      </p:pic>
    </p:spTree>
    <p:extLst>
      <p:ext uri="{BB962C8B-B14F-4D97-AF65-F5344CB8AC3E}">
        <p14:creationId xmlns:p14="http://schemas.microsoft.com/office/powerpoint/2010/main" val="504654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5717309" y="314036"/>
            <a:ext cx="6275908" cy="1505528"/>
          </a:xfrm>
        </p:spPr>
        <p:txBody>
          <a:bodyPr/>
          <a:lstStyle/>
          <a:p>
            <a:pPr algn="ctr"/>
            <a:r>
              <a:rPr lang="en-US" sz="2400" dirty="0"/>
              <a:t>DATA PREPROCESSING AND MODEL PERFORMANCE</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1819564"/>
            <a:ext cx="5669280" cy="4208346"/>
          </a:xfrm>
        </p:spPr>
        <p:txBody>
          <a:bodyPr>
            <a:normAutofit/>
          </a:bodyPr>
          <a:lstStyle/>
          <a:p>
            <a:r>
              <a:rPr lang="en-US" sz="1400" dirty="0"/>
              <a:t>Given data was pre-processed first. The Null values present in the data were taken care of. All the datasets were merged by using forward fill as some data are collected every minute and others include weekly and monthly data.</a:t>
            </a:r>
          </a:p>
          <a:p>
            <a:r>
              <a:rPr lang="en-US" sz="1400" dirty="0"/>
              <a:t>The dataset was split into train and validation  and then the </a:t>
            </a:r>
            <a:r>
              <a:rPr lang="en-US" sz="1400" dirty="0" err="1"/>
              <a:t>XGBoost</a:t>
            </a:r>
            <a:r>
              <a:rPr lang="en-US" sz="1400" dirty="0"/>
              <a:t> Regressor Model was fit to predict the </a:t>
            </a:r>
            <a:r>
              <a:rPr lang="en-US" sz="1400" dirty="0" err="1"/>
              <a:t>dst</a:t>
            </a:r>
            <a:r>
              <a:rPr lang="en-US" sz="1400" dirty="0"/>
              <a:t> values by using the given data.</a:t>
            </a:r>
          </a:p>
          <a:p>
            <a:r>
              <a:rPr lang="en-US" sz="1400" dirty="0"/>
              <a:t>The model performed reasonably well on the train data. The </a:t>
            </a:r>
            <a:r>
              <a:rPr lang="en-US" sz="1400" u="sng" dirty="0"/>
              <a:t>RMSE</a:t>
            </a:r>
            <a:r>
              <a:rPr lang="en-US" sz="1400" dirty="0"/>
              <a:t> of the Model was found to be </a:t>
            </a:r>
            <a:r>
              <a:rPr lang="en-US" sz="1400" b="1" dirty="0"/>
              <a:t>6.56</a:t>
            </a:r>
            <a:r>
              <a:rPr lang="en-US" sz="1400" dirty="0"/>
              <a:t> and an </a:t>
            </a:r>
            <a:r>
              <a:rPr lang="en-US" sz="1400" u="sng" dirty="0"/>
              <a:t>R</a:t>
            </a:r>
            <a:r>
              <a:rPr lang="en-US" sz="1400" u="sng" baseline="30000" dirty="0"/>
              <a:t>2</a:t>
            </a:r>
            <a:r>
              <a:rPr lang="en-US" sz="1400" u="sng" dirty="0"/>
              <a:t> value </a:t>
            </a:r>
            <a:r>
              <a:rPr lang="en-US" sz="1400" dirty="0"/>
              <a:t>of </a:t>
            </a:r>
            <a:r>
              <a:rPr lang="en-US" sz="1400" b="1" dirty="0"/>
              <a:t>0.82</a:t>
            </a:r>
            <a:r>
              <a:rPr lang="en-US" sz="1400" dirty="0"/>
              <a:t> was achieved by the model.</a:t>
            </a:r>
          </a:p>
          <a:p>
            <a:r>
              <a:rPr lang="en-US" sz="1400" dirty="0"/>
              <a:t>This model was used to predict the </a:t>
            </a:r>
            <a:r>
              <a:rPr lang="en-US" sz="1400" dirty="0" err="1"/>
              <a:t>dst</a:t>
            </a:r>
            <a:r>
              <a:rPr lang="en-US" sz="1400" dirty="0"/>
              <a:t> values for the given test dataset.</a:t>
            </a: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4</a:t>
            </a:fld>
            <a:endParaRPr lang="en-US" dirty="0"/>
          </a:p>
        </p:txBody>
      </p:sp>
    </p:spTree>
    <p:extLst>
      <p:ext uri="{BB962C8B-B14F-4D97-AF65-F5344CB8AC3E}">
        <p14:creationId xmlns:p14="http://schemas.microsoft.com/office/powerpoint/2010/main" val="3516891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p:pic>
      <p:pic>
        <p:nvPicPr>
          <p:cNvPr id="12" name="Online Image Placeholder 11" descr="Smart Phone">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730873" y="3118670"/>
            <a:ext cx="730250" cy="730250"/>
          </a:xfrm>
        </p:spPr>
      </p:pic>
      <p:pic>
        <p:nvPicPr>
          <p:cNvPr id="28" name="Online Image Placeholder 27" descr="Envelope">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p:txBody>
          <a:bodyPr/>
          <a:lstStyle/>
          <a:p>
            <a:r>
              <a:rPr lang="en-US" dirty="0"/>
              <a:t>RAYANKULA AKHIL</a:t>
            </a:r>
          </a:p>
        </p:txBody>
      </p:sp>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p:txBody>
          <a:bodyPr/>
          <a:lstStyle/>
          <a:p>
            <a:r>
              <a:rPr lang="en-US" dirty="0"/>
              <a:t>+91 9775784367</a:t>
            </a:r>
          </a:p>
        </p:txBody>
      </p:sp>
      <p:sp>
        <p:nvSpPr>
          <p:cNvPr id="10" name="Text Placeholder 9">
            <a:extLst>
              <a:ext uri="{FF2B5EF4-FFF2-40B4-BE49-F238E27FC236}">
                <a16:creationId xmlns:a16="http://schemas.microsoft.com/office/drawing/2014/main" id="{6E57A531-5B0F-485D-A015-BC78AD089BA6}"/>
              </a:ext>
            </a:extLst>
          </p:cNvPr>
          <p:cNvSpPr>
            <a:spLocks noGrp="1"/>
          </p:cNvSpPr>
          <p:nvPr>
            <p:ph type="body" sz="quarter" idx="18"/>
          </p:nvPr>
        </p:nvSpPr>
        <p:spPr>
          <a:xfrm>
            <a:off x="8171932" y="3880238"/>
            <a:ext cx="3799079" cy="518795"/>
          </a:xfrm>
        </p:spPr>
        <p:txBody>
          <a:bodyPr>
            <a:normAutofit fontScale="62500" lnSpcReduction="20000"/>
          </a:bodyPr>
          <a:lstStyle/>
          <a:p>
            <a:r>
              <a:rPr lang="en-US" dirty="0"/>
              <a:t>rayankulaaba2025@email.iimcal.ac.in</a:t>
            </a:r>
          </a:p>
        </p:txBody>
      </p:sp>
      <p:sp>
        <p:nvSpPr>
          <p:cNvPr id="4" name="Text Placeholder 3">
            <a:extLst>
              <a:ext uri="{FF2B5EF4-FFF2-40B4-BE49-F238E27FC236}">
                <a16:creationId xmlns:a16="http://schemas.microsoft.com/office/drawing/2014/main" id="{832761A7-89D0-9CDE-D8D8-5F23B8755F0C}"/>
              </a:ext>
            </a:extLst>
          </p:cNvPr>
          <p:cNvSpPr>
            <a:spLocks noGrp="1"/>
          </p:cNvSpPr>
          <p:nvPr>
            <p:ph type="body" sz="quarter" idx="12"/>
          </p:nvPr>
        </p:nvSpPr>
        <p:spPr>
          <a:xfrm>
            <a:off x="3512341" y="6339205"/>
            <a:ext cx="5167313" cy="518795"/>
          </a:xfrm>
        </p:spPr>
        <p:txBody>
          <a:bodyPr/>
          <a:lstStyle/>
          <a:p>
            <a:r>
              <a:rPr lang="en-US" dirty="0"/>
              <a:t> </a:t>
            </a:r>
          </a:p>
        </p:txBody>
      </p:sp>
    </p:spTree>
    <p:extLst>
      <p:ext uri="{BB962C8B-B14F-4D97-AF65-F5344CB8AC3E}">
        <p14:creationId xmlns:p14="http://schemas.microsoft.com/office/powerpoint/2010/main" val="927727573"/>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 id="{969BE826-8665-45F1-A77E-2C1BF61E0D92}" vid="{76896FC0-3EF9-4C10-B34C-BB4B0D9C6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99E4EAC9-33DC-4CF0-BA31-C98F61CE4785}">
  <ds:schemaRefs>
    <ds:schemaRef ds:uri="http://schemas.microsoft.com/sharepoint/v3/contenttype/forms"/>
  </ds:schemaRefs>
</ds:datastoreItem>
</file>

<file path=customXml/itemProps2.xml><?xml version="1.0" encoding="utf-8"?>
<ds:datastoreItem xmlns:ds="http://schemas.openxmlformats.org/officeDocument/2006/customXml" ds:itemID="{A3D5DB56-3A71-4638-9571-EE877FD66E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02A8ED-1331-4C1D-8649-743D7BE164D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Tech presentation</Template>
  <TotalTime>34</TotalTime>
  <Words>337</Words>
  <Application>Microsoft Office PowerPoint</Application>
  <PresentationFormat>Widescreen</PresentationFormat>
  <Paragraphs>27</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Biome Light</vt:lpstr>
      <vt:lpstr>Calibri</vt:lpstr>
      <vt:lpstr>Calibri Light</vt:lpstr>
      <vt:lpstr>Wingdings</vt:lpstr>
      <vt:lpstr>Office Theme</vt:lpstr>
      <vt:lpstr>TEAM LAKERS</vt:lpstr>
      <vt:lpstr>INTRODUCTION</vt:lpstr>
      <vt:lpstr>About the data</vt:lpstr>
      <vt:lpstr>DATA PREPROCESSING AND MODEL PERFORMANCE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LAKERS</dc:title>
  <dc:creator>Dileep Kumar Rongali</dc:creator>
  <cp:lastModifiedBy>Dileep Kumar Rongali</cp:lastModifiedBy>
  <cp:revision>1</cp:revision>
  <dcterms:created xsi:type="dcterms:W3CDTF">2024-01-24T17:41:38Z</dcterms:created>
  <dcterms:modified xsi:type="dcterms:W3CDTF">2024-01-24T18:15:50Z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