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j2yEzGaLMAuSIMqI0wnGVegGNB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96" autoAdjust="0"/>
  </p:normalViewPr>
  <p:slideViewPr>
    <p:cSldViewPr snapToGrid="0">
      <p:cViewPr varScale="1">
        <p:scale>
          <a:sx n="122" d="100"/>
          <a:sy n="122" d="100"/>
        </p:scale>
        <p:origin x="120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5CE0178D-690B-86C7-64F9-A4F540273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097febfdb_0_1:notes">
            <a:extLst>
              <a:ext uri="{FF2B5EF4-FFF2-40B4-BE49-F238E27FC236}">
                <a16:creationId xmlns:a16="http://schemas.microsoft.com/office/drawing/2014/main" id="{7F53EE5E-83CF-B5CC-20BC-6C7DFF2FD3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097febfdb_0_1:notes">
            <a:extLst>
              <a:ext uri="{FF2B5EF4-FFF2-40B4-BE49-F238E27FC236}">
                <a16:creationId xmlns:a16="http://schemas.microsoft.com/office/drawing/2014/main" id="{CEFA1DAD-AC1F-3CCD-D217-E019196363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446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Unemployment is one of the most widely watched measures of economic health, but behind national averages, local realities can vary dramatically."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focusing at the county level, we can uncover deeper patterns and better understand the social and economic, and environmental factors that drive unemployment in different parts of the country. 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Lower county income → lower consumer spending → weaker local businesses → potential further job loss.</a:t>
            </a: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endParaRPr lang="en-US" sz="1800" i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Housing prices</a:t>
            </a: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Income</a:t>
            </a: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uses a multiple linear regression approach to explore these relationships and to identify which factors are most closely associated with variations in unemployment across regions."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Economic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Median income, poverty rate, cost of living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Social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Uninsured percentage, crime rate, education level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Environmental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Water quality, air quality, park score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"The cost-to-income ratio reflects local affordability — how expensive it is to live relative to typical earnings."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"We observe a positive association: as cost pressures increase relative to income, unemployment tends to rise."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"Counties where living costs outpace incomes may experience greater economic instability, job loss, or worker migration."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"Urban counties generally have a higher percentage of residents with a bachelor's degree compared to rural counties."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"Higher educational attainment often correlates with lower unemployment rates and more diversified local economies."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"Educational disparities between urban and rural areas may partly explain regional differences in unemployment patterns."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ctrTitle"/>
          </p:nvPr>
        </p:nvSpPr>
        <p:spPr>
          <a:xfrm>
            <a:off x="866216" y="1085850"/>
            <a:ext cx="6619244" cy="249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Times New Roman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subTitle" idx="1"/>
          </p:nvPr>
        </p:nvSpPr>
        <p:spPr>
          <a:xfrm>
            <a:off x="866216" y="3583035"/>
            <a:ext cx="6619244" cy="64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750"/>
              </a:spcBef>
              <a:spcAft>
                <a:spcPts val="0"/>
              </a:spcAft>
              <a:buSzPts val="12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750"/>
              </a:spcBef>
              <a:spcAft>
                <a:spcPts val="0"/>
              </a:spcAft>
              <a:buSzPts val="10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75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dt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0"/>
          <p:cNvSpPr txBox="1">
            <a:spLocks noGrp="1"/>
          </p:cNvSpPr>
          <p:nvPr>
            <p:ph type="title"/>
          </p:nvPr>
        </p:nvSpPr>
        <p:spPr>
          <a:xfrm>
            <a:off x="865430" y="1390644"/>
            <a:ext cx="3819680" cy="118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Times New Roman"/>
              <a:buNone/>
              <a:defRPr sz="27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>
            <a:spLocks noGrp="1"/>
          </p:cNvSpPr>
          <p:nvPr>
            <p:ph type="pic" idx="2"/>
          </p:nvPr>
        </p:nvSpPr>
        <p:spPr>
          <a:xfrm>
            <a:off x="5212160" y="857250"/>
            <a:ext cx="2400300" cy="3429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74" name="Google Shape;74;p30"/>
          <p:cNvSpPr txBox="1">
            <a:spLocks noGrp="1"/>
          </p:cNvSpPr>
          <p:nvPr>
            <p:ph type="body" idx="1"/>
          </p:nvPr>
        </p:nvSpPr>
        <p:spPr>
          <a:xfrm>
            <a:off x="866216" y="2743200"/>
            <a:ext cx="3813734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dt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>
            <a:spLocks noGrp="1"/>
          </p:cNvSpPr>
          <p:nvPr>
            <p:ph type="title"/>
          </p:nvPr>
        </p:nvSpPr>
        <p:spPr>
          <a:xfrm>
            <a:off x="866217" y="3600440"/>
            <a:ext cx="6619243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 New Roman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>
            <a:spLocks noGrp="1"/>
          </p:cNvSpPr>
          <p:nvPr>
            <p:ph type="pic" idx="2"/>
          </p:nvPr>
        </p:nvSpPr>
        <p:spPr>
          <a:xfrm>
            <a:off x="866216" y="514350"/>
            <a:ext cx="6619244" cy="27305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81" name="Google Shape;81;p31"/>
          <p:cNvSpPr txBox="1">
            <a:spLocks noGrp="1"/>
          </p:cNvSpPr>
          <p:nvPr>
            <p:ph type="body" idx="1"/>
          </p:nvPr>
        </p:nvSpPr>
        <p:spPr>
          <a:xfrm>
            <a:off x="866217" y="4025494"/>
            <a:ext cx="6619242" cy="370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dt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1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 txBox="1">
            <a:spLocks noGrp="1"/>
          </p:cNvSpPr>
          <p:nvPr>
            <p:ph type="title"/>
          </p:nvPr>
        </p:nvSpPr>
        <p:spPr>
          <a:xfrm>
            <a:off x="866216" y="1085850"/>
            <a:ext cx="6619244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imes New Roman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body" idx="1"/>
          </p:nvPr>
        </p:nvSpPr>
        <p:spPr>
          <a:xfrm>
            <a:off x="866216" y="2743200"/>
            <a:ext cx="6619244" cy="177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dt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2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3"/>
          <p:cNvSpPr txBox="1">
            <a:spLocks noGrp="1"/>
          </p:cNvSpPr>
          <p:nvPr>
            <p:ph type="title"/>
          </p:nvPr>
        </p:nvSpPr>
        <p:spPr>
          <a:xfrm>
            <a:off x="1181101" y="1085850"/>
            <a:ext cx="5999486" cy="1742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Times New Roman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3"/>
          <p:cNvSpPr txBox="1">
            <a:spLocks noGrp="1"/>
          </p:cNvSpPr>
          <p:nvPr>
            <p:ph type="body" idx="1"/>
          </p:nvPr>
        </p:nvSpPr>
        <p:spPr>
          <a:xfrm>
            <a:off x="1447800" y="2828380"/>
            <a:ext cx="5459737" cy="256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 b="0" i="0" cap="small">
                <a:solidFill>
                  <a:srgbClr val="86D1D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/>
          </a:p>
        </p:txBody>
      </p:sp>
      <p:sp>
        <p:nvSpPr>
          <p:cNvPr id="94" name="Google Shape;94;p33"/>
          <p:cNvSpPr txBox="1">
            <a:spLocks noGrp="1"/>
          </p:cNvSpPr>
          <p:nvPr>
            <p:ph type="body" idx="2"/>
          </p:nvPr>
        </p:nvSpPr>
        <p:spPr>
          <a:xfrm>
            <a:off x="866216" y="3262993"/>
            <a:ext cx="6619244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/>
          </a:p>
        </p:txBody>
      </p:sp>
      <p:sp>
        <p:nvSpPr>
          <p:cNvPr id="95" name="Google Shape;95;p33"/>
          <p:cNvSpPr txBox="1">
            <a:spLocks noGrp="1"/>
          </p:cNvSpPr>
          <p:nvPr>
            <p:ph type="dt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3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3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33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150" b="0" i="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9" name="Google Shape;99;p33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150" b="0" i="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4"/>
          <p:cNvSpPr txBox="1">
            <a:spLocks noGrp="1"/>
          </p:cNvSpPr>
          <p:nvPr>
            <p:ph type="title"/>
          </p:nvPr>
        </p:nvSpPr>
        <p:spPr>
          <a:xfrm>
            <a:off x="866216" y="2343151"/>
            <a:ext cx="6619245" cy="123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Times New Roman"/>
              <a:buNone/>
              <a:defRPr sz="3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4"/>
          <p:cNvSpPr txBox="1"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34"/>
          <p:cNvSpPr txBox="1">
            <a:spLocks noGrp="1"/>
          </p:cNvSpPr>
          <p:nvPr>
            <p:ph type="dt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4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4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5"/>
          <p:cNvSpPr txBox="1"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50"/>
              <a:buFont typeface="Times New Roman"/>
              <a:buNone/>
              <a:defRPr sz="315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5"/>
          <p:cNvSpPr txBox="1">
            <a:spLocks noGrp="1"/>
          </p:cNvSpPr>
          <p:nvPr>
            <p:ph type="body" idx="1"/>
          </p:nvPr>
        </p:nvSpPr>
        <p:spPr>
          <a:xfrm>
            <a:off x="474710" y="1485900"/>
            <a:ext cx="2210150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None/>
              <a:defRPr sz="18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109" name="Google Shape;109;p35"/>
          <p:cNvSpPr txBox="1">
            <a:spLocks noGrp="1"/>
          </p:cNvSpPr>
          <p:nvPr>
            <p:ph type="body" idx="2"/>
          </p:nvPr>
        </p:nvSpPr>
        <p:spPr>
          <a:xfrm>
            <a:off x="489347" y="2000250"/>
            <a:ext cx="2195513" cy="2692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/>
          </a:p>
        </p:txBody>
      </p:sp>
      <p:sp>
        <p:nvSpPr>
          <p:cNvPr id="110" name="Google Shape;110;p35"/>
          <p:cNvSpPr txBox="1">
            <a:spLocks noGrp="1"/>
          </p:cNvSpPr>
          <p:nvPr>
            <p:ph type="body" idx="3"/>
          </p:nvPr>
        </p:nvSpPr>
        <p:spPr>
          <a:xfrm>
            <a:off x="2912745" y="1485900"/>
            <a:ext cx="2202181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None/>
              <a:defRPr sz="18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111" name="Google Shape;111;p35"/>
          <p:cNvSpPr txBox="1">
            <a:spLocks noGrp="1"/>
          </p:cNvSpPr>
          <p:nvPr>
            <p:ph type="body" idx="4"/>
          </p:nvPr>
        </p:nvSpPr>
        <p:spPr>
          <a:xfrm>
            <a:off x="2904829" y="2000250"/>
            <a:ext cx="2210096" cy="2692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/>
          </a:p>
        </p:txBody>
      </p:sp>
      <p:sp>
        <p:nvSpPr>
          <p:cNvPr id="112" name="Google Shape;112;p35"/>
          <p:cNvSpPr txBox="1">
            <a:spLocks noGrp="1"/>
          </p:cNvSpPr>
          <p:nvPr>
            <p:ph type="body" idx="5"/>
          </p:nvPr>
        </p:nvSpPr>
        <p:spPr>
          <a:xfrm>
            <a:off x="5343525" y="1485900"/>
            <a:ext cx="2199085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None/>
              <a:defRPr sz="18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113" name="Google Shape;113;p35"/>
          <p:cNvSpPr txBox="1">
            <a:spLocks noGrp="1"/>
          </p:cNvSpPr>
          <p:nvPr>
            <p:ph type="body" idx="6"/>
          </p:nvPr>
        </p:nvSpPr>
        <p:spPr>
          <a:xfrm>
            <a:off x="5343525" y="2000250"/>
            <a:ext cx="2199085" cy="2692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/>
          </a:p>
        </p:txBody>
      </p:sp>
      <p:cxnSp>
        <p:nvCxnSpPr>
          <p:cNvPr id="114" name="Google Shape;114;p35"/>
          <p:cNvCxnSpPr/>
          <p:nvPr/>
        </p:nvCxnSpPr>
        <p:spPr>
          <a:xfrm>
            <a:off x="2794607" y="1600200"/>
            <a:ext cx="0" cy="29718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35"/>
          <p:cNvCxnSpPr/>
          <p:nvPr/>
        </p:nvCxnSpPr>
        <p:spPr>
          <a:xfrm>
            <a:off x="5221670" y="1600200"/>
            <a:ext cx="0" cy="297516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6" name="Google Shape;116;p35"/>
          <p:cNvSpPr txBox="1">
            <a:spLocks noGrp="1"/>
          </p:cNvSpPr>
          <p:nvPr>
            <p:ph type="dt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5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5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6"/>
          <p:cNvSpPr txBox="1"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50"/>
              <a:buFont typeface="Times New Roman"/>
              <a:buNone/>
              <a:defRPr sz="315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6"/>
          <p:cNvSpPr txBox="1">
            <a:spLocks noGrp="1"/>
          </p:cNvSpPr>
          <p:nvPr>
            <p:ph type="body" idx="1"/>
          </p:nvPr>
        </p:nvSpPr>
        <p:spPr>
          <a:xfrm>
            <a:off x="489347" y="3188212"/>
            <a:ext cx="2205038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None/>
              <a:defRPr sz="18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122" name="Google Shape;122;p36"/>
          <p:cNvSpPr>
            <a:spLocks noGrp="1"/>
          </p:cNvSpPr>
          <p:nvPr>
            <p:ph type="pic" idx="2"/>
          </p:nvPr>
        </p:nvSpPr>
        <p:spPr>
          <a:xfrm>
            <a:off x="489347" y="1657350"/>
            <a:ext cx="2205038" cy="1143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23" name="Google Shape;123;p36"/>
          <p:cNvSpPr txBox="1">
            <a:spLocks noGrp="1"/>
          </p:cNvSpPr>
          <p:nvPr>
            <p:ph type="body" idx="3"/>
          </p:nvPr>
        </p:nvSpPr>
        <p:spPr>
          <a:xfrm>
            <a:off x="489347" y="3620409"/>
            <a:ext cx="2205038" cy="49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/>
          </a:p>
        </p:txBody>
      </p:sp>
      <p:sp>
        <p:nvSpPr>
          <p:cNvPr id="124" name="Google Shape;124;p36"/>
          <p:cNvSpPr txBox="1">
            <a:spLocks noGrp="1"/>
          </p:cNvSpPr>
          <p:nvPr>
            <p:ph type="body" idx="4"/>
          </p:nvPr>
        </p:nvSpPr>
        <p:spPr>
          <a:xfrm>
            <a:off x="2917032" y="3188212"/>
            <a:ext cx="2197894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None/>
              <a:defRPr sz="18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125" name="Google Shape;125;p36"/>
          <p:cNvSpPr>
            <a:spLocks noGrp="1"/>
          </p:cNvSpPr>
          <p:nvPr>
            <p:ph type="pic" idx="5"/>
          </p:nvPr>
        </p:nvSpPr>
        <p:spPr>
          <a:xfrm>
            <a:off x="2917031" y="1657350"/>
            <a:ext cx="2197894" cy="1143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26" name="Google Shape;126;p36"/>
          <p:cNvSpPr txBox="1">
            <a:spLocks noGrp="1"/>
          </p:cNvSpPr>
          <p:nvPr>
            <p:ph type="body" idx="6"/>
          </p:nvPr>
        </p:nvSpPr>
        <p:spPr>
          <a:xfrm>
            <a:off x="2916016" y="3620408"/>
            <a:ext cx="2200805" cy="49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/>
          </a:p>
        </p:txBody>
      </p:sp>
      <p:sp>
        <p:nvSpPr>
          <p:cNvPr id="127" name="Google Shape;127;p36"/>
          <p:cNvSpPr txBox="1">
            <a:spLocks noGrp="1"/>
          </p:cNvSpPr>
          <p:nvPr>
            <p:ph type="body" idx="7"/>
          </p:nvPr>
        </p:nvSpPr>
        <p:spPr>
          <a:xfrm>
            <a:off x="5343525" y="3188212"/>
            <a:ext cx="2199085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None/>
              <a:defRPr sz="18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128" name="Google Shape;128;p36"/>
          <p:cNvSpPr>
            <a:spLocks noGrp="1"/>
          </p:cNvSpPr>
          <p:nvPr>
            <p:ph type="pic" idx="8"/>
          </p:nvPr>
        </p:nvSpPr>
        <p:spPr>
          <a:xfrm>
            <a:off x="5343525" y="1657350"/>
            <a:ext cx="2199085" cy="1143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29" name="Google Shape;129;p36"/>
          <p:cNvSpPr txBox="1">
            <a:spLocks noGrp="1"/>
          </p:cNvSpPr>
          <p:nvPr>
            <p:ph type="body" idx="9"/>
          </p:nvPr>
        </p:nvSpPr>
        <p:spPr>
          <a:xfrm>
            <a:off x="5343432" y="3620406"/>
            <a:ext cx="2201998" cy="494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/>
          </a:p>
        </p:txBody>
      </p:sp>
      <p:cxnSp>
        <p:nvCxnSpPr>
          <p:cNvPr id="130" name="Google Shape;130;p36"/>
          <p:cNvCxnSpPr/>
          <p:nvPr/>
        </p:nvCxnSpPr>
        <p:spPr>
          <a:xfrm>
            <a:off x="2794607" y="1600200"/>
            <a:ext cx="0" cy="29718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1" name="Google Shape;131;p36"/>
          <p:cNvCxnSpPr/>
          <p:nvPr/>
        </p:nvCxnSpPr>
        <p:spPr>
          <a:xfrm>
            <a:off x="5221670" y="1600200"/>
            <a:ext cx="0" cy="297516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2" name="Google Shape;132;p36"/>
          <p:cNvSpPr txBox="1">
            <a:spLocks noGrp="1"/>
          </p:cNvSpPr>
          <p:nvPr>
            <p:ph type="dt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6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7"/>
          <p:cNvSpPr txBox="1"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7"/>
          <p:cNvSpPr txBox="1">
            <a:spLocks noGrp="1"/>
          </p:cNvSpPr>
          <p:nvPr>
            <p:ph type="body" idx="1"/>
          </p:nvPr>
        </p:nvSpPr>
        <p:spPr>
          <a:xfrm rot="5400000">
            <a:off x="2609131" y="-241958"/>
            <a:ext cx="3146611" cy="6709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8" name="Google Shape;138;p37"/>
          <p:cNvSpPr txBox="1">
            <a:spLocks noGrp="1"/>
          </p:cNvSpPr>
          <p:nvPr>
            <p:ph type="dt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7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7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8"/>
          <p:cNvSpPr txBox="1">
            <a:spLocks noGrp="1"/>
          </p:cNvSpPr>
          <p:nvPr>
            <p:ph type="title"/>
          </p:nvPr>
        </p:nvSpPr>
        <p:spPr>
          <a:xfrm rot="5400000">
            <a:off x="4700587" y="1850231"/>
            <a:ext cx="4369594" cy="1314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8"/>
          <p:cNvSpPr txBox="1">
            <a:spLocks noGrp="1"/>
          </p:cNvSpPr>
          <p:nvPr>
            <p:ph type="body" idx="1"/>
          </p:nvPr>
        </p:nvSpPr>
        <p:spPr>
          <a:xfrm rot="5400000">
            <a:off x="1259683" y="-104774"/>
            <a:ext cx="4026693" cy="556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4" name="Google Shape;144;p38"/>
          <p:cNvSpPr txBox="1">
            <a:spLocks noGrp="1"/>
          </p:cNvSpPr>
          <p:nvPr>
            <p:ph type="dt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8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8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dt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>
            <a:spLocks noGrp="1"/>
          </p:cNvSpPr>
          <p:nvPr>
            <p:ph type="title"/>
          </p:nvPr>
        </p:nvSpPr>
        <p:spPr>
          <a:xfrm>
            <a:off x="866217" y="2146300"/>
            <a:ext cx="6619243" cy="1436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Times New Roman"/>
              <a:buNone/>
              <a:defRPr sz="3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1"/>
          </p:nvPr>
        </p:nvSpPr>
        <p:spPr>
          <a:xfrm>
            <a:off x="866216" y="3583036"/>
            <a:ext cx="6619244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dt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1"/>
          </p:nvPr>
        </p:nvSpPr>
        <p:spPr>
          <a:xfrm>
            <a:off x="827485" y="1545432"/>
            <a:ext cx="3297254" cy="314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spcBef>
                <a:spcPts val="750"/>
              </a:spcBef>
              <a:spcAft>
                <a:spcPts val="0"/>
              </a:spcAft>
              <a:buSzPts val="1080"/>
              <a:buChar char="►"/>
              <a:defRPr sz="1350"/>
            </a:lvl1pPr>
            <a:lvl2pPr marL="914400" lvl="1" indent="-289560" algn="l">
              <a:spcBef>
                <a:spcPts val="750"/>
              </a:spcBef>
              <a:spcAft>
                <a:spcPts val="0"/>
              </a:spcAft>
              <a:buSzPts val="960"/>
              <a:buChar char="►"/>
              <a:defRPr sz="1200"/>
            </a:lvl2pPr>
            <a:lvl3pPr marL="1371600" lvl="2" indent="-281939" algn="l"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3pPr>
            <a:lvl4pPr marL="1828800" lvl="3" indent="-274319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4pPr>
            <a:lvl5pPr marL="2286000" lvl="4" indent="-27432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5pPr>
            <a:lvl6pPr marL="2743200" lvl="5" indent="-27432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6pPr>
            <a:lvl7pPr marL="3200400" lvl="6" indent="-27432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7pPr>
            <a:lvl8pPr marL="3657600" lvl="7" indent="-27432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8pPr>
            <a:lvl9pPr marL="4114800" lvl="8" indent="-27432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2"/>
          </p:nvPr>
        </p:nvSpPr>
        <p:spPr>
          <a:xfrm>
            <a:off x="4240870" y="1542069"/>
            <a:ext cx="3297256" cy="3150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spcBef>
                <a:spcPts val="750"/>
              </a:spcBef>
              <a:spcAft>
                <a:spcPts val="0"/>
              </a:spcAft>
              <a:buSzPts val="1080"/>
              <a:buChar char="►"/>
              <a:defRPr sz="1350"/>
            </a:lvl1pPr>
            <a:lvl2pPr marL="914400" lvl="1" indent="-289560" algn="l">
              <a:spcBef>
                <a:spcPts val="750"/>
              </a:spcBef>
              <a:spcAft>
                <a:spcPts val="0"/>
              </a:spcAft>
              <a:buSzPts val="960"/>
              <a:buChar char="►"/>
              <a:defRPr sz="1200"/>
            </a:lvl2pPr>
            <a:lvl3pPr marL="1371600" lvl="2" indent="-281939" algn="l"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3pPr>
            <a:lvl4pPr marL="1828800" lvl="3" indent="-274319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4pPr>
            <a:lvl5pPr marL="2286000" lvl="4" indent="-27432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5pPr>
            <a:lvl6pPr marL="2743200" lvl="5" indent="-27432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6pPr>
            <a:lvl7pPr marL="3200400" lvl="6" indent="-27432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7pPr>
            <a:lvl8pPr marL="3657600" lvl="7" indent="-27432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8pPr>
            <a:lvl9pPr marL="4114800" lvl="8" indent="-27432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dt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50"/>
              <a:buFont typeface="Times New Roman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body" idx="1"/>
          </p:nvPr>
        </p:nvSpPr>
        <p:spPr>
          <a:xfrm>
            <a:off x="827485" y="1428750"/>
            <a:ext cx="3297254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None/>
              <a:defRPr sz="18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body" idx="2"/>
          </p:nvPr>
        </p:nvSpPr>
        <p:spPr>
          <a:xfrm>
            <a:off x="827485" y="1885950"/>
            <a:ext cx="3297254" cy="280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spcBef>
                <a:spcPts val="750"/>
              </a:spcBef>
              <a:spcAft>
                <a:spcPts val="0"/>
              </a:spcAft>
              <a:buSzPts val="1080"/>
              <a:buChar char="►"/>
              <a:defRPr sz="1350"/>
            </a:lvl1pPr>
            <a:lvl2pPr marL="914400" lvl="1" indent="-289560" algn="l">
              <a:spcBef>
                <a:spcPts val="750"/>
              </a:spcBef>
              <a:spcAft>
                <a:spcPts val="0"/>
              </a:spcAft>
              <a:buSzPts val="960"/>
              <a:buChar char="►"/>
              <a:defRPr sz="1200"/>
            </a:lvl2pPr>
            <a:lvl3pPr marL="1371600" lvl="2" indent="-281939" algn="l"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3pPr>
            <a:lvl4pPr marL="1828800" lvl="3" indent="-274319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4pPr>
            <a:lvl5pPr marL="2286000" lvl="4" indent="-27432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5pPr>
            <a:lvl6pPr marL="2743200" lvl="5" indent="-27432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6pPr>
            <a:lvl7pPr marL="3200400" lvl="6" indent="-27432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7pPr>
            <a:lvl8pPr marL="3657600" lvl="7" indent="-27432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8pPr>
            <a:lvl9pPr marL="4114800" lvl="8" indent="-27432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body" idx="3"/>
          </p:nvPr>
        </p:nvSpPr>
        <p:spPr>
          <a:xfrm>
            <a:off x="4240872" y="1428750"/>
            <a:ext cx="3297254" cy="4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1440"/>
              <a:buNone/>
              <a:defRPr sz="18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 b="1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 b="1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 b="1"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body" idx="4"/>
          </p:nvPr>
        </p:nvSpPr>
        <p:spPr>
          <a:xfrm>
            <a:off x="4240872" y="1885950"/>
            <a:ext cx="3297254" cy="280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97180" algn="l">
              <a:spcBef>
                <a:spcPts val="750"/>
              </a:spcBef>
              <a:spcAft>
                <a:spcPts val="0"/>
              </a:spcAft>
              <a:buSzPts val="1080"/>
              <a:buChar char="►"/>
              <a:defRPr sz="1350"/>
            </a:lvl1pPr>
            <a:lvl2pPr marL="914400" lvl="1" indent="-289560" algn="l">
              <a:spcBef>
                <a:spcPts val="750"/>
              </a:spcBef>
              <a:spcAft>
                <a:spcPts val="0"/>
              </a:spcAft>
              <a:buSzPts val="960"/>
              <a:buChar char="►"/>
              <a:defRPr sz="1200"/>
            </a:lvl2pPr>
            <a:lvl3pPr marL="1371600" lvl="2" indent="-281939" algn="l"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3pPr>
            <a:lvl4pPr marL="1828800" lvl="3" indent="-274319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4pPr>
            <a:lvl5pPr marL="2286000" lvl="4" indent="-27432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5pPr>
            <a:lvl6pPr marL="2743200" lvl="5" indent="-27432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6pPr>
            <a:lvl7pPr marL="3200400" lvl="6" indent="-27432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7pPr>
            <a:lvl8pPr marL="3657600" lvl="7" indent="-27432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8pPr>
            <a:lvl9pPr marL="4114800" lvl="8" indent="-274320" algn="l"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dt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6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7"/>
          <p:cNvSpPr txBox="1"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dt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8"/>
          <p:cNvSpPr txBox="1">
            <a:spLocks noGrp="1"/>
          </p:cNvSpPr>
          <p:nvPr>
            <p:ph type="dt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9"/>
          <p:cNvSpPr txBox="1">
            <a:spLocks noGrp="1"/>
          </p:cNvSpPr>
          <p:nvPr>
            <p:ph type="title"/>
          </p:nvPr>
        </p:nvSpPr>
        <p:spPr>
          <a:xfrm>
            <a:off x="866215" y="1085850"/>
            <a:ext cx="2550798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Times New Roman"/>
              <a:buNone/>
              <a:defRPr sz="1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body" idx="1"/>
          </p:nvPr>
        </p:nvSpPr>
        <p:spPr>
          <a:xfrm>
            <a:off x="3588462" y="1085850"/>
            <a:ext cx="3896998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04800" algn="l">
              <a:spcBef>
                <a:spcPts val="750"/>
              </a:spcBef>
              <a:spcAft>
                <a:spcPts val="0"/>
              </a:spcAft>
              <a:buSzPts val="1200"/>
              <a:buChar char="►"/>
              <a:defRPr sz="1500"/>
            </a:lvl1pPr>
            <a:lvl2pPr marL="914400" lvl="1" indent="-297180" algn="l">
              <a:spcBef>
                <a:spcPts val="750"/>
              </a:spcBef>
              <a:spcAft>
                <a:spcPts val="0"/>
              </a:spcAft>
              <a:buSzPts val="1080"/>
              <a:buChar char="►"/>
              <a:defRPr sz="1350"/>
            </a:lvl2pPr>
            <a:lvl3pPr marL="1371600" lvl="2" indent="-289560" algn="l">
              <a:spcBef>
                <a:spcPts val="750"/>
              </a:spcBef>
              <a:spcAft>
                <a:spcPts val="0"/>
              </a:spcAft>
              <a:buSzPts val="960"/>
              <a:buChar char="►"/>
              <a:defRPr sz="1200"/>
            </a:lvl3pPr>
            <a:lvl4pPr marL="1828800" lvl="3" indent="-281939" algn="l"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4pPr>
            <a:lvl5pPr marL="2286000" lvl="4" indent="-281939" algn="l"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5pPr>
            <a:lvl6pPr marL="2743200" lvl="5" indent="-281939" algn="l"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6pPr>
            <a:lvl7pPr marL="3200400" lvl="6" indent="-281939" algn="l"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7pPr>
            <a:lvl8pPr marL="3657600" lvl="7" indent="-281940" algn="l"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8pPr>
            <a:lvl9pPr marL="4114800" lvl="8" indent="-281940" algn="l"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body" idx="2"/>
          </p:nvPr>
        </p:nvSpPr>
        <p:spPr>
          <a:xfrm>
            <a:off x="866215" y="2346961"/>
            <a:ext cx="2550797" cy="2171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marL="914400" lvl="1" indent="-228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marL="1371600" lvl="2" indent="-228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marL="1828800" lvl="3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marL="2286000" lvl="4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marL="2743200" lvl="5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marL="3200400" lvl="6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marL="3657600" lvl="7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marL="4114800" lvl="8" indent="-228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dt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0"/>
          <p:cNvPicPr preferRelativeResize="0"/>
          <p:nvPr/>
        </p:nvPicPr>
        <p:blipFill rotWithShape="1">
          <a:blip r:embed="rId21">
            <a:alphaModFix/>
          </a:blip>
          <a:srcRect l="3613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20"/>
          <p:cNvPicPr preferRelativeResize="0"/>
          <p:nvPr/>
        </p:nvPicPr>
        <p:blipFill rotWithShape="1">
          <a:blip r:embed="rId22">
            <a:alphaModFix/>
          </a:blip>
          <a:srcRect l="3564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0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Google Shape;9;p20"/>
          <p:cNvPicPr preferRelativeResize="0"/>
          <p:nvPr/>
        </p:nvPicPr>
        <p:blipFill rotWithShape="1">
          <a:blip r:embed="rId23">
            <a:alphaModFix/>
          </a:blip>
          <a:srcRect t="28812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0"/>
          <p:cNvPicPr preferRelativeResize="0"/>
          <p:nvPr/>
        </p:nvPicPr>
        <p:blipFill rotWithShape="1">
          <a:blip r:embed="rId24">
            <a:alphaModFix/>
          </a:blip>
          <a:srcRect b="2332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50"/>
              <a:buFont typeface="Times New Roman"/>
              <a:buNone/>
              <a:defRPr sz="315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body" idx="1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0480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Char char="►"/>
              <a:defRPr sz="15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9718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1080"/>
              <a:buFont typeface="Noto Sans Symbols"/>
              <a:buChar char="►"/>
              <a:defRPr sz="13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8956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81939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840"/>
              <a:buFont typeface="Noto Sans Symbols"/>
              <a:buChar char="►"/>
              <a:defRPr sz="10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81939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840"/>
              <a:buFont typeface="Noto Sans Symbols"/>
              <a:buChar char="►"/>
              <a:defRPr sz="10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81939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840"/>
              <a:buFont typeface="Noto Sans Symbols"/>
              <a:buChar char="►"/>
              <a:defRPr sz="10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81939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840"/>
              <a:buFont typeface="Noto Sans Symbols"/>
              <a:buChar char="►"/>
              <a:defRPr sz="10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8194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840"/>
              <a:buFont typeface="Noto Sans Symbols"/>
              <a:buChar char="►"/>
              <a:defRPr sz="10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81940" algn="l" rtl="0"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840"/>
              <a:buFont typeface="Noto Sans Symbols"/>
              <a:buChar char="►"/>
              <a:defRPr sz="105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5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s.usda.gov/data-products/county-level-data-sets/county-level-data-sets-download-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ensus.gov/data/datasets/time-series/demo/popest/2020s-counties-total.html" TargetMode="External"/><Relationship Id="rId5" Type="http://schemas.openxmlformats.org/officeDocument/2006/relationships/hyperlink" Target="https://www.countyhealthrankings.org/health-data/methodology-and-sources/data-documentation" TargetMode="External"/><Relationship Id="rId4" Type="http://schemas.openxmlformats.org/officeDocument/2006/relationships/hyperlink" Target="https://data.bls.gov/dataQuery/find?q=unemploymen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>
            <a:spLocks noGrp="1"/>
          </p:cNvSpPr>
          <p:nvPr>
            <p:ph type="ctrTitle"/>
          </p:nvPr>
        </p:nvSpPr>
        <p:spPr>
          <a:xfrm>
            <a:off x="1411223" y="1085849"/>
            <a:ext cx="6619244" cy="249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County-Level Unemployment Rates in the United States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1"/>
          <p:cNvSpPr txBox="1">
            <a:spLocks noGrp="1"/>
          </p:cNvSpPr>
          <p:nvPr>
            <p:ph type="subTitle" idx="1"/>
          </p:nvPr>
        </p:nvSpPr>
        <p:spPr>
          <a:xfrm>
            <a:off x="1262378" y="3583035"/>
            <a:ext cx="6619244" cy="646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AKHIL SACHAR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ARASH AHMADI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98765"/>
              <a:buFont typeface="Times New Roman"/>
              <a:buNone/>
            </a:pPr>
            <a:r>
              <a:rPr lang="en" dirty="0">
                <a:solidFill>
                  <a:schemeClr val="dk1"/>
                </a:solidFill>
              </a:rPr>
              <a:t>Multicollinearity (VIF)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13" name="Google Shape;213;p10"/>
          <p:cNvSpPr txBox="1">
            <a:spLocks noGrp="1"/>
          </p:cNvSpPr>
          <p:nvPr>
            <p:ph type="body" idx="1"/>
          </p:nvPr>
        </p:nvSpPr>
        <p:spPr>
          <a:xfrm>
            <a:off x="311700" y="2857500"/>
            <a:ext cx="8520600" cy="17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dirty="0">
                <a:solidFill>
                  <a:schemeClr val="dk1"/>
                </a:solidFill>
              </a:rPr>
              <a:t>All VIF values are well below the common threshold of 5, indicating that multicollinearity is not a concern in the final model. The highest VIF is for Poverty (2.38) and C2I (2.20) though relatively higher, they are still acceptable.</a:t>
            </a:r>
            <a:endParaRPr dirty="0"/>
          </a:p>
        </p:txBody>
      </p:sp>
      <p:pic>
        <p:nvPicPr>
          <p:cNvPr id="214" name="Google Shape;21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8650" y="1738613"/>
            <a:ext cx="7686675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98765"/>
              <a:buFont typeface="Times New Roman"/>
              <a:buNone/>
            </a:pPr>
            <a:r>
              <a:rPr lang="en">
                <a:solidFill>
                  <a:schemeClr val="dk1"/>
                </a:solidFill>
              </a:rPr>
              <a:t>Checking Assumptions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0" name="Google Shape;220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221" name="Google Shape;22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9075" y="1017725"/>
            <a:ext cx="8685848" cy="381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98765"/>
              <a:buFont typeface="Times New Roman"/>
              <a:buNone/>
            </a:pPr>
            <a:r>
              <a:rPr lang="en">
                <a:solidFill>
                  <a:schemeClr val="dk1"/>
                </a:solidFill>
              </a:rPr>
              <a:t>Results &amp; Interpretation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7" name="Google Shape;22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highlight>
                  <a:srgbClr val="FFFFFF"/>
                </a:highlight>
              </a:rPr>
              <a:t>l</a:t>
            </a:r>
            <a:r>
              <a:rPr lang="en" sz="1600" b="1">
                <a:solidFill>
                  <a:schemeClr val="dk1"/>
                </a:solidFill>
                <a:highlight>
                  <a:srgbClr val="FFFFFF"/>
                </a:highlight>
              </a:rPr>
              <a:t>og(Unemployment) = 1.57809 + -0.00784 * AQI + 0.02856 * NationalPark + 0.00206 * C2I + 0.11401 * Urban.RuralUrban + -0.01383 * Uninsured + -0.00605 * Bachelors + 0.000002753 * Deaths + 0.02332 * Poverty</a:t>
            </a:r>
            <a:endParaRPr sz="160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</a:rPr>
              <a:t>Each coefficient shows an approximate percentage change in Unemployment for a one-unit increase in the predictor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</a:rPr>
              <a:t>Unemployment increases with higher NationalPark presence, C2I, living in Urban areas, Poverty rates, and very slightly with Deaths.</a:t>
            </a:r>
            <a:endParaRPr sz="140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</a:rPr>
              <a:t>Unemployment decreases with higher AQI, a greater percentage of Uninsured individuals, and more people holding Bachelor's degrees.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765"/>
              <a:buFont typeface="Times New Roman"/>
              <a:buNone/>
            </a:pPr>
            <a:r>
              <a:rPr lang="en">
                <a:solidFill>
                  <a:schemeClr val="dk1"/>
                </a:solidFill>
              </a:rPr>
              <a:t>Limitations &amp; Future Steps	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3" name="Google Shape;233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dirty="0">
                <a:solidFill>
                  <a:schemeClr val="dk1"/>
                </a:solidFill>
              </a:rPr>
              <a:t>Limitations</a:t>
            </a:r>
            <a:endParaRPr sz="1400" dirty="0">
              <a:solidFill>
                <a:schemeClr val="dk1"/>
              </a:solidFill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dirty="0">
                <a:solidFill>
                  <a:schemeClr val="dk1"/>
                </a:solidFill>
              </a:rPr>
              <a:t>Data integration</a:t>
            </a:r>
            <a:endParaRPr sz="1400" dirty="0">
              <a:solidFill>
                <a:schemeClr val="dk1"/>
              </a:solidFill>
            </a:endParaRPr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dirty="0">
                <a:solidFill>
                  <a:schemeClr val="dk1"/>
                </a:solidFill>
              </a:rPr>
              <a:t>Require extensive cleaning and harmonization across multiple sources</a:t>
            </a:r>
            <a:endParaRPr sz="1400" dirty="0">
              <a:solidFill>
                <a:schemeClr val="dk1"/>
              </a:solidFill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dirty="0">
                <a:solidFill>
                  <a:schemeClr val="dk1"/>
                </a:solidFill>
              </a:rPr>
              <a:t>Missing values and inconsistent data(2% data dropped)</a:t>
            </a:r>
            <a:endParaRPr sz="1400" dirty="0">
              <a:solidFill>
                <a:schemeClr val="dk1"/>
              </a:solidFill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chemeClr val="dk1"/>
                </a:solidFill>
              </a:rPr>
              <a:t>Limited availability of Minimum Wage Data(County level)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dirty="0">
                <a:solidFill>
                  <a:schemeClr val="dk1"/>
                </a:solidFill>
              </a:rPr>
              <a:t>Moderate Adjusted R-squared</a:t>
            </a:r>
            <a:endParaRPr sz="1400" dirty="0">
              <a:solidFill>
                <a:schemeClr val="dk1"/>
              </a:solidFill>
            </a:endParaRPr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dirty="0">
                <a:solidFill>
                  <a:schemeClr val="dk1"/>
                </a:solidFill>
              </a:rPr>
              <a:t>Reflects the complexity of human behavior and local economic shocks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dirty="0">
                <a:solidFill>
                  <a:schemeClr val="dk1"/>
                </a:solidFill>
              </a:rPr>
              <a:t>Future Steps:</a:t>
            </a:r>
            <a:endParaRPr sz="1400" dirty="0">
              <a:solidFill>
                <a:schemeClr val="dk1"/>
              </a:solidFill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dirty="0">
                <a:solidFill>
                  <a:schemeClr val="dk1"/>
                </a:solidFill>
              </a:rPr>
              <a:t>Expand predictors set</a:t>
            </a:r>
            <a:endParaRPr sz="1400" dirty="0">
              <a:solidFill>
                <a:schemeClr val="dk1"/>
              </a:solidFill>
            </a:endParaRPr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dirty="0">
                <a:solidFill>
                  <a:schemeClr val="dk1"/>
                </a:solidFill>
              </a:rPr>
              <a:t>Housing prices, average wage and industry employment composition</a:t>
            </a:r>
            <a:endParaRPr sz="1400" dirty="0">
              <a:solidFill>
                <a:schemeClr val="dk1"/>
              </a:solidFill>
            </a:endParaRPr>
          </a:p>
          <a:p>
            <a:pPr marL="1371600" lvl="2" indent="-31083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dirty="0">
                <a:solidFill>
                  <a:schemeClr val="dk1"/>
                </a:solidFill>
              </a:rPr>
              <a:t>Gender and ethnicity data</a:t>
            </a:r>
            <a:endParaRPr sz="1400" dirty="0">
              <a:solidFill>
                <a:schemeClr val="dk1"/>
              </a:solidFill>
            </a:endParaRP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" sz="1400" dirty="0">
                <a:solidFill>
                  <a:schemeClr val="dk1"/>
                </a:solidFill>
              </a:rPr>
              <a:t>Enhance model complexity by exploring advanced modeling (e.g., LASSO, Ridge regression)</a:t>
            </a:r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chemeClr val="dk1"/>
                </a:solidFill>
              </a:rPr>
              <a:t>Experiment with alternative modeling approaches (e.g., Neural network, decision tree, random forest)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"/>
          <p:cNvSpPr txBox="1">
            <a:spLocks noGrp="1"/>
          </p:cNvSpPr>
          <p:nvPr>
            <p:ph type="body" idx="1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Q&amp;A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765"/>
              <a:buFont typeface="Times New Roman"/>
              <a:buNone/>
            </a:pPr>
            <a:r>
              <a:rPr lang="en">
                <a:solidFill>
                  <a:schemeClr val="dk1"/>
                </a:solidFill>
              </a:rPr>
              <a:t>Glossary</a:t>
            </a:r>
            <a:r>
              <a:rPr lang="en"/>
              <a:t>	</a:t>
            </a:r>
            <a:endParaRPr/>
          </a:p>
        </p:txBody>
      </p:sp>
      <p:sp>
        <p:nvSpPr>
          <p:cNvPr id="244" name="Google Shape;244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Employment and Unemployment: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"/>
              <a:t>People with jobs are employed.</a:t>
            </a:r>
            <a:endParaRPr/>
          </a:p>
          <a:p>
            <a:pPr marL="285750" lvl="0" indent="-285750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"/>
              <a:t>People who are jobless, looking for a job, and available for work are unemployed.</a:t>
            </a:r>
            <a:endParaRPr/>
          </a:p>
          <a:p>
            <a:pPr marL="285750" lvl="0" indent="-285750" algn="l" rtl="0"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"/>
              <a:t>The labor force is made up of the employed and the unemployed.</a:t>
            </a:r>
            <a:endParaRPr/>
          </a:p>
          <a:p>
            <a:pPr marL="285750" lvl="0" indent="-285750" algn="l" rtl="0">
              <a:spcBef>
                <a:spcPts val="2400"/>
              </a:spcBef>
              <a:spcAft>
                <a:spcPts val="120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"/>
              <a:t>People who are neither employed nor unemployed are not in the labor force.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765"/>
              <a:buFont typeface="Times New Roman"/>
              <a:buNone/>
            </a:pPr>
            <a:r>
              <a:rPr lang="en" dirty="0">
                <a:solidFill>
                  <a:schemeClr val="dk1"/>
                </a:solidFill>
              </a:rPr>
              <a:t>App 1: Summary Statistics &amp; Key Features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250" name="Google Shape;25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75913" y="1096375"/>
            <a:ext cx="4192174" cy="380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765"/>
              <a:buFont typeface="Times New Roman"/>
              <a:buNone/>
            </a:pPr>
            <a:r>
              <a:rPr lang="en" dirty="0">
                <a:solidFill>
                  <a:schemeClr val="dk1"/>
                </a:solidFill>
              </a:rPr>
              <a:t>App 2: Urban vs Rural Uninsured Percentage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256" name="Google Shape;256;p18" title="00004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7712" y="1311279"/>
            <a:ext cx="4748575" cy="301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765"/>
              <a:buFont typeface="Times New Roman"/>
              <a:buNone/>
            </a:pPr>
            <a:r>
              <a:rPr lang="en" dirty="0">
                <a:solidFill>
                  <a:schemeClr val="dk1"/>
                </a:solidFill>
              </a:rPr>
              <a:t>App 3: Poverty Rate vs Unemployment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262" name="Google Shape;262;p19" title="000037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8738" y="1209375"/>
            <a:ext cx="5286523" cy="3348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7011EA78-E525-87FA-32AB-772AC842C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>
            <a:extLst>
              <a:ext uri="{FF2B5EF4-FFF2-40B4-BE49-F238E27FC236}">
                <a16:creationId xmlns:a16="http://schemas.microsoft.com/office/drawing/2014/main" id="{28E8C008-77DA-F29D-D3D7-6558FCC7CC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Appendix 4: Cost of Living vs Median Income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ECD93F-0AEC-F287-D71F-8B6C2310D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611" y="1275339"/>
            <a:ext cx="5546747" cy="342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4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765"/>
              <a:buFont typeface="Times New Roman"/>
              <a:buNone/>
            </a:pPr>
            <a:r>
              <a:rPr lang="en">
                <a:solidFill>
                  <a:schemeClr val="dk1"/>
                </a:solidFill>
              </a:rPr>
              <a:t>Overview</a:t>
            </a:r>
            <a:r>
              <a:rPr lang="en"/>
              <a:t>	</a:t>
            </a:r>
            <a:endParaRPr/>
          </a:p>
        </p:txBody>
      </p:sp>
      <p:sp>
        <p:nvSpPr>
          <p:cNvPr id="158" name="Google Shape;158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/>
              <a:t>Introduction</a:t>
            </a:r>
            <a:endParaRPr sz="1800"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/>
              <a:t>Data Sources &amp; Variables</a:t>
            </a:r>
            <a:endParaRPr sz="1800"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/>
              <a:t>Exploratory Data Analysis (EDA)</a:t>
            </a:r>
            <a:endParaRPr sz="1800"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/>
              <a:t>Model Development &amp; Diagnostics </a:t>
            </a:r>
            <a:endParaRPr sz="1800"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/>
              <a:t>Results &amp; Interpretation </a:t>
            </a:r>
            <a:endParaRPr sz="1800"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/>
              <a:t>Limitation &amp; Future Steps </a:t>
            </a:r>
            <a:endParaRPr sz="1800"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/>
              <a:t>Q&amp;A</a:t>
            </a:r>
            <a:endParaRPr sz="1800"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/>
              <a:t>Glossary</a:t>
            </a:r>
            <a:endParaRPr/>
          </a:p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" sz="1800"/>
              <a:t>Appendix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765"/>
              <a:buFont typeface="Times New Roman"/>
              <a:buNone/>
            </a:pPr>
            <a:r>
              <a:rPr lang="en">
                <a:solidFill>
                  <a:schemeClr val="dk1"/>
                </a:solidFill>
              </a:rPr>
              <a:t>Introduction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4" name="Google Shape;164;p3"/>
          <p:cNvSpPr txBox="1">
            <a:spLocks noGrp="1"/>
          </p:cNvSpPr>
          <p:nvPr>
            <p:ph type="body" idx="1"/>
          </p:nvPr>
        </p:nvSpPr>
        <p:spPr>
          <a:xfrm>
            <a:off x="387900" y="1152475"/>
            <a:ext cx="383892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marR="3810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b="1" dirty="0">
                <a:solidFill>
                  <a:schemeClr val="dk1"/>
                </a:solidFill>
              </a:rPr>
              <a:t>Unemployment</a:t>
            </a:r>
            <a:r>
              <a:rPr lang="en" dirty="0">
                <a:solidFill>
                  <a:schemeClr val="dk1"/>
                </a:solidFill>
              </a:rPr>
              <a:t> = Percentage of labor force actively seeking work</a:t>
            </a:r>
            <a:endParaRPr dirty="0"/>
          </a:p>
          <a:p>
            <a:pPr marL="457200" marR="3810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650" dirty="0">
                <a:solidFill>
                  <a:schemeClr val="dk1"/>
                </a:solidFill>
              </a:rPr>
              <a:t>Why it matters: Key measure of economic and social health</a:t>
            </a:r>
            <a:endParaRPr dirty="0"/>
          </a:p>
          <a:p>
            <a:pPr marL="457200" marR="3810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 dirty="0">
                <a:solidFill>
                  <a:schemeClr val="dk1"/>
                </a:solidFill>
              </a:rPr>
              <a:t>Local (County) level reveals important regional economic disparities</a:t>
            </a:r>
          </a:p>
          <a:p>
            <a:pPr marR="381000" lvl="1" indent="-323850">
              <a:spcBef>
                <a:spcPts val="1200"/>
              </a:spcBef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dirty="0"/>
              <a:t>County income and budget</a:t>
            </a:r>
          </a:p>
          <a:p>
            <a:pPr marR="381000" lvl="1" indent="-323850">
              <a:spcBef>
                <a:spcPts val="1200"/>
              </a:spcBef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dirty="0"/>
              <a:t>Housing prices and local market</a:t>
            </a:r>
            <a:endParaRPr dirty="0"/>
          </a:p>
          <a:p>
            <a:pPr marL="457200" marR="3810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500" dirty="0">
                <a:solidFill>
                  <a:schemeClr val="dk1"/>
                </a:solidFill>
              </a:rPr>
              <a:t>Objective: Build a model to identify drivers of county unemployment (2023)</a:t>
            </a:r>
            <a:endParaRPr sz="1500" dirty="0">
              <a:solidFill>
                <a:schemeClr val="dk1"/>
              </a:solidFill>
            </a:endParaRPr>
          </a:p>
        </p:txBody>
      </p:sp>
      <p:pic>
        <p:nvPicPr>
          <p:cNvPr id="165" name="Google Shape;16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6830" y="1437600"/>
            <a:ext cx="4753669" cy="2995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765"/>
              <a:buFont typeface="Times New Roman"/>
              <a:buNone/>
            </a:pPr>
            <a:r>
              <a:rPr lang="en">
                <a:solidFill>
                  <a:schemeClr val="dk1"/>
                </a:solidFill>
              </a:rPr>
              <a:t>Data Sources &amp; Variables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1" name="Google Shape;17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6355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1" u="sng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Department of Agriculture - USDA</a:t>
            </a:r>
            <a:endParaRPr sz="1800" b="1" u="sng">
              <a:solidFill>
                <a:srgbClr val="002060"/>
              </a:solidFill>
            </a:endParaRPr>
          </a:p>
          <a:p>
            <a:pPr marL="92075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</a:rPr>
              <a:t>Poverty Rate</a:t>
            </a:r>
            <a:endParaRPr sz="1400">
              <a:solidFill>
                <a:schemeClr val="dk1"/>
              </a:solidFill>
            </a:endParaRPr>
          </a:p>
          <a:p>
            <a:pPr marL="92075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</a:rPr>
              <a:t>Median Household Income</a:t>
            </a:r>
            <a:endParaRPr sz="1400">
              <a:solidFill>
                <a:schemeClr val="dk1"/>
              </a:solidFill>
            </a:endParaRPr>
          </a:p>
          <a:p>
            <a:pPr marL="92075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</a:rPr>
              <a:t>Total Population</a:t>
            </a:r>
            <a:endParaRPr/>
          </a:p>
          <a:p>
            <a:pPr marL="920750" lvl="1" indent="-26066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46355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1" u="sng">
                <a:solidFill>
                  <a:srgbClr val="002060"/>
                </a:solidFill>
              </a:rPr>
              <a:t>US Bureau of Labor </a:t>
            </a:r>
            <a:r>
              <a:rPr lang="en" sz="1800" b="1" u="sng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Statistics</a:t>
            </a:r>
            <a:endParaRPr sz="1800" b="1" u="sng">
              <a:solidFill>
                <a:srgbClr val="002060"/>
              </a:solidFill>
            </a:endParaRPr>
          </a:p>
          <a:p>
            <a:pPr marL="92075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400">
                <a:solidFill>
                  <a:schemeClr val="dk1"/>
                </a:solidFill>
              </a:rPr>
              <a:t>Unemployment Rate</a:t>
            </a:r>
            <a:endParaRPr/>
          </a:p>
          <a:p>
            <a:pPr marL="920750" lvl="1" indent="-23526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400">
              <a:solidFill>
                <a:schemeClr val="dk1"/>
              </a:solidFill>
            </a:endParaRPr>
          </a:p>
          <a:p>
            <a:pPr marL="46355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1" u="sng">
                <a:solidFill>
                  <a:srgbClr val="00206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County Health Rankings &amp; Roadmaps</a:t>
            </a:r>
            <a:endParaRPr sz="1800" b="1" u="sng">
              <a:solidFill>
                <a:srgbClr val="002060"/>
              </a:solidFill>
            </a:endParaRPr>
          </a:p>
          <a:p>
            <a:pPr marL="92075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400">
                <a:solidFill>
                  <a:schemeClr val="hlink"/>
                </a:solidFill>
              </a:rPr>
              <a:t>Health Data</a:t>
            </a:r>
            <a:endParaRPr/>
          </a:p>
          <a:p>
            <a:pPr marL="92075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400">
                <a:solidFill>
                  <a:schemeClr val="hlink"/>
                </a:solidFill>
              </a:rPr>
              <a:t>Life Expectancy</a:t>
            </a:r>
            <a:endParaRPr/>
          </a:p>
          <a:p>
            <a:pPr marL="920750" lvl="1" indent="-23526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400">
              <a:solidFill>
                <a:schemeClr val="hlink"/>
              </a:solidFill>
            </a:endParaRPr>
          </a:p>
          <a:p>
            <a:pPr marL="46355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800" b="1" u="sng">
                <a:solidFill>
                  <a:srgbClr val="00206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Census Bureau</a:t>
            </a:r>
            <a:endParaRPr sz="1800" b="1" u="sng">
              <a:solidFill>
                <a:srgbClr val="002060"/>
              </a:solidFill>
            </a:endParaRPr>
          </a:p>
          <a:p>
            <a:pPr marL="92075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400">
                <a:solidFill>
                  <a:schemeClr val="hlink"/>
                </a:solidFill>
              </a:rPr>
              <a:t>County Population</a:t>
            </a:r>
            <a:endParaRPr/>
          </a:p>
          <a:p>
            <a:pPr marL="92075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" sz="1400">
                <a:solidFill>
                  <a:schemeClr val="hlink"/>
                </a:solidFill>
              </a:rPr>
              <a:t>Number of Death</a:t>
            </a:r>
            <a:endParaRPr/>
          </a:p>
          <a:p>
            <a:pPr marL="463550" lvl="0" indent="-23717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800" u="sng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Times New Roman"/>
              <a:buNone/>
            </a:pPr>
            <a:r>
              <a:rPr lang="en" sz="2800">
                <a:solidFill>
                  <a:schemeClr val="dk1"/>
                </a:solidFill>
              </a:rPr>
              <a:t>Cost-to-Income Ratio</a:t>
            </a:r>
            <a:r>
              <a:rPr lang="en">
                <a:solidFill>
                  <a:schemeClr val="dk1"/>
                </a:solidFill>
              </a:rPr>
              <a:t> vs Unemployment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7" name="Google Shape;177;p5"/>
          <p:cNvSpPr txBox="1">
            <a:spLocks noGrp="1"/>
          </p:cNvSpPr>
          <p:nvPr>
            <p:ph type="body" idx="1"/>
          </p:nvPr>
        </p:nvSpPr>
        <p:spPr>
          <a:xfrm>
            <a:off x="387900" y="1152475"/>
            <a:ext cx="3222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marR="3810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Reflects local affordability</a:t>
            </a:r>
            <a:endParaRPr/>
          </a:p>
          <a:p>
            <a:pPr marL="457200" marR="3810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650">
                <a:solidFill>
                  <a:schemeClr val="dk1"/>
                </a:solidFill>
              </a:rPr>
              <a:t>Handling multicollinearity of living cost and median income</a:t>
            </a:r>
            <a:endParaRPr sz="1650">
              <a:solidFill>
                <a:schemeClr val="dk1"/>
              </a:solidFill>
            </a:endParaRPr>
          </a:p>
          <a:p>
            <a:pPr marL="457200" marR="381000" lvl="0" indent="-333375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50"/>
              <a:buChar char="•"/>
            </a:pPr>
            <a:r>
              <a:rPr lang="en">
                <a:solidFill>
                  <a:schemeClr val="dk1"/>
                </a:solidFill>
              </a:rPr>
              <a:t>Positive association: as cost increases relative to income, unemployment tends to rise</a:t>
            </a:r>
            <a:endParaRPr sz="1650">
              <a:solidFill>
                <a:schemeClr val="dk1"/>
              </a:solidFill>
            </a:endParaRPr>
          </a:p>
          <a:p>
            <a:pPr marL="457200" marR="381000" lvl="0" indent="-3238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>
                <a:solidFill>
                  <a:schemeClr val="dk1"/>
                </a:solidFill>
              </a:rPr>
              <a:t>When living cost outpace income may experience greater economic instability, job loss, or worker migration </a:t>
            </a:r>
            <a:endParaRPr/>
          </a:p>
        </p:txBody>
      </p:sp>
      <p:pic>
        <p:nvPicPr>
          <p:cNvPr id="178" name="Google Shape;17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92533" y="1157837"/>
            <a:ext cx="5539767" cy="3418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8765"/>
              <a:buFont typeface="Times New Roman"/>
              <a:buNone/>
            </a:pPr>
            <a:r>
              <a:rPr lang="en">
                <a:solidFill>
                  <a:schemeClr val="dk1"/>
                </a:solidFill>
              </a:rPr>
              <a:t>Urban vs Rural Percentage of B.S.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4" name="Google Shape;184;p6" title="000048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1017" y="1360142"/>
            <a:ext cx="5321284" cy="316997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6"/>
          <p:cNvSpPr txBox="1">
            <a:spLocks noGrp="1"/>
          </p:cNvSpPr>
          <p:nvPr>
            <p:ph type="body" idx="1"/>
          </p:nvPr>
        </p:nvSpPr>
        <p:spPr>
          <a:xfrm>
            <a:off x="387900" y="1152475"/>
            <a:ext cx="334236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381000" lvl="0" indent="-32385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800" dirty="0">
                <a:solidFill>
                  <a:schemeClr val="dk1"/>
                </a:solidFill>
              </a:rPr>
              <a:t>Urban:</a:t>
            </a:r>
            <a:endParaRPr dirty="0"/>
          </a:p>
          <a:p>
            <a:pPr marL="914400" marR="381000" lvl="1" indent="-32385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400" dirty="0">
                <a:solidFill>
                  <a:schemeClr val="dk1"/>
                </a:solidFill>
              </a:rPr>
              <a:t>Median: 27%</a:t>
            </a:r>
            <a:endParaRPr dirty="0"/>
          </a:p>
          <a:p>
            <a:pPr marL="914400" marR="381000" lvl="1" indent="-32385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400" dirty="0">
                <a:solidFill>
                  <a:schemeClr val="dk1"/>
                </a:solidFill>
              </a:rPr>
              <a:t>IQR: [20 – 33]</a:t>
            </a:r>
            <a:endParaRPr dirty="0"/>
          </a:p>
          <a:p>
            <a:pPr marL="457200" marR="381000" lvl="0" indent="-32385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800" dirty="0">
                <a:solidFill>
                  <a:schemeClr val="dk1"/>
                </a:solidFill>
              </a:rPr>
              <a:t>Rural</a:t>
            </a:r>
            <a:endParaRPr dirty="0"/>
          </a:p>
          <a:p>
            <a:pPr marL="914400" marR="381000" lvl="1" indent="-32385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400" dirty="0">
                <a:solidFill>
                  <a:schemeClr val="dk1"/>
                </a:solidFill>
              </a:rPr>
              <a:t>Median: 19%</a:t>
            </a:r>
            <a:endParaRPr dirty="0"/>
          </a:p>
          <a:p>
            <a:pPr marL="914400" marR="381000" lvl="1" indent="-32385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" sz="1400" dirty="0">
                <a:solidFill>
                  <a:schemeClr val="dk1"/>
                </a:solidFill>
              </a:rPr>
              <a:t>IQR: [17 – 25]</a:t>
            </a:r>
            <a:endParaRPr sz="1400" dirty="0">
              <a:solidFill>
                <a:schemeClr val="dk1"/>
              </a:solidFill>
            </a:endParaRPr>
          </a:p>
          <a:p>
            <a:pPr marL="457200" marR="381000" lvl="0" indent="-3175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 sz="1400" dirty="0">
                <a:solidFill>
                  <a:schemeClr val="dk1"/>
                </a:solidFill>
              </a:rPr>
              <a:t>Urban counties generally have a higher percentage of residents with a bachelor's degree compared to rural counties</a:t>
            </a:r>
            <a:endParaRPr sz="1650" dirty="0">
              <a:solidFill>
                <a:schemeClr val="dk1"/>
              </a:solidFill>
            </a:endParaRPr>
          </a:p>
        </p:txBody>
      </p:sp>
      <p:sp>
        <p:nvSpPr>
          <p:cNvPr id="186" name="Google Shape;186;p6"/>
          <p:cNvSpPr txBox="1"/>
          <p:nvPr/>
        </p:nvSpPr>
        <p:spPr>
          <a:xfrm>
            <a:off x="244305" y="4866501"/>
            <a:ext cx="402546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IQR: Interquartile range(25</a:t>
            </a:r>
            <a:r>
              <a:rPr lang="en" sz="1200" b="0" i="0" u="none" strike="noStrike" cap="none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Percentile – 7</a:t>
            </a:r>
            <a:r>
              <a:rPr lang="en" sz="1200">
                <a:solidFill>
                  <a:schemeClr val="lt1"/>
                </a:solidFill>
              </a:rPr>
              <a:t>5</a:t>
            </a:r>
            <a:r>
              <a:rPr lang="en" sz="1200" b="0" i="0" u="none" strike="noStrike" cap="none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Percentile)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98765"/>
              <a:buFont typeface="Times New Roman"/>
              <a:buNone/>
            </a:pPr>
            <a:r>
              <a:rPr lang="en">
                <a:solidFill>
                  <a:schemeClr val="dk1"/>
                </a:solidFill>
              </a:rPr>
              <a:t>Correlation Matrix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2" name="Google Shape;19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1247" y="1113150"/>
            <a:ext cx="5088449" cy="393724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7"/>
          <p:cNvSpPr txBox="1">
            <a:spLocks noGrp="1"/>
          </p:cNvSpPr>
          <p:nvPr>
            <p:ph type="body" idx="1"/>
          </p:nvPr>
        </p:nvSpPr>
        <p:spPr>
          <a:xfrm>
            <a:off x="387901" y="1152475"/>
            <a:ext cx="2802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3810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lang="en" sz="1400">
                <a:solidFill>
                  <a:schemeClr val="dk1"/>
                </a:solidFill>
              </a:rPr>
              <a:t>Unemployment has moderate positive correlations with Poverty (0.47) and C2I (0.43).</a:t>
            </a:r>
            <a:endParaRPr sz="1400">
              <a:solidFill>
                <a:schemeClr val="dk1"/>
              </a:solidFill>
            </a:endParaRPr>
          </a:p>
          <a:p>
            <a:pPr marL="457200" marR="3810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" sz="1400"/>
              <a:t>MedianIncome has strong negative correlation with Poverty (–0.75) and C2I (-0.63), additionally having strong positive correlation with Life Expectancy (0.69).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98765"/>
              <a:buFont typeface="Times New Roman"/>
              <a:buNone/>
            </a:pPr>
            <a:r>
              <a:rPr lang="en">
                <a:solidFill>
                  <a:schemeClr val="dk1"/>
                </a:solidFill>
              </a:rPr>
              <a:t>Step-Wise AIC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9" name="Google Shape;199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Running step-wise AIC to create a reduced model.</a:t>
            </a:r>
            <a:endParaRPr/>
          </a:p>
        </p:txBody>
      </p:sp>
      <p:pic>
        <p:nvPicPr>
          <p:cNvPr id="200" name="Google Shape;20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1088" y="1610600"/>
            <a:ext cx="698182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98765"/>
              <a:buFont typeface="Times New Roman"/>
              <a:buNone/>
            </a:pPr>
            <a:r>
              <a:rPr lang="en">
                <a:solidFill>
                  <a:schemeClr val="dk1"/>
                </a:solidFill>
              </a:rPr>
              <a:t>Final Linear Model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6" name="Google Shape;206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207" name="Google Shape;20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2511" y="1152474"/>
            <a:ext cx="6858987" cy="38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Custom 3">
      <a:dk1>
        <a:srgbClr val="000000"/>
      </a:dk1>
      <a:lt1>
        <a:srgbClr val="000000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901</Words>
  <Application>Microsoft Office PowerPoint</Application>
  <PresentationFormat>On-screen Show (16:9)</PresentationFormat>
  <Paragraphs>110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Noto Sans Symbols</vt:lpstr>
      <vt:lpstr>Symbol</vt:lpstr>
      <vt:lpstr>Times New Roman</vt:lpstr>
      <vt:lpstr>Ion</vt:lpstr>
      <vt:lpstr>County-Level Unemployment Rates in the United States</vt:lpstr>
      <vt:lpstr>Overview </vt:lpstr>
      <vt:lpstr>Introduction</vt:lpstr>
      <vt:lpstr>Data Sources &amp; Variables</vt:lpstr>
      <vt:lpstr>Cost-to-Income Ratio vs Unemployment</vt:lpstr>
      <vt:lpstr>Urban vs Rural Percentage of B.S. </vt:lpstr>
      <vt:lpstr>Correlation Matrix</vt:lpstr>
      <vt:lpstr>Step-Wise AIC</vt:lpstr>
      <vt:lpstr>Final Linear Model</vt:lpstr>
      <vt:lpstr>Multicollinearity (VIF)</vt:lpstr>
      <vt:lpstr>Checking Assumptions</vt:lpstr>
      <vt:lpstr>Results &amp; Interpretation</vt:lpstr>
      <vt:lpstr>Limitations &amp; Future Steps </vt:lpstr>
      <vt:lpstr>PowerPoint Presentation</vt:lpstr>
      <vt:lpstr>Glossary </vt:lpstr>
      <vt:lpstr>App 1: Summary Statistics &amp; Key Features</vt:lpstr>
      <vt:lpstr>App 2: Urban vs Rural Uninsured Percentage</vt:lpstr>
      <vt:lpstr>App 3: Poverty Rate vs Unemployment</vt:lpstr>
      <vt:lpstr>Appendix 4: Cost of Living vs Median Income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arash</dc:creator>
  <cp:lastModifiedBy>arash ahmadi</cp:lastModifiedBy>
  <cp:revision>11</cp:revision>
  <dcterms:modified xsi:type="dcterms:W3CDTF">2025-04-30T01:16:44Z</dcterms:modified>
</cp:coreProperties>
</file>