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8"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HIL SINGH" initials="AS" lastIdx="1" clrIdx="0">
    <p:extLst>
      <p:ext uri="{19B8F6BF-5375-455C-9EA6-DF929625EA0E}">
        <p15:presenceInfo xmlns:p15="http://schemas.microsoft.com/office/powerpoint/2012/main" userId="e0fba9a5d7a29c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05" autoAdjust="0"/>
    <p:restoredTop sz="95033" autoAdjust="0"/>
  </p:normalViewPr>
  <p:slideViewPr>
    <p:cSldViewPr snapToGrid="0">
      <p:cViewPr varScale="1">
        <p:scale>
          <a:sx n="113" d="100"/>
          <a:sy n="113" d="100"/>
        </p:scale>
        <p:origin x="432" y="11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10-03T02:22:42.725" idx="1">
    <p:pos x="4347" y="136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10/3/2025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10/3/2025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7D8D-A21F-AF68-DFB9-83C1A33371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C28E67-D837-F97D-EC92-4BE34AF58C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AA3D4D-C586-2219-9A4F-329DEED66A14}"/>
              </a:ext>
            </a:extLst>
          </p:cNvPr>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a:extLst>
              <a:ext uri="{FF2B5EF4-FFF2-40B4-BE49-F238E27FC236}">
                <a16:creationId xmlns:a16="http://schemas.microsoft.com/office/drawing/2014/main" id="{415E9349-0A6A-D5D2-14CF-16ACCE3711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5DAD22-773E-D242-CF76-225A08A1EA8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379423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3965B-FE1C-C49C-D1AC-DFD835B126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4638D0-5084-555F-B583-FD3D86A648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AF9686-5053-3FFE-1438-B54281D4769E}"/>
              </a:ext>
            </a:extLst>
          </p:cNvPr>
          <p:cNvSpPr>
            <a:spLocks noGrp="1"/>
          </p:cNvSpPr>
          <p:nvPr>
            <p:ph type="dt" sz="half" idx="10"/>
          </p:nvPr>
        </p:nvSpPr>
        <p:spPr/>
        <p:txBody>
          <a:bodyPr/>
          <a:lstStyle/>
          <a:p>
            <a:fld id="{55C6B4A9-1611-4792-9094-5F34BCA07E0B}" type="datetimeFigureOut">
              <a:rPr lang="en-US" smtClean="0"/>
              <a:t>10/3/2025</a:t>
            </a:fld>
            <a:endParaRPr lang="en-US" dirty="0"/>
          </a:p>
        </p:txBody>
      </p:sp>
      <p:sp>
        <p:nvSpPr>
          <p:cNvPr id="5" name="Footer Placeholder 4">
            <a:extLst>
              <a:ext uri="{FF2B5EF4-FFF2-40B4-BE49-F238E27FC236}">
                <a16:creationId xmlns:a16="http://schemas.microsoft.com/office/drawing/2014/main" id="{AE43F507-A0C4-CD99-A94F-1BFE71C163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90F1F4-8A2B-9CBE-1A31-6DFE1C742A04}"/>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48075516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C477DE-DDF3-6D7A-70DE-4EED1465E9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F8D15F-F87D-E804-7EFB-3EA94F9F50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9417B5-D4CA-4946-A1C7-16C372E66D2A}"/>
              </a:ext>
            </a:extLst>
          </p:cNvPr>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a:extLst>
              <a:ext uri="{FF2B5EF4-FFF2-40B4-BE49-F238E27FC236}">
                <a16:creationId xmlns:a16="http://schemas.microsoft.com/office/drawing/2014/main" id="{FCCF89EC-0362-926F-11E9-76C07BC85FA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892C3A-6F25-04D8-5A38-92081A6369D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180157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2104341998"/>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198210410"/>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755515965"/>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687282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FEAE-DDB8-065B-CAFB-4F715C4682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B6E820-F30D-E08C-7A5D-CF407DDA11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5888D-94FF-AB3F-A647-B0FAD4716259}"/>
              </a:ext>
            </a:extLst>
          </p:cNvPr>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a:extLst>
              <a:ext uri="{FF2B5EF4-FFF2-40B4-BE49-F238E27FC236}">
                <a16:creationId xmlns:a16="http://schemas.microsoft.com/office/drawing/2014/main" id="{46789CE3-6E03-D301-901A-D46BDDDBB7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CA4AF81-C60B-DE3D-263F-64768956D6E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205927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0F6E-545E-FFF0-AB8C-FEDD2DB4FE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1B2134-77E0-C50C-C288-3867F9A086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5EECDC-02CB-8E1D-309E-B9009A82A79A}"/>
              </a:ext>
            </a:extLst>
          </p:cNvPr>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a:extLst>
              <a:ext uri="{FF2B5EF4-FFF2-40B4-BE49-F238E27FC236}">
                <a16:creationId xmlns:a16="http://schemas.microsoft.com/office/drawing/2014/main" id="{27956132-2979-2386-075C-E7CD751605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616EE2-C822-C7B8-4C99-90A9B98FA2B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648037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C28E-68A8-23E7-7A90-DB392215CC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09931B-A2A0-9C49-1A87-6B0EE905F7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B9E27A-2C7D-9F73-F5BC-B25D580DCF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94526C-07BB-56F7-8989-5B637C23FA10}"/>
              </a:ext>
            </a:extLst>
          </p:cNvPr>
          <p:cNvSpPr>
            <a:spLocks noGrp="1"/>
          </p:cNvSpPr>
          <p:nvPr>
            <p:ph type="dt" sz="half" idx="10"/>
          </p:nvPr>
        </p:nvSpPr>
        <p:spPr/>
        <p:txBody>
          <a:bodyPr/>
          <a:lstStyle/>
          <a:p>
            <a:fld id="{EB712588-04B1-427B-82EE-E8DB90309F08}" type="datetimeFigureOut">
              <a:rPr lang="en-US" smtClean="0"/>
              <a:t>10/3/2025</a:t>
            </a:fld>
            <a:endParaRPr lang="en-US" dirty="0"/>
          </a:p>
        </p:txBody>
      </p:sp>
      <p:sp>
        <p:nvSpPr>
          <p:cNvPr id="6" name="Footer Placeholder 5">
            <a:extLst>
              <a:ext uri="{FF2B5EF4-FFF2-40B4-BE49-F238E27FC236}">
                <a16:creationId xmlns:a16="http://schemas.microsoft.com/office/drawing/2014/main" id="{2E5C98AC-09AA-9715-9166-B4179182309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9ECAFB8-D25A-AC42-2925-40F4289AE2C5}"/>
              </a:ext>
            </a:extLst>
          </p:cNvPr>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12243066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B551-F95F-3140-7D20-444FD01390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12DA72-A5C9-28F2-8567-5FB5AD9956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C7E634-DF8B-E680-338F-3B700EE584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31C818-D626-C773-2732-462171FEDA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029BEA-3743-3D5B-4901-53347A0BEA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F49230-63EA-5687-5742-5130F5B85BA4}"/>
              </a:ext>
            </a:extLst>
          </p:cNvPr>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8" name="Footer Placeholder 7">
            <a:extLst>
              <a:ext uri="{FF2B5EF4-FFF2-40B4-BE49-F238E27FC236}">
                <a16:creationId xmlns:a16="http://schemas.microsoft.com/office/drawing/2014/main" id="{D935D1F8-54BC-F120-31FB-B89B2247A7D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445897B-2E4B-A824-3397-8E8051746F4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184596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51973-1E1C-A3DF-9C69-3FE89EDA3A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ACFE13-05E9-6B6A-E7B2-ECBC94421DD0}"/>
              </a:ext>
            </a:extLst>
          </p:cNvPr>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4" name="Footer Placeholder 3">
            <a:extLst>
              <a:ext uri="{FF2B5EF4-FFF2-40B4-BE49-F238E27FC236}">
                <a16:creationId xmlns:a16="http://schemas.microsoft.com/office/drawing/2014/main" id="{EC1B7CBB-A5E1-88AA-0E08-1784F5552B7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9352383-42E3-1C6C-CCDD-D8B5AC7D0C8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461747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C05D39-0342-E4A2-512B-BCCDDF530469}"/>
              </a:ext>
            </a:extLst>
          </p:cNvPr>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3" name="Footer Placeholder 2">
            <a:extLst>
              <a:ext uri="{FF2B5EF4-FFF2-40B4-BE49-F238E27FC236}">
                <a16:creationId xmlns:a16="http://schemas.microsoft.com/office/drawing/2014/main" id="{0C07E388-4359-757F-A02D-E4E4DDE2B3C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6530272-E8EF-CAAC-F25D-B15D6579980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773273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93F0C-A7ED-B181-B293-D3DD9F9F4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C06C47-8F1A-C5DB-D48D-0083969168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2FA912-EC22-0A52-7829-B601259F91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1FE020-7D58-F28A-8268-2B9BF81E20C2}"/>
              </a:ext>
            </a:extLst>
          </p:cNvPr>
          <p:cNvSpPr>
            <a:spLocks noGrp="1"/>
          </p:cNvSpPr>
          <p:nvPr>
            <p:ph type="dt" sz="half" idx="10"/>
          </p:nvPr>
        </p:nvSpPr>
        <p:spPr/>
        <p:txBody>
          <a:bodyPr/>
          <a:lstStyle/>
          <a:p>
            <a:fld id="{42A54C80-263E-416B-A8E0-580EDEADCBDC}" type="datetimeFigureOut">
              <a:rPr lang="en-US" smtClean="0"/>
              <a:t>10/3/2025</a:t>
            </a:fld>
            <a:endParaRPr lang="en-US" dirty="0"/>
          </a:p>
        </p:txBody>
      </p:sp>
      <p:sp>
        <p:nvSpPr>
          <p:cNvPr id="6" name="Footer Placeholder 5">
            <a:extLst>
              <a:ext uri="{FF2B5EF4-FFF2-40B4-BE49-F238E27FC236}">
                <a16:creationId xmlns:a16="http://schemas.microsoft.com/office/drawing/2014/main" id="{D95F5AAC-E4A1-064A-FA2F-05CD722245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B15F8B0-B7F3-577A-6FD0-B431AE49C7AF}"/>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2652432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8D526-9F18-68D8-1959-B05C04C75C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E87499-469D-512E-29F0-28510819FC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3FA5D4-FC13-4005-14B8-A2323AA67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799A53-2167-F3A9-2870-E19C20FBCA1D}"/>
              </a:ext>
            </a:extLst>
          </p:cNvPr>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6" name="Footer Placeholder 5">
            <a:extLst>
              <a:ext uri="{FF2B5EF4-FFF2-40B4-BE49-F238E27FC236}">
                <a16:creationId xmlns:a16="http://schemas.microsoft.com/office/drawing/2014/main" id="{60470BA9-FB61-FA71-37DD-ECCD056C7A5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8771D1D-E3D2-9D7E-EBD1-0B19422A5F4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715307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5CD9C-4EE0-D9DD-0B9E-921992DDB5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C7C935-B328-0DFD-6C8D-EBDA4A15E6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1CDBB7-C9B0-931E-8FC0-20EDAE35E5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10/3/2025</a:t>
            </a:fld>
            <a:endParaRPr lang="en-US" dirty="0"/>
          </a:p>
        </p:txBody>
      </p:sp>
      <p:sp>
        <p:nvSpPr>
          <p:cNvPr id="5" name="Footer Placeholder 4">
            <a:extLst>
              <a:ext uri="{FF2B5EF4-FFF2-40B4-BE49-F238E27FC236}">
                <a16:creationId xmlns:a16="http://schemas.microsoft.com/office/drawing/2014/main" id="{B41B2E82-1D41-2A96-CE13-FD637FDFD7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7D029EE-1AF7-DA8D-4C87-FB9959319C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
        <p:nvSpPr>
          <p:cNvPr id="7" name="Date Placeholder 3">
            <a:extLst>
              <a:ext uri="{FF2B5EF4-FFF2-40B4-BE49-F238E27FC236}">
                <a16:creationId xmlns:a16="http://schemas.microsoft.com/office/drawing/2014/main" id="{0F7D6CC6-3D45-5641-7F8A-C938ACBA1459}"/>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10/3/2025</a:t>
            </a:fld>
            <a:endParaRPr lang="en-US" sz="1100" dirty="0">
              <a:solidFill>
                <a:schemeClr val="accent2"/>
              </a:solidFill>
            </a:endParaRPr>
          </a:p>
        </p:txBody>
      </p:sp>
      <p:sp>
        <p:nvSpPr>
          <p:cNvPr id="8" name="Footer Placeholder 4">
            <a:extLst>
              <a:ext uri="{FF2B5EF4-FFF2-40B4-BE49-F238E27FC236}">
                <a16:creationId xmlns:a16="http://schemas.microsoft.com/office/drawing/2014/main" id="{035798C1-46B8-C70E-6F41-CEF369EF6A42}"/>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9" name="Slide Number Placeholder 5">
            <a:extLst>
              <a:ext uri="{FF2B5EF4-FFF2-40B4-BE49-F238E27FC236}">
                <a16:creationId xmlns:a16="http://schemas.microsoft.com/office/drawing/2014/main" id="{EB4932A0-AF79-8BC3-3D37-43731BC7ABA1}"/>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454946227"/>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690"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fi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fi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3.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588001" y="4141999"/>
            <a:ext cx="4124960" cy="1370791"/>
          </a:xfrm>
        </p:spPr>
        <p:txBody>
          <a:bodyPr>
            <a:normAutofit/>
          </a:bodyPr>
          <a:lstStyle/>
          <a:p>
            <a:pPr algn="r"/>
            <a:r>
              <a:rPr lang="en-US" b="0" dirty="0">
                <a:solidFill>
                  <a:schemeClr val="tx1"/>
                </a:solidFill>
              </a:rPr>
              <a:t>[AKHIL SINGH ]</a:t>
            </a:r>
          </a:p>
          <a:p>
            <a:pPr algn="r"/>
            <a:r>
              <a:rPr lang="en-US" b="0" dirty="0">
                <a:solidFill>
                  <a:schemeClr val="tx1"/>
                </a:solidFill>
              </a:rPr>
              <a:t>[</a:t>
            </a:r>
            <a:r>
              <a:rPr lang="en-US" b="0" dirty="0"/>
              <a:t>STU67e28cd4daeac1742900436</a:t>
            </a:r>
            <a:r>
              <a:rPr lang="en-US" b="0" dirty="0">
                <a:solidFill>
                  <a:schemeClr val="tx1"/>
                </a:solidFill>
              </a:rPr>
              <a:t>]</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491603" y="2363009"/>
            <a:ext cx="5694557" cy="1370791"/>
          </a:xfrm>
        </p:spPr>
        <p:txBody>
          <a:bodyPr>
            <a:noAutofit/>
          </a:bodyPr>
          <a:lstStyle/>
          <a:p>
            <a:r>
              <a:rPr lang="en-US" sz="4000" b="1" dirty="0"/>
              <a:t>AIR BNB HOTEL BOOKING ANALYSIS</a:t>
            </a:r>
            <a:endParaRPr lang="en-IN" sz="4400" b="1"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224F0590-A6A5-687A-42A0-EC00A6C958BC}"/>
              </a:ext>
            </a:extLst>
          </p:cNvPr>
          <p:cNvPicPr>
            <a:picLocks noChangeAspect="1"/>
          </p:cNvPicPr>
          <p:nvPr/>
        </p:nvPicPr>
        <p:blipFill>
          <a:blip r:embed="rId3"/>
          <a:stretch>
            <a:fillRect/>
          </a:stretch>
        </p:blipFill>
        <p:spPr>
          <a:xfrm>
            <a:off x="833043" y="1260745"/>
            <a:ext cx="7387246" cy="5226666"/>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A4D88D30-A7B2-C5C3-B3E0-21981513DE06}"/>
              </a:ext>
            </a:extLst>
          </p:cNvPr>
          <p:cNvPicPr>
            <a:picLocks noChangeAspect="1"/>
          </p:cNvPicPr>
          <p:nvPr/>
        </p:nvPicPr>
        <p:blipFill>
          <a:blip r:embed="rId3"/>
          <a:stretch>
            <a:fillRect/>
          </a:stretch>
        </p:blipFill>
        <p:spPr>
          <a:xfrm>
            <a:off x="748377" y="1183154"/>
            <a:ext cx="7669151" cy="5426121"/>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0" y="2912401"/>
            <a:ext cx="11340000" cy="700114"/>
          </a:xfrm>
          <a:prstGeom prst="rect">
            <a:avLst/>
          </a:prstGeom>
        </p:spPr>
        <p:txBody>
          <a:bodyPr anchor="ctr">
            <a:noAutofit/>
          </a:bodyPr>
          <a:lstStyle/>
          <a:p>
            <a:pPr algn="ctr"/>
            <a:r>
              <a:rPr lang="en-US" sz="66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1"/>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62500" lnSpcReduction="20000"/>
          </a:bodyPr>
          <a:lstStyle/>
          <a:p>
            <a:pPr>
              <a:lnSpc>
                <a:spcPct val="150000"/>
              </a:lnSpc>
            </a:pPr>
            <a:r>
              <a:rPr lang="en-US" sz="2800" dirty="0"/>
              <a:t>Airbnb has changed how people travel and book places to stay. With thousands of options available in different cities, travelers often face difficulties in selecting the right accommodation that matches their budget, location preference, and comfort. At the same time, hosts need to set fair prices and manage their listings to attract bookings. Understanding patterns in prices, availability, and customer reviews is important. This analysis focuses on identifying these patterns to make the booking process clearer for both guests and hosts.</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pPr>
              <a:lnSpc>
                <a:spcPct val="150000"/>
              </a:lnSpc>
            </a:pPr>
            <a:br>
              <a:rPr lang="en-GB" dirty="0"/>
            </a:br>
            <a:br>
              <a:rPr lang="en-GB" dirty="0"/>
            </a:br>
            <a:br>
              <a:rPr lang="en-GB" dirty="0"/>
            </a:br>
            <a:br>
              <a:rPr lang="en-GB" dirty="0"/>
            </a:br>
            <a:r>
              <a:rPr lang="en-GB" dirty="0"/>
              <a:t>Project Description</a:t>
            </a:r>
            <a:br>
              <a:rPr lang="en-GB" dirty="0"/>
            </a:br>
            <a:r>
              <a:rPr lang="en-US" sz="1700" b="0" dirty="0"/>
              <a:t>This project is based on analyzing Airbnb hotel booking data to gain useful insights into how the platform functions. The dataset includes information about listings such as room type, neighborhood, price, reviews, and availability. By cleaning and examining the data, the project highlights which neighborhoods are more popular, what type of rooms are in demand, how prices vary, and how reviews impact bookings. The study uses visualizations and statistical methods to present the findings in a clear way, helping travelers and hosts understand trends and make better choices.</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8778241" cy="3990023"/>
          </a:xfrm>
        </p:spPr>
        <p:txBody>
          <a:bodyPr>
            <a:normAutofit/>
          </a:bodyPr>
          <a:lstStyle/>
          <a:p>
            <a:pPr algn="just"/>
            <a:r>
              <a:rPr lang="en-US" sz="1400" b="1" dirty="0"/>
              <a:t>Travelers/Guests → </a:t>
            </a:r>
            <a:r>
              <a:rPr lang="en-US" sz="1400" dirty="0"/>
              <a:t>People using Airbnb to book affordable and convenient accommodations. They benefit from insights into prices, popular neighborhoods, and room types.</a:t>
            </a:r>
          </a:p>
          <a:p>
            <a:pPr algn="just"/>
            <a:endParaRPr lang="en-US" sz="1400" dirty="0"/>
          </a:p>
          <a:p>
            <a:pPr algn="just"/>
            <a:r>
              <a:rPr lang="en-US" sz="1400" b="1" dirty="0"/>
              <a:t>Hosts →</a:t>
            </a:r>
            <a:r>
              <a:rPr lang="en-US" sz="1400" dirty="0"/>
              <a:t> Property owners who list their rooms/homes. They can use the findings to set competitive prices, adjust availability, and improve their listings.</a:t>
            </a:r>
          </a:p>
          <a:p>
            <a:pPr algn="just"/>
            <a:endParaRPr lang="en-US" sz="1400" dirty="0"/>
          </a:p>
          <a:p>
            <a:pPr algn="just"/>
            <a:r>
              <a:rPr lang="en-US" sz="1400" b="1" dirty="0"/>
              <a:t>Airbnb Company → </a:t>
            </a:r>
            <a:r>
              <a:rPr lang="en-US" sz="1400" dirty="0"/>
              <a:t>The platform itself can use the analysis to understand market trends, improve recommendations, and enhance customer satisfaction.</a:t>
            </a:r>
          </a:p>
          <a:p>
            <a:pPr algn="just"/>
            <a:endParaRPr lang="en-US" sz="1400" dirty="0"/>
          </a:p>
          <a:p>
            <a:pPr algn="just"/>
            <a:r>
              <a:rPr lang="en-US" sz="1400" b="1" dirty="0"/>
              <a:t>Researchers &amp; Analysts → </a:t>
            </a:r>
            <a:r>
              <a:rPr lang="en-US" sz="1400" dirty="0"/>
              <a:t>People studying travel trends, pricing strategies, and customer behavior.</a:t>
            </a:r>
            <a:endParaRPr lang="en-IN" sz="14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1000"/>
                                        <p:tgtEl>
                                          <p:spTgt spid="2">
                                            <p:txEl>
                                              <p:pRg st="6" end="6"/>
                                            </p:txEl>
                                          </p:spTgt>
                                        </p:tgtEl>
                                      </p:cBhvr>
                                    </p:animEffect>
                                    <p:anim calcmode="lin" valueType="num">
                                      <p:cBhvr>
                                        <p:cTn id="3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7" y="1432560"/>
            <a:ext cx="9219049" cy="5243448"/>
          </a:xfrm>
        </p:spPr>
        <p:txBody>
          <a:bodyPr/>
          <a:lstStyle/>
          <a:p>
            <a:pPr lvl="1">
              <a:lnSpc>
                <a:spcPct val="150000"/>
              </a:lnSpc>
            </a:pPr>
            <a:r>
              <a:rPr lang="en-US" dirty="0"/>
              <a:t>The project is developed using </a:t>
            </a:r>
            <a:r>
              <a:rPr lang="en-US" b="1" dirty="0"/>
              <a:t>Google </a:t>
            </a:r>
            <a:r>
              <a:rPr lang="en-US" b="1" dirty="0" err="1"/>
              <a:t>Colab</a:t>
            </a:r>
            <a:r>
              <a:rPr lang="en-US" dirty="0"/>
              <a:t> as the main environment for coding and analysis. The dataset is handled with </a:t>
            </a:r>
            <a:r>
              <a:rPr lang="en-US" b="1" dirty="0"/>
              <a:t>Python</a:t>
            </a:r>
            <a:r>
              <a:rPr lang="en-US" dirty="0"/>
              <a:t>, where libraries such as </a:t>
            </a:r>
            <a:r>
              <a:rPr lang="en-US" b="1" dirty="0"/>
              <a:t>Pandas</a:t>
            </a:r>
            <a:r>
              <a:rPr lang="en-US" dirty="0"/>
              <a:t> and </a:t>
            </a:r>
            <a:r>
              <a:rPr lang="en-US" b="1" dirty="0"/>
              <a:t>NumPy</a:t>
            </a:r>
            <a:r>
              <a:rPr lang="en-US" dirty="0"/>
              <a:t> are used for data cleaning and preparation. For data visualization and pattern discovery, tools like </a:t>
            </a:r>
            <a:r>
              <a:rPr lang="en-US" b="1" dirty="0"/>
              <a:t>Matplotlib</a:t>
            </a:r>
            <a:r>
              <a:rPr lang="en-US" dirty="0"/>
              <a:t> and </a:t>
            </a:r>
            <a:r>
              <a:rPr lang="en-US" b="1" dirty="0"/>
              <a:t>Seaborn</a:t>
            </a:r>
            <a:r>
              <a:rPr lang="en-US" dirty="0"/>
              <a:t> are applied to create charts and plots. Google </a:t>
            </a:r>
            <a:r>
              <a:rPr lang="en-US" dirty="0" err="1"/>
              <a:t>Colab</a:t>
            </a:r>
            <a:r>
              <a:rPr lang="en-US" dirty="0"/>
              <a:t> also enables easy integration with Google Drive for storing and accessing datasets. File Handling libraries for </a:t>
            </a:r>
            <a:r>
              <a:rPr lang="en-US" dirty="0" err="1"/>
              <a:t>Openpyxl</a:t>
            </a:r>
            <a:r>
              <a:rPr lang="en-US" dirty="0"/>
              <a:t> (for excel) and built in csv file handling. These technologies together provide a reliable and efficient setup for analyzing Airbnb booking data.</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3" name="Picture 2">
            <a:extLst>
              <a:ext uri="{FF2B5EF4-FFF2-40B4-BE49-F238E27FC236}">
                <a16:creationId xmlns:a16="http://schemas.microsoft.com/office/drawing/2014/main" id="{11230DD8-3724-F91D-6CC9-06C684F49203}"/>
              </a:ext>
            </a:extLst>
          </p:cNvPr>
          <p:cNvPicPr>
            <a:picLocks noChangeAspect="1"/>
          </p:cNvPicPr>
          <p:nvPr/>
        </p:nvPicPr>
        <p:blipFill>
          <a:blip r:embed="rId4"/>
          <a:stretch>
            <a:fillRect/>
          </a:stretch>
        </p:blipFill>
        <p:spPr>
          <a:xfrm>
            <a:off x="586118" y="1201586"/>
            <a:ext cx="7519151" cy="4690631"/>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3" name="Text Placeholder 2">
            <a:extLst>
              <a:ext uri="{FF2B5EF4-FFF2-40B4-BE49-F238E27FC236}">
                <a16:creationId xmlns:a16="http://schemas.microsoft.com/office/drawing/2014/main" id="{0900D884-10E7-5617-D8B3-E7C29BA52DDD}"/>
              </a:ext>
            </a:extLst>
          </p:cNvPr>
          <p:cNvSpPr>
            <a:spLocks noGrp="1"/>
          </p:cNvSpPr>
          <p:nvPr>
            <p:ph type="body" sz="quarter" idx="12"/>
          </p:nvPr>
        </p:nvSpPr>
        <p:spPr/>
        <p:txBody>
          <a:bodyPr/>
          <a:lstStyle/>
          <a:p>
            <a:endParaRPr lang="en-US" dirty="0"/>
          </a:p>
        </p:txBody>
      </p:sp>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11" name="Picture 10">
            <a:extLst>
              <a:ext uri="{FF2B5EF4-FFF2-40B4-BE49-F238E27FC236}">
                <a16:creationId xmlns:a16="http://schemas.microsoft.com/office/drawing/2014/main" id="{637C2733-C3EC-68CF-3356-E622C9891388}"/>
              </a:ext>
            </a:extLst>
          </p:cNvPr>
          <p:cNvPicPr>
            <a:picLocks noChangeAspect="1"/>
          </p:cNvPicPr>
          <p:nvPr/>
        </p:nvPicPr>
        <p:blipFill>
          <a:blip r:embed="rId4"/>
          <a:stretch>
            <a:fillRect/>
          </a:stretch>
        </p:blipFill>
        <p:spPr>
          <a:xfrm>
            <a:off x="660400" y="1201586"/>
            <a:ext cx="7687733" cy="4810796"/>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fontScale="85000" lnSpcReduction="10000"/>
          </a:bodyPr>
          <a:lstStyle/>
          <a:p>
            <a:pPr marL="0" indent="0">
              <a:buNone/>
            </a:pPr>
            <a:r>
              <a:rPr lang="en-US" dirty="0"/>
              <a:t>[Add screen shots of your code or Chart(s) ]</a:t>
            </a:r>
            <a:endParaRPr lang="en-IN" dirty="0"/>
          </a:p>
        </p:txBody>
      </p:sp>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3" name="Picture 2">
            <a:extLst>
              <a:ext uri="{FF2B5EF4-FFF2-40B4-BE49-F238E27FC236}">
                <a16:creationId xmlns:a16="http://schemas.microsoft.com/office/drawing/2014/main" id="{0EF904A3-CB30-1E7E-6A48-4E86B861EE8E}"/>
              </a:ext>
            </a:extLst>
          </p:cNvPr>
          <p:cNvPicPr>
            <a:picLocks noChangeAspect="1"/>
          </p:cNvPicPr>
          <p:nvPr/>
        </p:nvPicPr>
        <p:blipFill>
          <a:blip r:embed="rId4"/>
          <a:stretch>
            <a:fillRect/>
          </a:stretch>
        </p:blipFill>
        <p:spPr>
          <a:xfrm>
            <a:off x="675957" y="1275371"/>
            <a:ext cx="8307176" cy="4801270"/>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66431" y="1398941"/>
            <a:ext cx="5500502" cy="2553970"/>
          </a:xfrm>
        </p:spPr>
        <p:txBody>
          <a:bodyPr vert="horz" lIns="91440" tIns="45720" rIns="91440" bIns="45720" rtlCol="0" anchor="t">
            <a:normAutofit/>
          </a:bodyPr>
          <a:lstStyle/>
          <a:p>
            <a:pPr marL="0" indent="0">
              <a:buNone/>
            </a:pPr>
            <a:r>
              <a:rPr lang="en-US" dirty="0"/>
              <a:t>[https://github.com/akhil-singh-jee/VOIS_AICTE_OCT2025_AKHIL-SINGH-JEE.git ]</a:t>
            </a:r>
          </a:p>
          <a:p>
            <a:pPr marL="0" indent="0">
              <a:buNone/>
            </a:pPr>
            <a:r>
              <a:rPr lang="en-US" dirty="0"/>
              <a:t>  </a:t>
            </a:r>
          </a:p>
        </p:txBody>
      </p:sp>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fade">
                                      <p:cBhvr>
                                        <p:cTn id="28" dur="1000"/>
                                        <p:tgtEl>
                                          <p:spTgt spid="10">
                                            <p:txEl>
                                              <p:pRg st="1" end="1"/>
                                            </p:txEl>
                                          </p:spTgt>
                                        </p:tgtEl>
                                      </p:cBhvr>
                                    </p:animEffect>
                                    <p:anim calcmode="lin" valueType="num">
                                      <p:cBhvr>
                                        <p:cTn id="29"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4"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604</TotalTime>
  <Words>500</Words>
  <Application>Microsoft Office PowerPoint</Application>
  <PresentationFormat>Widescreen</PresentationFormat>
  <Paragraphs>35</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AIR BNB HOTEL BOOKING ANALYSIS</vt:lpstr>
      <vt:lpstr>PROBLEM  STATEMENT</vt:lpstr>
      <vt:lpstr>    Project Description This project is based on analyzing Airbnb hotel booking data to gain useful insights into how the platform functions. The dataset includes information about listings such as room type, neighborhood, price, reviews, and availability. By cleaning and examining the data, the project highlights which neighborhoods are more popular, what type of rooms are in demand, how prices vary, and how reviews impact bookings. The study uses visualizations and statistical methods to present the findings in a clear way, helping travelers and hosts understand trends and make better choices.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AKHIL SINGH</cp:lastModifiedBy>
  <cp:revision>110</cp:revision>
  <dcterms:created xsi:type="dcterms:W3CDTF">2021-07-11T13:13:15Z</dcterms:created>
  <dcterms:modified xsi:type="dcterms:W3CDTF">2025-10-02T21:28:37Z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