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1104" y="-33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2fecb94d9_1_10: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2fecb94d9_1_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2fecb94d9_1_3: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2fecb94d9_1_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2fecb94d9_1_16: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2fecb94d9_1_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916939" y="1357364"/>
            <a:ext cx="9440545" cy="465772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Google Shape;16;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8"/>
        <p:cNvGrpSpPr/>
        <p:nvPr/>
      </p:nvGrpSpPr>
      <p:grpSpPr>
        <a:xfrm>
          <a:off x="0" y="0"/>
          <a:ext cx="0" cy="0"/>
          <a:chOff x="0" y="0"/>
          <a:chExt cx="0" cy="0"/>
        </a:xfrm>
      </p:grpSpPr>
      <p:sp>
        <p:nvSpPr>
          <p:cNvPr id="19" name="Google Shape;19;p3"/>
          <p:cNvSpPr/>
          <p:nvPr/>
        </p:nvSpPr>
        <p:spPr>
          <a:xfrm>
            <a:off x="0" y="0"/>
            <a:ext cx="12192000" cy="685799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 name="Google Shape;20;p3"/>
          <p:cNvSpPr/>
          <p:nvPr/>
        </p:nvSpPr>
        <p:spPr>
          <a:xfrm>
            <a:off x="3208147" y="381596"/>
            <a:ext cx="8364093" cy="1162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 name="Google Shape;21;p3"/>
          <p:cNvSpPr/>
          <p:nvPr/>
        </p:nvSpPr>
        <p:spPr>
          <a:xfrm>
            <a:off x="3201797" y="375246"/>
            <a:ext cx="8376920" cy="1175385"/>
          </a:xfrm>
          <a:custGeom>
            <a:avLst/>
            <a:gdLst/>
            <a:ahLst/>
            <a:cxnLst/>
            <a:rect l="l" t="t" r="r" b="b"/>
            <a:pathLst>
              <a:path w="8376920" h="1175385" extrusionOk="0">
                <a:moveTo>
                  <a:pt x="0" y="1174915"/>
                </a:moveTo>
                <a:lnTo>
                  <a:pt x="8376793" y="1174915"/>
                </a:lnTo>
                <a:lnTo>
                  <a:pt x="8376793" y="0"/>
                </a:lnTo>
                <a:lnTo>
                  <a:pt x="0" y="0"/>
                </a:lnTo>
                <a:lnTo>
                  <a:pt x="0" y="1174915"/>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p:nvPr/>
        </p:nvSpPr>
        <p:spPr>
          <a:xfrm>
            <a:off x="619709" y="2582926"/>
            <a:ext cx="8364093" cy="146710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 name="Google Shape;23;p3"/>
          <p:cNvSpPr/>
          <p:nvPr/>
        </p:nvSpPr>
        <p:spPr>
          <a:xfrm>
            <a:off x="613359" y="2576576"/>
            <a:ext cx="8376920" cy="1480185"/>
          </a:xfrm>
          <a:custGeom>
            <a:avLst/>
            <a:gdLst/>
            <a:ahLst/>
            <a:cxnLst/>
            <a:rect l="l" t="t" r="r" b="b"/>
            <a:pathLst>
              <a:path w="8376920" h="1480185" extrusionOk="0">
                <a:moveTo>
                  <a:pt x="0" y="1479804"/>
                </a:moveTo>
                <a:lnTo>
                  <a:pt x="8376793" y="1479804"/>
                </a:lnTo>
                <a:lnTo>
                  <a:pt x="8376793" y="0"/>
                </a:lnTo>
                <a:lnTo>
                  <a:pt x="0" y="0"/>
                </a:lnTo>
                <a:lnTo>
                  <a:pt x="0" y="1479804"/>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 name="Google Shape;24;p3"/>
          <p:cNvSpPr/>
          <p:nvPr/>
        </p:nvSpPr>
        <p:spPr>
          <a:xfrm>
            <a:off x="3433698" y="4849825"/>
            <a:ext cx="8306943" cy="120984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 name="Google Shape;25;p3"/>
          <p:cNvSpPr/>
          <p:nvPr/>
        </p:nvSpPr>
        <p:spPr>
          <a:xfrm>
            <a:off x="3427348" y="4843475"/>
            <a:ext cx="8319770" cy="1223010"/>
          </a:xfrm>
          <a:custGeom>
            <a:avLst/>
            <a:gdLst/>
            <a:ahLst/>
            <a:cxnLst/>
            <a:rect l="l" t="t" r="r" b="b"/>
            <a:pathLst>
              <a:path w="8319770" h="1223010" extrusionOk="0">
                <a:moveTo>
                  <a:pt x="0" y="1222540"/>
                </a:moveTo>
                <a:lnTo>
                  <a:pt x="8319643" y="1222540"/>
                </a:lnTo>
                <a:lnTo>
                  <a:pt x="8319643" y="0"/>
                </a:lnTo>
                <a:lnTo>
                  <a:pt x="0" y="0"/>
                </a:lnTo>
                <a:lnTo>
                  <a:pt x="0" y="1222540"/>
                </a:lnTo>
                <a:close/>
              </a:path>
            </a:pathLst>
          </a:custGeom>
          <a:noFill/>
          <a:ln w="12700" cap="flat" cmpd="sng">
            <a:solidFill>
              <a:srgbClr val="2525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 name="Google Shape;26;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 name="Google Shape;27;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 name="Google Shape;28;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latin typeface="Calibri"/>
                <a:ea typeface="Calibri"/>
                <a:cs typeface="Calibri"/>
                <a:sym typeface="Calibri"/>
              </a:defRPr>
            </a:lvl2pPr>
            <a:lvl3pPr marR="0" lvl="2" algn="l" rtl="0">
              <a:spcBef>
                <a:spcPts val="0"/>
              </a:spcBef>
              <a:spcAft>
                <a:spcPts val="0"/>
              </a:spcAft>
              <a:buSzPts val="1400"/>
              <a:buNone/>
              <a:defRPr sz="1800" b="0" i="0" u="none" strike="noStrike" cap="none">
                <a:latin typeface="Calibri"/>
                <a:ea typeface="Calibri"/>
                <a:cs typeface="Calibri"/>
                <a:sym typeface="Calibri"/>
              </a:defRPr>
            </a:lvl3pPr>
            <a:lvl4pPr marR="0" lvl="3" algn="l" rtl="0">
              <a:spcBef>
                <a:spcPts val="0"/>
              </a:spcBef>
              <a:spcAft>
                <a:spcPts val="0"/>
              </a:spcAft>
              <a:buSzPts val="1400"/>
              <a:buNone/>
              <a:defRPr sz="1800" b="0" i="0" u="none" strike="noStrike" cap="none">
                <a:latin typeface="Calibri"/>
                <a:ea typeface="Calibri"/>
                <a:cs typeface="Calibri"/>
                <a:sym typeface="Calibri"/>
              </a:defRPr>
            </a:lvl4pPr>
            <a:lvl5pPr marR="0" lvl="4" algn="l" rtl="0">
              <a:spcBef>
                <a:spcPts val="0"/>
              </a:spcBef>
              <a:spcAft>
                <a:spcPts val="0"/>
              </a:spcAft>
              <a:buSzPts val="1400"/>
              <a:buNone/>
              <a:defRPr sz="1800" b="0" i="0" u="none" strike="noStrike" cap="none">
                <a:latin typeface="Calibri"/>
                <a:ea typeface="Calibri"/>
                <a:cs typeface="Calibri"/>
                <a:sym typeface="Calibri"/>
              </a:defRPr>
            </a:lvl5pPr>
            <a:lvl6pPr marR="0" lvl="5" algn="l" rtl="0">
              <a:spcBef>
                <a:spcPts val="0"/>
              </a:spcBef>
              <a:spcAft>
                <a:spcPts val="0"/>
              </a:spcAft>
              <a:buSzPts val="1400"/>
              <a:buNone/>
              <a:defRPr sz="1800" b="0" i="0" u="none" strike="noStrike" cap="none">
                <a:latin typeface="Calibri"/>
                <a:ea typeface="Calibri"/>
                <a:cs typeface="Calibri"/>
                <a:sym typeface="Calibri"/>
              </a:defRPr>
            </a:lvl6pPr>
            <a:lvl7pPr marR="0" lvl="6" algn="l" rtl="0">
              <a:spcBef>
                <a:spcPts val="0"/>
              </a:spcBef>
              <a:spcAft>
                <a:spcPts val="0"/>
              </a:spcAft>
              <a:buSzPts val="1400"/>
              <a:buNone/>
              <a:defRPr sz="1800" b="0" i="0" u="none" strike="noStrike" cap="none">
                <a:latin typeface="Calibri"/>
                <a:ea typeface="Calibri"/>
                <a:cs typeface="Calibri"/>
                <a:sym typeface="Calibri"/>
              </a:defRPr>
            </a:lvl7pPr>
            <a:lvl8pPr marR="0" lvl="7" algn="l" rtl="0">
              <a:spcBef>
                <a:spcPts val="0"/>
              </a:spcBef>
              <a:spcAft>
                <a:spcPts val="0"/>
              </a:spcAft>
              <a:buSzPts val="1400"/>
              <a:buNone/>
              <a:defRPr sz="1800" b="0" i="0" u="none" strike="noStrike" cap="none">
                <a:latin typeface="Calibri"/>
                <a:ea typeface="Calibri"/>
                <a:cs typeface="Calibri"/>
                <a:sym typeface="Calibri"/>
              </a:defRPr>
            </a:lvl8pPr>
            <a:lvl9pPr marR="0" lvl="8"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 name="Google Shape;33;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4" name="Google Shape;34;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8" name="Google Shape;38;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0" name="Google Shape;40;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Google Shape;41;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Google Shape;45;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9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txBox="1">
            <a:spLocks noGrp="1"/>
          </p:cNvSpPr>
          <p:nvPr>
            <p:ph type="title"/>
          </p:nvPr>
        </p:nvSpPr>
        <p:spPr>
          <a:xfrm>
            <a:off x="5580126" y="664845"/>
            <a:ext cx="2516504" cy="696594"/>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400" b="1" i="0" u="none" strike="noStrike" cap="none">
                <a:solidFill>
                  <a:srgbClr val="5B9BD4"/>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16939" y="1357364"/>
            <a:ext cx="9440545" cy="465772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ohit9934/Recer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7"/>
          <p:cNvSpPr txBox="1"/>
          <p:nvPr/>
        </p:nvSpPr>
        <p:spPr>
          <a:xfrm>
            <a:off x="3784600" y="3960625"/>
            <a:ext cx="7510200" cy="2259300"/>
          </a:xfrm>
          <a:prstGeom prst="rect">
            <a:avLst/>
          </a:prstGeom>
          <a:noFill/>
          <a:ln>
            <a:noFill/>
          </a:ln>
        </p:spPr>
        <p:txBody>
          <a:bodyPr spcFirstLastPara="1" wrap="square" lIns="0" tIns="39350" rIns="0" bIns="0" anchor="t" anchorCtr="0">
            <a:noAutofit/>
          </a:bodyPr>
          <a:lstStyle/>
          <a:p>
            <a:pPr marL="2286000" marR="5080" lvl="0" indent="457200" algn="l" rtl="0">
              <a:lnSpc>
                <a:spcPct val="91300"/>
              </a:lnSpc>
              <a:spcBef>
                <a:spcPts val="0"/>
              </a:spcBef>
              <a:spcAft>
                <a:spcPts val="0"/>
              </a:spcAft>
              <a:buNone/>
            </a:pPr>
            <a:r>
              <a:rPr lang="en-US" sz="2400" dirty="0" smtClean="0">
                <a:solidFill>
                  <a:srgbClr val="666666"/>
                </a:solidFill>
              </a:rPr>
              <a:t>Developed </a:t>
            </a:r>
            <a:r>
              <a:rPr lang="en-US" sz="2400" dirty="0" err="1">
                <a:solidFill>
                  <a:srgbClr val="666666"/>
                </a:solidFill>
                <a:latin typeface="Arial"/>
                <a:ea typeface="Arial"/>
                <a:cs typeface="Arial"/>
                <a:sym typeface="Arial"/>
              </a:rPr>
              <a:t>by:</a:t>
            </a:r>
            <a:r>
              <a:rPr lang="en-US" sz="2400" dirty="0" err="1">
                <a:latin typeface="Arial"/>
                <a:ea typeface="Arial"/>
                <a:cs typeface="Arial"/>
                <a:sym typeface="Arial"/>
              </a:rPr>
              <a:t>TECH</a:t>
            </a:r>
            <a:r>
              <a:rPr lang="en-US" sz="2400" dirty="0">
                <a:latin typeface="Arial"/>
                <a:ea typeface="Arial"/>
                <a:cs typeface="Arial"/>
                <a:sym typeface="Arial"/>
              </a:rPr>
              <a:t> ARMY</a:t>
            </a:r>
            <a:r>
              <a:rPr lang="en-US" sz="2400" dirty="0">
                <a:solidFill>
                  <a:srgbClr val="666666"/>
                </a:solidFill>
                <a:latin typeface="Arial"/>
                <a:ea typeface="Arial"/>
                <a:cs typeface="Arial"/>
                <a:sym typeface="Arial"/>
              </a:rPr>
              <a:t> </a:t>
            </a:r>
            <a:endParaRPr sz="2400">
              <a:solidFill>
                <a:srgbClr val="666666"/>
              </a:solidFill>
              <a:latin typeface="Arial"/>
              <a:ea typeface="Arial"/>
              <a:cs typeface="Arial"/>
              <a:sym typeface="Arial"/>
            </a:endParaRPr>
          </a:p>
          <a:p>
            <a:pPr marL="1251585" marR="5080" lvl="0" indent="0" algn="l" rtl="0">
              <a:lnSpc>
                <a:spcPct val="91300"/>
              </a:lnSpc>
              <a:spcBef>
                <a:spcPts val="0"/>
              </a:spcBef>
              <a:spcAft>
                <a:spcPts val="0"/>
              </a:spcAft>
              <a:buNone/>
            </a:pPr>
            <a:r>
              <a:rPr lang="en-US" sz="2000" dirty="0" smtClean="0">
                <a:solidFill>
                  <a:srgbClr val="A4A4A4"/>
                </a:solidFill>
              </a:rPr>
              <a:t>                     </a:t>
            </a:r>
            <a:r>
              <a:rPr lang="en-US" sz="2000" dirty="0" err="1" smtClean="0">
                <a:solidFill>
                  <a:srgbClr val="666666"/>
                </a:solidFill>
              </a:rPr>
              <a:t>Rohit</a:t>
            </a:r>
            <a:r>
              <a:rPr lang="en-US" sz="2000" dirty="0" smtClean="0">
                <a:solidFill>
                  <a:srgbClr val="666666"/>
                </a:solidFill>
              </a:rPr>
              <a:t> </a:t>
            </a:r>
            <a:r>
              <a:rPr lang="en-US" sz="2000" dirty="0">
                <a:solidFill>
                  <a:srgbClr val="666666"/>
                </a:solidFill>
              </a:rPr>
              <a:t>Sharma (frontend Developer)</a:t>
            </a:r>
            <a:r>
              <a:rPr lang="en-US" sz="2000" dirty="0">
                <a:solidFill>
                  <a:srgbClr val="666666"/>
                </a:solidFill>
                <a:latin typeface="Arial"/>
                <a:ea typeface="Arial"/>
                <a:cs typeface="Arial"/>
                <a:sym typeface="Arial"/>
              </a:rPr>
              <a:t> </a:t>
            </a:r>
            <a:endParaRPr sz="2000">
              <a:solidFill>
                <a:srgbClr val="666666"/>
              </a:solidFill>
            </a:endParaRPr>
          </a:p>
          <a:p>
            <a:pPr marL="457200" marR="5080" lvl="0" indent="0" algn="l" rtl="0">
              <a:lnSpc>
                <a:spcPct val="91300"/>
              </a:lnSpc>
              <a:spcBef>
                <a:spcPts val="0"/>
              </a:spcBef>
              <a:spcAft>
                <a:spcPts val="0"/>
              </a:spcAft>
              <a:buNone/>
            </a:pPr>
            <a:r>
              <a:rPr lang="en-US" sz="2000" dirty="0">
                <a:solidFill>
                  <a:srgbClr val="666666"/>
                </a:solidFill>
              </a:rPr>
              <a:t>          </a:t>
            </a:r>
            <a:r>
              <a:rPr lang="en-US" sz="2000" dirty="0" smtClean="0">
                <a:solidFill>
                  <a:srgbClr val="666666"/>
                </a:solidFill>
              </a:rPr>
              <a:t>                      </a:t>
            </a:r>
            <a:r>
              <a:rPr lang="en-US" sz="2000" dirty="0" err="1" smtClean="0">
                <a:solidFill>
                  <a:srgbClr val="666666"/>
                </a:solidFill>
              </a:rPr>
              <a:t>Vivek</a:t>
            </a:r>
            <a:r>
              <a:rPr lang="en-US" sz="2000" dirty="0" smtClean="0">
                <a:solidFill>
                  <a:srgbClr val="666666"/>
                </a:solidFill>
              </a:rPr>
              <a:t> </a:t>
            </a:r>
            <a:r>
              <a:rPr lang="en-US" sz="2000" dirty="0">
                <a:solidFill>
                  <a:srgbClr val="666666"/>
                </a:solidFill>
              </a:rPr>
              <a:t>Singh Rathore (backend Developer)                                                 </a:t>
            </a:r>
            <a:endParaRPr sz="2000">
              <a:solidFill>
                <a:srgbClr val="666666"/>
              </a:solidFill>
            </a:endParaRPr>
          </a:p>
          <a:p>
            <a:pPr marL="457200" marR="5080" lvl="0" indent="0" algn="l" rtl="0">
              <a:lnSpc>
                <a:spcPct val="91300"/>
              </a:lnSpc>
              <a:spcBef>
                <a:spcPts val="0"/>
              </a:spcBef>
              <a:spcAft>
                <a:spcPts val="0"/>
              </a:spcAft>
              <a:buNone/>
            </a:pPr>
            <a:r>
              <a:rPr lang="en-US" sz="2000" dirty="0">
                <a:solidFill>
                  <a:srgbClr val="666666"/>
                </a:solidFill>
              </a:rPr>
              <a:t>          </a:t>
            </a:r>
            <a:r>
              <a:rPr lang="en-US" sz="2000" dirty="0" smtClean="0">
                <a:solidFill>
                  <a:srgbClr val="666666"/>
                </a:solidFill>
              </a:rPr>
              <a:t>                      </a:t>
            </a:r>
            <a:r>
              <a:rPr lang="en-US" sz="2000" dirty="0" err="1">
                <a:solidFill>
                  <a:srgbClr val="666666"/>
                </a:solidFill>
              </a:rPr>
              <a:t>Akhil</a:t>
            </a:r>
            <a:r>
              <a:rPr lang="en-US" sz="2000" dirty="0">
                <a:solidFill>
                  <a:srgbClr val="666666"/>
                </a:solidFill>
              </a:rPr>
              <a:t> </a:t>
            </a:r>
            <a:r>
              <a:rPr lang="en-US" sz="2000" dirty="0" err="1">
                <a:solidFill>
                  <a:srgbClr val="666666"/>
                </a:solidFill>
              </a:rPr>
              <a:t>Chandail</a:t>
            </a:r>
            <a:r>
              <a:rPr lang="en-US" sz="2000" dirty="0">
                <a:solidFill>
                  <a:srgbClr val="666666"/>
                </a:solidFill>
              </a:rPr>
              <a:t> (frontend Developer)</a:t>
            </a:r>
            <a:endParaRPr sz="2000">
              <a:solidFill>
                <a:srgbClr val="666666"/>
              </a:solidFill>
            </a:endParaRPr>
          </a:p>
          <a:p>
            <a:pPr marL="457200" marR="5080" lvl="0" indent="0" algn="l" rtl="0">
              <a:lnSpc>
                <a:spcPct val="91300"/>
              </a:lnSpc>
              <a:spcBef>
                <a:spcPts val="0"/>
              </a:spcBef>
              <a:spcAft>
                <a:spcPts val="0"/>
              </a:spcAft>
              <a:buNone/>
            </a:pPr>
            <a:r>
              <a:rPr lang="en-US" sz="2000" dirty="0">
                <a:solidFill>
                  <a:srgbClr val="666666"/>
                </a:solidFill>
              </a:rPr>
              <a:t>           </a:t>
            </a:r>
            <a:r>
              <a:rPr lang="en-US" sz="2000" dirty="0" smtClean="0">
                <a:solidFill>
                  <a:srgbClr val="666666"/>
                </a:solidFill>
              </a:rPr>
              <a:t>                     </a:t>
            </a:r>
            <a:r>
              <a:rPr lang="en-US" sz="2000" dirty="0" err="1" smtClean="0">
                <a:solidFill>
                  <a:srgbClr val="666666"/>
                </a:solidFill>
              </a:rPr>
              <a:t>Parush</a:t>
            </a:r>
            <a:r>
              <a:rPr lang="en-US" sz="2000" dirty="0" smtClean="0">
                <a:solidFill>
                  <a:srgbClr val="666666"/>
                </a:solidFill>
              </a:rPr>
              <a:t> </a:t>
            </a:r>
            <a:r>
              <a:rPr lang="en-US" sz="2000" dirty="0">
                <a:solidFill>
                  <a:srgbClr val="666666"/>
                </a:solidFill>
              </a:rPr>
              <a:t>Gupta (backend Developer)</a:t>
            </a:r>
            <a:endParaRPr sz="2000">
              <a:solidFill>
                <a:srgbClr val="666666"/>
              </a:solidFill>
            </a:endParaRPr>
          </a:p>
          <a:p>
            <a:pPr marL="0" marR="9525" lvl="0" indent="0" algn="r" rtl="0">
              <a:lnSpc>
                <a:spcPct val="114000"/>
              </a:lnSpc>
              <a:spcBef>
                <a:spcPts val="1920"/>
              </a:spcBef>
              <a:spcAft>
                <a:spcPts val="0"/>
              </a:spcAft>
              <a:buNone/>
            </a:pPr>
            <a:r>
              <a:rPr lang="en-US" sz="2000" dirty="0">
                <a:solidFill>
                  <a:srgbClr val="666666"/>
                </a:solidFill>
              </a:rPr>
              <a:t>Institute</a:t>
            </a:r>
            <a:r>
              <a:rPr lang="en-US" sz="2000" dirty="0">
                <a:solidFill>
                  <a:srgbClr val="666666"/>
                </a:solidFill>
                <a:latin typeface="Arial"/>
                <a:ea typeface="Arial"/>
                <a:cs typeface="Arial"/>
                <a:sym typeface="Arial"/>
              </a:rPr>
              <a:t>: </a:t>
            </a:r>
            <a:r>
              <a:rPr lang="en-US" sz="2000" dirty="0">
                <a:solidFill>
                  <a:srgbClr val="666666"/>
                </a:solidFill>
              </a:rPr>
              <a:t>Model Institute of Engineering and Technology ,Jammu</a:t>
            </a:r>
            <a:endParaRPr sz="2000">
              <a:solidFill>
                <a:srgbClr val="666666"/>
              </a:solidFill>
              <a:latin typeface="Arial"/>
              <a:ea typeface="Arial"/>
              <a:cs typeface="Arial"/>
              <a:sym typeface="Arial"/>
            </a:endParaRPr>
          </a:p>
        </p:txBody>
      </p:sp>
      <p:sp>
        <p:nvSpPr>
          <p:cNvPr id="52" name="Google Shape;52;p7"/>
          <p:cNvSpPr txBox="1">
            <a:spLocks noGrp="1"/>
          </p:cNvSpPr>
          <p:nvPr>
            <p:ph type="title"/>
          </p:nvPr>
        </p:nvSpPr>
        <p:spPr>
          <a:xfrm>
            <a:off x="1246900" y="1452600"/>
            <a:ext cx="10313700" cy="1933500"/>
          </a:xfrm>
          <a:prstGeom prst="rect">
            <a:avLst/>
          </a:prstGeom>
          <a:noFill/>
          <a:ln>
            <a:noFill/>
          </a:ln>
        </p:spPr>
        <p:txBody>
          <a:bodyPr spcFirstLastPara="1" wrap="square" lIns="0" tIns="257175" rIns="0" bIns="0" anchor="t" anchorCtr="0">
            <a:noAutofit/>
          </a:bodyPr>
          <a:lstStyle/>
          <a:p>
            <a:pPr marL="74295" marR="0" lvl="0" indent="0" algn="l" rtl="0">
              <a:lnSpc>
                <a:spcPct val="100000"/>
              </a:lnSpc>
              <a:spcBef>
                <a:spcPts val="0"/>
              </a:spcBef>
              <a:spcAft>
                <a:spcPts val="0"/>
              </a:spcAft>
              <a:buNone/>
            </a:pPr>
            <a:r>
              <a:rPr lang="en-US" sz="3600" b="0" dirty="0"/>
              <a:t>An android app for </a:t>
            </a:r>
            <a:r>
              <a:rPr lang="en-US" sz="3600" b="0" i="0" u="none" strike="noStrike" cap="none" dirty="0">
                <a:solidFill>
                  <a:srgbClr val="5B9BD4"/>
                </a:solidFill>
                <a:latin typeface="Cambria"/>
                <a:ea typeface="Cambria"/>
                <a:cs typeface="Cambria"/>
                <a:sym typeface="Cambria"/>
              </a:rPr>
              <a:t>Sentime</a:t>
            </a:r>
            <a:r>
              <a:rPr lang="en-US" sz="3600" b="0" dirty="0"/>
              <a:t>nt</a:t>
            </a:r>
            <a:r>
              <a:rPr lang="en-US" sz="3600" b="0" i="0" u="none" strike="noStrike" cap="none" dirty="0">
                <a:solidFill>
                  <a:srgbClr val="5B9BD4"/>
                </a:solidFill>
                <a:latin typeface="Cambria"/>
                <a:ea typeface="Cambria"/>
                <a:cs typeface="Cambria"/>
                <a:sym typeface="Cambria"/>
              </a:rPr>
              <a:t> Analysis in Twitter</a:t>
            </a:r>
            <a:endParaRPr sz="3600" b="1" i="0" u="none" strike="noStrike" cap="none">
              <a:solidFill>
                <a:srgbClr val="5B9BD4"/>
              </a:solidFill>
              <a:latin typeface="Cambria"/>
              <a:ea typeface="Cambria"/>
              <a:cs typeface="Cambria"/>
              <a:sym typeface="Cambria"/>
            </a:endParaRPr>
          </a:p>
          <a:p>
            <a:pPr marL="12700" marR="5080" lvl="0">
              <a:spcBef>
                <a:spcPts val="860"/>
              </a:spcBef>
            </a:pPr>
            <a:r>
              <a:rPr lang="en-US" sz="2400" b="0" dirty="0">
                <a:solidFill>
                  <a:srgbClr val="000000"/>
                </a:solidFill>
                <a:latin typeface="Calibri"/>
                <a:ea typeface="Calibri"/>
                <a:cs typeface="Calibri"/>
                <a:sym typeface="Calibri"/>
              </a:rPr>
              <a:t>  </a:t>
            </a:r>
            <a:r>
              <a:rPr lang="en-US" sz="2400" b="0" i="0" u="none" strike="noStrike" cap="none" dirty="0">
                <a:solidFill>
                  <a:srgbClr val="000000"/>
                </a:solidFill>
                <a:latin typeface="Calibri"/>
                <a:ea typeface="Calibri"/>
                <a:cs typeface="Calibri"/>
                <a:sym typeface="Calibri"/>
              </a:rPr>
              <a:t>Source Code: </a:t>
            </a:r>
            <a:r>
              <a:rPr lang="en-US" sz="2400" b="0" u="sng" dirty="0" smtClean="0">
                <a:solidFill>
                  <a:schemeClr val="hlink"/>
                </a:solidFill>
                <a:latin typeface="Calibri"/>
                <a:ea typeface="Calibri"/>
                <a:cs typeface="Calibri"/>
                <a:sym typeface="Calibri"/>
              </a:rPr>
              <a:t>https://github.com/vivek-singh-rathore/Ricerca</a:t>
            </a:r>
            <a:endParaRPr sz="2400" b="0" i="0" u="sng" strike="noStrike" cap="none">
              <a:solidFill>
                <a:srgbClr val="000000"/>
              </a:solidFill>
              <a:latin typeface="Calibri"/>
              <a:ea typeface="Calibri"/>
              <a:cs typeface="Calibri"/>
              <a:sym typeface="Calibri"/>
            </a:endParaRPr>
          </a:p>
          <a:p>
            <a:pPr marL="0" marR="5080" lvl="0" indent="0" algn="l" rtl="0">
              <a:lnSpc>
                <a:spcPct val="100000"/>
              </a:lnSpc>
              <a:spcBef>
                <a:spcPts val="860"/>
              </a:spcBef>
              <a:spcAft>
                <a:spcPts val="0"/>
              </a:spcAft>
              <a:buNone/>
            </a:pPr>
            <a:endParaRPr sz="2400" b="0" u="sng">
              <a:solidFill>
                <a:srgbClr val="000000"/>
              </a:solidFill>
              <a:latin typeface="Calibri"/>
              <a:ea typeface="Calibri"/>
              <a:cs typeface="Calibri"/>
              <a:sym typeface="Calibri"/>
            </a:endParaRPr>
          </a:p>
        </p:txBody>
      </p:sp>
      <p:sp>
        <p:nvSpPr>
          <p:cNvPr id="53" name="Google Shape;53;p7"/>
          <p:cNvSpPr txBox="1"/>
          <p:nvPr/>
        </p:nvSpPr>
        <p:spPr>
          <a:xfrm>
            <a:off x="1246900" y="427500"/>
            <a:ext cx="7644600" cy="92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US" sz="6000" b="1" i="1">
                <a:solidFill>
                  <a:srgbClr val="38761D"/>
                </a:solidFill>
                <a:uFill>
                  <a:noFill/>
                </a:uFill>
                <a:hlinkClick r:id="rId3"/>
              </a:rPr>
              <a:t>RICERCA</a:t>
            </a:r>
            <a:endParaRPr sz="6000" b="1" i="1">
              <a:solidFill>
                <a:srgbClr val="38761D"/>
              </a:solidFill>
              <a:uFill>
                <a:noFill/>
              </a:uFill>
              <a:hlinkClick r:id="rId3"/>
            </a:endParaRPr>
          </a:p>
          <a:p>
            <a:pPr marL="0" lvl="0" indent="0" algn="l" rtl="0">
              <a:spcBef>
                <a:spcPts val="600"/>
              </a:spcBef>
              <a:spcAft>
                <a:spcPts val="0"/>
              </a:spcAft>
              <a:buNone/>
            </a:pPr>
            <a:endParaRPr>
              <a:solidFill>
                <a:srgbClr val="38761D"/>
              </a:solidFill>
            </a:endParaRPr>
          </a:p>
        </p:txBody>
      </p:sp>
      <p:pic>
        <p:nvPicPr>
          <p:cNvPr id="54" name="Google Shape;54;p7"/>
          <p:cNvPicPr preferRelativeResize="0"/>
          <p:nvPr/>
        </p:nvPicPr>
        <p:blipFill>
          <a:blip r:embed="rId4">
            <a:alphaModFix/>
          </a:blip>
          <a:stretch>
            <a:fillRect/>
          </a:stretch>
        </p:blipFill>
        <p:spPr>
          <a:xfrm>
            <a:off x="10099975" y="0"/>
            <a:ext cx="2092025" cy="1603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88423" y="890650"/>
            <a:ext cx="7138500" cy="696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4800" b="0">
                <a:solidFill>
                  <a:srgbClr val="4471C4"/>
                </a:solidFill>
                <a:latin typeface="Calibri"/>
                <a:ea typeface="Calibri"/>
                <a:cs typeface="Calibri"/>
                <a:sym typeface="Calibri"/>
              </a:rPr>
              <a:t>TECHNOLOGIES &amp; APIs used:</a:t>
            </a:r>
            <a:endParaRPr sz="4800">
              <a:solidFill>
                <a:srgbClr val="4471C4"/>
              </a:solidFill>
            </a:endParaRPr>
          </a:p>
        </p:txBody>
      </p:sp>
      <p:sp>
        <p:nvSpPr>
          <p:cNvPr id="111" name="Google Shape;111;p16"/>
          <p:cNvSpPr txBox="1">
            <a:spLocks noGrp="1"/>
          </p:cNvSpPr>
          <p:nvPr>
            <p:ph type="body" idx="1"/>
          </p:nvPr>
        </p:nvSpPr>
        <p:spPr>
          <a:xfrm>
            <a:off x="788425" y="1086600"/>
            <a:ext cx="9792600" cy="1389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457200" lvl="0" indent="-419100" algn="l" rtl="0">
              <a:spcBef>
                <a:spcPts val="0"/>
              </a:spcBef>
              <a:spcAft>
                <a:spcPts val="0"/>
              </a:spcAft>
              <a:buSzPts val="3000"/>
              <a:buChar char="●"/>
            </a:pPr>
            <a:r>
              <a:rPr lang="en-US" sz="3000"/>
              <a:t>IBM Watson (Tone Analyzer API)</a:t>
            </a:r>
            <a:endParaRPr sz="3000"/>
          </a:p>
          <a:p>
            <a:pPr marL="457200" lvl="0" indent="-419100" algn="l" rtl="0">
              <a:spcBef>
                <a:spcPts val="0"/>
              </a:spcBef>
              <a:spcAft>
                <a:spcPts val="0"/>
              </a:spcAft>
              <a:buSzPts val="3000"/>
              <a:buChar char="●"/>
            </a:pPr>
            <a:r>
              <a:rPr lang="en-US" sz="3000"/>
              <a:t>Android Studio (App development framework)</a:t>
            </a:r>
            <a:endParaRPr sz="3000"/>
          </a:p>
          <a:p>
            <a:pPr marL="457200" lvl="0" indent="-419100" algn="l" rtl="0">
              <a:spcBef>
                <a:spcPts val="0"/>
              </a:spcBef>
              <a:spcAft>
                <a:spcPts val="0"/>
              </a:spcAft>
              <a:buSzPts val="3000"/>
              <a:buChar char="●"/>
            </a:pPr>
            <a:r>
              <a:rPr lang="en-US" sz="3000"/>
              <a:t>tweepy (twitter’s API)</a:t>
            </a:r>
            <a:endParaRPr sz="3000"/>
          </a:p>
          <a:p>
            <a:pPr marL="457200" lvl="0" indent="-419100" algn="l" rtl="0">
              <a:spcBef>
                <a:spcPts val="0"/>
              </a:spcBef>
              <a:spcAft>
                <a:spcPts val="0"/>
              </a:spcAft>
              <a:buSzPts val="3000"/>
              <a:buChar char="●"/>
            </a:pPr>
            <a:r>
              <a:rPr lang="en-US" sz="3000"/>
              <a:t>flask (python’s microframework)</a:t>
            </a:r>
            <a:endParaRPr sz="3000"/>
          </a:p>
          <a:p>
            <a:pPr marL="457200" lvl="0" indent="-419100" algn="l" rtl="0">
              <a:spcBef>
                <a:spcPts val="0"/>
              </a:spcBef>
              <a:spcAft>
                <a:spcPts val="0"/>
              </a:spcAft>
              <a:buSzPts val="3000"/>
              <a:buChar char="●"/>
            </a:pPr>
            <a:r>
              <a:rPr lang="en-US" sz="3000"/>
              <a:t>android volley API</a:t>
            </a:r>
            <a:endParaRPr sz="3000"/>
          </a:p>
        </p:txBody>
      </p:sp>
      <p:sp>
        <p:nvSpPr>
          <p:cNvPr id="112" name="Google Shape;112;p16"/>
          <p:cNvSpPr txBox="1"/>
          <p:nvPr/>
        </p:nvSpPr>
        <p:spPr>
          <a:xfrm>
            <a:off x="4962300" y="6061925"/>
            <a:ext cx="64305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1641100" y="664850"/>
            <a:ext cx="8477700" cy="6966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4400" b="1" i="0" u="none" strike="noStrike" cap="none">
                <a:solidFill>
                  <a:srgbClr val="5B9BD4"/>
                </a:solidFill>
                <a:latin typeface="Cambria"/>
                <a:ea typeface="Cambria"/>
                <a:cs typeface="Cambria"/>
                <a:sym typeface="Cambria"/>
              </a:rPr>
              <a:t>Problem Statement</a:t>
            </a:r>
            <a:endParaRPr/>
          </a:p>
        </p:txBody>
      </p:sp>
      <p:sp>
        <p:nvSpPr>
          <p:cNvPr id="60" name="Google Shape;60;p8"/>
          <p:cNvSpPr txBox="1"/>
          <p:nvPr/>
        </p:nvSpPr>
        <p:spPr>
          <a:xfrm>
            <a:off x="714819" y="1655566"/>
            <a:ext cx="9189000" cy="4120500"/>
          </a:xfrm>
          <a:prstGeom prst="rect">
            <a:avLst/>
          </a:prstGeom>
          <a:noFill/>
          <a:ln>
            <a:noFill/>
          </a:ln>
        </p:spPr>
        <p:txBody>
          <a:bodyPr spcFirstLastPara="1" wrap="square" lIns="0" tIns="13325" rIns="0" bIns="0" anchor="t" anchorCtr="0">
            <a:noAutofit/>
          </a:bodyPr>
          <a:lstStyle/>
          <a:p>
            <a:pPr marL="927100" marR="5080" lvl="0" indent="0" algn="l" rtl="0">
              <a:lnSpc>
                <a:spcPct val="108181"/>
              </a:lnSpc>
              <a:spcBef>
                <a:spcPts val="825"/>
              </a:spcBef>
              <a:spcAft>
                <a:spcPts val="0"/>
              </a:spcAft>
              <a:buClr>
                <a:schemeClr val="dk1"/>
              </a:buClr>
              <a:buSzPts val="1100"/>
              <a:buFont typeface="Arial"/>
              <a:buNone/>
            </a:pPr>
            <a:r>
              <a:rPr lang="en-US" sz="2600">
                <a:latin typeface="Calibri"/>
                <a:ea typeface="Calibri"/>
                <a:cs typeface="Calibri"/>
                <a:sym typeface="Calibri"/>
              </a:rPr>
              <a:t>Help me with my Mood- With Social-media Health Analysis and Display Engine (SHADE):</a:t>
            </a:r>
            <a:endParaRPr sz="2600">
              <a:latin typeface="Calibri"/>
              <a:ea typeface="Calibri"/>
              <a:cs typeface="Calibri"/>
              <a:sym typeface="Calibri"/>
            </a:endParaRPr>
          </a:p>
          <a:p>
            <a:pPr marL="927100" marR="5080" lvl="0" indent="0" algn="l" rtl="0">
              <a:lnSpc>
                <a:spcPct val="108181"/>
              </a:lnSpc>
              <a:spcBef>
                <a:spcPts val="825"/>
              </a:spcBef>
              <a:spcAft>
                <a:spcPts val="0"/>
              </a:spcAft>
              <a:buClr>
                <a:schemeClr val="dk1"/>
              </a:buClr>
              <a:buSzPts val="1100"/>
              <a:buFont typeface="Arial"/>
              <a:buNone/>
            </a:pPr>
            <a:r>
              <a:rPr lang="en-US" sz="2600">
                <a:latin typeface="Calibri"/>
                <a:ea typeface="Calibri"/>
                <a:cs typeface="Calibri"/>
                <a:sym typeface="Calibri"/>
              </a:rPr>
              <a:t>With the advances in technology about sentiment analysis and predictive analytics, it has opened many avenues for researchers and enterprises to understand human mental state better. The proposed challenge is to know the</a:t>
            </a:r>
            <a:endParaRPr sz="2600">
              <a:latin typeface="Calibri"/>
              <a:ea typeface="Calibri"/>
              <a:cs typeface="Calibri"/>
              <a:sym typeface="Calibri"/>
            </a:endParaRPr>
          </a:p>
          <a:p>
            <a:pPr marL="927100" marR="5080" lvl="0" indent="0" algn="l" rtl="0">
              <a:lnSpc>
                <a:spcPct val="108181"/>
              </a:lnSpc>
              <a:spcBef>
                <a:spcPts val="825"/>
              </a:spcBef>
              <a:spcAft>
                <a:spcPts val="0"/>
              </a:spcAft>
              <a:buSzPts val="1100"/>
              <a:buNone/>
            </a:pPr>
            <a:r>
              <a:rPr lang="en-US" sz="2600">
                <a:latin typeface="Calibri"/>
                <a:ea typeface="Calibri"/>
                <a:cs typeface="Calibri"/>
                <a:sym typeface="Calibri"/>
              </a:rPr>
              <a:t>emotion/mood of a person, to help in eliminating any negative state of mind that might have adverse effect on his/her daily life.</a:t>
            </a:r>
            <a:endParaRPr sz="2600">
              <a:latin typeface="Calibri"/>
              <a:ea typeface="Calibri"/>
              <a:cs typeface="Calibri"/>
              <a:sym typeface="Calibri"/>
            </a:endParaRPr>
          </a:p>
        </p:txBody>
      </p:sp>
      <p:sp>
        <p:nvSpPr>
          <p:cNvPr id="61" name="Google Shape;61;p8"/>
          <p:cNvSpPr txBox="1"/>
          <p:nvPr/>
        </p:nvSpPr>
        <p:spPr>
          <a:xfrm>
            <a:off x="2354669" y="6355196"/>
            <a:ext cx="5619000" cy="239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730326" y="344200"/>
            <a:ext cx="10420500" cy="696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Our Solution: Ricerca</a:t>
            </a:r>
            <a:endParaRPr/>
          </a:p>
        </p:txBody>
      </p:sp>
      <p:sp>
        <p:nvSpPr>
          <p:cNvPr id="67" name="Google Shape;67;p9"/>
          <p:cNvSpPr txBox="1">
            <a:spLocks noGrp="1"/>
          </p:cNvSpPr>
          <p:nvPr>
            <p:ph type="body" idx="1"/>
          </p:nvPr>
        </p:nvSpPr>
        <p:spPr>
          <a:xfrm>
            <a:off x="863489" y="1361439"/>
            <a:ext cx="9440400" cy="465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000"/>
              <a:t>An android app that will:</a:t>
            </a:r>
            <a:endParaRPr sz="3000"/>
          </a:p>
          <a:p>
            <a:pPr marL="457200" lvl="0" indent="-419100" algn="l" rtl="0">
              <a:spcBef>
                <a:spcPts val="0"/>
              </a:spcBef>
              <a:spcAft>
                <a:spcPts val="0"/>
              </a:spcAft>
              <a:buSzPts val="3000"/>
              <a:buChar char="●"/>
            </a:pPr>
            <a:r>
              <a:rPr lang="en-US" sz="3000"/>
              <a:t>Get a person’s social tweets for a duration from tweets.</a:t>
            </a:r>
            <a:endParaRPr sz="3000"/>
          </a:p>
          <a:p>
            <a:pPr marL="457200" lvl="0" indent="-419100" algn="l" rtl="0">
              <a:spcBef>
                <a:spcPts val="0"/>
              </a:spcBef>
              <a:spcAft>
                <a:spcPts val="0"/>
              </a:spcAft>
              <a:buSzPts val="3000"/>
              <a:buChar char="●"/>
            </a:pPr>
            <a:r>
              <a:rPr lang="en-US" sz="3000"/>
              <a:t>Perform sentiment analysis using IBM Watson on the content of tweet which does classification of a given text in the	document,sentence or phrase</a:t>
            </a:r>
            <a:endParaRPr sz="3000"/>
          </a:p>
          <a:p>
            <a:pPr marL="457200" lvl="0" indent="-419100" algn="l" rtl="0">
              <a:spcBef>
                <a:spcPts val="0"/>
              </a:spcBef>
              <a:spcAft>
                <a:spcPts val="0"/>
              </a:spcAft>
              <a:buSzPts val="3000"/>
              <a:buChar char="●"/>
            </a:pPr>
            <a:r>
              <a:rPr lang="en-US" sz="3000"/>
              <a:t>Display the person name and determine his/her most   prominent sentiment(joy,sadness,anger or fear) expressed in the tweet.</a:t>
            </a:r>
            <a:endParaRPr sz="3000"/>
          </a:p>
          <a:p>
            <a:pPr marL="457200" lvl="0" indent="-419100" algn="l" rtl="0">
              <a:spcBef>
                <a:spcPts val="0"/>
              </a:spcBef>
              <a:spcAft>
                <a:spcPts val="0"/>
              </a:spcAft>
              <a:buClr>
                <a:srgbClr val="000000"/>
              </a:buClr>
              <a:buSzPts val="3000"/>
              <a:buChar char="●"/>
            </a:pPr>
            <a:r>
              <a:rPr lang="en-US" sz="3000">
                <a:solidFill>
                  <a:srgbClr val="000000"/>
                </a:solidFill>
              </a:rPr>
              <a:t>Boosts or calm down the mood of the person by suggesting some curated playlist of songs.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218320" y="776345"/>
            <a:ext cx="7226400" cy="6966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4400" b="1" i="0" u="none" strike="noStrike" cap="none">
                <a:solidFill>
                  <a:srgbClr val="5B9BD4"/>
                </a:solidFill>
                <a:latin typeface="Cambria"/>
                <a:ea typeface="Cambria"/>
                <a:cs typeface="Cambria"/>
                <a:sym typeface="Cambria"/>
              </a:rPr>
              <a:t>What is Sentiment Analysis?</a:t>
            </a:r>
            <a:endParaRPr/>
          </a:p>
        </p:txBody>
      </p:sp>
      <p:sp>
        <p:nvSpPr>
          <p:cNvPr id="73" name="Google Shape;73;p10"/>
          <p:cNvSpPr txBox="1"/>
          <p:nvPr/>
        </p:nvSpPr>
        <p:spPr>
          <a:xfrm>
            <a:off x="1218334" y="2003239"/>
            <a:ext cx="5607600" cy="3013200"/>
          </a:xfrm>
          <a:prstGeom prst="rect">
            <a:avLst/>
          </a:prstGeom>
          <a:noFill/>
          <a:ln>
            <a:noFill/>
          </a:ln>
        </p:spPr>
        <p:txBody>
          <a:bodyPr spcFirstLastPara="1" wrap="square" lIns="0" tIns="60950" rIns="0" bIns="0" anchor="t" anchorCtr="0">
            <a:noAutofit/>
          </a:bodyPr>
          <a:lstStyle/>
          <a:p>
            <a:pPr marL="241300" marR="5715" lvl="0" indent="-228600" algn="l" rtl="0">
              <a:lnSpc>
                <a:spcPct val="107857"/>
              </a:lnSpc>
              <a:spcBef>
                <a:spcPts val="0"/>
              </a:spcBef>
              <a:spcAft>
                <a:spcPts val="0"/>
              </a:spcAft>
              <a:buClr>
                <a:srgbClr val="A4A4A4"/>
              </a:buClr>
              <a:buSzPts val="2800"/>
              <a:buFont typeface="Arial"/>
              <a:buChar char="•"/>
            </a:pPr>
            <a:r>
              <a:rPr lang="en-US" sz="2800">
                <a:latin typeface="Calibri"/>
                <a:ea typeface="Calibri"/>
                <a:cs typeface="Calibri"/>
                <a:sym typeface="Calibri"/>
              </a:rPr>
              <a:t>It is classification of the polarity of a  given text in the document, sentence  or phrase</a:t>
            </a:r>
            <a:endParaRPr sz="2800">
              <a:latin typeface="Calibri"/>
              <a:ea typeface="Calibri"/>
              <a:cs typeface="Calibri"/>
              <a:sym typeface="Calibri"/>
            </a:endParaRPr>
          </a:p>
          <a:p>
            <a:pPr marL="0" marR="0" lvl="0" indent="0" algn="l" rtl="0">
              <a:lnSpc>
                <a:spcPct val="100000"/>
              </a:lnSpc>
              <a:spcBef>
                <a:spcPts val="0"/>
              </a:spcBef>
              <a:spcAft>
                <a:spcPts val="0"/>
              </a:spcAft>
              <a:buClr>
                <a:srgbClr val="A4A4A4"/>
              </a:buClr>
              <a:buSzPts val="2800"/>
              <a:buFont typeface="Arial"/>
              <a:buNone/>
            </a:pPr>
            <a:endParaRPr sz="2800">
              <a:latin typeface="Times New Roman"/>
              <a:ea typeface="Times New Roman"/>
              <a:cs typeface="Times New Roman"/>
              <a:sym typeface="Times New Roman"/>
            </a:endParaRPr>
          </a:p>
          <a:p>
            <a:pPr marL="241300" marR="5080" lvl="0" indent="-228600" algn="l" rtl="0">
              <a:lnSpc>
                <a:spcPct val="90000"/>
              </a:lnSpc>
              <a:spcBef>
                <a:spcPts val="1785"/>
              </a:spcBef>
              <a:spcAft>
                <a:spcPts val="0"/>
              </a:spcAft>
              <a:buClr>
                <a:srgbClr val="A4A4A4"/>
              </a:buClr>
              <a:buSzPts val="2800"/>
              <a:buFont typeface="Arial"/>
              <a:buChar char="•"/>
            </a:pPr>
            <a:r>
              <a:rPr lang="en-US" sz="2800">
                <a:latin typeface="Calibri"/>
                <a:ea typeface="Calibri"/>
                <a:cs typeface="Calibri"/>
                <a:sym typeface="Calibri"/>
              </a:rPr>
              <a:t>The goal is to determine the most prominent sentiment expressed in the text.</a:t>
            </a:r>
            <a:endParaRPr sz="2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p:nvPr/>
        </p:nvSpPr>
        <p:spPr>
          <a:xfrm>
            <a:off x="9850575" y="3089900"/>
            <a:ext cx="10299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latin typeface="Comic Sans MS"/>
                <a:ea typeface="Comic Sans MS"/>
                <a:cs typeface="Comic Sans MS"/>
                <a:sym typeface="Comic Sans MS"/>
              </a:rPr>
              <a:t>Joy</a:t>
            </a:r>
            <a:endParaRPr sz="1800">
              <a:latin typeface="Comic Sans MS"/>
              <a:ea typeface="Comic Sans MS"/>
              <a:cs typeface="Comic Sans MS"/>
              <a:sym typeface="Comic Sans MS"/>
            </a:endParaRPr>
          </a:p>
        </p:txBody>
      </p:sp>
      <p:sp>
        <p:nvSpPr>
          <p:cNvPr id="79" name="Google Shape;79;p11"/>
          <p:cNvSpPr txBox="1"/>
          <p:nvPr/>
        </p:nvSpPr>
        <p:spPr>
          <a:xfrm>
            <a:off x="1033152" y="798950"/>
            <a:ext cx="11712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latin typeface="Comic Sans MS"/>
                <a:ea typeface="Comic Sans MS"/>
                <a:cs typeface="Comic Sans MS"/>
                <a:sym typeface="Comic Sans MS"/>
              </a:rPr>
              <a:t>Sadness</a:t>
            </a:r>
            <a:endParaRPr sz="1800">
              <a:latin typeface="Comic Sans MS"/>
              <a:ea typeface="Comic Sans MS"/>
              <a:cs typeface="Comic Sans MS"/>
              <a:sym typeface="Comic Sans MS"/>
            </a:endParaRPr>
          </a:p>
        </p:txBody>
      </p:sp>
      <p:sp>
        <p:nvSpPr>
          <p:cNvPr id="80" name="Google Shape;80;p11"/>
          <p:cNvSpPr txBox="1"/>
          <p:nvPr/>
        </p:nvSpPr>
        <p:spPr>
          <a:xfrm>
            <a:off x="1138550" y="5539808"/>
            <a:ext cx="1171200" cy="2997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latin typeface="Comic Sans MS"/>
                <a:ea typeface="Comic Sans MS"/>
                <a:cs typeface="Comic Sans MS"/>
                <a:sym typeface="Comic Sans MS"/>
              </a:rPr>
              <a:t>happy</a:t>
            </a:r>
            <a:endParaRPr sz="18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916949" y="696850"/>
            <a:ext cx="10340400" cy="635100"/>
          </a:xfrm>
          <a:prstGeom prst="rect">
            <a:avLst/>
          </a:prstGeom>
          <a:noFill/>
          <a:ln>
            <a:noFill/>
          </a:ln>
        </p:spPr>
        <p:txBody>
          <a:bodyPr spcFirstLastPara="1" wrap="square" lIns="0" tIns="12050" rIns="0" bIns="0" anchor="t" anchorCtr="0">
            <a:noAutofit/>
          </a:bodyPr>
          <a:lstStyle/>
          <a:p>
            <a:pPr marL="0" marR="0" lvl="0" indent="0" algn="l" rtl="0">
              <a:lnSpc>
                <a:spcPct val="100000"/>
              </a:lnSpc>
              <a:spcBef>
                <a:spcPts val="0"/>
              </a:spcBef>
              <a:spcAft>
                <a:spcPts val="0"/>
              </a:spcAft>
              <a:buNone/>
            </a:pPr>
            <a:r>
              <a:rPr lang="en-US" sz="4000"/>
              <a:t>SCOPE OF WORK:</a:t>
            </a:r>
            <a:endParaRPr sz="4000" b="1" i="0" u="none" strike="noStrike" cap="none">
              <a:solidFill>
                <a:srgbClr val="5B9BD4"/>
              </a:solidFill>
              <a:latin typeface="Cambria"/>
              <a:ea typeface="Cambria"/>
              <a:cs typeface="Cambria"/>
              <a:sym typeface="Cambria"/>
            </a:endParaRPr>
          </a:p>
        </p:txBody>
      </p:sp>
      <p:sp>
        <p:nvSpPr>
          <p:cNvPr id="86" name="Google Shape;86;p12"/>
          <p:cNvSpPr txBox="1"/>
          <p:nvPr/>
        </p:nvSpPr>
        <p:spPr>
          <a:xfrm>
            <a:off x="916939" y="1359050"/>
            <a:ext cx="9933940" cy="3028950"/>
          </a:xfrm>
          <a:prstGeom prst="rect">
            <a:avLst/>
          </a:prstGeom>
          <a:noFill/>
          <a:ln>
            <a:noFill/>
          </a:ln>
        </p:spPr>
        <p:txBody>
          <a:bodyPr spcFirstLastPara="1" wrap="square" lIns="0" tIns="97775" rIns="0" bIns="0" anchor="t" anchorCtr="0">
            <a:noAutofit/>
          </a:bodyPr>
          <a:lstStyle/>
          <a:p>
            <a:pPr marL="241300" marR="0" lvl="0" indent="-228600" algn="l" rtl="0">
              <a:lnSpc>
                <a:spcPct val="100000"/>
              </a:lnSpc>
              <a:spcBef>
                <a:spcPts val="0"/>
              </a:spcBef>
              <a:spcAft>
                <a:spcPts val="0"/>
              </a:spcAft>
              <a:buClr>
                <a:srgbClr val="A4A4A4"/>
              </a:buClr>
              <a:buSzPts val="2800"/>
              <a:buFont typeface="Arial"/>
              <a:buChar char="•"/>
            </a:pPr>
            <a:r>
              <a:rPr lang="en-US" sz="2800">
                <a:latin typeface="Calibri"/>
                <a:ea typeface="Calibri"/>
                <a:cs typeface="Calibri"/>
                <a:sym typeface="Calibri"/>
              </a:rPr>
              <a:t>Microblogging has become popular communication tool</a:t>
            </a:r>
            <a:endParaRPr sz="2800">
              <a:latin typeface="Calibri"/>
              <a:ea typeface="Calibri"/>
              <a:cs typeface="Calibri"/>
              <a:sym typeface="Calibri"/>
            </a:endParaRPr>
          </a:p>
          <a:p>
            <a:pPr marL="241300" marR="0" lvl="0" indent="-228600" algn="l" rtl="0">
              <a:lnSpc>
                <a:spcPct val="100000"/>
              </a:lnSpc>
              <a:spcBef>
                <a:spcPts val="675"/>
              </a:spcBef>
              <a:spcAft>
                <a:spcPts val="0"/>
              </a:spcAft>
              <a:buClr>
                <a:srgbClr val="A4A4A4"/>
              </a:buClr>
              <a:buSzPts val="2800"/>
              <a:buFont typeface="Arial"/>
              <a:buChar char="•"/>
            </a:pPr>
            <a:r>
              <a:rPr lang="en-US" sz="2800">
                <a:latin typeface="Calibri"/>
                <a:ea typeface="Calibri"/>
                <a:cs typeface="Calibri"/>
                <a:sym typeface="Calibri"/>
              </a:rPr>
              <a:t>Opinion of the mass is important</a:t>
            </a:r>
            <a:endParaRPr sz="2800">
              <a:latin typeface="Calibri"/>
              <a:ea typeface="Calibri"/>
              <a:cs typeface="Calibri"/>
              <a:sym typeface="Calibri"/>
            </a:endParaRPr>
          </a:p>
          <a:p>
            <a:pPr marL="698500" marR="5080" lvl="1" indent="-228600" algn="l" rtl="0">
              <a:lnSpc>
                <a:spcPct val="107916"/>
              </a:lnSpc>
              <a:spcBef>
                <a:spcPts val="930"/>
              </a:spcBef>
              <a:spcAft>
                <a:spcPts val="0"/>
              </a:spcAft>
              <a:buClr>
                <a:srgbClr val="A4A4A4"/>
              </a:buClr>
              <a:buSzPts val="2400"/>
              <a:buFont typeface="Arial"/>
              <a:buChar char="•"/>
            </a:pPr>
            <a:r>
              <a:rPr lang="en-US" sz="2400" b="0" i="0" u="none" strike="noStrike" cap="none">
                <a:latin typeface="Calibri"/>
                <a:ea typeface="Calibri"/>
                <a:cs typeface="Calibri"/>
                <a:sym typeface="Calibri"/>
              </a:rPr>
              <a:t>Political party may want to know whether people support their program or  not.</a:t>
            </a:r>
            <a:endParaRPr sz="2400" b="0" i="0" u="none" strike="noStrike" cap="none">
              <a:latin typeface="Calibri"/>
              <a:ea typeface="Calibri"/>
              <a:cs typeface="Calibri"/>
              <a:sym typeface="Calibri"/>
            </a:endParaRPr>
          </a:p>
          <a:p>
            <a:pPr marL="698500" marR="452755" lvl="1" indent="-228600" algn="l" rtl="0">
              <a:lnSpc>
                <a:spcPct val="107916"/>
              </a:lnSpc>
              <a:spcBef>
                <a:spcPts val="869"/>
              </a:spcBef>
              <a:spcAft>
                <a:spcPts val="0"/>
              </a:spcAft>
              <a:buClr>
                <a:srgbClr val="A4A4A4"/>
              </a:buClr>
              <a:buSzPts val="2400"/>
              <a:buFont typeface="Arial"/>
              <a:buChar char="•"/>
            </a:pPr>
            <a:r>
              <a:rPr lang="en-US" sz="2400" b="0" i="0" u="none" strike="noStrike" cap="none">
                <a:latin typeface="Calibri"/>
                <a:ea typeface="Calibri"/>
                <a:cs typeface="Calibri"/>
                <a:sym typeface="Calibri"/>
              </a:rPr>
              <a:t>Before investing into a company, one can leverage the sentiment of the  people for the company to find out where it stands.</a:t>
            </a:r>
            <a:endParaRPr sz="2400" b="0" i="0" u="none" strike="noStrike" cap="none">
              <a:latin typeface="Calibri"/>
              <a:ea typeface="Calibri"/>
              <a:cs typeface="Calibri"/>
              <a:sym typeface="Calibri"/>
            </a:endParaRPr>
          </a:p>
          <a:p>
            <a:pPr marL="698500" marR="0" lvl="1" indent="-228600" algn="l" rtl="0">
              <a:lnSpc>
                <a:spcPct val="100000"/>
              </a:lnSpc>
              <a:spcBef>
                <a:spcPts val="540"/>
              </a:spcBef>
              <a:spcAft>
                <a:spcPts val="0"/>
              </a:spcAft>
              <a:buClr>
                <a:srgbClr val="A4A4A4"/>
              </a:buClr>
              <a:buSzPts val="2400"/>
              <a:buFont typeface="Arial"/>
              <a:buChar char="•"/>
            </a:pPr>
            <a:r>
              <a:rPr lang="en-US" sz="2400" b="0" i="0" u="none" strike="noStrike" cap="none">
                <a:latin typeface="Calibri"/>
                <a:ea typeface="Calibri"/>
                <a:cs typeface="Calibri"/>
                <a:sym typeface="Calibri"/>
              </a:rPr>
              <a:t>A company might want find out the reviews of its products</a:t>
            </a:r>
            <a:endParaRPr sz="2400" b="0" i="0" u="none" strike="noStrike" cap="none">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478475" y="696850"/>
            <a:ext cx="9636900" cy="635100"/>
          </a:xfrm>
          <a:prstGeom prst="rect">
            <a:avLst/>
          </a:prstGeom>
          <a:noFill/>
          <a:ln>
            <a:noFill/>
          </a:ln>
        </p:spPr>
        <p:txBody>
          <a:bodyPr spcFirstLastPara="1" wrap="square" lIns="0" tIns="12050" rIns="0" bIns="0" anchor="t" anchorCtr="0">
            <a:noAutofit/>
          </a:bodyPr>
          <a:lstStyle/>
          <a:p>
            <a:pPr marL="0" marR="0" lvl="0" indent="0" algn="l" rtl="0">
              <a:lnSpc>
                <a:spcPct val="100000"/>
              </a:lnSpc>
              <a:spcBef>
                <a:spcPts val="0"/>
              </a:spcBef>
              <a:spcAft>
                <a:spcPts val="0"/>
              </a:spcAft>
              <a:buNone/>
            </a:pPr>
            <a:r>
              <a:rPr lang="en-US" sz="4000" b="1" i="0" u="none" strike="noStrike" cap="none">
                <a:solidFill>
                  <a:srgbClr val="5B9BD4"/>
                </a:solidFill>
                <a:latin typeface="Cambria"/>
                <a:ea typeface="Cambria"/>
                <a:cs typeface="Cambria"/>
                <a:sym typeface="Cambria"/>
              </a:rPr>
              <a:t> Why Twitter for Sentiment Analysis:</a:t>
            </a:r>
            <a:endParaRPr sz="4000" b="1" i="0" u="none" strike="noStrike" cap="none">
              <a:solidFill>
                <a:srgbClr val="5B9BD4"/>
              </a:solidFill>
              <a:latin typeface="Cambria"/>
              <a:ea typeface="Cambria"/>
              <a:cs typeface="Cambria"/>
              <a:sym typeface="Cambria"/>
            </a:endParaRPr>
          </a:p>
        </p:txBody>
      </p:sp>
      <p:sp>
        <p:nvSpPr>
          <p:cNvPr id="92" name="Google Shape;92;p13"/>
          <p:cNvSpPr txBox="1"/>
          <p:nvPr/>
        </p:nvSpPr>
        <p:spPr>
          <a:xfrm>
            <a:off x="1641094" y="1707540"/>
            <a:ext cx="9286875" cy="3994785"/>
          </a:xfrm>
          <a:prstGeom prst="rect">
            <a:avLst/>
          </a:prstGeom>
          <a:noFill/>
          <a:ln>
            <a:noFill/>
          </a:ln>
        </p:spPr>
        <p:txBody>
          <a:bodyPr spcFirstLastPara="1" wrap="square" lIns="0" tIns="97775" rIns="0" bIns="0" anchor="t" anchorCtr="0">
            <a:noAutofit/>
          </a:bodyPr>
          <a:lstStyle/>
          <a:p>
            <a:pPr marL="241300" marR="0" lvl="0" indent="-228600" algn="l" rtl="0">
              <a:lnSpc>
                <a:spcPct val="100000"/>
              </a:lnSpc>
              <a:spcBef>
                <a:spcPts val="0"/>
              </a:spcBef>
              <a:spcAft>
                <a:spcPts val="0"/>
              </a:spcAft>
              <a:buClr>
                <a:srgbClr val="A4A4A4"/>
              </a:buClr>
              <a:buSzPts val="2800"/>
              <a:buFont typeface="Arial"/>
              <a:buChar char="•"/>
            </a:pPr>
            <a:r>
              <a:rPr lang="en-US" sz="2800">
                <a:latin typeface="Calibri"/>
                <a:ea typeface="Calibri"/>
                <a:cs typeface="Calibri"/>
                <a:sym typeface="Calibri"/>
              </a:rPr>
              <a:t>Popular microblogging site</a:t>
            </a:r>
            <a:endParaRPr sz="2800">
              <a:latin typeface="Calibri"/>
              <a:ea typeface="Calibri"/>
              <a:cs typeface="Calibri"/>
              <a:sym typeface="Calibri"/>
            </a:endParaRPr>
          </a:p>
          <a:p>
            <a:pPr marL="241300" marR="0" lvl="0" indent="-228600" algn="l" rtl="0">
              <a:lnSpc>
                <a:spcPct val="100000"/>
              </a:lnSpc>
              <a:spcBef>
                <a:spcPts val="675"/>
              </a:spcBef>
              <a:spcAft>
                <a:spcPts val="0"/>
              </a:spcAft>
              <a:buClr>
                <a:srgbClr val="A4A4A4"/>
              </a:buClr>
              <a:buSzPts val="2800"/>
              <a:buFont typeface="Arial"/>
              <a:buChar char="•"/>
            </a:pPr>
            <a:r>
              <a:rPr lang="en-US" sz="2800">
                <a:latin typeface="Calibri"/>
                <a:ea typeface="Calibri"/>
                <a:cs typeface="Calibri"/>
                <a:sym typeface="Calibri"/>
              </a:rPr>
              <a:t>Short Text Messages of 140 characters</a:t>
            </a:r>
            <a:endParaRPr sz="2800">
              <a:latin typeface="Calibri"/>
              <a:ea typeface="Calibri"/>
              <a:cs typeface="Calibri"/>
              <a:sym typeface="Calibri"/>
            </a:endParaRPr>
          </a:p>
          <a:p>
            <a:pPr marL="241300" marR="0" lvl="0" indent="-228600" algn="l" rtl="0">
              <a:lnSpc>
                <a:spcPct val="100000"/>
              </a:lnSpc>
              <a:spcBef>
                <a:spcPts val="675"/>
              </a:spcBef>
              <a:spcAft>
                <a:spcPts val="0"/>
              </a:spcAft>
              <a:buClr>
                <a:srgbClr val="A4A4A4"/>
              </a:buClr>
              <a:buSzPts val="2800"/>
              <a:buFont typeface="Arial"/>
              <a:buChar char="•"/>
            </a:pPr>
            <a:r>
              <a:rPr lang="en-US" sz="2800">
                <a:latin typeface="Calibri"/>
                <a:ea typeface="Calibri"/>
                <a:cs typeface="Calibri"/>
                <a:sym typeface="Calibri"/>
              </a:rPr>
              <a:t>240+ million active users</a:t>
            </a:r>
            <a:endParaRPr sz="2800">
              <a:latin typeface="Calibri"/>
              <a:ea typeface="Calibri"/>
              <a:cs typeface="Calibri"/>
              <a:sym typeface="Calibri"/>
            </a:endParaRPr>
          </a:p>
          <a:p>
            <a:pPr marL="241300" marR="0" lvl="0" indent="-228600" algn="l" rtl="0">
              <a:lnSpc>
                <a:spcPct val="100000"/>
              </a:lnSpc>
              <a:spcBef>
                <a:spcPts val="670"/>
              </a:spcBef>
              <a:spcAft>
                <a:spcPts val="0"/>
              </a:spcAft>
              <a:buClr>
                <a:srgbClr val="A4A4A4"/>
              </a:buClr>
              <a:buSzPts val="2800"/>
              <a:buFont typeface="Arial"/>
              <a:buChar char="•"/>
            </a:pPr>
            <a:r>
              <a:rPr lang="en-US" sz="2800">
                <a:latin typeface="Calibri"/>
                <a:ea typeface="Calibri"/>
                <a:cs typeface="Calibri"/>
                <a:sym typeface="Calibri"/>
              </a:rPr>
              <a:t>500 million tweets are generated everyday</a:t>
            </a:r>
            <a:endParaRPr sz="2800">
              <a:latin typeface="Calibri"/>
              <a:ea typeface="Calibri"/>
              <a:cs typeface="Calibri"/>
              <a:sym typeface="Calibri"/>
            </a:endParaRPr>
          </a:p>
          <a:p>
            <a:pPr marL="241300" marR="0" lvl="0" indent="-228600" algn="l" rtl="0">
              <a:lnSpc>
                <a:spcPct val="100000"/>
              </a:lnSpc>
              <a:spcBef>
                <a:spcPts val="670"/>
              </a:spcBef>
              <a:spcAft>
                <a:spcPts val="0"/>
              </a:spcAft>
              <a:buClr>
                <a:srgbClr val="A4A4A4"/>
              </a:buClr>
              <a:buSzPts val="2800"/>
              <a:buFont typeface="Arial"/>
              <a:buChar char="•"/>
            </a:pPr>
            <a:r>
              <a:rPr lang="en-US" sz="2800">
                <a:latin typeface="Calibri"/>
                <a:ea typeface="Calibri"/>
                <a:cs typeface="Calibri"/>
                <a:sym typeface="Calibri"/>
              </a:rPr>
              <a:t>Twitter audience varies from common man to celebrities</a:t>
            </a:r>
            <a:endParaRPr sz="2800">
              <a:latin typeface="Calibri"/>
              <a:ea typeface="Calibri"/>
              <a:cs typeface="Calibri"/>
              <a:sym typeface="Calibri"/>
            </a:endParaRPr>
          </a:p>
          <a:p>
            <a:pPr marL="241300" marR="5080" lvl="0" indent="-228600" algn="l" rtl="0">
              <a:lnSpc>
                <a:spcPct val="107857"/>
              </a:lnSpc>
              <a:spcBef>
                <a:spcPts val="1060"/>
              </a:spcBef>
              <a:spcAft>
                <a:spcPts val="0"/>
              </a:spcAft>
              <a:buClr>
                <a:srgbClr val="A4A4A4"/>
              </a:buClr>
              <a:buSzPts val="2800"/>
              <a:buFont typeface="Arial"/>
              <a:buChar char="•"/>
            </a:pPr>
            <a:r>
              <a:rPr lang="en-US" sz="2800">
                <a:latin typeface="Calibri"/>
                <a:ea typeface="Calibri"/>
                <a:cs typeface="Calibri"/>
                <a:sym typeface="Calibri"/>
              </a:rPr>
              <a:t>Users often discuss current affairs and share personal views on  various subjects</a:t>
            </a:r>
            <a:endParaRPr sz="2800">
              <a:latin typeface="Calibri"/>
              <a:ea typeface="Calibri"/>
              <a:cs typeface="Calibri"/>
              <a:sym typeface="Calibri"/>
            </a:endParaRPr>
          </a:p>
          <a:p>
            <a:pPr marL="241300" marR="0" lvl="0" indent="-228600" algn="l" rtl="0">
              <a:lnSpc>
                <a:spcPct val="100000"/>
              </a:lnSpc>
              <a:spcBef>
                <a:spcPts val="635"/>
              </a:spcBef>
              <a:spcAft>
                <a:spcPts val="0"/>
              </a:spcAft>
              <a:buClr>
                <a:srgbClr val="A4A4A4"/>
              </a:buClr>
              <a:buSzPts val="2800"/>
              <a:buFont typeface="Arial"/>
              <a:buChar char="•"/>
            </a:pPr>
            <a:r>
              <a:rPr lang="en-US" sz="2800">
                <a:latin typeface="Calibri"/>
                <a:ea typeface="Calibri"/>
                <a:cs typeface="Calibri"/>
                <a:sym typeface="Calibri"/>
              </a:rPr>
              <a:t>Tweets are small in length and hence unambiguous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19900" y="0"/>
            <a:ext cx="9797100" cy="67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u="sng"/>
              <a:t>ARCHITECTURE DIAGRAM</a:t>
            </a:r>
            <a:endParaRPr sz="2400" u="sng"/>
          </a:p>
        </p:txBody>
      </p:sp>
      <p:sp>
        <p:nvSpPr>
          <p:cNvPr id="98" name="Google Shape;98;p14"/>
          <p:cNvSpPr txBox="1">
            <a:spLocks noGrp="1"/>
          </p:cNvSpPr>
          <p:nvPr>
            <p:ph type="body" idx="1"/>
          </p:nvPr>
        </p:nvSpPr>
        <p:spPr>
          <a:xfrm>
            <a:off x="4720445" y="7089566"/>
            <a:ext cx="5013300" cy="885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99" name="Google Shape;99;p14"/>
          <p:cNvPicPr preferRelativeResize="0"/>
          <p:nvPr/>
        </p:nvPicPr>
        <p:blipFill>
          <a:blip r:embed="rId3">
            <a:alphaModFix/>
          </a:blip>
          <a:stretch>
            <a:fillRect/>
          </a:stretch>
        </p:blipFill>
        <p:spPr>
          <a:xfrm>
            <a:off x="0" y="382925"/>
            <a:ext cx="12192000" cy="6485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805450" y="566500"/>
            <a:ext cx="11275200" cy="6024000"/>
          </a:xfrm>
          <a:prstGeom prst="rect">
            <a:avLst/>
          </a:prstGeom>
          <a:noFill/>
          <a:ln>
            <a:noFill/>
          </a:ln>
        </p:spPr>
        <p:txBody>
          <a:bodyPr spcFirstLastPara="1" wrap="square" lIns="0" tIns="57150" rIns="0" bIns="0" anchor="t" anchorCtr="0">
            <a:noAutofit/>
          </a:bodyPr>
          <a:lstStyle/>
          <a:p>
            <a:pPr marL="0" marR="0" lvl="0" indent="0" algn="l" rtl="0">
              <a:lnSpc>
                <a:spcPct val="100000"/>
              </a:lnSpc>
              <a:spcBef>
                <a:spcPts val="0"/>
              </a:spcBef>
              <a:spcAft>
                <a:spcPts val="0"/>
              </a:spcAft>
              <a:buNone/>
            </a:pPr>
            <a:r>
              <a:rPr lang="en-US" sz="3000" dirty="0"/>
              <a:t>1. Validation of twitter user handle:</a:t>
            </a:r>
            <a:endParaRPr sz="3000"/>
          </a:p>
          <a:p>
            <a:pPr marL="914400" marR="0" lvl="1" indent="-419100" algn="l" rtl="0">
              <a:lnSpc>
                <a:spcPct val="100000"/>
              </a:lnSpc>
              <a:spcBef>
                <a:spcPts val="0"/>
              </a:spcBef>
              <a:spcAft>
                <a:spcPts val="0"/>
              </a:spcAft>
              <a:buSzPts val="3000"/>
              <a:buChar char="➢"/>
            </a:pPr>
            <a:r>
              <a:rPr lang="en-US" sz="3000" dirty="0"/>
              <a:t>sent via http post request using android volley API to python flask running on IBM cloud foundry.</a:t>
            </a:r>
            <a:endParaRPr sz="3000"/>
          </a:p>
          <a:p>
            <a:pPr marL="0" marR="0" lvl="0" indent="0" algn="l" rtl="0">
              <a:lnSpc>
                <a:spcPct val="100000"/>
              </a:lnSpc>
              <a:spcBef>
                <a:spcPts val="0"/>
              </a:spcBef>
              <a:spcAft>
                <a:spcPts val="0"/>
              </a:spcAft>
              <a:buNone/>
            </a:pPr>
            <a:r>
              <a:rPr lang="en-US" sz="3000" dirty="0"/>
              <a:t>2. Fetching tweets:</a:t>
            </a:r>
            <a:endParaRPr sz="3000"/>
          </a:p>
          <a:p>
            <a:pPr marL="914400" marR="0" lvl="1" indent="-419100" algn="l" rtl="0">
              <a:lnSpc>
                <a:spcPct val="100000"/>
              </a:lnSpc>
              <a:spcBef>
                <a:spcPts val="305"/>
              </a:spcBef>
              <a:spcAft>
                <a:spcPts val="0"/>
              </a:spcAft>
              <a:buSzPts val="3000"/>
              <a:buChar char="➢"/>
            </a:pPr>
            <a:r>
              <a:rPr lang="en-US" sz="3000" b="0" i="0" u="none" strike="noStrike" cap="none" dirty="0">
                <a:latin typeface="Calibri"/>
                <a:ea typeface="Calibri"/>
                <a:cs typeface="Calibri"/>
                <a:sym typeface="Calibri"/>
              </a:rPr>
              <a:t>using Twitter API (</a:t>
            </a:r>
            <a:r>
              <a:rPr lang="en-US" sz="3000" b="0" i="0" u="none" strike="noStrike" cap="none" dirty="0" err="1">
                <a:latin typeface="Calibri"/>
                <a:ea typeface="Calibri"/>
                <a:cs typeface="Calibri"/>
                <a:sym typeface="Calibri"/>
              </a:rPr>
              <a:t>tweepy</a:t>
            </a:r>
            <a:r>
              <a:rPr lang="en-US" sz="3000" dirty="0"/>
              <a:t>) </a:t>
            </a:r>
            <a:r>
              <a:rPr lang="en-US" sz="3000" dirty="0" smtClean="0"/>
              <a:t>for past 24 hrs tweets</a:t>
            </a:r>
            <a:r>
              <a:rPr lang="en-US" sz="3000" dirty="0"/>
              <a:t>.</a:t>
            </a:r>
            <a:endParaRPr sz="3000"/>
          </a:p>
          <a:p>
            <a:pPr marL="0" marR="0" lvl="0" indent="0" algn="l" rtl="0">
              <a:lnSpc>
                <a:spcPct val="100000"/>
              </a:lnSpc>
              <a:spcBef>
                <a:spcPts val="320"/>
              </a:spcBef>
              <a:spcAft>
                <a:spcPts val="0"/>
              </a:spcAft>
              <a:buNone/>
            </a:pPr>
            <a:r>
              <a:rPr lang="en-US" sz="3000" dirty="0"/>
              <a:t>3. Classification of content:</a:t>
            </a:r>
            <a:endParaRPr sz="3000"/>
          </a:p>
          <a:p>
            <a:pPr marL="914400" marR="0" lvl="1" indent="-419100" algn="l" rtl="0">
              <a:lnSpc>
                <a:spcPct val="100000"/>
              </a:lnSpc>
              <a:spcBef>
                <a:spcPts val="320"/>
              </a:spcBef>
              <a:spcAft>
                <a:spcPts val="0"/>
              </a:spcAft>
              <a:buClr>
                <a:schemeClr val="dk1"/>
              </a:buClr>
              <a:buSzPts val="3000"/>
              <a:buChar char="➢"/>
            </a:pPr>
            <a:r>
              <a:rPr lang="en-US" sz="3000" dirty="0">
                <a:solidFill>
                  <a:schemeClr val="dk1"/>
                </a:solidFill>
              </a:rPr>
              <a:t>determine most prominent sentiment expressed in the text by      using tone analyzer API.</a:t>
            </a:r>
            <a:endParaRPr sz="3000">
              <a:solidFill>
                <a:schemeClr val="dk1"/>
              </a:solidFill>
            </a:endParaRPr>
          </a:p>
          <a:p>
            <a:pPr marL="914400" lvl="1" indent="-419100" algn="l" rtl="0">
              <a:spcBef>
                <a:spcPts val="0"/>
              </a:spcBef>
              <a:spcAft>
                <a:spcPts val="0"/>
              </a:spcAft>
              <a:buSzPts val="3000"/>
              <a:buChar char="➢"/>
            </a:pPr>
            <a:r>
              <a:rPr lang="en-US" sz="3000" dirty="0"/>
              <a:t>determines four emotional tones (joy, fear, anger, joy).</a:t>
            </a:r>
            <a:endParaRPr sz="3000"/>
          </a:p>
          <a:p>
            <a:pPr marL="914400" lvl="1" indent="-419100" algn="l" rtl="0">
              <a:spcBef>
                <a:spcPts val="0"/>
              </a:spcBef>
              <a:spcAft>
                <a:spcPts val="0"/>
              </a:spcAft>
              <a:buSzPts val="3000"/>
              <a:buChar char="➢"/>
            </a:pPr>
            <a:r>
              <a:rPr lang="en-US" sz="3000" dirty="0">
                <a:solidFill>
                  <a:schemeClr val="dk1"/>
                </a:solidFill>
              </a:rPr>
              <a:t>In case, no emotional tone is </a:t>
            </a:r>
            <a:r>
              <a:rPr lang="en-US" sz="3000" dirty="0" err="1">
                <a:solidFill>
                  <a:schemeClr val="dk1"/>
                </a:solidFill>
              </a:rPr>
              <a:t>detected;the</a:t>
            </a:r>
            <a:r>
              <a:rPr lang="en-US" sz="3000" dirty="0">
                <a:solidFill>
                  <a:schemeClr val="dk1"/>
                </a:solidFill>
              </a:rPr>
              <a:t> default tone is ‘JOY’</a:t>
            </a:r>
            <a:endParaRPr sz="3000">
              <a:solidFill>
                <a:schemeClr val="dk1"/>
              </a:solidFill>
            </a:endParaRPr>
          </a:p>
          <a:p>
            <a:pPr marL="0" lvl="0" indent="0" algn="l" rtl="0">
              <a:spcBef>
                <a:spcPts val="320"/>
              </a:spcBef>
              <a:spcAft>
                <a:spcPts val="0"/>
              </a:spcAft>
              <a:buNone/>
            </a:pPr>
            <a:r>
              <a:rPr lang="en-US" sz="3000" dirty="0"/>
              <a:t>4. Recommendation:</a:t>
            </a:r>
            <a:endParaRPr sz="3000"/>
          </a:p>
          <a:p>
            <a:pPr marL="914400" marR="0" lvl="1" indent="-419100" algn="l" rtl="0">
              <a:lnSpc>
                <a:spcPct val="100000"/>
              </a:lnSpc>
              <a:spcBef>
                <a:spcPts val="290"/>
              </a:spcBef>
              <a:spcAft>
                <a:spcPts val="0"/>
              </a:spcAft>
              <a:buSzPts val="3000"/>
              <a:buChar char="➢"/>
            </a:pPr>
            <a:r>
              <a:rPr lang="en-US" sz="3000" dirty="0"/>
              <a:t>recommending </a:t>
            </a:r>
            <a:r>
              <a:rPr lang="en-US" sz="3000" dirty="0" err="1"/>
              <a:t>youtube</a:t>
            </a:r>
            <a:r>
              <a:rPr lang="en-US" sz="3000" dirty="0"/>
              <a:t> songs in response to emotional </a:t>
            </a:r>
            <a:r>
              <a:rPr lang="en-US" sz="3000" dirty="0" smtClean="0"/>
              <a:t>sentiment sent back to android app as response in </a:t>
            </a:r>
            <a:r>
              <a:rPr lang="en-US" sz="3000" dirty="0" err="1" smtClean="0"/>
              <a:t>json</a:t>
            </a:r>
            <a:r>
              <a:rPr lang="en-US" sz="3000" dirty="0" smtClean="0"/>
              <a:t> format.</a:t>
            </a:r>
            <a:endParaRPr sz="3000"/>
          </a:p>
        </p:txBody>
      </p:sp>
      <p:sp>
        <p:nvSpPr>
          <p:cNvPr id="105" name="Google Shape;105;p15"/>
          <p:cNvSpPr txBox="1">
            <a:spLocks noGrp="1"/>
          </p:cNvSpPr>
          <p:nvPr>
            <p:ph type="title"/>
          </p:nvPr>
        </p:nvSpPr>
        <p:spPr>
          <a:xfrm>
            <a:off x="805441" y="-130100"/>
            <a:ext cx="7099200" cy="6966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4400" b="1" i="0" u="none" strike="noStrike" cap="none">
                <a:solidFill>
                  <a:srgbClr val="5B9BD4"/>
                </a:solidFill>
                <a:latin typeface="Cambria"/>
                <a:ea typeface="Cambria"/>
                <a:cs typeface="Cambria"/>
                <a:sym typeface="Cambria"/>
              </a:rPr>
              <a:t>Approach</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484</Words>
  <PresentationFormat>Custom</PresentationFormat>
  <Paragraphs>61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 android app for Sentiment Analysis in Twitter   Source Code: https://github.com/vivek-singh-rathore/Ricerca </vt:lpstr>
      <vt:lpstr>Problem Statement</vt:lpstr>
      <vt:lpstr>Our Solution: Ricerca</vt:lpstr>
      <vt:lpstr>What is Sentiment Analysis?</vt:lpstr>
      <vt:lpstr>Slide 5</vt:lpstr>
      <vt:lpstr>SCOPE OF WORK:</vt:lpstr>
      <vt:lpstr> Why Twitter for Sentiment Analysis:</vt:lpstr>
      <vt:lpstr>ARCHITECTURE DIAGRAM</vt:lpstr>
      <vt:lpstr>Approach</vt:lpstr>
      <vt:lpstr>TECHNOLOGIES &amp; APIs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android app for Sentiment Analysis in Twitter   Source Code: https://github.com/rohit9934/Ricerca </dc:title>
  <cp:lastModifiedBy>hp</cp:lastModifiedBy>
  <cp:revision>3</cp:revision>
  <dcterms:modified xsi:type="dcterms:W3CDTF">2018-10-02T13:41:11Z</dcterms:modified>
</cp:coreProperties>
</file>