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snapToGrid="0">
      <p:cViewPr>
        <p:scale>
          <a:sx n="25" d="100"/>
          <a:sy n="25" d="100"/>
        </p:scale>
        <p:origin x="-1104" y="-52"/>
      </p:cViewPr>
      <p:guideLst>
        <p:guide orient="horz" pos="6288"/>
        <p:guide orient="horz" pos="26261"/>
        <p:guide orient="horz" pos="2793"/>
        <p:guide pos="95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xmlns=""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xmlns=""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639393" y="6401553"/>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592765" y="6569455"/>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7" name="AutoShape 13"/>
          <p:cNvSpPr>
            <a:spLocks noChangeArrowheads="1"/>
          </p:cNvSpPr>
          <p:nvPr/>
        </p:nvSpPr>
        <p:spPr bwMode="auto">
          <a:xfrm>
            <a:off x="489099" y="616688"/>
            <a:ext cx="29203650" cy="539487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595423" y="7208874"/>
            <a:ext cx="14056242"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Abstract</a:t>
            </a:r>
          </a:p>
        </p:txBody>
      </p:sp>
      <p:sp>
        <p:nvSpPr>
          <p:cNvPr id="44" name="Text Box 388"/>
          <p:cNvSpPr txBox="1">
            <a:spLocks noChangeArrowheads="1"/>
          </p:cNvSpPr>
          <p:nvPr/>
        </p:nvSpPr>
        <p:spPr bwMode="auto">
          <a:xfrm rot="10800000" flipV="1">
            <a:off x="630604" y="12623522"/>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Introduction </a:t>
            </a:r>
          </a:p>
        </p:txBody>
      </p:sp>
      <p:sp>
        <p:nvSpPr>
          <p:cNvPr id="53" name="Text Box 7"/>
          <p:cNvSpPr txBox="1">
            <a:spLocks noChangeArrowheads="1"/>
          </p:cNvSpPr>
          <p:nvPr/>
        </p:nvSpPr>
        <p:spPr bwMode="auto">
          <a:xfrm>
            <a:off x="574158" y="16611600"/>
            <a:ext cx="14056242"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595424" y="30022800"/>
            <a:ext cx="14032276"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rot="10800000" flipV="1">
            <a:off x="15692910" y="34959168"/>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Conclusions</a:t>
            </a:r>
          </a:p>
        </p:txBody>
      </p:sp>
      <p:sp>
        <p:nvSpPr>
          <p:cNvPr id="108" name="Text Box 479"/>
          <p:cNvSpPr txBox="1">
            <a:spLocks noChangeArrowheads="1"/>
          </p:cNvSpPr>
          <p:nvPr/>
        </p:nvSpPr>
        <p:spPr bwMode="auto">
          <a:xfrm>
            <a:off x="15703188" y="37490400"/>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sp>
        <p:nvSpPr>
          <p:cNvPr id="31" name="Rectangle 5"/>
          <p:cNvSpPr>
            <a:spLocks noChangeArrowheads="1"/>
          </p:cNvSpPr>
          <p:nvPr/>
        </p:nvSpPr>
        <p:spPr bwMode="auto">
          <a:xfrm>
            <a:off x="3686517" y="1050095"/>
            <a:ext cx="25081678" cy="3323773"/>
          </a:xfrm>
          <a:prstGeom prst="rect">
            <a:avLst/>
          </a:prstGeom>
          <a:noFill/>
          <a:ln w="9525">
            <a:noFill/>
            <a:miter lim="800000"/>
            <a:headEnd/>
            <a:tailEnd/>
          </a:ln>
        </p:spPr>
        <p:txBody>
          <a:bodyPr wrap="square" lIns="91243" tIns="45614" rIns="91243" bIns="45614">
            <a:spAutoFit/>
          </a:bodyPr>
          <a:lstStyle/>
          <a:p>
            <a:r>
              <a:rPr lang="en-US" sz="6000" b="1" dirty="0" smtClean="0"/>
              <a:t>Predicting Survival on Titanic Disaster</a:t>
            </a:r>
          </a:p>
          <a:p>
            <a:pPr algn="ctr"/>
            <a:r>
              <a:rPr lang="en-US" sz="6000" b="1" dirty="0" smtClean="0">
                <a:latin typeface="Times New Roman" pitchFamily="18" charset="0"/>
                <a:cs typeface="Times New Roman" pitchFamily="18" charset="0"/>
              </a:rPr>
              <a:t> </a:t>
            </a:r>
            <a:r>
              <a:rPr lang="en-US" sz="4000" dirty="0" err="1" smtClean="0"/>
              <a:t>Akhil</a:t>
            </a:r>
            <a:r>
              <a:rPr lang="en-US" sz="4000" dirty="0" smtClean="0"/>
              <a:t> </a:t>
            </a:r>
            <a:r>
              <a:rPr lang="en-US" sz="4000" dirty="0" err="1" smtClean="0"/>
              <a:t>Chandail</a:t>
            </a:r>
            <a:r>
              <a:rPr lang="en-US" sz="4000" dirty="0" smtClean="0"/>
              <a:t>, </a:t>
            </a:r>
            <a:r>
              <a:rPr lang="en-US" sz="4000" dirty="0" err="1" smtClean="0"/>
              <a:t>Namitha</a:t>
            </a:r>
            <a:r>
              <a:rPr lang="en-US" sz="4000" dirty="0" smtClean="0"/>
              <a:t> </a:t>
            </a:r>
            <a:r>
              <a:rPr lang="en-US" sz="4000" dirty="0" err="1" smtClean="0"/>
              <a:t>Mariyam</a:t>
            </a:r>
            <a:r>
              <a:rPr lang="en-US" sz="4000" dirty="0" smtClean="0"/>
              <a:t> George, </a:t>
            </a:r>
          </a:p>
          <a:p>
            <a:pPr algn="ctr"/>
            <a:r>
              <a:rPr lang="en-US" sz="4000" dirty="0" err="1" smtClean="0"/>
              <a:t>Shibin</a:t>
            </a:r>
            <a:r>
              <a:rPr lang="en-US" sz="4000" dirty="0" smtClean="0"/>
              <a:t> Varghese, </a:t>
            </a:r>
            <a:r>
              <a:rPr lang="en-US" sz="4000" dirty="0" err="1" smtClean="0"/>
              <a:t>Yash</a:t>
            </a:r>
            <a:r>
              <a:rPr lang="en-US" sz="4000" dirty="0" smtClean="0"/>
              <a:t> </a:t>
            </a:r>
            <a:r>
              <a:rPr lang="en-US" sz="4000" dirty="0" err="1" smtClean="0"/>
              <a:t>Chaudhary</a:t>
            </a:r>
            <a:endParaRPr lang="en-US" sz="4000" b="1" dirty="0" smtClean="0">
              <a:latin typeface="Arial" charset="0"/>
            </a:endParaRPr>
          </a:p>
          <a:p>
            <a:r>
              <a:rPr lang="en-US" sz="4400" dirty="0" smtClean="0"/>
              <a:t> </a:t>
            </a:r>
            <a:r>
              <a:rPr lang="en-US" sz="4400" dirty="0" err="1" smtClean="0"/>
              <a:t>Ms.Shambhavi</a:t>
            </a:r>
            <a:r>
              <a:rPr lang="en-US" sz="4400" dirty="0" smtClean="0"/>
              <a:t>, </a:t>
            </a:r>
            <a:r>
              <a:rPr lang="en-US" sz="4400" dirty="0" err="1" smtClean="0"/>
              <a:t>Ms.Surbhi</a:t>
            </a:r>
            <a:endParaRPr lang="en-US" sz="4400" dirty="0"/>
          </a:p>
        </p:txBody>
      </p:sp>
      <p:sp>
        <p:nvSpPr>
          <p:cNvPr id="11" name="TextBox 10">
            <a:extLst>
              <a:ext uri="{FF2B5EF4-FFF2-40B4-BE49-F238E27FC236}">
                <a16:creationId xmlns:a16="http://schemas.microsoft.com/office/drawing/2014/main" xmlns=""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X</a:t>
            </a:r>
          </a:p>
        </p:txBody>
      </p:sp>
      <p:sp>
        <p:nvSpPr>
          <p:cNvPr id="16" name="TextBox 15"/>
          <p:cNvSpPr txBox="1"/>
          <p:nvPr/>
        </p:nvSpPr>
        <p:spPr>
          <a:xfrm>
            <a:off x="935665" y="7846828"/>
            <a:ext cx="13545879" cy="4524315"/>
          </a:xfrm>
          <a:prstGeom prst="rect">
            <a:avLst/>
          </a:prstGeom>
          <a:noFill/>
        </p:spPr>
        <p:txBody>
          <a:bodyPr wrap="square" rtlCol="0">
            <a:spAutoFit/>
          </a:bodyPr>
          <a:lstStyle/>
          <a:p>
            <a:pPr algn="just"/>
            <a:r>
              <a:rPr lang="en-US" sz="3600" dirty="0" smtClean="0">
                <a:latin typeface="Times New Roman" pitchFamily="18" charset="0"/>
                <a:cs typeface="Times New Roman" pitchFamily="18" charset="0"/>
              </a:rPr>
              <a:t>	This project is about predicting survivors of Titanic disaster using different machine-learning and feature engineering techniques. </a:t>
            </a:r>
          </a:p>
          <a:p>
            <a:pPr algn="just"/>
            <a:r>
              <a:rPr lang="en-US" sz="3600" dirty="0" smtClean="0">
                <a:latin typeface="Times New Roman" pitchFamily="18" charset="0"/>
                <a:cs typeface="Times New Roman" pitchFamily="18" charset="0"/>
              </a:rPr>
              <a:t>	The objective is to explore unknown information by applying exploratory data analytics on available dataset to determine the correlation between factors to find how many survived. After the results of applying, machine-learning models are compared on the basis of their accuracy.</a:t>
            </a:r>
          </a:p>
          <a:p>
            <a:endParaRPr lang="en-US" sz="3600" dirty="0">
              <a:latin typeface="Times New Roman" pitchFamily="18" charset="0"/>
              <a:cs typeface="Times New Roman" pitchFamily="18" charset="0"/>
            </a:endParaRPr>
          </a:p>
        </p:txBody>
      </p:sp>
      <p:sp>
        <p:nvSpPr>
          <p:cNvPr id="17" name="TextBox 16"/>
          <p:cNvSpPr txBox="1"/>
          <p:nvPr/>
        </p:nvSpPr>
        <p:spPr>
          <a:xfrm>
            <a:off x="740979" y="13248167"/>
            <a:ext cx="13716000" cy="3354765"/>
          </a:xfrm>
          <a:prstGeom prst="rect">
            <a:avLst/>
          </a:prstGeom>
          <a:noFill/>
        </p:spPr>
        <p:txBody>
          <a:bodyPr wrap="square" rtlCol="0">
            <a:spAutoFit/>
          </a:bodyPr>
          <a:lstStyle/>
          <a:p>
            <a:pPr algn="just"/>
            <a:r>
              <a:rPr lang="en-US" sz="3600" dirty="0" smtClean="0">
                <a:latin typeface="Times New Roman" pitchFamily="18" charset="0"/>
                <a:cs typeface="Times New Roman" pitchFamily="18" charset="0"/>
              </a:rPr>
              <a:t>	With a dataset of 891 individuals containing features like sex, age, </a:t>
            </a:r>
            <a:r>
              <a:rPr lang="en-US" sz="3600" dirty="0" err="1" smtClean="0">
                <a:latin typeface="Times New Roman" pitchFamily="18" charset="0"/>
                <a:cs typeface="Times New Roman" pitchFamily="18" charset="0"/>
              </a:rPr>
              <a:t>cabin,etc</a:t>
            </a:r>
            <a:r>
              <a:rPr lang="en-US" sz="3600" dirty="0" smtClean="0">
                <a:latin typeface="Times New Roman" pitchFamily="18" charset="0"/>
                <a:cs typeface="Times New Roman" pitchFamily="18" charset="0"/>
              </a:rPr>
              <a:t>, we attempt to predict the survival of 418 individuals [1].  Correlations between various features are created. We  apply five machine learning models which are </a:t>
            </a:r>
            <a:r>
              <a:rPr lang="en-US" sz="3600" dirty="0" err="1" smtClean="0">
                <a:latin typeface="Times New Roman" pitchFamily="18" charset="0"/>
                <a:cs typeface="Times New Roman" pitchFamily="18" charset="0"/>
              </a:rPr>
              <a:t>DenseNet</a:t>
            </a:r>
            <a:r>
              <a:rPr lang="en-US" sz="3600" dirty="0" smtClean="0">
                <a:latin typeface="Times New Roman" pitchFamily="18" charset="0"/>
                <a:cs typeface="Times New Roman" pitchFamily="18" charset="0"/>
              </a:rPr>
              <a:t> model, SVM, </a:t>
            </a:r>
            <a:r>
              <a:rPr lang="en-US" sz="3600" dirty="0" err="1" smtClean="0">
                <a:latin typeface="Times New Roman" pitchFamily="18" charset="0"/>
                <a:cs typeface="Times New Roman" pitchFamily="18" charset="0"/>
              </a:rPr>
              <a:t>Logisitic</a:t>
            </a:r>
            <a:r>
              <a:rPr lang="en-US" sz="3600" dirty="0" smtClean="0">
                <a:latin typeface="Times New Roman" pitchFamily="18" charset="0"/>
                <a:cs typeface="Times New Roman" pitchFamily="18" charset="0"/>
              </a:rPr>
              <a:t> Regression, Random Forest and Decision Tree.</a:t>
            </a:r>
          </a:p>
          <a:p>
            <a:pPr algn="just"/>
            <a:endParaRPr lang="en-US" sz="3200" dirty="0">
              <a:latin typeface="Times New Roman" pitchFamily="18" charset="0"/>
              <a:cs typeface="Times New Roman" pitchFamily="18" charset="0"/>
            </a:endParaRPr>
          </a:p>
        </p:txBody>
      </p:sp>
      <p:sp>
        <p:nvSpPr>
          <p:cNvPr id="2049" name="Rectangle 1"/>
          <p:cNvSpPr>
            <a:spLocks noChangeArrowheads="1"/>
          </p:cNvSpPr>
          <p:nvPr/>
        </p:nvSpPr>
        <p:spPr bwMode="auto">
          <a:xfrm flipV="1">
            <a:off x="0" y="4359349"/>
            <a:ext cx="3381153"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540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TextBox 28"/>
          <p:cNvSpPr txBox="1"/>
          <p:nvPr/>
        </p:nvSpPr>
        <p:spPr>
          <a:xfrm>
            <a:off x="15842512" y="38125400"/>
            <a:ext cx="13694735" cy="5940088"/>
          </a:xfrm>
          <a:prstGeom prst="rect">
            <a:avLst/>
          </a:prstGeom>
          <a:noFill/>
        </p:spPr>
        <p:txBody>
          <a:bodyPr wrap="square" rtlCol="0">
            <a:spAutoFit/>
          </a:bodyPr>
          <a:lstStyle/>
          <a:p>
            <a:pPr marL="514350" lvl="0" indent="-514350" algn="just"/>
            <a:r>
              <a:rPr lang="en-US" sz="3600" dirty="0" smtClean="0">
                <a:latin typeface="Times New Roman" pitchFamily="18" charset="0"/>
                <a:cs typeface="Times New Roman" pitchFamily="18" charset="0"/>
              </a:rPr>
              <a:t>[1]   </a:t>
            </a:r>
            <a:r>
              <a:rPr lang="en-US" sz="3600" dirty="0" err="1" smtClean="0">
                <a:latin typeface="Times New Roman" pitchFamily="18" charset="0"/>
                <a:cs typeface="Times New Roman" pitchFamily="18" charset="0"/>
              </a:rPr>
              <a:t>Kaggle</a:t>
            </a:r>
            <a:r>
              <a:rPr lang="en-US" sz="3600" dirty="0" smtClean="0">
                <a:latin typeface="Times New Roman" pitchFamily="18" charset="0"/>
                <a:cs typeface="Times New Roman" pitchFamily="18" charset="0"/>
              </a:rPr>
              <a:t>, Titanic: Machine Learning form Disaster [Online].</a:t>
            </a:r>
          </a:p>
          <a:p>
            <a:pPr marL="514350" lvl="0" indent="-514350" algn="just"/>
            <a:r>
              <a:rPr lang="en-US" sz="3600" dirty="0" smtClean="0">
                <a:latin typeface="Times New Roman" pitchFamily="18" charset="0"/>
                <a:cs typeface="Times New Roman" pitchFamily="18" charset="0"/>
              </a:rPr>
              <a:t>        Available:    http://www.kaggle.com/</a:t>
            </a:r>
          </a:p>
          <a:p>
            <a:pPr marL="990600" lvl="0" indent="-990600" algn="just"/>
            <a:r>
              <a:rPr lang="en-US" sz="3600" dirty="0" smtClean="0">
                <a:latin typeface="Times New Roman" pitchFamily="18" charset="0"/>
                <a:cs typeface="Times New Roman" pitchFamily="18" charset="0"/>
              </a:rPr>
              <a:t>[2]   </a:t>
            </a:r>
            <a:r>
              <a:rPr lang="en-US" sz="3600" dirty="0" err="1" smtClean="0">
                <a:latin typeface="Times New Roman" pitchFamily="18" charset="0"/>
                <a:cs typeface="Times New Roman" pitchFamily="18" charset="0"/>
              </a:rPr>
              <a:t>L.Breiman</a:t>
            </a:r>
            <a:r>
              <a:rPr lang="en-US" sz="3600" dirty="0" smtClean="0">
                <a:latin typeface="Times New Roman" pitchFamily="18" charset="0"/>
                <a:cs typeface="Times New Roman" pitchFamily="18" charset="0"/>
              </a:rPr>
              <a:t>, “Random Forests”,  </a:t>
            </a:r>
            <a:r>
              <a:rPr lang="en-US" sz="3600" i="1" dirty="0" smtClean="0">
                <a:latin typeface="Times New Roman" pitchFamily="18" charset="0"/>
                <a:cs typeface="Times New Roman" pitchFamily="18" charset="0"/>
              </a:rPr>
              <a:t>Machine Learning</a:t>
            </a:r>
            <a:r>
              <a:rPr lang="en-US" sz="3600" dirty="0" smtClean="0">
                <a:latin typeface="Times New Roman" pitchFamily="18" charset="0"/>
                <a:cs typeface="Times New Roman" pitchFamily="18" charset="0"/>
              </a:rPr>
              <a:t>, vol.45, pp.5-32,   2001</a:t>
            </a:r>
          </a:p>
          <a:p>
            <a:pPr marL="889000" lvl="0" indent="-889000" algn="just"/>
            <a:r>
              <a:rPr lang="en-US" sz="3600" dirty="0" smtClean="0">
                <a:latin typeface="Times New Roman" pitchFamily="18" charset="0"/>
                <a:cs typeface="Times New Roman" pitchFamily="18" charset="0"/>
              </a:rPr>
              <a:t>[3]  </a:t>
            </a:r>
            <a:r>
              <a:rPr lang="en-US" sz="3600" dirty="0" err="1" smtClean="0">
                <a:latin typeface="Times New Roman" pitchFamily="18" charset="0"/>
                <a:cs typeface="Times New Roman" pitchFamily="18" charset="0"/>
              </a:rPr>
              <a:t>Vyas</a:t>
            </a:r>
            <a:r>
              <a:rPr lang="en-US" sz="3600" dirty="0" smtClean="0">
                <a:latin typeface="Times New Roman" pitchFamily="18" charset="0"/>
                <a:cs typeface="Times New Roman" pitchFamily="18" charset="0"/>
              </a:rPr>
              <a:t>, KE., </a:t>
            </a:r>
            <a:r>
              <a:rPr lang="en-US" sz="3600" dirty="0" err="1" smtClean="0">
                <a:latin typeface="Times New Roman" pitchFamily="18" charset="0"/>
                <a:cs typeface="Times New Roman" pitchFamily="18" charset="0"/>
              </a:rPr>
              <a:t>Zheng</a:t>
            </a:r>
            <a:r>
              <a:rPr lang="en-US" sz="3600" dirty="0" smtClean="0">
                <a:latin typeface="Times New Roman" pitchFamily="18" charset="0"/>
                <a:cs typeface="Times New Roman" pitchFamily="18" charset="0"/>
              </a:rPr>
              <a:t>, Z. and Lil, “Titanic-Machine  Learning  From Disaster” , pp.6,  2015.</a:t>
            </a:r>
          </a:p>
          <a:p>
            <a:r>
              <a:rPr lang="en-US" sz="3200" dirty="0" smtClean="0"/>
              <a:t/>
            </a:r>
            <a:br>
              <a:rPr lang="en-US" sz="3200" dirty="0" smtClean="0"/>
            </a:br>
            <a:endParaRPr lang="en-US" sz="3600" dirty="0" smtClean="0">
              <a:latin typeface="Times New Roman" pitchFamily="18" charset="0"/>
              <a:cs typeface="Times New Roman" pitchFamily="18" charset="0"/>
            </a:endParaRPr>
          </a:p>
          <a:p>
            <a:r>
              <a:rPr lang="en-US" sz="3200" dirty="0" smtClean="0"/>
              <a:t/>
            </a:r>
            <a:br>
              <a:rPr lang="en-US" sz="3200" dirty="0" smtClean="0"/>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0" name="TextBox 29"/>
          <p:cNvSpPr txBox="1"/>
          <p:nvPr/>
        </p:nvSpPr>
        <p:spPr>
          <a:xfrm>
            <a:off x="15821246" y="35585400"/>
            <a:ext cx="13907386" cy="2246769"/>
          </a:xfrm>
          <a:prstGeom prst="rect">
            <a:avLst/>
          </a:prstGeom>
          <a:noFill/>
        </p:spPr>
        <p:txBody>
          <a:bodyPr wrap="square" rtlCol="0">
            <a:spAutoFit/>
          </a:bodyPr>
          <a:lstStyle/>
          <a:p>
            <a:pPr algn="just"/>
            <a:r>
              <a:rPr lang="en-US" sz="3600" dirty="0" smtClean="0">
                <a:latin typeface="Times New Roman" pitchFamily="18" charset="0"/>
                <a:cs typeface="Times New Roman" pitchFamily="18" charset="0"/>
              </a:rPr>
              <a:t>	Different models are applied which can predict the survival of passengers but the highest </a:t>
            </a:r>
            <a:r>
              <a:rPr lang="en-US" sz="3600" dirty="0" err="1" smtClean="0">
                <a:latin typeface="Times New Roman" pitchFamily="18" charset="0"/>
                <a:cs typeface="Times New Roman" pitchFamily="18" charset="0"/>
              </a:rPr>
              <a:t>Kaggle</a:t>
            </a:r>
            <a:r>
              <a:rPr lang="en-US" sz="3600" dirty="0" smtClean="0">
                <a:latin typeface="Times New Roman" pitchFamily="18" charset="0"/>
                <a:cs typeface="Times New Roman" pitchFamily="18" charset="0"/>
              </a:rPr>
              <a:t> score (0.81) is obtained with Random Forest. </a:t>
            </a:r>
          </a:p>
          <a:p>
            <a:pPr algn="just"/>
            <a:endParaRPr lang="en-US" sz="3200" dirty="0">
              <a:latin typeface="Times New Roman" pitchFamily="18" charset="0"/>
              <a:cs typeface="Times New Roman" pitchFamily="18" charset="0"/>
            </a:endParaRPr>
          </a:p>
        </p:txBody>
      </p:sp>
      <p:pic>
        <p:nvPicPr>
          <p:cNvPr id="36" name="Picture 35" descr="WhatsApp Image 2019-07-15 at 11.12.00 AM(1).jpeg"/>
          <p:cNvPicPr/>
          <p:nvPr/>
        </p:nvPicPr>
        <p:blipFill>
          <a:blip r:embed="rId4"/>
          <a:srcRect t="3607" r="1324" b="3915"/>
          <a:stretch>
            <a:fillRect/>
          </a:stretch>
        </p:blipFill>
        <p:spPr>
          <a:xfrm>
            <a:off x="660400" y="34036000"/>
            <a:ext cx="6888715" cy="6664843"/>
          </a:xfrm>
          <a:prstGeom prst="rect">
            <a:avLst/>
          </a:prstGeom>
        </p:spPr>
      </p:pic>
      <p:pic>
        <p:nvPicPr>
          <p:cNvPr id="37" name="Picture 36" descr="WhatsApp Image 2019-07-15 at 11.12.03 AM.jpeg"/>
          <p:cNvPicPr/>
          <p:nvPr/>
        </p:nvPicPr>
        <p:blipFill>
          <a:blip r:embed="rId5"/>
          <a:srcRect l="1641" t="4853" r="18511" b="7837"/>
          <a:stretch>
            <a:fillRect/>
          </a:stretch>
        </p:blipFill>
        <p:spPr>
          <a:xfrm>
            <a:off x="7645400" y="33959800"/>
            <a:ext cx="6858000" cy="6756400"/>
          </a:xfrm>
          <a:prstGeom prst="rect">
            <a:avLst/>
          </a:prstGeom>
        </p:spPr>
      </p:pic>
      <p:pic>
        <p:nvPicPr>
          <p:cNvPr id="40" name="Picture 39" descr="WhatsApp Image 2019-07-15 at 11.11.59 AM.jpeg"/>
          <p:cNvPicPr>
            <a:picLocks noChangeAspect="1"/>
          </p:cNvPicPr>
          <p:nvPr/>
        </p:nvPicPr>
        <p:blipFill>
          <a:blip r:embed="rId6"/>
          <a:srcRect l="4801" r="3331" b="3488"/>
          <a:stretch>
            <a:fillRect/>
          </a:stretch>
        </p:blipFill>
        <p:spPr>
          <a:xfrm>
            <a:off x="22689877" y="17200525"/>
            <a:ext cx="7028123" cy="7060019"/>
          </a:xfrm>
          <a:prstGeom prst="rect">
            <a:avLst/>
          </a:prstGeom>
        </p:spPr>
      </p:pic>
      <p:sp>
        <p:nvSpPr>
          <p:cNvPr id="42" name="TextBox 41"/>
          <p:cNvSpPr txBox="1"/>
          <p:nvPr/>
        </p:nvSpPr>
        <p:spPr>
          <a:xfrm>
            <a:off x="15885042" y="25476200"/>
            <a:ext cx="13716000" cy="1754326"/>
          </a:xfrm>
          <a:prstGeom prst="rect">
            <a:avLst/>
          </a:prstGeom>
          <a:noFill/>
        </p:spPr>
        <p:txBody>
          <a:bodyPr wrap="square" rtlCol="0">
            <a:spAutoFit/>
          </a:bodyPr>
          <a:lstStyle/>
          <a:p>
            <a:pPr algn="just"/>
            <a:r>
              <a:rPr lang="en-US" sz="3600" dirty="0" smtClean="0">
                <a:latin typeface="Times New Roman" pitchFamily="18" charset="0"/>
                <a:cs typeface="Times New Roman" pitchFamily="18" charset="0"/>
              </a:rPr>
              <a:t>	By preprocessing we created a new dataset containing 8 feature columns of 891 passengers. Five machine-learning models are applied Algorithms are evaluated according to accuracy and </a:t>
            </a:r>
            <a:r>
              <a:rPr lang="en-US" sz="3600" dirty="0" err="1" smtClean="0">
                <a:latin typeface="Times New Roman" pitchFamily="18" charset="0"/>
                <a:cs typeface="Times New Roman" pitchFamily="18" charset="0"/>
              </a:rPr>
              <a:t>Kaggle</a:t>
            </a:r>
            <a:r>
              <a:rPr lang="en-US" sz="3600" dirty="0" smtClean="0">
                <a:latin typeface="Times New Roman" pitchFamily="18" charset="0"/>
                <a:cs typeface="Times New Roman" pitchFamily="18" charset="0"/>
              </a:rPr>
              <a:t> score. </a:t>
            </a:r>
            <a:endParaRPr lang="en-US" sz="3600" dirty="0">
              <a:latin typeface="Times New Roman" pitchFamily="18" charset="0"/>
              <a:cs typeface="Times New Roman" pitchFamily="18" charset="0"/>
            </a:endParaRPr>
          </a:p>
        </p:txBody>
      </p:sp>
      <p:graphicFrame>
        <p:nvGraphicFramePr>
          <p:cNvPr id="47" name="Table 46"/>
          <p:cNvGraphicFramePr>
            <a:graphicFrameLocks noGrp="1"/>
          </p:cNvGraphicFramePr>
          <p:nvPr/>
        </p:nvGraphicFramePr>
        <p:xfrm>
          <a:off x="16030353" y="28473403"/>
          <a:ext cx="13226902" cy="6227137"/>
        </p:xfrm>
        <a:graphic>
          <a:graphicData uri="http://schemas.openxmlformats.org/drawingml/2006/table">
            <a:tbl>
              <a:tblPr firstRow="1" bandRow="1">
                <a:tableStyleId>{5C22544A-7EE6-4342-B048-85BDC9FD1C3A}</a:tableStyleId>
              </a:tblPr>
              <a:tblGrid>
                <a:gridCol w="6728577"/>
                <a:gridCol w="2788650"/>
                <a:gridCol w="3709675"/>
              </a:tblGrid>
              <a:tr h="1117597">
                <a:tc>
                  <a:txBody>
                    <a:bodyPr/>
                    <a:lstStyle/>
                    <a:p>
                      <a:r>
                        <a:rPr lang="en-IN" sz="3200" dirty="0" smtClean="0"/>
                        <a:t>            </a:t>
                      </a:r>
                      <a:r>
                        <a:rPr lang="en-IN" sz="3200" dirty="0" smtClean="0">
                          <a:solidFill>
                            <a:schemeClr val="tx1"/>
                          </a:solidFill>
                        </a:rPr>
                        <a:t>Algorithm</a:t>
                      </a:r>
                      <a:endParaRPr lang="en-US" sz="3200" dirty="0">
                        <a:solidFill>
                          <a:schemeClr val="tx1"/>
                        </a:solidFill>
                      </a:endParaRPr>
                    </a:p>
                  </a:txBody>
                  <a:tcPr/>
                </a:tc>
                <a:tc>
                  <a:txBody>
                    <a:bodyPr/>
                    <a:lstStyle/>
                    <a:p>
                      <a:r>
                        <a:rPr lang="en-IN" dirty="0" smtClean="0"/>
                        <a:t>        </a:t>
                      </a:r>
                      <a:r>
                        <a:rPr lang="en-IN" sz="3200" dirty="0" smtClean="0">
                          <a:solidFill>
                            <a:schemeClr val="tx1"/>
                          </a:solidFill>
                        </a:rPr>
                        <a:t>Accuracy</a:t>
                      </a:r>
                      <a:endParaRPr lang="en-US" dirty="0">
                        <a:solidFill>
                          <a:schemeClr val="tx1"/>
                        </a:solidFill>
                      </a:endParaRPr>
                    </a:p>
                  </a:txBody>
                  <a:tcPr/>
                </a:tc>
                <a:tc>
                  <a:txBody>
                    <a:bodyPr/>
                    <a:lstStyle/>
                    <a:p>
                      <a:r>
                        <a:rPr lang="en-IN" dirty="0" smtClean="0"/>
                        <a:t>    </a:t>
                      </a:r>
                      <a:r>
                        <a:rPr lang="en-IN" sz="3200" dirty="0" err="1" smtClean="0">
                          <a:solidFill>
                            <a:schemeClr val="tx1"/>
                          </a:solidFill>
                        </a:rPr>
                        <a:t>Kaggle</a:t>
                      </a:r>
                      <a:r>
                        <a:rPr lang="en-IN" sz="3200" dirty="0" smtClean="0">
                          <a:solidFill>
                            <a:schemeClr val="tx1"/>
                          </a:solidFill>
                        </a:rPr>
                        <a:t> Score</a:t>
                      </a:r>
                      <a:endParaRPr lang="en-US" dirty="0">
                        <a:solidFill>
                          <a:schemeClr val="tx1"/>
                        </a:solidFill>
                      </a:endParaRPr>
                    </a:p>
                  </a:txBody>
                  <a:tcPr/>
                </a:tc>
              </a:tr>
              <a:tr h="1021908">
                <a:tc>
                  <a:txBody>
                    <a:bodyPr/>
                    <a:lstStyle/>
                    <a:p>
                      <a:r>
                        <a:rPr lang="en-IN" sz="3200" dirty="0" smtClean="0"/>
                        <a:t>           </a:t>
                      </a:r>
                      <a:r>
                        <a:rPr lang="en-US" sz="3200" kern="1200" dirty="0" smtClean="0">
                          <a:solidFill>
                            <a:schemeClr val="dk1"/>
                          </a:solidFill>
                          <a:latin typeface="+mn-lt"/>
                          <a:ea typeface="+mn-ea"/>
                          <a:cs typeface="+mn-cs"/>
                        </a:rPr>
                        <a:t>Random Forest</a:t>
                      </a:r>
                      <a:endParaRPr lang="en-US" sz="3200" dirty="0"/>
                    </a:p>
                  </a:txBody>
                  <a:tcPr/>
                </a:tc>
                <a:tc>
                  <a:txBody>
                    <a:bodyPr/>
                    <a:lstStyle/>
                    <a:p>
                      <a:r>
                        <a:rPr lang="en-IN" sz="3200" dirty="0" smtClean="0"/>
                        <a:t>            0.86</a:t>
                      </a:r>
                    </a:p>
                  </a:txBody>
                  <a:tcPr/>
                </a:tc>
                <a:tc>
                  <a:txBody>
                    <a:bodyPr/>
                    <a:lstStyle/>
                    <a:p>
                      <a:r>
                        <a:rPr lang="en-IN" sz="3200" dirty="0" smtClean="0"/>
                        <a:t>            0.81</a:t>
                      </a:r>
                      <a:endParaRPr lang="en-US" sz="3200" dirty="0"/>
                    </a:p>
                  </a:txBody>
                  <a:tcPr/>
                </a:tc>
              </a:tr>
              <a:tr h="1021908">
                <a:tc>
                  <a:txBody>
                    <a:bodyPr/>
                    <a:lstStyle/>
                    <a:p>
                      <a:r>
                        <a:rPr lang="en-IN" sz="3200" dirty="0" smtClean="0"/>
                        <a:t>                  </a:t>
                      </a:r>
                      <a:r>
                        <a:rPr lang="en-US" sz="3200" kern="1200" dirty="0" smtClean="0">
                          <a:solidFill>
                            <a:schemeClr val="dk1"/>
                          </a:solidFill>
                          <a:latin typeface="+mn-lt"/>
                          <a:ea typeface="+mn-ea"/>
                          <a:cs typeface="+mn-cs"/>
                        </a:rPr>
                        <a:t>SVM</a:t>
                      </a:r>
                      <a:endParaRPr lang="en-US" sz="3200" dirty="0"/>
                    </a:p>
                  </a:txBody>
                  <a:tcPr/>
                </a:tc>
                <a:tc>
                  <a:txBody>
                    <a:bodyPr/>
                    <a:lstStyle/>
                    <a:p>
                      <a:r>
                        <a:rPr lang="en-IN" sz="3200" dirty="0" smtClean="0"/>
                        <a:t>            0.83</a:t>
                      </a:r>
                      <a:endParaRPr lang="en-US" sz="3200" dirty="0"/>
                    </a:p>
                  </a:txBody>
                  <a:tcPr/>
                </a:tc>
                <a:tc>
                  <a:txBody>
                    <a:bodyPr/>
                    <a:lstStyle/>
                    <a:p>
                      <a:r>
                        <a:rPr lang="en-IN" sz="3200" dirty="0" smtClean="0"/>
                        <a:t>            0.78</a:t>
                      </a:r>
                      <a:endParaRPr lang="en-US" sz="3200" dirty="0"/>
                    </a:p>
                  </a:txBody>
                  <a:tcPr/>
                </a:tc>
              </a:tr>
              <a:tr h="1021908">
                <a:tc>
                  <a:txBody>
                    <a:bodyPr/>
                    <a:lstStyle/>
                    <a:p>
                      <a:r>
                        <a:rPr lang="en-US" sz="3200" kern="1200" dirty="0" smtClean="0">
                          <a:solidFill>
                            <a:schemeClr val="dk1"/>
                          </a:solidFill>
                          <a:latin typeface="+mn-lt"/>
                          <a:ea typeface="+mn-ea"/>
                          <a:cs typeface="+mn-cs"/>
                        </a:rPr>
                        <a:t>           Decision Tree</a:t>
                      </a:r>
                      <a:endParaRPr lang="en-US" sz="3200" dirty="0"/>
                    </a:p>
                  </a:txBody>
                  <a:tcPr/>
                </a:tc>
                <a:tc>
                  <a:txBody>
                    <a:bodyPr/>
                    <a:lstStyle/>
                    <a:p>
                      <a:r>
                        <a:rPr lang="en-IN" sz="3200" dirty="0" smtClean="0"/>
                        <a:t>            0.86</a:t>
                      </a:r>
                      <a:endParaRPr lang="en-US" sz="3200" dirty="0"/>
                    </a:p>
                  </a:txBody>
                  <a:tcPr/>
                </a:tc>
                <a:tc>
                  <a:txBody>
                    <a:bodyPr/>
                    <a:lstStyle/>
                    <a:p>
                      <a:r>
                        <a:rPr lang="en-IN" sz="3200" dirty="0" smtClean="0"/>
                        <a:t>            0.79</a:t>
                      </a:r>
                      <a:endParaRPr lang="en-US" sz="3200" dirty="0"/>
                    </a:p>
                  </a:txBody>
                  <a:tcPr/>
                </a:tc>
              </a:tr>
              <a:tr h="1021908">
                <a:tc>
                  <a:txBody>
                    <a:bodyPr/>
                    <a:lstStyle/>
                    <a:p>
                      <a:r>
                        <a:rPr lang="en-IN" dirty="0" smtClean="0"/>
                        <a:t>              </a:t>
                      </a:r>
                      <a:r>
                        <a:rPr lang="en-US" sz="3200" kern="1200" dirty="0" smtClean="0">
                          <a:solidFill>
                            <a:schemeClr val="dk1"/>
                          </a:solidFill>
                          <a:latin typeface="+mn-lt"/>
                          <a:ea typeface="+mn-ea"/>
                          <a:cs typeface="+mn-cs"/>
                        </a:rPr>
                        <a:t>Logistic Regression</a:t>
                      </a:r>
                      <a:endParaRPr lang="en-US" dirty="0"/>
                    </a:p>
                  </a:txBody>
                  <a:tcPr/>
                </a:tc>
                <a:tc>
                  <a:txBody>
                    <a:bodyPr/>
                    <a:lstStyle/>
                    <a:p>
                      <a:r>
                        <a:rPr lang="en-IN" sz="3200" dirty="0" smtClean="0"/>
                        <a:t>            0.84</a:t>
                      </a:r>
                      <a:endParaRPr lang="en-US" sz="3200" dirty="0"/>
                    </a:p>
                  </a:txBody>
                  <a:tcPr/>
                </a:tc>
                <a:tc>
                  <a:txBody>
                    <a:bodyPr/>
                    <a:lstStyle/>
                    <a:p>
                      <a:r>
                        <a:rPr lang="en-IN" sz="3200" dirty="0" smtClean="0"/>
                        <a:t>            0.79</a:t>
                      </a:r>
                      <a:endParaRPr lang="en-US" sz="3200" dirty="0"/>
                    </a:p>
                  </a:txBody>
                  <a:tcPr/>
                </a:tc>
              </a:tr>
              <a:tr h="1021908">
                <a:tc>
                  <a:txBody>
                    <a:bodyPr/>
                    <a:lstStyle/>
                    <a:p>
                      <a:r>
                        <a:rPr lang="en-IN" dirty="0" smtClean="0"/>
                        <a:t>                        </a:t>
                      </a:r>
                      <a:r>
                        <a:rPr lang="en-IN" sz="3200" dirty="0" smtClean="0"/>
                        <a:t> </a:t>
                      </a:r>
                      <a:r>
                        <a:rPr lang="en-US" sz="3200" kern="1200" dirty="0" err="1" smtClean="0">
                          <a:solidFill>
                            <a:schemeClr val="dk1"/>
                          </a:solidFill>
                          <a:latin typeface="+mn-lt"/>
                          <a:ea typeface="+mn-ea"/>
                          <a:cs typeface="+mn-cs"/>
                        </a:rPr>
                        <a:t>DenseNet</a:t>
                      </a:r>
                      <a:r>
                        <a:rPr lang="en-IN" sz="3200" dirty="0" smtClean="0"/>
                        <a:t> </a:t>
                      </a:r>
                      <a:endParaRPr lang="en-US" sz="3200" dirty="0"/>
                    </a:p>
                  </a:txBody>
                  <a:tcPr/>
                </a:tc>
                <a:tc>
                  <a:txBody>
                    <a:bodyPr/>
                    <a:lstStyle/>
                    <a:p>
                      <a:r>
                        <a:rPr lang="en-IN" sz="3200" dirty="0" smtClean="0"/>
                        <a:t>            0.85</a:t>
                      </a:r>
                      <a:endParaRPr lang="en-US" sz="3200" dirty="0"/>
                    </a:p>
                  </a:txBody>
                  <a:tcPr/>
                </a:tc>
                <a:tc>
                  <a:txBody>
                    <a:bodyPr/>
                    <a:lstStyle/>
                    <a:p>
                      <a:r>
                        <a:rPr lang="en-IN" sz="3200" dirty="0" smtClean="0"/>
                        <a:t>            0.80</a:t>
                      </a:r>
                      <a:endParaRPr lang="en-US" sz="3200" dirty="0"/>
                    </a:p>
                  </a:txBody>
                  <a:tcPr/>
                </a:tc>
              </a:tr>
            </a:tbl>
          </a:graphicData>
        </a:graphic>
      </p:graphicFrame>
      <p:sp>
        <p:nvSpPr>
          <p:cNvPr id="48" name="TextBox 47"/>
          <p:cNvSpPr txBox="1"/>
          <p:nvPr/>
        </p:nvSpPr>
        <p:spPr>
          <a:xfrm>
            <a:off x="893135" y="30861000"/>
            <a:ext cx="13290698" cy="2862322"/>
          </a:xfrm>
          <a:prstGeom prst="rect">
            <a:avLst/>
          </a:prstGeom>
          <a:noFill/>
        </p:spPr>
        <p:txBody>
          <a:bodyPr wrap="square" rtlCol="0">
            <a:spAutoFit/>
          </a:bodyPr>
          <a:lstStyle/>
          <a:p>
            <a:pPr algn="just"/>
            <a:r>
              <a:rPr lang="en-US" sz="3600" dirty="0" smtClean="0">
                <a:latin typeface="Times New Roman" pitchFamily="18" charset="0"/>
                <a:cs typeface="Times New Roman" pitchFamily="18" charset="0"/>
              </a:rPr>
              <a:t>	In preprocessing, </a:t>
            </a:r>
            <a:r>
              <a:rPr lang="en-US" sz="3600" dirty="0" err="1" smtClean="0">
                <a:latin typeface="Times New Roman" pitchFamily="18" charset="0"/>
                <a:cs typeface="Times New Roman" pitchFamily="18" charset="0"/>
              </a:rPr>
              <a:t>PassengerId</a:t>
            </a:r>
            <a:r>
              <a:rPr lang="en-US" sz="3600" dirty="0" smtClean="0">
                <a:latin typeface="Times New Roman" pitchFamily="18" charset="0"/>
                <a:cs typeface="Times New Roman" pitchFamily="18" charset="0"/>
              </a:rPr>
              <a:t>, Name and Ticket features are removed. Passengers are grouped by different ranges of fare and age. Missing fields are replaced by median value of specific group of that feature [3].</a:t>
            </a:r>
            <a:endParaRPr lang="en-US" sz="3600" dirty="0" smtClean="0"/>
          </a:p>
          <a:p>
            <a:pPr algn="just"/>
            <a:endParaRPr lang="en-US" sz="3600" dirty="0"/>
          </a:p>
        </p:txBody>
      </p:sp>
      <p:pic>
        <p:nvPicPr>
          <p:cNvPr id="50" name="Picture 49" descr="Screenshot (27).png"/>
          <p:cNvPicPr>
            <a:picLocks noChangeAspect="1"/>
          </p:cNvPicPr>
          <p:nvPr/>
        </p:nvPicPr>
        <p:blipFill>
          <a:blip r:embed="rId7"/>
          <a:srcRect t="391"/>
          <a:stretch>
            <a:fillRect/>
          </a:stretch>
        </p:blipFill>
        <p:spPr>
          <a:xfrm>
            <a:off x="1263503" y="21361401"/>
            <a:ext cx="12461358" cy="7315199"/>
          </a:xfrm>
          <a:prstGeom prst="round2DiagRect">
            <a:avLst>
              <a:gd name="adj1" fmla="val 16667"/>
              <a:gd name="adj2" fmla="val 1941"/>
            </a:avLst>
          </a:prstGeom>
        </p:spPr>
      </p:pic>
      <p:sp>
        <p:nvSpPr>
          <p:cNvPr id="51" name="TextBox 50"/>
          <p:cNvSpPr txBox="1"/>
          <p:nvPr/>
        </p:nvSpPr>
        <p:spPr>
          <a:xfrm>
            <a:off x="701749" y="17449800"/>
            <a:ext cx="13716000" cy="3416320"/>
          </a:xfrm>
          <a:prstGeom prst="rect">
            <a:avLst/>
          </a:prstGeom>
          <a:noFill/>
        </p:spPr>
        <p:txBody>
          <a:bodyPr wrap="square" rtlCol="0">
            <a:spAutoFit/>
          </a:bodyPr>
          <a:lstStyle/>
          <a:p>
            <a:pPr algn="just"/>
            <a:r>
              <a:rPr lang="en-US" sz="3600" dirty="0" smtClean="0">
                <a:latin typeface="Times New Roman" pitchFamily="18" charset="0"/>
                <a:cs typeface="Times New Roman" pitchFamily="18" charset="0"/>
              </a:rPr>
              <a:t>	Random forest algorithm is supervised classification algorithm which can be used for both classification and regression problems.  The algorithm basically makes forest with large number of trees [2]. The accuracy of result can be improved by increasing the number of trees in the forest. Final prediction is a function (mean) of each prediction.</a:t>
            </a:r>
          </a:p>
          <a:p>
            <a:pPr algn="just"/>
            <a:r>
              <a:rPr lang="en-US" sz="3600" dirty="0" smtClean="0">
                <a:latin typeface="Times New Roman" pitchFamily="18" charset="0"/>
                <a:cs typeface="Times New Roman" pitchFamily="18" charset="0"/>
              </a:rPr>
              <a:t> </a:t>
            </a:r>
            <a:endParaRPr lang="en-US" sz="3600" dirty="0">
              <a:latin typeface="Times New Roman" pitchFamily="18" charset="0"/>
              <a:cs typeface="Times New Roman" pitchFamily="18" charset="0"/>
            </a:endParaRPr>
          </a:p>
        </p:txBody>
      </p:sp>
      <p:pic>
        <p:nvPicPr>
          <p:cNvPr id="39" name="Picture 38" descr="WhatsApp Image 2019-07-15 at 11.12.06 AM.jpeg"/>
          <p:cNvPicPr>
            <a:picLocks noChangeAspect="1"/>
          </p:cNvPicPr>
          <p:nvPr/>
        </p:nvPicPr>
        <p:blipFill>
          <a:blip r:embed="rId8"/>
          <a:srcRect l="2208" t="1070"/>
          <a:stretch>
            <a:fillRect/>
          </a:stretch>
        </p:blipFill>
        <p:spPr>
          <a:xfrm>
            <a:off x="15714921" y="7411484"/>
            <a:ext cx="13977679" cy="8539716"/>
          </a:xfrm>
          <a:prstGeom prst="rect">
            <a:avLst/>
          </a:prstGeom>
        </p:spPr>
      </p:pic>
      <p:pic>
        <p:nvPicPr>
          <p:cNvPr id="41" name="Picture 40" descr="WhatsApp Image 2019-07-15 at 11.12.01 AM.jpeg"/>
          <p:cNvPicPr>
            <a:picLocks noChangeAspect="1"/>
          </p:cNvPicPr>
          <p:nvPr/>
        </p:nvPicPr>
        <p:blipFill>
          <a:blip r:embed="rId9"/>
          <a:srcRect l="3395" t="2564" r="4012"/>
          <a:stretch>
            <a:fillRect/>
          </a:stretch>
        </p:blipFill>
        <p:spPr>
          <a:xfrm>
            <a:off x="15697200" y="17297400"/>
            <a:ext cx="6937744" cy="7086600"/>
          </a:xfrm>
          <a:prstGeom prst="rect">
            <a:avLst/>
          </a:prstGeom>
        </p:spPr>
      </p:pic>
      <p:pic>
        <p:nvPicPr>
          <p:cNvPr id="54" name="Picture 53" descr="Bennett-University-logo-.png"/>
          <p:cNvPicPr>
            <a:picLocks noChangeAspect="1"/>
          </p:cNvPicPr>
          <p:nvPr/>
        </p:nvPicPr>
        <p:blipFill>
          <a:blip r:embed="rId10"/>
          <a:stretch>
            <a:fillRect/>
          </a:stretch>
        </p:blipFill>
        <p:spPr>
          <a:xfrm>
            <a:off x="22259251" y="2284823"/>
            <a:ext cx="6787910" cy="2267717"/>
          </a:xfrm>
          <a:prstGeom prst="rect">
            <a:avLst/>
          </a:prstGeom>
        </p:spPr>
      </p:pic>
      <p:pic>
        <p:nvPicPr>
          <p:cNvPr id="55" name="Picture 54" descr="Leading-india-logo.png"/>
          <p:cNvPicPr>
            <a:picLocks noChangeAspect="1"/>
          </p:cNvPicPr>
          <p:nvPr/>
        </p:nvPicPr>
        <p:blipFill>
          <a:blip r:embed="rId11"/>
          <a:stretch>
            <a:fillRect/>
          </a:stretch>
        </p:blipFill>
        <p:spPr>
          <a:xfrm>
            <a:off x="558800" y="2209800"/>
            <a:ext cx="10642600" cy="2108200"/>
          </a:xfrm>
          <a:prstGeom prst="rect">
            <a:avLst/>
          </a:prstGeom>
        </p:spPr>
      </p:pic>
      <p:sp>
        <p:nvSpPr>
          <p:cNvPr id="56" name="TextBox 55"/>
          <p:cNvSpPr txBox="1"/>
          <p:nvPr/>
        </p:nvSpPr>
        <p:spPr>
          <a:xfrm>
            <a:off x="4089400" y="29006800"/>
            <a:ext cx="8001000" cy="461665"/>
          </a:xfrm>
          <a:prstGeom prst="rect">
            <a:avLst/>
          </a:prstGeom>
          <a:noFill/>
        </p:spPr>
        <p:txBody>
          <a:bodyPr wrap="square" rtlCol="0">
            <a:spAutoFit/>
          </a:bodyPr>
          <a:lstStyle/>
          <a:p>
            <a:r>
              <a:rPr lang="en-IN" sz="2400" dirty="0" smtClean="0"/>
              <a:t>Fig 1. </a:t>
            </a:r>
            <a:r>
              <a:rPr lang="en-IN" sz="2400" dirty="0" smtClean="0"/>
              <a:t>Random Forest algorithm</a:t>
            </a:r>
            <a:endParaRPr lang="en-US" sz="2400" dirty="0"/>
          </a:p>
        </p:txBody>
      </p:sp>
      <p:sp>
        <p:nvSpPr>
          <p:cNvPr id="57" name="TextBox 56"/>
          <p:cNvSpPr txBox="1"/>
          <p:nvPr/>
        </p:nvSpPr>
        <p:spPr>
          <a:xfrm rot="10800000" flipV="1">
            <a:off x="1092200" y="40767002"/>
            <a:ext cx="6908800" cy="461665"/>
          </a:xfrm>
          <a:prstGeom prst="rect">
            <a:avLst/>
          </a:prstGeom>
          <a:noFill/>
        </p:spPr>
        <p:txBody>
          <a:bodyPr wrap="square" rtlCol="0">
            <a:spAutoFit/>
          </a:bodyPr>
          <a:lstStyle/>
          <a:p>
            <a:pPr algn="l"/>
            <a:r>
              <a:rPr lang="en-US" sz="2400" dirty="0" smtClean="0"/>
              <a:t>Fig 2.  </a:t>
            </a:r>
            <a:r>
              <a:rPr lang="en-US" sz="2400" dirty="0" smtClean="0"/>
              <a:t>Comparison of male and female survivors</a:t>
            </a:r>
            <a:endParaRPr lang="en-US" sz="2400" dirty="0"/>
          </a:p>
        </p:txBody>
      </p:sp>
      <p:sp>
        <p:nvSpPr>
          <p:cNvPr id="58" name="TextBox 57"/>
          <p:cNvSpPr txBox="1"/>
          <p:nvPr/>
        </p:nvSpPr>
        <p:spPr>
          <a:xfrm rot="10800000" flipV="1">
            <a:off x="8458200" y="40735809"/>
            <a:ext cx="7061200" cy="461665"/>
          </a:xfrm>
          <a:prstGeom prst="rect">
            <a:avLst/>
          </a:prstGeom>
          <a:noFill/>
        </p:spPr>
        <p:txBody>
          <a:bodyPr wrap="square" rtlCol="0">
            <a:spAutoFit/>
          </a:bodyPr>
          <a:lstStyle/>
          <a:p>
            <a:pPr algn="l"/>
            <a:r>
              <a:rPr lang="en-US" sz="2400" dirty="0" smtClean="0"/>
              <a:t>Fig 3.  </a:t>
            </a:r>
            <a:r>
              <a:rPr lang="en-US" sz="2400" dirty="0" smtClean="0"/>
              <a:t>Survivors from different ports</a:t>
            </a:r>
            <a:endParaRPr lang="en-US" sz="2400" dirty="0"/>
          </a:p>
        </p:txBody>
      </p:sp>
      <p:sp>
        <p:nvSpPr>
          <p:cNvPr id="60" name="TextBox 59"/>
          <p:cNvSpPr txBox="1"/>
          <p:nvPr/>
        </p:nvSpPr>
        <p:spPr>
          <a:xfrm rot="10800000" flipV="1">
            <a:off x="16205200" y="24358709"/>
            <a:ext cx="6858000" cy="461665"/>
          </a:xfrm>
          <a:prstGeom prst="rect">
            <a:avLst/>
          </a:prstGeom>
          <a:noFill/>
        </p:spPr>
        <p:txBody>
          <a:bodyPr wrap="square" rtlCol="0">
            <a:spAutoFit/>
          </a:bodyPr>
          <a:lstStyle/>
          <a:p>
            <a:pPr algn="l"/>
            <a:r>
              <a:rPr lang="en-US" sz="2400" dirty="0" smtClean="0"/>
              <a:t>Fig 5. </a:t>
            </a:r>
            <a:r>
              <a:rPr lang="en-US" sz="2400" dirty="0" smtClean="0"/>
              <a:t>Comparison of male and female survivors</a:t>
            </a:r>
            <a:endParaRPr lang="en-US" sz="2400" dirty="0"/>
          </a:p>
        </p:txBody>
      </p:sp>
      <p:sp>
        <p:nvSpPr>
          <p:cNvPr id="61" name="TextBox 60"/>
          <p:cNvSpPr txBox="1"/>
          <p:nvPr/>
        </p:nvSpPr>
        <p:spPr>
          <a:xfrm>
            <a:off x="16281400" y="27838400"/>
            <a:ext cx="12801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TABLE. COMPARISON OF ACCURACY AND KAGGLE SCORES OF ALGORITHMS</a:t>
            </a:r>
            <a:endParaRPr lang="en-US" sz="2400" dirty="0">
              <a:latin typeface="Times New Roman" pitchFamily="18" charset="0"/>
              <a:cs typeface="Times New Roman" pitchFamily="18" charset="0"/>
            </a:endParaRPr>
          </a:p>
        </p:txBody>
      </p:sp>
      <p:sp>
        <p:nvSpPr>
          <p:cNvPr id="62" name="TextBox 61"/>
          <p:cNvSpPr txBox="1"/>
          <p:nvPr/>
        </p:nvSpPr>
        <p:spPr>
          <a:xfrm rot="10800000" flipV="1">
            <a:off x="23901400" y="24318297"/>
            <a:ext cx="5283198" cy="461665"/>
          </a:xfrm>
          <a:prstGeom prst="rect">
            <a:avLst/>
          </a:prstGeom>
          <a:noFill/>
        </p:spPr>
        <p:txBody>
          <a:bodyPr wrap="square" rtlCol="0">
            <a:spAutoFit/>
          </a:bodyPr>
          <a:lstStyle/>
          <a:p>
            <a:pPr algn="l"/>
            <a:r>
              <a:rPr lang="en-US" sz="2400" dirty="0" smtClean="0"/>
              <a:t>Fig 6. </a:t>
            </a:r>
            <a:r>
              <a:rPr lang="en-US" sz="2400" dirty="0" smtClean="0"/>
              <a:t>Confusion Matrix</a:t>
            </a:r>
            <a:endParaRPr lang="en-US" sz="2400" dirty="0"/>
          </a:p>
        </p:txBody>
      </p:sp>
      <p:sp>
        <p:nvSpPr>
          <p:cNvPr id="64" name="TextBox 63"/>
          <p:cNvSpPr txBox="1"/>
          <p:nvPr/>
        </p:nvSpPr>
        <p:spPr>
          <a:xfrm rot="10800000" flipV="1">
            <a:off x="18694400" y="16129109"/>
            <a:ext cx="8305800" cy="461665"/>
          </a:xfrm>
          <a:prstGeom prst="rect">
            <a:avLst/>
          </a:prstGeom>
          <a:noFill/>
        </p:spPr>
        <p:txBody>
          <a:bodyPr wrap="square" rtlCol="0">
            <a:spAutoFit/>
          </a:bodyPr>
          <a:lstStyle/>
          <a:p>
            <a:pPr algn="l"/>
            <a:r>
              <a:rPr lang="en-US" sz="2400" dirty="0" smtClean="0"/>
              <a:t>Fig 4. </a:t>
            </a:r>
            <a:r>
              <a:rPr lang="en-US" sz="2400" dirty="0" smtClean="0"/>
              <a:t>Comparison of survivors from different age groups</a:t>
            </a:r>
            <a:endParaRPr lang="en-US" sz="2400" dirty="0"/>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1900</TotalTime>
  <Words>198</Words>
  <Application>Microsoft Office PowerPoint</Application>
  <PresentationFormat>Custom</PresentationFormat>
  <Paragraphs>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MegaPrint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Hp</cp:lastModifiedBy>
  <cp:revision>120</cp:revision>
  <dcterms:created xsi:type="dcterms:W3CDTF">2008-12-04T00:20:37Z</dcterms:created>
  <dcterms:modified xsi:type="dcterms:W3CDTF">2019-07-18T06:53:46Z</dcterms:modified>
  <cp:category>Research Poster</cp:category>
</cp:coreProperties>
</file>