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3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-596" y="-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4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DE8718-E0DE-48E9-850A-2E7F52044918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B3E9-CC22-4B30-A2EA-0B6BECC1EF60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F93-374E-4ED5-9651-69432EA86297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33C-F0FB-4F57-B2E8-446CAA1A66F5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002-8580-4CDE-A980-E1E45A3D92A3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6C6A-01BF-45C7-8C40-ED03B61AAE8E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8A4-AEB6-454D-94AA-3179F1E73956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EEA5B-9FF1-4F59-9393-6A1B7F739090}" type="datetime1">
              <a:rPr lang="en-US" smtClean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A6D91-9561-4EC7-88DB-A4FD819C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234" y="1531498"/>
            <a:ext cx="7551505" cy="1407646"/>
          </a:xfrm>
        </p:spPr>
        <p:txBody>
          <a:bodyPr/>
          <a:lstStyle/>
          <a:p>
            <a:r>
              <a:rPr lang="en-US" sz="4400" dirty="0" smtClean="0"/>
              <a:t>Titanic: </a:t>
            </a:r>
            <a:br>
              <a:rPr lang="en-US" sz="4400" dirty="0" smtClean="0"/>
            </a:br>
            <a:r>
              <a:rPr lang="en-US" sz="4400" dirty="0" smtClean="0"/>
              <a:t>Machine Learning from Disaster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82669E-479B-478D-A0C6-DB8DB901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712" y="3518899"/>
            <a:ext cx="7098891" cy="1330503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 err="1" smtClean="0"/>
              <a:t>Akhil</a:t>
            </a:r>
            <a:r>
              <a:rPr lang="en-IN" dirty="0" smtClean="0"/>
              <a:t> </a:t>
            </a:r>
            <a:r>
              <a:rPr lang="en-IN" dirty="0" err="1" smtClean="0"/>
              <a:t>Chandail</a:t>
            </a:r>
            <a:r>
              <a:rPr lang="en-IN" dirty="0" smtClean="0"/>
              <a:t>                                            	</a:t>
            </a:r>
            <a:r>
              <a:rPr lang="en-IN" smtClean="0"/>
              <a:t>		 </a:t>
            </a:r>
            <a:r>
              <a:rPr lang="en-IN" dirty="0" smtClean="0"/>
              <a:t>Ms. </a:t>
            </a:r>
            <a:r>
              <a:rPr lang="en-IN" dirty="0" err="1" smtClean="0"/>
              <a:t>Surbhi</a:t>
            </a:r>
            <a:r>
              <a:rPr lang="en-IN" dirty="0" smtClean="0"/>
              <a:t> Gupta 	</a:t>
            </a:r>
          </a:p>
          <a:p>
            <a:pPr algn="l"/>
            <a:r>
              <a:rPr lang="en-IN" dirty="0" err="1" smtClean="0"/>
              <a:t>Shibin</a:t>
            </a:r>
            <a:r>
              <a:rPr lang="en-IN" dirty="0" smtClean="0"/>
              <a:t> Varghese                                          		 Ms. </a:t>
            </a:r>
            <a:r>
              <a:rPr lang="en-IN" dirty="0" err="1" smtClean="0"/>
              <a:t>Shambhavi</a:t>
            </a:r>
            <a:r>
              <a:rPr lang="en-IN" dirty="0" smtClean="0"/>
              <a:t> </a:t>
            </a:r>
            <a:r>
              <a:rPr lang="en-IN" dirty="0" err="1" smtClean="0"/>
              <a:t>Mishra</a:t>
            </a:r>
            <a:r>
              <a:rPr lang="en-IN" dirty="0" smtClean="0"/>
              <a:t> </a:t>
            </a:r>
          </a:p>
          <a:p>
            <a:pPr algn="l"/>
            <a:r>
              <a:rPr lang="en-IN" dirty="0" err="1" smtClean="0"/>
              <a:t>Namitha</a:t>
            </a:r>
            <a:r>
              <a:rPr lang="en-IN" dirty="0" smtClean="0"/>
              <a:t> </a:t>
            </a:r>
            <a:r>
              <a:rPr lang="en-IN" dirty="0" err="1" smtClean="0"/>
              <a:t>Mariyam</a:t>
            </a:r>
            <a:r>
              <a:rPr lang="en-IN" dirty="0" smtClean="0"/>
              <a:t> George  </a:t>
            </a:r>
          </a:p>
        </p:txBody>
      </p:sp>
      <p:pic>
        <p:nvPicPr>
          <p:cNvPr id="9" name="Picture 8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EB9C5A8D-1233-47CF-A90A-A48F476F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04" y="4876801"/>
            <a:ext cx="1605425" cy="39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4857351-E8A1-4EED-96F8-A04D3FEF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42" y="4876801"/>
            <a:ext cx="1356936" cy="39559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643884" y="3213243"/>
            <a:ext cx="6883685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TEAM MEMBERS						   TEAM MENTORS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1689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556932"/>
            <a:ext cx="10463349" cy="3177662"/>
          </a:xfrm>
        </p:spPr>
        <p:txBody>
          <a:bodyPr>
            <a:normAutofit/>
          </a:bodyPr>
          <a:lstStyle/>
          <a:p>
            <a:r>
              <a:rPr lang="en-US" sz="2900" dirty="0" smtClean="0"/>
              <a:t>The Titanic Disaster caused the death of thousands of passengers and crew members. The Titanic challenge is inspired by this incident.</a:t>
            </a:r>
          </a:p>
          <a:p>
            <a:r>
              <a:rPr lang="en-US" sz="2900" dirty="0" smtClean="0"/>
              <a:t>What are the factors that influenced survival of an individual?</a:t>
            </a:r>
          </a:p>
          <a:p>
            <a:r>
              <a:rPr lang="en-US" sz="2900" dirty="0" smtClean="0"/>
              <a:t>Our goal: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b="1" dirty="0" smtClean="0"/>
              <a:t>Predict whether a certain passenger would have survived or not.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9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705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The ‘Titanic’ dataset is a famous dataset used for machine learning.</a:t>
            </a:r>
          </a:p>
          <a:p>
            <a:pPr fontAlgn="base"/>
            <a:r>
              <a:rPr lang="en-US" dirty="0" smtClean="0"/>
              <a:t>It contains information about passengers, along with whether they survived.</a:t>
            </a:r>
          </a:p>
          <a:p>
            <a:pPr fontAlgn="base"/>
            <a:r>
              <a:rPr lang="en-US" dirty="0" smtClean="0"/>
              <a:t>Sample:</a:t>
            </a:r>
          </a:p>
          <a:p>
            <a:pPr fontAlgn="base">
              <a:buNone/>
            </a:pPr>
            <a:endParaRPr lang="en-US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599"/>
          <a:stretch>
            <a:fillRect/>
          </a:stretch>
        </p:blipFill>
        <p:spPr bwMode="auto">
          <a:xfrm>
            <a:off x="1263723" y="3925210"/>
            <a:ext cx="9939552" cy="167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0007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/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2000" dirty="0" smtClean="0"/>
              <a:t>The data was preprocessed to extract additional features such as ‘Title’ and ‘Family Size’</a:t>
            </a:r>
          </a:p>
          <a:p>
            <a:r>
              <a:rPr lang="en-US" sz="2000" dirty="0" smtClean="0"/>
              <a:t>Seemingly irrelevant features like ‘Name’ and ‘Ticket’ were dropped. </a:t>
            </a:r>
          </a:p>
          <a:p>
            <a:r>
              <a:rPr lang="en-US" sz="2000" dirty="0" smtClean="0"/>
              <a:t>All columns were converted to numerical categorical data.</a:t>
            </a:r>
          </a:p>
          <a:p>
            <a:r>
              <a:rPr lang="en-US" sz="2000" dirty="0" smtClean="0"/>
              <a:t>Multiple models were implemented to compare and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their performances.</a:t>
            </a:r>
            <a:endParaRPr lang="en-US" sz="1600" dirty="0" smtClean="0"/>
          </a:p>
          <a:p>
            <a:pPr lvl="1">
              <a:buNone/>
            </a:pPr>
            <a:r>
              <a:rPr lang="en-US" dirty="0" smtClean="0"/>
              <a:t>Models Used:</a:t>
            </a:r>
          </a:p>
          <a:p>
            <a:pPr lvl="2"/>
            <a:r>
              <a:rPr lang="en-US" dirty="0" smtClean="0"/>
              <a:t>Support Vector Machine</a:t>
            </a:r>
          </a:p>
          <a:p>
            <a:pPr lvl="2"/>
            <a:r>
              <a:rPr lang="en-US" dirty="0" smtClean="0"/>
              <a:t>Dense Neural Network</a:t>
            </a:r>
          </a:p>
          <a:p>
            <a:pPr lvl="2"/>
            <a:r>
              <a:rPr lang="en-US" dirty="0" smtClean="0"/>
              <a:t>Logistic Regression</a:t>
            </a:r>
          </a:p>
          <a:p>
            <a:pPr lvl="2"/>
            <a:r>
              <a:rPr lang="en-US" dirty="0" smtClean="0"/>
              <a:t>Decision Tree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>
              <a:buNone/>
            </a:pPr>
            <a:endParaRPr lang="en-IN" dirty="0" smtClean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22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Comparative Results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07560" y="2506893"/>
          <a:ext cx="9144000" cy="293253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852809"/>
                <a:gridCol w="2743200"/>
                <a:gridCol w="2547991"/>
              </a:tblGrid>
              <a:tr h="488756">
                <a:tc>
                  <a:txBody>
                    <a:bodyPr/>
                    <a:lstStyle/>
                    <a:p>
                      <a:pPr marL="375920" algn="ctr">
                        <a:lnSpc>
                          <a:spcPts val="930"/>
                        </a:lnSpc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endParaRPr lang="en-US" sz="2000" b="1" dirty="0" smtClean="0"/>
                    </a:p>
                    <a:p>
                      <a:pPr marL="375920" algn="ctr">
                        <a:lnSpc>
                          <a:spcPts val="930"/>
                        </a:lnSpc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ALGORITHM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66675" algn="ctr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endParaRPr lang="en-US" sz="2000" b="1" dirty="0" smtClean="0"/>
                    </a:p>
                    <a:p>
                      <a:pPr marL="67945" marR="66675" algn="ctr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ACCURACY                                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9700" marR="132715" algn="ctr">
                        <a:lnSpc>
                          <a:spcPts val="930"/>
                        </a:lnSpc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endParaRPr lang="en-US" sz="2000" b="1" dirty="0" smtClean="0"/>
                    </a:p>
                    <a:p>
                      <a:pPr marL="139700" marR="132715" algn="ctr">
                        <a:lnSpc>
                          <a:spcPts val="930"/>
                        </a:lnSpc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KAGGLE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88756">
                <a:tc>
                  <a:txBody>
                    <a:bodyPr/>
                    <a:lstStyle/>
                    <a:p>
                      <a:pPr marL="27813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/>
                    </a:p>
                    <a:p>
                      <a:pPr marL="27813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  Random Forest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/>
                        <a:t>0.86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8430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138430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0.81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88756">
                <a:tc>
                  <a:txBody>
                    <a:bodyPr/>
                    <a:lstStyle/>
                    <a:p>
                      <a:pPr marL="40005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 </a:t>
                      </a:r>
                    </a:p>
                    <a:p>
                      <a:pPr marL="266700" indent="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  SVM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0.83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139065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0.78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88756">
                <a:tc>
                  <a:txBody>
                    <a:bodyPr/>
                    <a:lstStyle/>
                    <a:p>
                      <a:pPr marL="28448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28448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Decision </a:t>
                      </a:r>
                      <a:r>
                        <a:rPr lang="en-US" sz="1800" dirty="0"/>
                        <a:t>Tree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0.86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8430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138430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0.79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88756">
                <a:tc>
                  <a:txBody>
                    <a:bodyPr/>
                    <a:lstStyle/>
                    <a:p>
                      <a:pPr marL="67945" marR="16827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271463" marR="168275" indent="0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Logistic </a:t>
                      </a:r>
                      <a:r>
                        <a:rPr lang="en-US" sz="1800" dirty="0"/>
                        <a:t>Regression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67945" marR="6286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0.84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8430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138430" marR="132715" algn="ctr">
                        <a:lnSpc>
                          <a:spcPts val="93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0.79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488756">
                <a:tc>
                  <a:txBody>
                    <a:bodyPr/>
                    <a:lstStyle/>
                    <a:p>
                      <a:pPr marL="67945" marR="151765" algn="ctr">
                        <a:lnSpc>
                          <a:spcPts val="9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             </a:t>
                      </a:r>
                      <a:endParaRPr lang="en-US" sz="1800" dirty="0" smtClean="0"/>
                    </a:p>
                    <a:p>
                      <a:pPr marL="271463" marR="151765" indent="0" algn="ctr">
                        <a:lnSpc>
                          <a:spcPts val="9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DenseNet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marR="62865" algn="ctr">
                        <a:lnSpc>
                          <a:spcPts val="94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67945" marR="62865" algn="ctr">
                        <a:lnSpc>
                          <a:spcPts val="9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0.85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7795" marR="132715" algn="ctr">
                        <a:lnSpc>
                          <a:spcPts val="940"/>
                        </a:lnSpc>
                        <a:spcAft>
                          <a:spcPts val="0"/>
                        </a:spcAft>
                      </a:pPr>
                      <a:endParaRPr lang="en-US" sz="1800" dirty="0" smtClean="0"/>
                    </a:p>
                    <a:p>
                      <a:pPr marL="137795" marR="132715" algn="ctr">
                        <a:lnSpc>
                          <a:spcPts val="94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/>
                        <a:t>0.80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err="1" smtClean="0"/>
              <a:t>Kaggle</a:t>
            </a:r>
            <a:r>
              <a:rPr lang="en-US" dirty="0" smtClean="0"/>
              <a:t>, Titanic: Machine Learning form Disaster [Online]. Available: http://www.kaggle.com/</a:t>
            </a:r>
          </a:p>
          <a:p>
            <a:pPr lvl="0"/>
            <a:r>
              <a:rPr lang="en-US" dirty="0" smtClean="0"/>
              <a:t>A. Ng. CS229 Notes. Stanford University, 2012</a:t>
            </a:r>
          </a:p>
          <a:p>
            <a:pPr lvl="0"/>
            <a:r>
              <a:rPr lang="en-US" dirty="0" smtClean="0"/>
              <a:t>L. </a:t>
            </a:r>
            <a:r>
              <a:rPr lang="en-US" dirty="0" err="1" smtClean="0"/>
              <a:t>Breiman</a:t>
            </a:r>
            <a:r>
              <a:rPr lang="en-US" dirty="0" smtClean="0"/>
              <a:t>, “Random Forests,” </a:t>
            </a:r>
            <a:r>
              <a:rPr lang="en-US" i="1" dirty="0" smtClean="0"/>
              <a:t>Machine Learning</a:t>
            </a:r>
            <a:r>
              <a:rPr lang="en-US" dirty="0" smtClean="0"/>
              <a:t>, vol. 45, pp.5-32, 2001.</a:t>
            </a:r>
          </a:p>
          <a:p>
            <a:pPr lvl="0"/>
            <a:r>
              <a:rPr lang="en-US" dirty="0" smtClean="0"/>
              <a:t>I. </a:t>
            </a:r>
            <a:r>
              <a:rPr lang="en-US" dirty="0" err="1" smtClean="0"/>
              <a:t>Maglogiannis</a:t>
            </a:r>
            <a:r>
              <a:rPr lang="en-US" dirty="0" smtClean="0"/>
              <a:t>, K. </a:t>
            </a:r>
            <a:r>
              <a:rPr lang="en-US" dirty="0" err="1" smtClean="0"/>
              <a:t>Karpouzis</a:t>
            </a:r>
            <a:r>
              <a:rPr lang="en-US" dirty="0" smtClean="0"/>
              <a:t>, B. A. Wallace, and J. </a:t>
            </a:r>
            <a:r>
              <a:rPr lang="en-US" dirty="0" err="1" smtClean="0"/>
              <a:t>Soldatos</a:t>
            </a:r>
            <a:r>
              <a:rPr lang="en-US" dirty="0" smtClean="0"/>
              <a:t>, Eds.,</a:t>
            </a:r>
          </a:p>
          <a:p>
            <a:r>
              <a:rPr lang="en-US" dirty="0" smtClean="0"/>
              <a:t>Supervised Machine Learning: A Review of Classification Techniques</a:t>
            </a:r>
          </a:p>
          <a:p>
            <a:pPr lvl="0"/>
            <a:r>
              <a:rPr lang="en-US" dirty="0" smtClean="0"/>
              <a:t>Encyclopedia-</a:t>
            </a:r>
            <a:r>
              <a:rPr lang="en-US" dirty="0" err="1" smtClean="0"/>
              <a:t>titanic:https</a:t>
            </a:r>
            <a:r>
              <a:rPr lang="en-US" dirty="0" smtClean="0"/>
              <a:t>://</a:t>
            </a:r>
            <a:r>
              <a:rPr lang="en-US" dirty="0" err="1" smtClean="0"/>
              <a:t>www.encyclopedia-titanica.org</a:t>
            </a:r>
            <a:endParaRPr lang="en-US" dirty="0" smtClean="0"/>
          </a:p>
          <a:p>
            <a:pPr lvl="0"/>
            <a:r>
              <a:rPr lang="en-US" dirty="0" smtClean="0"/>
              <a:t>Eric Lam, </a:t>
            </a:r>
            <a:r>
              <a:rPr lang="en-US" dirty="0" err="1" smtClean="0"/>
              <a:t>Chongxuan</a:t>
            </a:r>
            <a:r>
              <a:rPr lang="en-US" dirty="0" smtClean="0"/>
              <a:t> Tang. Titanic –MachineLearningFromDisaster.AvailableFTP:cs229.stanford.edu Directory: proj2012 File: LamTang-TitanicMachineLearningFromDisaster.pdf</a:t>
            </a:r>
          </a:p>
          <a:p>
            <a:pPr lvl="0"/>
            <a:r>
              <a:rPr lang="en-US" dirty="0" err="1" smtClean="0"/>
              <a:t>Vyas</a:t>
            </a:r>
            <a:r>
              <a:rPr lang="en-US" dirty="0" smtClean="0"/>
              <a:t>, K., </a:t>
            </a:r>
            <a:r>
              <a:rPr lang="en-US" dirty="0" err="1" smtClean="0"/>
              <a:t>Zheng</a:t>
            </a:r>
            <a:r>
              <a:rPr lang="en-US" dirty="0" smtClean="0"/>
              <a:t>, Z. and Li, L, “Titanic-Machine Learning From Disaster,” pp. 6, 2015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176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:a16="http://schemas.microsoft.com/office/drawing/2014/main" xmlns="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166628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618</TotalTime>
  <Words>294</Words>
  <Application>Microsoft Office PowerPoint</Application>
  <PresentationFormat>Custom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Titanic:  Machine Learning from Disaster</vt:lpstr>
      <vt:lpstr>Introduction</vt:lpstr>
      <vt:lpstr>Dataset Used</vt:lpstr>
      <vt:lpstr>Methodology / Model Used</vt:lpstr>
      <vt:lpstr>Comparative Results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Madhushi Verma</dc:creator>
  <cp:lastModifiedBy>Hp</cp:lastModifiedBy>
  <cp:revision>46</cp:revision>
  <dcterms:created xsi:type="dcterms:W3CDTF">2019-07-11T19:19:23Z</dcterms:created>
  <dcterms:modified xsi:type="dcterms:W3CDTF">2019-07-18T11:38:02Z</dcterms:modified>
</cp:coreProperties>
</file>