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8" r:id="rId2"/>
    <p:sldId id="330" r:id="rId3"/>
    <p:sldId id="331" r:id="rId4"/>
    <p:sldId id="335" r:id="rId5"/>
    <p:sldId id="332" r:id="rId6"/>
    <p:sldId id="339" r:id="rId7"/>
    <p:sldId id="343" r:id="rId8"/>
    <p:sldId id="340" r:id="rId9"/>
    <p:sldId id="341" r:id="rId10"/>
    <p:sldId id="342" r:id="rId11"/>
    <p:sldId id="344" r:id="rId12"/>
    <p:sldId id="345" r:id="rId13"/>
    <p:sldId id="346" r:id="rId14"/>
    <p:sldId id="347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78F0"/>
    <a:srgbClr val="0ABEB5"/>
    <a:srgbClr val="828282"/>
    <a:srgbClr val="6E90FE"/>
    <a:srgbClr val="8086FC"/>
    <a:srgbClr val="6D6DFB"/>
    <a:srgbClr val="F0932C"/>
    <a:srgbClr val="92C610"/>
    <a:srgbClr val="9FD812"/>
    <a:srgbClr val="E05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9" autoAdjust="0"/>
  </p:normalViewPr>
  <p:slideViewPr>
    <p:cSldViewPr showGuides="1">
      <p:cViewPr varScale="1">
        <p:scale>
          <a:sx n="74" d="100"/>
          <a:sy n="74" d="100"/>
        </p:scale>
        <p:origin x="1042" y="67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8/8/2024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752" y="980728"/>
            <a:ext cx="5945188" cy="3048000"/>
          </a:xfrm>
        </p:spPr>
        <p:txBody>
          <a:bodyPr>
            <a:normAutofit/>
          </a:bodyPr>
          <a:lstStyle/>
          <a:p>
            <a:r>
              <a:rPr lang="en-US" sz="4400" dirty="0"/>
              <a:t>Analysis of the Effect of Industry on Scaled Stock Returns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Name: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Student Number: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Evaluation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0ABEB5"/>
                </a:solidFill>
              </a:rPr>
              <a:t>Intercept (196.903): </a:t>
            </a:r>
            <a:r>
              <a:rPr lang="en-US" dirty="0"/>
              <a:t>When dividend = 0, this is the expected value of </a:t>
            </a:r>
            <a:r>
              <a:rPr lang="en-US" dirty="0" err="1"/>
              <a:t>stock_return_scaled</a:t>
            </a:r>
            <a:r>
              <a:rPr lang="en-US" dirty="0"/>
              <a:t>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Slope (-5.118): </a:t>
            </a:r>
            <a:r>
              <a:rPr lang="en-US" dirty="0"/>
              <a:t>For each one-unit increase in the dividend, this is the expected decrease in </a:t>
            </a:r>
            <a:r>
              <a:rPr lang="en-US" dirty="0" err="1"/>
              <a:t>stock_return_scaled</a:t>
            </a:r>
            <a:r>
              <a:rPr lang="en-US" dirty="0"/>
              <a:t>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R-squared Value: </a:t>
            </a:r>
            <a:r>
              <a:rPr lang="en-US" dirty="0"/>
              <a:t>Dividend can explain only about 0.036% of the variability in </a:t>
            </a:r>
            <a:r>
              <a:rPr lang="en-US" dirty="0" err="1"/>
              <a:t>stock_return_scaled</a:t>
            </a:r>
            <a:r>
              <a:rPr lang="en-US" dirty="0"/>
              <a:t>. 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Adjusted R-squared: </a:t>
            </a:r>
            <a:r>
              <a:rPr lang="en-US" dirty="0"/>
              <a:t>From here it can be said that, the model is worse if only mean of the dependent variable is used alone.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F-statistic and p-value:</a:t>
            </a:r>
            <a:r>
              <a:rPr lang="en-US" dirty="0"/>
              <a:t> It shows that there is no statistically significant relationship between dividend and </a:t>
            </a:r>
            <a:r>
              <a:rPr lang="en-US" dirty="0" err="1"/>
              <a:t>stock_return_scaled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 conclusion it can be said that, dividends do not have a statistically significant impact on stock returns in this dataset.</a:t>
            </a:r>
          </a:p>
        </p:txBody>
      </p:sp>
    </p:spTree>
    <p:extLst>
      <p:ext uri="{BB962C8B-B14F-4D97-AF65-F5344CB8AC3E}">
        <p14:creationId xmlns:p14="http://schemas.microsoft.com/office/powerpoint/2010/main" val="368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0ABEB5"/>
                </a:solidFill>
              </a:rPr>
              <a:t>Multiple Linear Regression Model:</a:t>
            </a:r>
            <a:endParaRPr lang="en-US" sz="28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</a:rPr>
              <a:t>stock_return_scaled</a:t>
            </a:r>
            <a:r>
              <a:rPr lang="en-US" sz="2800" dirty="0">
                <a:highlight>
                  <a:srgbClr val="FFFF00"/>
                </a:highlight>
              </a:rPr>
              <a:t> = 12.63174 + 0.12446 * return +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 156.93738 * </a:t>
            </a:r>
            <a:r>
              <a:rPr lang="en-US" sz="2800" dirty="0" err="1">
                <a:highlight>
                  <a:srgbClr val="FFFF00"/>
                </a:highlight>
              </a:rPr>
              <a:t>market_overviewneutral</a:t>
            </a:r>
            <a:r>
              <a:rPr lang="en-US" sz="2800" dirty="0">
                <a:highlight>
                  <a:srgbClr val="FFFF00"/>
                </a:highlight>
              </a:rPr>
              <a:t> + 105.98573 *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market_overviewpositive</a:t>
            </a:r>
            <a:r>
              <a:rPr lang="en-US" sz="2800" dirty="0">
                <a:highlight>
                  <a:srgbClr val="FFFF00"/>
                </a:highlight>
              </a:rPr>
              <a:t> - 21.58592 * dividend + 4.33123 *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earnings_ranking</a:t>
            </a:r>
            <a:r>
              <a:rPr lang="en-US" sz="2800" dirty="0">
                <a:highlight>
                  <a:srgbClr val="FFFF00"/>
                </a:highlight>
              </a:rPr>
              <a:t> - 69.37919 * </a:t>
            </a:r>
            <a:r>
              <a:rPr lang="en-US" sz="2800" dirty="0" err="1">
                <a:highlight>
                  <a:srgbClr val="FFFF00"/>
                </a:highlight>
              </a:rPr>
              <a:t>debt_to_equity</a:t>
            </a:r>
            <a:r>
              <a:rPr lang="en-US" sz="2800" dirty="0">
                <a:highlight>
                  <a:srgbClr val="FFFF00"/>
                </a:highlight>
              </a:rPr>
              <a:t> - 0.16433 *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marketcap</a:t>
            </a: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4367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380999"/>
            <a:ext cx="9829799" cy="1244079"/>
          </a:xfrm>
        </p:spPr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08621" y="1844824"/>
            <a:ext cx="9829799" cy="432420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 </a:t>
            </a:r>
            <a:r>
              <a:rPr lang="en-US" sz="6400" b="1" u="sng" dirty="0">
                <a:solidFill>
                  <a:srgbClr val="0ABEB5"/>
                </a:solidFill>
              </a:rPr>
              <a:t>Intercept (12.63174): </a:t>
            </a:r>
            <a:r>
              <a:rPr lang="en-US" sz="6400" dirty="0"/>
              <a:t>This is the expected value when all independent variables are zero.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ABEB5"/>
                </a:solidFill>
              </a:rPr>
              <a:t>Coefficients:                                                                                         Model Fit:</a:t>
            </a:r>
          </a:p>
          <a:p>
            <a:r>
              <a:rPr lang="en-US" sz="6400" dirty="0"/>
              <a:t>Return: Marginally significant relationship.</a:t>
            </a:r>
          </a:p>
          <a:p>
            <a:r>
              <a:rPr lang="en-US" sz="6400" dirty="0"/>
              <a:t>Market Overview Neutral: Significant positive impact.</a:t>
            </a:r>
          </a:p>
          <a:p>
            <a:r>
              <a:rPr lang="en-US" sz="6400" dirty="0"/>
              <a:t>Market Overview Positive: Significant positive impact.</a:t>
            </a:r>
          </a:p>
          <a:p>
            <a:r>
              <a:rPr lang="en-US" sz="6400" dirty="0"/>
              <a:t>Dividend: Negative relationship, </a:t>
            </a:r>
          </a:p>
          <a:p>
            <a:pPr marL="0" indent="0">
              <a:buNone/>
            </a:pPr>
            <a:r>
              <a:rPr lang="en-US" sz="6400" dirty="0"/>
              <a:t>        not statistically significant.</a:t>
            </a:r>
          </a:p>
          <a:p>
            <a:r>
              <a:rPr lang="en-US" sz="6400" dirty="0"/>
              <a:t>Earnings Ranking: Slight positive relationship, </a:t>
            </a:r>
          </a:p>
          <a:p>
            <a:pPr marL="0" indent="0">
              <a:buNone/>
            </a:pPr>
            <a:r>
              <a:rPr lang="en-US" sz="6400" dirty="0"/>
              <a:t>        not statistically significant.</a:t>
            </a:r>
          </a:p>
          <a:p>
            <a:r>
              <a:rPr lang="en-US" sz="6400" dirty="0"/>
              <a:t>Debt to Equity: Significant negative impact.</a:t>
            </a:r>
          </a:p>
          <a:p>
            <a:r>
              <a:rPr lang="en-US" sz="6400" dirty="0"/>
              <a:t>Market Capitalization: Highly significant negative impact.</a:t>
            </a:r>
          </a:p>
          <a:p>
            <a:pPr marL="0" indent="0">
              <a:buNone/>
            </a:pPr>
            <a:r>
              <a:rPr lang="en-US" sz="6400" dirty="0">
                <a:highlight>
                  <a:srgbClr val="FFFF00"/>
                </a:highlight>
              </a:rPr>
              <a:t>In conclusion, </a:t>
            </a:r>
            <a:r>
              <a:rPr lang="en-US" sz="6400" dirty="0" err="1">
                <a:highlight>
                  <a:srgbClr val="FFFF00"/>
                </a:highlight>
              </a:rPr>
              <a:t>stock_return_scaled</a:t>
            </a:r>
            <a:r>
              <a:rPr lang="en-US" sz="6400" dirty="0">
                <a:highlight>
                  <a:srgbClr val="FFFF00"/>
                </a:highlight>
              </a:rPr>
              <a:t> is impacted by several variables, which are particularly market overview variables, debt to equity ratio, and market capitalization.</a:t>
            </a:r>
          </a:p>
          <a:p>
            <a:pPr marL="0" indent="0">
              <a:buNone/>
            </a:pPr>
            <a:endParaRPr lang="en-US" b="1" u="sng" dirty="0">
              <a:solidFill>
                <a:srgbClr val="0ABEB5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0ABEB5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BEAA9-DA8C-C67F-ED93-84BF14805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78433"/>
              </p:ext>
            </p:extLst>
          </p:nvPr>
        </p:nvGraphicFramePr>
        <p:xfrm>
          <a:off x="6598468" y="2708920"/>
          <a:ext cx="5400600" cy="237626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50150">
                  <a:extLst>
                    <a:ext uri="{9D8B030D-6E8A-4147-A177-3AD203B41FA5}">
                      <a16:colId xmlns:a16="http://schemas.microsoft.com/office/drawing/2014/main" val="3182202217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3333169096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279208681"/>
                    </a:ext>
                  </a:extLst>
                </a:gridCol>
                <a:gridCol w="1350150">
                  <a:extLst>
                    <a:ext uri="{9D8B030D-6E8A-4147-A177-3AD203B41FA5}">
                      <a16:colId xmlns:a16="http://schemas.microsoft.com/office/drawing/2014/main" val="376985450"/>
                    </a:ext>
                  </a:extLst>
                </a:gridCol>
              </a:tblGrid>
              <a:tr h="690943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R-squared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Adjusted R-squared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F-statistic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486321"/>
                  </a:ext>
                </a:extLst>
              </a:tr>
              <a:tr h="1685321"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0.647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0.6326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45.03 with a p-value &lt; 2.2e-16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1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-157.07 to 480.30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218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u="sng" dirty="0">
                <a:solidFill>
                  <a:srgbClr val="0ABEB5"/>
                </a:solidFill>
              </a:rPr>
              <a:t>Market Overview as a Key Driver: </a:t>
            </a:r>
            <a:r>
              <a:rPr lang="en-US" dirty="0"/>
              <a:t>Scaled stock returns is significantly influenced by market sentiment.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Debt to Equity Ratio: </a:t>
            </a:r>
            <a:r>
              <a:rPr lang="en-US" dirty="0"/>
              <a:t>Higher levels of debt relative to equity lead to diminished returns.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Market Capitalization's Detrimental Effect: </a:t>
            </a:r>
            <a:r>
              <a:rPr lang="en-US" dirty="0"/>
              <a:t>Lower scaled stock returns are experienced by larger firms.</a:t>
            </a:r>
          </a:p>
          <a:p>
            <a:r>
              <a:rPr lang="en-US" b="1" u="sng" kern="0" dirty="0">
                <a:solidFill>
                  <a:srgbClr val="0ABEB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Impact of Dividends and Earnings Ranking</a:t>
            </a:r>
            <a:r>
              <a:rPr lang="en-US" sz="1800" b="1" u="sng" kern="0" dirty="0">
                <a:solidFill>
                  <a:srgbClr val="0ABEB5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Statistically significant effects are not exhibited by dividends and earnings ranking.</a:t>
            </a:r>
          </a:p>
        </p:txBody>
      </p:sp>
    </p:spTree>
    <p:extLst>
      <p:ext uri="{BB962C8B-B14F-4D97-AF65-F5344CB8AC3E}">
        <p14:creationId xmlns:p14="http://schemas.microsoft.com/office/powerpoint/2010/main" val="107284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8481-423D-8D55-3B61-23A27771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Implications and 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095A-E7F7-3E46-A236-F8F18B086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245286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ABEB5"/>
                </a:solidFill>
              </a:rPr>
              <a:t>Implications for Investors:</a:t>
            </a:r>
          </a:p>
          <a:p>
            <a:r>
              <a:rPr lang="en-IN" u="sng" dirty="0">
                <a:solidFill>
                  <a:schemeClr val="accent4">
                    <a:lumMod val="75000"/>
                  </a:schemeClr>
                </a:solidFill>
              </a:rPr>
              <a:t>Focus on Market Sentiment:</a:t>
            </a:r>
          </a:p>
          <a:p>
            <a:r>
              <a:rPr lang="en-IN" u="sng" dirty="0">
                <a:solidFill>
                  <a:schemeClr val="accent4">
                    <a:lumMod val="75000"/>
                  </a:schemeClr>
                </a:solidFill>
              </a:rPr>
              <a:t>Evaluate Financial Strength:</a:t>
            </a:r>
          </a:p>
          <a:p>
            <a:r>
              <a:rPr lang="en-IN" u="sng" dirty="0">
                <a:solidFill>
                  <a:schemeClr val="accent4">
                    <a:lumMod val="75000"/>
                  </a:schemeClr>
                </a:solidFill>
              </a:rPr>
              <a:t>Consider Smaller Firms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A3131-85C8-39DE-E412-9A8E0D97C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2452864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0ABEB5"/>
                </a:solidFill>
              </a:rPr>
              <a:t>Future Research Suggestions:</a:t>
            </a:r>
          </a:p>
          <a:p>
            <a:r>
              <a:rPr lang="en-IN" u="sng" dirty="0">
                <a:solidFill>
                  <a:srgbClr val="4E78F0"/>
                </a:solidFill>
              </a:rPr>
              <a:t>Broader Variables</a:t>
            </a:r>
          </a:p>
          <a:p>
            <a:r>
              <a:rPr lang="en-IN" u="sng" dirty="0">
                <a:solidFill>
                  <a:srgbClr val="4E78F0"/>
                </a:solidFill>
              </a:rPr>
              <a:t>Longitudinal Studies</a:t>
            </a:r>
          </a:p>
          <a:p>
            <a:r>
              <a:rPr lang="en-IN" u="sng" dirty="0">
                <a:solidFill>
                  <a:srgbClr val="4E78F0"/>
                </a:solidFill>
              </a:rPr>
              <a:t>Sector-Specific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E52D7-48D8-3BFB-5464-D4D520C56F7E}"/>
              </a:ext>
            </a:extLst>
          </p:cNvPr>
          <p:cNvSpPr txBox="1"/>
          <p:nvPr/>
        </p:nvSpPr>
        <p:spPr>
          <a:xfrm>
            <a:off x="1522413" y="4653136"/>
            <a:ext cx="1004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study uncovers essential drivers impacting stock returns, empowering investors to fine-tune their strategies and make informed decisions in dynamic market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5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28D0-859E-4A97-8272-759E4A47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>
                <a:solidFill>
                  <a:srgbClr val="0ABEB5"/>
                </a:solidFill>
              </a:rPr>
              <a:t>Description:</a:t>
            </a:r>
          </a:p>
          <a:p>
            <a:pPr marL="0" indent="0">
              <a:buNone/>
            </a:pPr>
            <a:r>
              <a:rPr lang="en-US" dirty="0"/>
              <a:t>The various independent variables are dividends, on scaled stock returns.  Mr. John Hughes wants to understand the impact of these variables.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dirty="0"/>
              <a:t>Using a linear regression model, analyze the effect of dividends on scaled   stock.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Notes:</a:t>
            </a:r>
          </a:p>
          <a:p>
            <a:pPr marL="0" indent="0">
              <a:buNone/>
            </a:pPr>
            <a:r>
              <a:rPr lang="en-US" dirty="0"/>
              <a:t>Elaborate the importance of the research in market </a:t>
            </a:r>
            <a:r>
              <a:rPr lang="en-US" dirty="0" err="1"/>
              <a:t>behaviour</a:t>
            </a:r>
            <a:r>
              <a:rPr lang="en-US" dirty="0"/>
              <a:t> and investment strategies perspective.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9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Mean the average scaled stock returns in the dataset.</a:t>
            </a:r>
          </a:p>
          <a:p>
            <a:r>
              <a:rPr lang="en-US" dirty="0"/>
              <a:t>From SD, it is visible that high variability in stock returns. </a:t>
            </a:r>
          </a:p>
          <a:p>
            <a:r>
              <a:rPr lang="en-US" dirty="0"/>
              <a:t>Minimum is the lowest scaled stock return.</a:t>
            </a:r>
          </a:p>
          <a:p>
            <a:r>
              <a:rPr lang="en-US" dirty="0"/>
              <a:t>Maximum is some stocks with extremely high returns.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63A7F5-D5B6-45C0-6A9C-4CC8FB7E9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722696"/>
              </p:ext>
            </p:extLst>
          </p:nvPr>
        </p:nvGraphicFramePr>
        <p:xfrm>
          <a:off x="6094412" y="2852936"/>
          <a:ext cx="5257800" cy="16561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7514162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19698084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401118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6248454"/>
                    </a:ext>
                  </a:extLst>
                </a:gridCol>
              </a:tblGrid>
              <a:tr h="988772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</a:p>
                    <a:p>
                      <a:r>
                        <a:rPr lang="en-US" dirty="0"/>
                        <a:t>     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</a:p>
                    <a:p>
                      <a:r>
                        <a:rPr lang="en-US" dirty="0"/>
                        <a:t>          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Minimum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Maximum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10799"/>
                  </a:ext>
                </a:extLst>
              </a:tr>
              <a:tr h="667412">
                <a:tc>
                  <a:txBody>
                    <a:bodyPr/>
                    <a:lstStyle/>
                    <a:p>
                      <a:r>
                        <a:rPr lang="en-US" dirty="0"/>
                        <a:t>      194.00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135.00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30.40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985.00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0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59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Scaled Stock Return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966E04-DFB0-F782-39E0-5D44997D4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69" y="1974282"/>
            <a:ext cx="10154343" cy="478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of Scaled Stock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9574796" cy="418795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Shape: Right-skewed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Frequency of Returns: Highest in the range of 100 to 250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Presence of Outliers: Observations above 500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Bins and Spread: Detailed view with bin width of 10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Range: From 30.40 to 985.00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29916" y="1772816"/>
            <a:ext cx="9829799" cy="4187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rgbClr val="0ABEB5"/>
                </a:solidFill>
              </a:rPr>
              <a:t>Hypothesis Testing:</a:t>
            </a:r>
          </a:p>
          <a:p>
            <a:r>
              <a:rPr lang="en-US" dirty="0"/>
              <a:t>Null Hypothesis (H0): Mean of </a:t>
            </a:r>
            <a:r>
              <a:rPr lang="en-US" dirty="0" err="1"/>
              <a:t>stock_return_scaled</a:t>
            </a:r>
            <a:r>
              <a:rPr lang="en-US" dirty="0"/>
              <a:t> = 300 </a:t>
            </a:r>
          </a:p>
          <a:p>
            <a:pPr marL="0" indent="0">
              <a:buNone/>
            </a:pPr>
            <a:r>
              <a:rPr lang="en-US" dirty="0"/>
              <a:t>   i.e. </a:t>
            </a:r>
            <a:r>
              <a:rPr lang="el-GR" dirty="0"/>
              <a:t>μ</a:t>
            </a:r>
            <a:r>
              <a:rPr lang="en-US" dirty="0"/>
              <a:t> = 300</a:t>
            </a:r>
          </a:p>
          <a:p>
            <a:r>
              <a:rPr lang="en-US" dirty="0"/>
              <a:t>Alternative Hypothesis (H1): Mean of </a:t>
            </a:r>
            <a:r>
              <a:rPr lang="en-US" dirty="0" err="1"/>
              <a:t>stock_return_scaled</a:t>
            </a:r>
            <a:r>
              <a:rPr lang="en-US" dirty="0"/>
              <a:t> ≠ 300</a:t>
            </a:r>
          </a:p>
          <a:p>
            <a:pPr marL="0" indent="0">
              <a:buNone/>
            </a:pPr>
            <a:r>
              <a:rPr lang="en-US" dirty="0"/>
              <a:t>   i.e. </a:t>
            </a:r>
            <a:r>
              <a:rPr lang="el-GR" dirty="0"/>
              <a:t>μ</a:t>
            </a:r>
            <a:r>
              <a:rPr lang="en-US" dirty="0"/>
              <a:t> </a:t>
            </a:r>
            <a:r>
              <a:rPr lang="el-GR" dirty="0"/>
              <a:t>≠</a:t>
            </a:r>
            <a:r>
              <a:rPr lang="en-US" dirty="0"/>
              <a:t> 300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8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>
                <a:solidFill>
                  <a:srgbClr val="0ABEB5"/>
                </a:solidFill>
              </a:rPr>
              <a:t>Values: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A40EF2-7C37-1F04-4D38-B2F2D971C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97743"/>
              </p:ext>
            </p:extLst>
          </p:nvPr>
        </p:nvGraphicFramePr>
        <p:xfrm>
          <a:off x="1522413" y="2852936"/>
          <a:ext cx="9396165" cy="20888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79233">
                  <a:extLst>
                    <a:ext uri="{9D8B030D-6E8A-4147-A177-3AD203B41FA5}">
                      <a16:colId xmlns:a16="http://schemas.microsoft.com/office/drawing/2014/main" val="3205985756"/>
                    </a:ext>
                  </a:extLst>
                </a:gridCol>
                <a:gridCol w="1879233">
                  <a:extLst>
                    <a:ext uri="{9D8B030D-6E8A-4147-A177-3AD203B41FA5}">
                      <a16:colId xmlns:a16="http://schemas.microsoft.com/office/drawing/2014/main" val="4260167581"/>
                    </a:ext>
                  </a:extLst>
                </a:gridCol>
                <a:gridCol w="1879233">
                  <a:extLst>
                    <a:ext uri="{9D8B030D-6E8A-4147-A177-3AD203B41FA5}">
                      <a16:colId xmlns:a16="http://schemas.microsoft.com/office/drawing/2014/main" val="4265145311"/>
                    </a:ext>
                  </a:extLst>
                </a:gridCol>
                <a:gridCol w="1879233">
                  <a:extLst>
                    <a:ext uri="{9D8B030D-6E8A-4147-A177-3AD203B41FA5}">
                      <a16:colId xmlns:a16="http://schemas.microsoft.com/office/drawing/2014/main" val="214814277"/>
                    </a:ext>
                  </a:extLst>
                </a:gridCol>
                <a:gridCol w="1879233">
                  <a:extLst>
                    <a:ext uri="{9D8B030D-6E8A-4147-A177-3AD203B41FA5}">
                      <a16:colId xmlns:a16="http://schemas.microsoft.com/office/drawing/2014/main" val="2598198998"/>
                    </a:ext>
                  </a:extLst>
                </a:gridCol>
              </a:tblGrid>
              <a:tr h="77661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T-statistic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Degrees of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Freedom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P-value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Sample Mean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95% Confidence Interval for the Mean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886919"/>
                  </a:ext>
                </a:extLst>
              </a:tr>
              <a:tr h="900100"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10.511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179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&lt;2.2e−16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194.173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[174.3052,214.0408]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23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Results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u="sng" dirty="0">
                <a:solidFill>
                  <a:srgbClr val="0ABEB5"/>
                </a:solidFill>
              </a:rPr>
              <a:t>T-Statistic: </a:t>
            </a:r>
            <a:r>
              <a:rPr lang="en-US" dirty="0"/>
              <a:t>It shows that the sample mean is lower than the hypothesized mean of 300. 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P-Value: </a:t>
            </a:r>
            <a:r>
              <a:rPr lang="en-US" dirty="0"/>
              <a:t>From P-value, strong evidence against null hypothesis can be observed.</a:t>
            </a:r>
          </a:p>
          <a:p>
            <a:r>
              <a:rPr lang="en-US" b="1" u="sng" dirty="0">
                <a:solidFill>
                  <a:srgbClr val="0ABEB5"/>
                </a:solidFill>
              </a:rPr>
              <a:t>Confidence Interval: </a:t>
            </a:r>
            <a:r>
              <a:rPr lang="en-US" dirty="0"/>
              <a:t>The value 300 is not included. So, in conclusion it can be said that the true mean is significantly different from 300.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In conclusion, reject the null hypothesis </a:t>
            </a:r>
            <a:r>
              <a:rPr lang="en-IN" sz="18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H0. </a:t>
            </a:r>
            <a:r>
              <a:rPr lang="en-IN" sz="24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The mean of </a:t>
            </a:r>
            <a:r>
              <a:rPr lang="en-IN" sz="2400" kern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stock_return_scaled</a:t>
            </a:r>
            <a:r>
              <a:rPr lang="en-IN" sz="24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is significantly different from 300.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10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(Dividend)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u="sng" dirty="0">
                <a:solidFill>
                  <a:srgbClr val="0ABEB5"/>
                </a:solidFill>
              </a:rPr>
              <a:t>Simple Linear Regression Model:</a:t>
            </a:r>
          </a:p>
          <a:p>
            <a:pPr marL="0" indent="0">
              <a:buNone/>
            </a:pPr>
            <a:r>
              <a:rPr lang="en-US" b="1" dirty="0" err="1"/>
              <a:t>st</a:t>
            </a:r>
            <a:r>
              <a:rPr lang="en-US" b="1" dirty="0" err="1">
                <a:highlight>
                  <a:srgbClr val="FFFF00"/>
                </a:highlight>
              </a:rPr>
              <a:t>ock_return_scaled</a:t>
            </a:r>
            <a:r>
              <a:rPr lang="en-US" b="1" dirty="0">
                <a:highlight>
                  <a:srgbClr val="FFFF00"/>
                </a:highlight>
              </a:rPr>
              <a:t> = 196.903 − 5.118 * dividend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C4BD20-AFE5-149A-44C5-6DB8EBAE8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71986"/>
              </p:ext>
            </p:extLst>
          </p:nvPr>
        </p:nvGraphicFramePr>
        <p:xfrm>
          <a:off x="2031470" y="3861048"/>
          <a:ext cx="8125884" cy="170051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306599264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3121319601"/>
                    </a:ext>
                  </a:extLst>
                </a:gridCol>
              </a:tblGrid>
              <a:tr h="850258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</a:p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Intercept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Slope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60372"/>
                  </a:ext>
                </a:extLst>
              </a:tr>
              <a:tr h="850258"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196.903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                                -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14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78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379</TotalTime>
  <Words>857</Words>
  <Application>Microsoft Office PowerPoint</Application>
  <PresentationFormat>Custom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</vt:lpstr>
      <vt:lpstr>Symbol</vt:lpstr>
      <vt:lpstr>Times New Roman</vt:lpstr>
      <vt:lpstr>Currency Symbols 16x9</vt:lpstr>
      <vt:lpstr>Analysis of the Effect of Industry on Scaled Stock Returns</vt:lpstr>
      <vt:lpstr>Research Requirements</vt:lpstr>
      <vt:lpstr>Basic Statistics</vt:lpstr>
      <vt:lpstr>Histogram of Scaled Stock Return</vt:lpstr>
      <vt:lpstr>Histogram of Scaled Stock Return</vt:lpstr>
      <vt:lpstr>T-test Results</vt:lpstr>
      <vt:lpstr>T-test Results</vt:lpstr>
      <vt:lpstr>Explanation of Results</vt:lpstr>
      <vt:lpstr>Simple Linear Regression (Dividend)</vt:lpstr>
      <vt:lpstr>Interpretation and Evaluation</vt:lpstr>
      <vt:lpstr>Multiple Linear Regression</vt:lpstr>
      <vt:lpstr>Summary of Results</vt:lpstr>
      <vt:lpstr>Overall Findings</vt:lpstr>
      <vt:lpstr>Implications and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Akhilesh Singh</dc:creator>
  <cp:lastModifiedBy>Akhilesh Singh</cp:lastModifiedBy>
  <cp:revision>5</cp:revision>
  <dcterms:created xsi:type="dcterms:W3CDTF">2024-08-07T20:44:29Z</dcterms:created>
  <dcterms:modified xsi:type="dcterms:W3CDTF">2024-08-08T10:32:48Z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