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5"/>
  </p:notesMasterIdLst>
  <p:sldIdLst>
    <p:sldId id="2146846642" r:id="rId3"/>
    <p:sldId id="257" r:id="rId4"/>
    <p:sldId id="2146846644" r:id="rId5"/>
    <p:sldId id="258" r:id="rId6"/>
    <p:sldId id="270" r:id="rId7"/>
    <p:sldId id="271" r:id="rId8"/>
    <p:sldId id="272" r:id="rId9"/>
    <p:sldId id="273" r:id="rId10"/>
    <p:sldId id="274" r:id="rId11"/>
    <p:sldId id="275" r:id="rId12"/>
    <p:sldId id="276"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9EE2"/>
    <a:srgbClr val="7ECA6C"/>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4145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763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94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 xmlns:a16="http://schemas.microsoft.com/office/drawing/2014/main" id="{B64EBCB7-2AF4-2300-DC6F-51EE539C89F3}"/>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1.jpeg"/><Relationship Id="rId5" Type="http://schemas.openxmlformats.org/officeDocument/2006/relationships/image" Target="../media/image4.pn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N5YK7TnQtogcvppLN48zK_yZ89GwquDJ/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Rectangle 1"/>
          <p:cNvSpPr/>
          <p:nvPr/>
        </p:nvSpPr>
        <p:spPr>
          <a:xfrm>
            <a:off x="480291" y="1886910"/>
            <a:ext cx="9337964" cy="2169825"/>
          </a:xfrm>
          <a:prstGeom prst="rect">
            <a:avLst/>
          </a:prstGeom>
        </p:spPr>
        <p:txBody>
          <a:bodyPr wrap="square">
            <a:spAutoFit/>
          </a:bodyPr>
          <a:lstStyle/>
          <a:p>
            <a:pPr algn="just">
              <a:lnSpc>
                <a:spcPct val="150000"/>
              </a:lnSpc>
            </a:pPr>
            <a:r>
              <a:rPr lang="en-GB" dirty="0"/>
              <a:t>Our system is designed with care, keeping the needs of elderly individuals in mind—especially those who live alone. It brings together real-time health and safety tracking with friendly, easy-to-understand reminders. This means quicker help in emergencies and fewer missed routines. Overall, it supports safer, more independent living while giving peace of mind to both seniors and their loved ones.</a:t>
            </a:r>
            <a:endParaRPr lang="en-US" dirty="0"/>
          </a:p>
        </p:txBody>
      </p:sp>
    </p:spTree>
    <p:extLst>
      <p:ext uri="{BB962C8B-B14F-4D97-AF65-F5344CB8AC3E}">
        <p14:creationId xmlns:p14="http://schemas.microsoft.com/office/powerpoint/2010/main" val="24294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
        <p:nvSpPr>
          <p:cNvPr id="2" name="Rectangle 1"/>
          <p:cNvSpPr/>
          <p:nvPr/>
        </p:nvSpPr>
        <p:spPr>
          <a:xfrm>
            <a:off x="415637" y="2311508"/>
            <a:ext cx="6096000" cy="1703030"/>
          </a:xfrm>
          <a:prstGeom prst="rect">
            <a:avLst/>
          </a:prstGeom>
        </p:spPr>
        <p:txBody>
          <a:bodyPr>
            <a:spAutoFit/>
          </a:bodyPr>
          <a:lstStyle/>
          <a:p>
            <a:pPr>
              <a:lnSpc>
                <a:spcPct val="150000"/>
              </a:lnSpc>
              <a:buFont typeface="Arial" panose="020B0604020202020204" pitchFamily="34" charset="0"/>
              <a:buChar char="•"/>
            </a:pPr>
            <a:r>
              <a:rPr lang="en-GB" b="1" dirty="0"/>
              <a:t>Future Scope</a:t>
            </a:r>
            <a:r>
              <a:rPr lang="en-GB" dirty="0"/>
              <a:t>: Integration with wearable devices, mobile alerts, and multilingual </a:t>
            </a:r>
            <a:r>
              <a:rPr lang="en-GB" dirty="0" smtClean="0"/>
              <a:t>support</a:t>
            </a:r>
          </a:p>
          <a:p>
            <a:pPr>
              <a:lnSpc>
                <a:spcPct val="150000"/>
              </a:lnSpc>
              <a:buFont typeface="Arial" panose="020B0604020202020204" pitchFamily="34" charset="0"/>
              <a:buChar char="•"/>
            </a:pPr>
            <a:r>
              <a:rPr lang="en-GB" b="1" dirty="0"/>
              <a:t>LLM Integration</a:t>
            </a:r>
            <a:r>
              <a:rPr lang="en-GB" dirty="0"/>
              <a:t>: Personalized and simplified messages using models like </a:t>
            </a:r>
            <a:r>
              <a:rPr lang="en-GB" i="1" dirty="0"/>
              <a:t>Mistral</a:t>
            </a:r>
            <a:r>
              <a:rPr lang="en-GB" dirty="0"/>
              <a:t> via </a:t>
            </a:r>
            <a:r>
              <a:rPr lang="en-GB" dirty="0" err="1"/>
              <a:t>Ollama</a:t>
            </a:r>
            <a:endParaRPr lang="en-GB" dirty="0"/>
          </a:p>
        </p:txBody>
      </p:sp>
      <p:sp>
        <p:nvSpPr>
          <p:cNvPr id="4" name="TextBox 3"/>
          <p:cNvSpPr txBox="1"/>
          <p:nvPr/>
        </p:nvSpPr>
        <p:spPr>
          <a:xfrm>
            <a:off x="323868" y="1394692"/>
            <a:ext cx="6058069"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solidFill>
                  <a:schemeClr val="accent2"/>
                </a:solidFill>
              </a:rPr>
              <a:t>https://youtu.be/Lb5D892-2HY?si=oV9siVY9-MJ45sPb</a:t>
            </a:r>
          </a:p>
          <a:p>
            <a:pPr marL="285750" indent="-285750">
              <a:buFont typeface="Arial" panose="020B0604020202020204" pitchFamily="34" charset="0"/>
              <a:buChar char="•"/>
            </a:pPr>
            <a:r>
              <a:rPr lang="en-US" dirty="0" smtClean="0"/>
              <a:t>https</a:t>
            </a:r>
            <a:r>
              <a:rPr lang="en-US" dirty="0"/>
              <a:t>://</a:t>
            </a:r>
            <a:r>
              <a:rPr lang="en-US" dirty="0" smtClean="0"/>
              <a:t>ollama.ai</a:t>
            </a:r>
          </a:p>
          <a:p>
            <a:pPr marL="285750" indent="-285750">
              <a:buFont typeface="Arial" panose="020B0604020202020204" pitchFamily="34" charset="0"/>
              <a:buChar char="•"/>
            </a:pPr>
            <a:r>
              <a:rPr lang="en-US" dirty="0" err="1" smtClean="0"/>
              <a:t>OpenAI</a:t>
            </a:r>
            <a:r>
              <a:rPr lang="en-US" dirty="0" smtClean="0"/>
              <a:t> for Some Concepts</a:t>
            </a:r>
            <a:endParaRPr lang="en-US" dirty="0"/>
          </a:p>
        </p:txBody>
      </p:sp>
    </p:spTree>
    <p:extLst>
      <p:ext uri="{BB962C8B-B14F-4D97-AF65-F5344CB8AC3E}">
        <p14:creationId xmlns:p14="http://schemas.microsoft.com/office/powerpoint/2010/main" val="412367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4" name="Picture Placeholder 75">
            <a:extLst>
              <a:ext uri="{FF2B5EF4-FFF2-40B4-BE49-F238E27FC236}">
                <a16:creationId xmlns="" xmlns:a16="http://schemas.microsoft.com/office/drawing/2014/main" id="{E1450585-6EEC-BB84-99B7-41D3C2833C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7425" y="4279802"/>
            <a:ext cx="1434219" cy="1340663"/>
          </a:xfrm>
          <a:prstGeom prst="rect">
            <a:avLst/>
          </a:prstGeom>
        </p:spPr>
      </p:pic>
      <p:sp>
        <p:nvSpPr>
          <p:cNvPr id="15" name="Text Placeholder 27">
            <a:extLst>
              <a:ext uri="{FF2B5EF4-FFF2-40B4-BE49-F238E27FC236}">
                <a16:creationId xmlns=""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err="1" smtClean="0">
                <a:ln>
                  <a:noFill/>
                </a:ln>
                <a:solidFill>
                  <a:srgbClr val="A100FF"/>
                </a:solidFill>
                <a:effectLst/>
                <a:uLnTx/>
                <a:uFillTx/>
                <a:latin typeface="Graphik"/>
                <a:ea typeface="+mn-ea"/>
                <a:cs typeface="+mn-cs"/>
              </a:rPr>
              <a:t>Vaddi</a:t>
            </a:r>
            <a:r>
              <a:rPr kumimoji="0" lang="en-GB" sz="2000" b="1" i="0" u="none" strike="noStrike" kern="1200" cap="none" spc="0" normalizeH="0" noProof="0" dirty="0" smtClean="0">
                <a:ln>
                  <a:noFill/>
                </a:ln>
                <a:solidFill>
                  <a:srgbClr val="A100FF"/>
                </a:solidFill>
                <a:effectLst/>
                <a:uLnTx/>
                <a:uFillTx/>
                <a:latin typeface="Graphik"/>
                <a:ea typeface="+mn-ea"/>
                <a:cs typeface="+mn-cs"/>
              </a:rPr>
              <a:t> </a:t>
            </a:r>
            <a:r>
              <a:rPr kumimoji="0" lang="en-GB" sz="2000" b="1" i="0" u="none" strike="noStrike" kern="1200" cap="none" spc="0" normalizeH="0" noProof="0" dirty="0" err="1" smtClean="0">
                <a:ln>
                  <a:noFill/>
                </a:ln>
                <a:solidFill>
                  <a:srgbClr val="A100FF"/>
                </a:solidFill>
                <a:effectLst/>
                <a:uLnTx/>
                <a:uFillTx/>
                <a:latin typeface="Graphik"/>
                <a:ea typeface="+mn-ea"/>
                <a:cs typeface="+mn-cs"/>
              </a:rPr>
              <a:t>Akhil</a:t>
            </a:r>
            <a:r>
              <a:rPr kumimoji="0" lang="en-GB" sz="2000" b="1" i="0" u="none" strike="noStrike" kern="1200" cap="none" spc="0" normalizeH="0" baseline="0" noProof="0" dirty="0" smtClean="0">
                <a:ln>
                  <a:noFill/>
                </a:ln>
                <a:solidFill>
                  <a:srgbClr val="A100FF"/>
                </a:solidFill>
                <a:effectLst/>
                <a:uLnTx/>
                <a:uFillTx/>
                <a:latin typeface="Graphik"/>
                <a:ea typeface="+mn-ea"/>
                <a:cs typeface="+mn-cs"/>
              </a:rPr>
              <a:t>(Team </a:t>
            </a:r>
            <a:r>
              <a:rPr kumimoji="0" lang="en-GB" sz="2000" b="1" i="0" u="none" strike="noStrike" kern="1200" cap="none" spc="0" normalizeH="0" baseline="0" noProof="0" dirty="0">
                <a:ln>
                  <a:noFill/>
                </a:ln>
                <a:solidFill>
                  <a:srgbClr val="A100FF"/>
                </a:solidFill>
                <a:effectLst/>
                <a:uLnTx/>
                <a:uFillTx/>
                <a:latin typeface="Graphik"/>
                <a:ea typeface="+mn-ea"/>
                <a:cs typeface="+mn-cs"/>
              </a:rPr>
              <a:t>Leader)</a:t>
            </a:r>
          </a:p>
        </p:txBody>
      </p:sp>
      <p:sp>
        <p:nvSpPr>
          <p:cNvPr id="16" name="Rectangle 15">
            <a:extLst>
              <a:ext uri="{FF2B5EF4-FFF2-40B4-BE49-F238E27FC236}">
                <a16:creationId xmlns=""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Placeholder 75">
            <a:extLst>
              <a:ext uri="{FF2B5EF4-FFF2-40B4-BE49-F238E27FC236}">
                <a16:creationId xmlns="" xmlns:a16="http://schemas.microsoft.com/office/drawing/2014/main" id="{6C7C6447-C3A7-8373-190C-583E8C3360E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78051" y="4214472"/>
            <a:ext cx="1405803" cy="1471323"/>
          </a:xfrm>
          <a:prstGeom prst="rect">
            <a:avLst/>
          </a:prstGeom>
        </p:spPr>
      </p:pic>
      <p:sp>
        <p:nvSpPr>
          <p:cNvPr id="24" name="Text Placeholder 27">
            <a:extLst>
              <a:ext uri="{FF2B5EF4-FFF2-40B4-BE49-F238E27FC236}">
                <a16:creationId xmlns=""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err="1" smtClean="0">
                <a:ln>
                  <a:noFill/>
                </a:ln>
                <a:solidFill>
                  <a:srgbClr val="A100FF"/>
                </a:solidFill>
                <a:effectLst/>
                <a:uLnTx/>
                <a:uFillTx/>
                <a:latin typeface="Graphik"/>
                <a:ea typeface="+mn-ea"/>
                <a:cs typeface="+mn-cs"/>
              </a:rPr>
              <a:t>Arangi</a:t>
            </a:r>
            <a:r>
              <a:rPr kumimoji="0" lang="en-GB" sz="2000" b="1" i="0" u="none" strike="noStrike" kern="1200" cap="none" spc="0" normalizeH="0" baseline="0" noProof="0" dirty="0" smtClean="0">
                <a:ln>
                  <a:noFill/>
                </a:ln>
                <a:solidFill>
                  <a:srgbClr val="A100FF"/>
                </a:solidFill>
                <a:effectLst/>
                <a:uLnTx/>
                <a:uFillTx/>
                <a:latin typeface="Graphik"/>
                <a:ea typeface="+mn-ea"/>
                <a:cs typeface="+mn-cs"/>
              </a:rPr>
              <a:t> </a:t>
            </a:r>
            <a:r>
              <a:rPr kumimoji="0" lang="en-GB" sz="2000" b="1" i="0" u="none" strike="noStrike" kern="1200" cap="none" spc="0" normalizeH="0" baseline="0" noProof="0" dirty="0" err="1" smtClean="0">
                <a:ln>
                  <a:noFill/>
                </a:ln>
                <a:solidFill>
                  <a:srgbClr val="A100FF"/>
                </a:solidFill>
                <a:effectLst/>
                <a:uLnTx/>
                <a:uFillTx/>
                <a:latin typeface="Graphik"/>
                <a:ea typeface="+mn-ea"/>
                <a:cs typeface="+mn-cs"/>
              </a:rPr>
              <a:t>Bharath</a:t>
            </a:r>
            <a:r>
              <a:rPr kumimoji="0" lang="en-GB" sz="2000" b="1" i="0" u="none" strike="noStrike" kern="1200" cap="none" spc="0" normalizeH="0" baseline="0" noProof="0" dirty="0" smtClean="0">
                <a:ln>
                  <a:noFill/>
                </a:ln>
                <a:solidFill>
                  <a:srgbClr val="A100FF"/>
                </a:solidFill>
                <a:effectLst/>
                <a:uLnTx/>
                <a:uFillTx/>
                <a:latin typeface="Graphik"/>
                <a:ea typeface="+mn-ea"/>
                <a:cs typeface="+mn-cs"/>
              </a:rPr>
              <a:t> Chandra</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sp>
        <p:nvSpPr>
          <p:cNvPr id="25" name="Title 17">
            <a:extLst>
              <a:ext uri="{FF2B5EF4-FFF2-40B4-BE49-F238E27FC236}">
                <a16:creationId xmlns=""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152370901"/>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 xmlns:a16="http://schemas.microsoft.com/office/drawing/2014/main" val="129918070"/>
                    </a:ext>
                  </a:extLst>
                </a:gridCol>
                <a:gridCol w="7235382">
                  <a:extLst>
                    <a:ext uri="{9D8B030D-6E8A-4147-A177-3AD203B41FA5}">
                      <a16:colId xmlns="" xmlns:a16="http://schemas.microsoft.com/office/drawing/2014/main" val="1188269312"/>
                    </a:ext>
                  </a:extLst>
                </a:gridCol>
              </a:tblGrid>
              <a:tr h="378454">
                <a:tc>
                  <a:txBody>
                    <a:bodyPr/>
                    <a:lstStyle/>
                    <a:p>
                      <a:r>
                        <a:rPr lang="en-US" sz="1400" dirty="0">
                          <a:solidFill>
                            <a:srgbClr val="A100FF"/>
                          </a:solidFill>
                        </a:rPr>
                        <a:t>TEAM NAME</a:t>
                      </a:r>
                      <a:r>
                        <a:rPr lang="en-US" sz="1400" dirty="0" smtClean="0">
                          <a:solidFill>
                            <a:srgbClr val="A100FF"/>
                          </a:solidFill>
                        </a:rPr>
                        <a:t>: </a:t>
                      </a:r>
                      <a:r>
                        <a:rPr lang="en-US" sz="1400" dirty="0" err="1" smtClean="0">
                          <a:solidFill>
                            <a:srgbClr val="A100FF"/>
                          </a:solidFill>
                        </a:rPr>
                        <a:t>ByteCure</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 xmlns:a16="http://schemas.microsoft.com/office/drawing/2014/main" val="2234512452"/>
                  </a:ext>
                </a:extLst>
              </a:tr>
            </a:tbl>
          </a:graphicData>
        </a:graphic>
      </p:graphicFrame>
      <p:cxnSp>
        <p:nvCxnSpPr>
          <p:cNvPr id="27" name="Straight Connector 26">
            <a:extLst>
              <a:ext uri="{FF2B5EF4-FFF2-40B4-BE49-F238E27FC236}">
                <a16:creationId xmlns=""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574874568"/>
              </p:ext>
            </p:extLst>
          </p:nvPr>
        </p:nvGraphicFramePr>
        <p:xfrm>
          <a:off x="323868" y="990600"/>
          <a:ext cx="11544264" cy="5267325"/>
        </p:xfrm>
        <a:graphic>
          <a:graphicData uri="http://schemas.openxmlformats.org/drawingml/2006/table">
            <a:tbl>
              <a:tblPr bandRow="1">
                <a:tableStyleId>{B301B821-A1FF-4177-AEE7-76D212191A09}</a:tableStyleId>
              </a:tblPr>
              <a:tblGrid>
                <a:gridCol w="2907429">
                  <a:extLst>
                    <a:ext uri="{9D8B030D-6E8A-4147-A177-3AD203B41FA5}">
                      <a16:colId xmlns="" xmlns:a16="http://schemas.microsoft.com/office/drawing/2014/main" val="562209318"/>
                    </a:ext>
                  </a:extLst>
                </a:gridCol>
                <a:gridCol w="8636835">
                  <a:extLst>
                    <a:ext uri="{9D8B030D-6E8A-4147-A177-3AD203B41FA5}">
                      <a16:colId xmlns=""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r>
                        <a:rPr lang="en-US" dirty="0">
                          <a:latin typeface="Graphik" panose="020B0503030202060203" pitchFamily="34" charset="0"/>
                        </a:rPr>
                        <a:t/>
                      </a:r>
                      <a:br>
                        <a:rPr lang="en-US" dirty="0">
                          <a:latin typeface="Graphik" panose="020B0503030202060203" pitchFamily="34" charset="0"/>
                        </a:rPr>
                      </a:br>
                      <a:r>
                        <a:rPr lang="en-US" sz="1400" b="0" i="0" u="none" strike="noStrike" cap="none" dirty="0">
                          <a:solidFill>
                            <a:schemeClr val="dk1"/>
                          </a:solidFill>
                          <a:effectLst/>
                          <a:latin typeface="Graphik" panose="020B0503030202060203" pitchFamily="34" charset="0"/>
                          <a:ea typeface="+mn-ea"/>
                          <a:cs typeface="+mn-cs"/>
                          <a:sym typeface="Arial"/>
                        </a:rPr>
                        <a:t>(Provide a concise and impactful title for your idea.)</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GB" dirty="0" err="1" smtClean="0"/>
                        <a:t>ElderEase</a:t>
                      </a:r>
                      <a:r>
                        <a:rPr lang="en-GB" dirty="0" smtClean="0"/>
                        <a:t>: Tech with a Tender Touch</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 xmlns:a16="http://schemas.microsoft.com/office/drawing/2014/main" val="2836812125"/>
                  </a:ext>
                </a:extLst>
              </a:tr>
              <a:tr h="816769">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smtClean="0">
                          <a:latin typeface="Graphik" panose="020B0503030202060203" pitchFamily="34" charset="0"/>
                        </a:rPr>
                        <a:t>ByteCure</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algn="just"/>
                      <a:r>
                        <a:rPr lang="en-GB" dirty="0" smtClean="0"/>
                        <a:t>Elderly individuals living independently face challenges in monitoring their health, safety, and daily activities, which can lead to delayed assistance during emergencies and reduced quality of life.</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t>Implement an intelligent, multi-agent system—</a:t>
                      </a:r>
                      <a:r>
                        <a:rPr lang="en-GB" b="1" dirty="0" err="1" smtClean="0"/>
                        <a:t>ElderEase</a:t>
                      </a:r>
                      <a:r>
                        <a:rPr lang="en-GB" b="1" dirty="0" smtClean="0"/>
                        <a:t>: Tech with a Tender Touch</a:t>
                      </a:r>
                      <a:r>
                        <a:rPr lang="en-GB" dirty="0" smtClean="0"/>
                        <a:t>—that continuously monitors vital health parameters, detects safety hazards (e.g., falls), and sends friendly, personalized reminders and alerts to both the elderly and their caregivers, ensuring timely interventions and enhanced well-being.</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p:cNvSpPr txBox="1"/>
          <p:nvPr/>
        </p:nvSpPr>
        <p:spPr>
          <a:xfrm>
            <a:off x="323868" y="1394690"/>
            <a:ext cx="10418785" cy="1200329"/>
          </a:xfrm>
          <a:prstGeom prst="rect">
            <a:avLst/>
          </a:prstGeom>
          <a:noFill/>
        </p:spPr>
        <p:txBody>
          <a:bodyPr wrap="square" rtlCol="0">
            <a:spAutoFit/>
          </a:bodyPr>
          <a:lstStyle/>
          <a:p>
            <a:pPr algn="just"/>
            <a:r>
              <a:rPr lang="en-GB" dirty="0"/>
              <a:t>Many seniors living independently find it challenging to keep up with regular health monitoring and often lack immediate support during emergencies. This gap in care can compromise their overall well-being, underscoring the need for a user-friendly system that offers constant monitoring and delivers timely alerts to both the elderly and their caregivers.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p:cNvSpPr txBox="1"/>
          <p:nvPr/>
        </p:nvSpPr>
        <p:spPr>
          <a:xfrm>
            <a:off x="434109" y="1487053"/>
            <a:ext cx="8654472"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b="1" dirty="0"/>
              <a:t>Continuous Monitoring</a:t>
            </a:r>
            <a:r>
              <a:rPr lang="en-GB" dirty="0"/>
              <a:t>: Use wearable sensors and data feeds to track vital signs in real </a:t>
            </a:r>
            <a:r>
              <a:rPr lang="en-GB" dirty="0" smtClean="0"/>
              <a:t>time.</a:t>
            </a:r>
          </a:p>
          <a:p>
            <a:pPr marL="285750" indent="-285750">
              <a:lnSpc>
                <a:spcPct val="150000"/>
              </a:lnSpc>
              <a:buFont typeface="Arial" panose="020B0604020202020204" pitchFamily="34" charset="0"/>
              <a:buChar char="•"/>
            </a:pPr>
            <a:r>
              <a:rPr lang="en-GB" b="1" dirty="0" smtClean="0"/>
              <a:t>Instant </a:t>
            </a:r>
            <a:r>
              <a:rPr lang="en-GB" b="1" dirty="0"/>
              <a:t>Alerts</a:t>
            </a:r>
            <a:r>
              <a:rPr lang="en-GB" dirty="0"/>
              <a:t>: Automatically detect falls and unusual inactivity to quickly notify </a:t>
            </a:r>
            <a:r>
              <a:rPr lang="en-GB" dirty="0" smtClean="0"/>
              <a:t>caregivers.</a:t>
            </a:r>
          </a:p>
          <a:p>
            <a:pPr marL="285750" indent="-285750">
              <a:lnSpc>
                <a:spcPct val="150000"/>
              </a:lnSpc>
              <a:buFont typeface="Arial" panose="020B0604020202020204" pitchFamily="34" charset="0"/>
              <a:buChar char="•"/>
            </a:pPr>
            <a:r>
              <a:rPr lang="en-GB" b="1" dirty="0" smtClean="0"/>
              <a:t>Personalized </a:t>
            </a:r>
            <a:r>
              <a:rPr lang="en-GB" b="1" dirty="0"/>
              <a:t>Reminders</a:t>
            </a:r>
            <a:r>
              <a:rPr lang="en-GB" dirty="0"/>
              <a:t>: Deliver gentle notifications for medications and daily </a:t>
            </a:r>
            <a:r>
              <a:rPr lang="en-GB" dirty="0" smtClean="0"/>
              <a:t>activities.</a:t>
            </a:r>
          </a:p>
          <a:p>
            <a:pPr marL="285750" indent="-285750">
              <a:lnSpc>
                <a:spcPct val="150000"/>
              </a:lnSpc>
              <a:buFont typeface="Arial" panose="020B0604020202020204" pitchFamily="34" charset="0"/>
              <a:buChar char="•"/>
            </a:pPr>
            <a:r>
              <a:rPr lang="en-GB" b="1" dirty="0" smtClean="0"/>
              <a:t>User-Friendly </a:t>
            </a:r>
            <a:r>
              <a:rPr lang="en-GB" b="1" dirty="0"/>
              <a:t>Dashboard</a:t>
            </a:r>
            <a:r>
              <a:rPr lang="en-GB" dirty="0"/>
              <a:t>: Provide an intuitive interface with clear visuals and supportive </a:t>
            </a:r>
            <a:r>
              <a:rPr lang="en-GB" dirty="0" smtClean="0"/>
              <a:t>messaging.</a:t>
            </a:r>
          </a:p>
          <a:p>
            <a:pPr marL="285750" indent="-285750">
              <a:lnSpc>
                <a:spcPct val="150000"/>
              </a:lnSpc>
              <a:buFont typeface="Arial" panose="020B0604020202020204" pitchFamily="34" charset="0"/>
              <a:buChar char="•"/>
            </a:pPr>
            <a:r>
              <a:rPr lang="en-GB" b="1" dirty="0" smtClean="0"/>
              <a:t>Integrated </a:t>
            </a:r>
            <a:r>
              <a:rPr lang="en-GB" b="1" dirty="0"/>
              <a:t>Care</a:t>
            </a:r>
            <a:r>
              <a:rPr lang="en-GB" dirty="0"/>
              <a:t>: Seamlessly combine health, safety, and reminder modules for proactive support.</a:t>
            </a:r>
            <a:endParaRPr lang="en-US" dirty="0"/>
          </a:p>
        </p:txBody>
      </p:sp>
    </p:spTree>
    <p:extLst>
      <p:ext uri="{BB962C8B-B14F-4D97-AF65-F5344CB8AC3E}">
        <p14:creationId xmlns:p14="http://schemas.microsoft.com/office/powerpoint/2010/main" val="86936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List the key technologies, frameworks, and tools you utilized in your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p:cNvSpPr txBox="1"/>
          <p:nvPr/>
        </p:nvSpPr>
        <p:spPr>
          <a:xfrm>
            <a:off x="572656" y="1662546"/>
            <a:ext cx="9359959" cy="29495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Backend</a:t>
            </a:r>
            <a:r>
              <a:rPr lang="en-US" dirty="0"/>
              <a:t>: Python with Flask for web application </a:t>
            </a:r>
            <a:r>
              <a:rPr lang="en-US" dirty="0" smtClean="0"/>
              <a:t>development</a:t>
            </a:r>
          </a:p>
          <a:p>
            <a:pPr marL="285750" indent="-285750">
              <a:lnSpc>
                <a:spcPct val="150000"/>
              </a:lnSpc>
              <a:buFont typeface="Arial" panose="020B0604020202020204" pitchFamily="34" charset="0"/>
              <a:buChar char="•"/>
            </a:pPr>
            <a:r>
              <a:rPr lang="en-US" b="1" dirty="0" smtClean="0"/>
              <a:t>Database</a:t>
            </a:r>
            <a:r>
              <a:rPr lang="en-US" dirty="0"/>
              <a:t>: PostgreSQL with psycopg2 for data </a:t>
            </a:r>
            <a:r>
              <a:rPr lang="en-US" dirty="0" smtClean="0"/>
              <a:t>management</a:t>
            </a:r>
          </a:p>
          <a:p>
            <a:pPr marL="285750" indent="-285750">
              <a:lnSpc>
                <a:spcPct val="150000"/>
              </a:lnSpc>
              <a:buFont typeface="Arial" panose="020B0604020202020204" pitchFamily="34" charset="0"/>
              <a:buChar char="•"/>
            </a:pPr>
            <a:r>
              <a:rPr lang="en-US" b="1" dirty="0" smtClean="0"/>
              <a:t>Data</a:t>
            </a:r>
            <a:r>
              <a:rPr lang="en-US" dirty="0" smtClean="0"/>
              <a:t> </a:t>
            </a:r>
            <a:r>
              <a:rPr lang="en-US" b="1" dirty="0"/>
              <a:t>Processing</a:t>
            </a:r>
            <a:r>
              <a:rPr lang="en-US" dirty="0"/>
              <a:t>: Pandas for CSV data </a:t>
            </a:r>
            <a:r>
              <a:rPr lang="en-US" dirty="0" smtClean="0"/>
              <a:t>manipulation</a:t>
            </a:r>
          </a:p>
          <a:p>
            <a:pPr marL="285750" indent="-285750">
              <a:lnSpc>
                <a:spcPct val="150000"/>
              </a:lnSpc>
              <a:buFont typeface="Arial" panose="020B0604020202020204" pitchFamily="34" charset="0"/>
              <a:buChar char="•"/>
            </a:pPr>
            <a:r>
              <a:rPr lang="en-US" b="1" dirty="0" smtClean="0"/>
              <a:t>Frontend</a:t>
            </a:r>
            <a:r>
              <a:rPr lang="en-US" dirty="0"/>
              <a:t>: HTML, CSS, and JavaScript for user </a:t>
            </a:r>
            <a:r>
              <a:rPr lang="en-US" dirty="0" smtClean="0"/>
              <a:t>interfaces</a:t>
            </a:r>
          </a:p>
          <a:p>
            <a:pPr marL="285750" indent="-285750">
              <a:lnSpc>
                <a:spcPct val="150000"/>
              </a:lnSpc>
              <a:buFont typeface="Arial" panose="020B0604020202020204" pitchFamily="34" charset="0"/>
              <a:buChar char="•"/>
            </a:pPr>
            <a:r>
              <a:rPr lang="en-US" b="1" dirty="0" smtClean="0"/>
              <a:t>Natural </a:t>
            </a:r>
            <a:r>
              <a:rPr lang="en-US" b="1" dirty="0"/>
              <a:t>Language Generation</a:t>
            </a:r>
            <a:r>
              <a:rPr lang="en-US" dirty="0"/>
              <a:t>: </a:t>
            </a:r>
            <a:r>
              <a:rPr lang="en-US" dirty="0" err="1"/>
              <a:t>Ollama</a:t>
            </a:r>
            <a:r>
              <a:rPr lang="en-US" dirty="0"/>
              <a:t> (using models like mistral) for generating friendly, elder-appropriate </a:t>
            </a:r>
            <a:r>
              <a:rPr lang="en-US" dirty="0" smtClean="0"/>
              <a:t>messages</a:t>
            </a:r>
          </a:p>
          <a:p>
            <a:pPr marL="285750" indent="-285750">
              <a:lnSpc>
                <a:spcPct val="150000"/>
              </a:lnSpc>
              <a:buFont typeface="Arial" panose="020B0604020202020204" pitchFamily="34" charset="0"/>
              <a:buChar char="•"/>
            </a:pPr>
            <a:r>
              <a:rPr lang="en-US" b="1" dirty="0" err="1" smtClean="0"/>
              <a:t>IoT</a:t>
            </a:r>
            <a:r>
              <a:rPr lang="en-US" b="1" dirty="0" smtClean="0"/>
              <a:t> </a:t>
            </a:r>
            <a:r>
              <a:rPr lang="en-US" b="1" dirty="0"/>
              <a:t>Integration (Conceptual)</a:t>
            </a:r>
            <a:r>
              <a:rPr lang="en-US" dirty="0"/>
              <a:t>: Wearable sensors for real-time health monitoring</a:t>
            </a:r>
          </a:p>
        </p:txBody>
      </p:sp>
    </p:spTree>
    <p:extLst>
      <p:ext uri="{BB962C8B-B14F-4D97-AF65-F5344CB8AC3E}">
        <p14:creationId xmlns:p14="http://schemas.microsoft.com/office/powerpoint/2010/main" val="3553521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
        <p:nvSpPr>
          <p:cNvPr id="4" name="Rounded Rectangle 3"/>
          <p:cNvSpPr/>
          <p:nvPr/>
        </p:nvSpPr>
        <p:spPr>
          <a:xfrm>
            <a:off x="1117599" y="1440873"/>
            <a:ext cx="2318327" cy="187498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p:cNvSpPr/>
          <p:nvPr/>
        </p:nvSpPr>
        <p:spPr>
          <a:xfrm>
            <a:off x="4781580" y="1440873"/>
            <a:ext cx="2318327" cy="1874982"/>
          </a:xfrm>
          <a:prstGeom prst="round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117599" y="3846945"/>
            <a:ext cx="2318327" cy="1874982"/>
          </a:xfrm>
          <a:prstGeom prst="roundRect">
            <a:avLst/>
          </a:prstGeom>
          <a:solidFill>
            <a:srgbClr val="7ECA6C"/>
          </a:solidFill>
          <a:ln>
            <a:solidFill>
              <a:srgbClr val="7ECA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4781579" y="3841718"/>
            <a:ext cx="2318327" cy="1874982"/>
          </a:xfrm>
          <a:prstGeom prst="roundRect">
            <a:avLst/>
          </a:prstGeom>
          <a:solidFill>
            <a:srgbClr val="D29EE2"/>
          </a:solidFill>
          <a:ln>
            <a:solidFill>
              <a:srgbClr val="D29E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41235" y="3854447"/>
            <a:ext cx="1773382" cy="584775"/>
          </a:xfrm>
          <a:prstGeom prst="rect">
            <a:avLst/>
          </a:prstGeom>
          <a:noFill/>
        </p:spPr>
        <p:txBody>
          <a:bodyPr wrap="square" rtlCol="0">
            <a:spAutoFit/>
          </a:bodyPr>
          <a:lstStyle/>
          <a:p>
            <a:r>
              <a:rPr lang="en-US" sz="1600" b="1" dirty="0" smtClean="0"/>
              <a:t>Monitoring Agent</a:t>
            </a:r>
            <a:endParaRPr lang="en-US" sz="1600" b="1" dirty="0"/>
          </a:p>
        </p:txBody>
      </p:sp>
      <p:sp>
        <p:nvSpPr>
          <p:cNvPr id="11" name="TextBox 10"/>
          <p:cNvSpPr txBox="1"/>
          <p:nvPr/>
        </p:nvSpPr>
        <p:spPr>
          <a:xfrm>
            <a:off x="5569527" y="3846945"/>
            <a:ext cx="1773382" cy="584775"/>
          </a:xfrm>
          <a:prstGeom prst="rect">
            <a:avLst/>
          </a:prstGeom>
          <a:noFill/>
        </p:spPr>
        <p:txBody>
          <a:bodyPr wrap="square" rtlCol="0">
            <a:spAutoFit/>
          </a:bodyPr>
          <a:lstStyle/>
          <a:p>
            <a:r>
              <a:rPr lang="en-US" sz="1600" b="1" dirty="0" smtClean="0"/>
              <a:t>Notification Agent</a:t>
            </a:r>
            <a:endParaRPr lang="en-US" sz="1600" b="1" dirty="0"/>
          </a:p>
        </p:txBody>
      </p:sp>
      <p:sp>
        <p:nvSpPr>
          <p:cNvPr id="12" name="TextBox 11"/>
          <p:cNvSpPr txBox="1"/>
          <p:nvPr/>
        </p:nvSpPr>
        <p:spPr>
          <a:xfrm>
            <a:off x="5569527" y="1461846"/>
            <a:ext cx="1773382" cy="584775"/>
          </a:xfrm>
          <a:prstGeom prst="rect">
            <a:avLst/>
          </a:prstGeom>
          <a:noFill/>
        </p:spPr>
        <p:txBody>
          <a:bodyPr wrap="square" rtlCol="0">
            <a:spAutoFit/>
          </a:bodyPr>
          <a:lstStyle/>
          <a:p>
            <a:r>
              <a:rPr lang="en-US" sz="1600" b="1" dirty="0" smtClean="0"/>
              <a:t>Caretaker </a:t>
            </a:r>
          </a:p>
          <a:p>
            <a:r>
              <a:rPr lang="en-US" sz="1600" b="1" dirty="0" smtClean="0"/>
              <a:t>Agent</a:t>
            </a:r>
            <a:endParaRPr lang="en-US" sz="1600" b="1" dirty="0"/>
          </a:p>
        </p:txBody>
      </p:sp>
      <p:sp>
        <p:nvSpPr>
          <p:cNvPr id="13" name="TextBox 12"/>
          <p:cNvSpPr txBox="1"/>
          <p:nvPr/>
        </p:nvSpPr>
        <p:spPr>
          <a:xfrm>
            <a:off x="1784045" y="1461846"/>
            <a:ext cx="1773382" cy="584775"/>
          </a:xfrm>
          <a:prstGeom prst="rect">
            <a:avLst/>
          </a:prstGeom>
          <a:noFill/>
        </p:spPr>
        <p:txBody>
          <a:bodyPr wrap="square" rtlCol="0">
            <a:spAutoFit/>
          </a:bodyPr>
          <a:lstStyle/>
          <a:p>
            <a:r>
              <a:rPr lang="en-US" sz="1600" b="1" dirty="0" smtClean="0"/>
              <a:t>Elder User (Device Agent)</a:t>
            </a:r>
            <a:endParaRPr lang="en-US" sz="1600" b="1" dirty="0"/>
          </a:p>
        </p:txBody>
      </p:sp>
      <p:pic>
        <p:nvPicPr>
          <p:cNvPr id="9" name="Picture 8"/>
          <p:cNvPicPr>
            <a:picLocks noChangeAspect="1"/>
          </p:cNvPicPr>
          <p:nvPr/>
        </p:nvPicPr>
        <p:blipFill>
          <a:blip r:embed="rId3"/>
          <a:stretch>
            <a:fillRect/>
          </a:stretch>
        </p:blipFill>
        <p:spPr>
          <a:xfrm>
            <a:off x="1333993" y="1529207"/>
            <a:ext cx="450052" cy="450052"/>
          </a:xfrm>
          <a:prstGeom prst="rect">
            <a:avLst/>
          </a:prstGeom>
        </p:spPr>
      </p:pic>
      <p:pic>
        <p:nvPicPr>
          <p:cNvPr id="14" name="Picture 13"/>
          <p:cNvPicPr>
            <a:picLocks noChangeAspect="1"/>
          </p:cNvPicPr>
          <p:nvPr/>
        </p:nvPicPr>
        <p:blipFill>
          <a:blip r:embed="rId4"/>
          <a:stretch>
            <a:fillRect/>
          </a:stretch>
        </p:blipFill>
        <p:spPr>
          <a:xfrm>
            <a:off x="5070762" y="1477057"/>
            <a:ext cx="498765" cy="498765"/>
          </a:xfrm>
          <a:prstGeom prst="rect">
            <a:avLst/>
          </a:prstGeom>
        </p:spPr>
      </p:pic>
      <p:pic>
        <p:nvPicPr>
          <p:cNvPr id="15" name="Picture 14"/>
          <p:cNvPicPr>
            <a:picLocks noChangeAspect="1"/>
          </p:cNvPicPr>
          <p:nvPr/>
        </p:nvPicPr>
        <p:blipFill>
          <a:blip r:embed="rId5"/>
          <a:stretch>
            <a:fillRect/>
          </a:stretch>
        </p:blipFill>
        <p:spPr>
          <a:xfrm>
            <a:off x="5088938" y="3885921"/>
            <a:ext cx="480589" cy="480589"/>
          </a:xfrm>
          <a:prstGeom prst="rect">
            <a:avLst/>
          </a:prstGeom>
        </p:spPr>
      </p:pic>
      <p:pic>
        <p:nvPicPr>
          <p:cNvPr id="16" name="Picture 15"/>
          <p:cNvPicPr>
            <a:picLocks noChangeAspect="1"/>
          </p:cNvPicPr>
          <p:nvPr/>
        </p:nvPicPr>
        <p:blipFill>
          <a:blip r:embed="rId6"/>
          <a:stretch>
            <a:fillRect/>
          </a:stretch>
        </p:blipFill>
        <p:spPr>
          <a:xfrm>
            <a:off x="1591216" y="3885921"/>
            <a:ext cx="450019" cy="450019"/>
          </a:xfrm>
          <a:prstGeom prst="rect">
            <a:avLst/>
          </a:prstGeom>
        </p:spPr>
      </p:pic>
      <p:sp>
        <p:nvSpPr>
          <p:cNvPr id="17" name="TextBox 16"/>
          <p:cNvSpPr txBox="1"/>
          <p:nvPr/>
        </p:nvSpPr>
        <p:spPr>
          <a:xfrm>
            <a:off x="1559019" y="2113982"/>
            <a:ext cx="2165786" cy="954107"/>
          </a:xfrm>
          <a:prstGeom prst="rect">
            <a:avLst/>
          </a:prstGeom>
          <a:noFill/>
        </p:spPr>
        <p:txBody>
          <a:bodyPr wrap="square" rtlCol="0">
            <a:spAutoFit/>
          </a:bodyPr>
          <a:lstStyle/>
          <a:p>
            <a:r>
              <a:rPr lang="en-GB" sz="1400" dirty="0"/>
              <a:t>Interacts via a simple interface Receives friendly alerts and </a:t>
            </a:r>
            <a:r>
              <a:rPr lang="en-GB" sz="1400" dirty="0" smtClean="0"/>
              <a:t>reminders </a:t>
            </a:r>
            <a:endParaRPr lang="en-US" sz="1400" dirty="0"/>
          </a:p>
        </p:txBody>
      </p:sp>
      <p:sp>
        <p:nvSpPr>
          <p:cNvPr id="19" name="TextBox 18"/>
          <p:cNvSpPr txBox="1"/>
          <p:nvPr/>
        </p:nvSpPr>
        <p:spPr>
          <a:xfrm>
            <a:off x="5151641" y="2053450"/>
            <a:ext cx="2165786" cy="954107"/>
          </a:xfrm>
          <a:prstGeom prst="rect">
            <a:avLst/>
          </a:prstGeom>
          <a:noFill/>
        </p:spPr>
        <p:txBody>
          <a:bodyPr wrap="square" rtlCol="0">
            <a:spAutoFit/>
          </a:bodyPr>
          <a:lstStyle/>
          <a:p>
            <a:r>
              <a:rPr lang="en-GB" sz="1400" dirty="0"/>
              <a:t>Accesses monitoring dashboard Sets schedules, receives alerts </a:t>
            </a:r>
            <a:endParaRPr lang="en-US" sz="1400" dirty="0"/>
          </a:p>
        </p:txBody>
      </p:sp>
      <p:sp>
        <p:nvSpPr>
          <p:cNvPr id="21" name="TextBox 20"/>
          <p:cNvSpPr txBox="1"/>
          <p:nvPr/>
        </p:nvSpPr>
        <p:spPr>
          <a:xfrm>
            <a:off x="1559019" y="4439222"/>
            <a:ext cx="2165786" cy="307777"/>
          </a:xfrm>
          <a:prstGeom prst="rect">
            <a:avLst/>
          </a:prstGeom>
          <a:noFill/>
        </p:spPr>
        <p:txBody>
          <a:bodyPr wrap="square" rtlCol="0">
            <a:spAutoFit/>
          </a:bodyPr>
          <a:lstStyle/>
          <a:p>
            <a:r>
              <a:rPr lang="en-US" sz="1400" dirty="0"/>
              <a:t>Tracks vital signs </a:t>
            </a:r>
          </a:p>
        </p:txBody>
      </p:sp>
      <p:sp>
        <p:nvSpPr>
          <p:cNvPr id="22" name="TextBox 21"/>
          <p:cNvSpPr txBox="1"/>
          <p:nvPr/>
        </p:nvSpPr>
        <p:spPr>
          <a:xfrm>
            <a:off x="5151641" y="4386584"/>
            <a:ext cx="2165786" cy="738664"/>
          </a:xfrm>
          <a:prstGeom prst="rect">
            <a:avLst/>
          </a:prstGeom>
          <a:noFill/>
        </p:spPr>
        <p:txBody>
          <a:bodyPr wrap="square" rtlCol="0">
            <a:spAutoFit/>
          </a:bodyPr>
          <a:lstStyle/>
          <a:p>
            <a:r>
              <a:rPr lang="en-GB" sz="1400" dirty="0"/>
              <a:t>Triggers alerts and reminders Uses natural language </a:t>
            </a:r>
            <a:r>
              <a:rPr lang="en-GB" sz="1400" dirty="0" err="1"/>
              <a:t>gener</a:t>
            </a:r>
            <a:endParaRPr lang="en-US" sz="1400" dirty="0"/>
          </a:p>
        </p:txBody>
      </p:sp>
      <p:cxnSp>
        <p:nvCxnSpPr>
          <p:cNvPr id="25" name="Straight Arrow Connector 24"/>
          <p:cNvCxnSpPr>
            <a:stCxn id="6" idx="1"/>
          </p:cNvCxnSpPr>
          <p:nvPr/>
        </p:nvCxnSpPr>
        <p:spPr>
          <a:xfrm flipH="1" flipV="1">
            <a:off x="3435926" y="2373745"/>
            <a:ext cx="1345654" cy="46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a:endCxn id="7" idx="0"/>
          </p:cNvCxnSpPr>
          <p:nvPr/>
        </p:nvCxnSpPr>
        <p:spPr>
          <a:xfrm>
            <a:off x="2276763" y="3315855"/>
            <a:ext cx="0" cy="531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086763" y="3319864"/>
            <a:ext cx="0" cy="531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H="1" flipV="1">
            <a:off x="3435926" y="4755916"/>
            <a:ext cx="1345654" cy="46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70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pic>
        <p:nvPicPr>
          <p:cNvPr id="4" name="Picture 3"/>
          <p:cNvPicPr>
            <a:picLocks noChangeAspect="1"/>
          </p:cNvPicPr>
          <p:nvPr/>
        </p:nvPicPr>
        <p:blipFill>
          <a:blip r:embed="rId3"/>
          <a:stretch>
            <a:fillRect/>
          </a:stretch>
        </p:blipFill>
        <p:spPr>
          <a:xfrm>
            <a:off x="981143" y="978432"/>
            <a:ext cx="3267584" cy="5030224"/>
          </a:xfrm>
          <a:prstGeom prst="rect">
            <a:avLst/>
          </a:prstGeom>
        </p:spPr>
      </p:pic>
    </p:spTree>
    <p:extLst>
      <p:ext uri="{BB962C8B-B14F-4D97-AF65-F5344CB8AC3E}">
        <p14:creationId xmlns:p14="http://schemas.microsoft.com/office/powerpoint/2010/main" val="293720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Rectangle 1"/>
          <p:cNvSpPr/>
          <p:nvPr/>
        </p:nvSpPr>
        <p:spPr>
          <a:xfrm>
            <a:off x="323868" y="1535653"/>
            <a:ext cx="9975273" cy="369332"/>
          </a:xfrm>
          <a:prstGeom prst="rect">
            <a:avLst/>
          </a:prstGeom>
        </p:spPr>
        <p:txBody>
          <a:bodyPr wrap="square">
            <a:spAutoFit/>
          </a:bodyPr>
          <a:lstStyle/>
          <a:p>
            <a:r>
              <a:rPr lang="en-US" dirty="0">
                <a:hlinkClick r:id="rId3"/>
              </a:rPr>
              <a:t>https://</a:t>
            </a:r>
            <a:r>
              <a:rPr lang="en-US" dirty="0" smtClean="0">
                <a:hlinkClick r:id="rId3"/>
              </a:rPr>
              <a:t>drive.google.com/file/d/1N5YK7TnQtogcvppLN48zK_yZ89GwquDJ/view?usp=sharing</a:t>
            </a:r>
            <a:r>
              <a:rPr lang="en-US" dirty="0" smtClean="0"/>
              <a:t> </a:t>
            </a:r>
            <a:endParaRPr lang="en-US" dirty="0"/>
          </a:p>
        </p:txBody>
      </p:sp>
    </p:spTree>
    <p:extLst>
      <p:ext uri="{BB962C8B-B14F-4D97-AF65-F5344CB8AC3E}">
        <p14:creationId xmlns:p14="http://schemas.microsoft.com/office/powerpoint/2010/main" val="1039734170"/>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242</TotalTime>
  <Words>535</Words>
  <Application>Microsoft Office PowerPoint</Application>
  <PresentationFormat>Widescreen</PresentationFormat>
  <Paragraphs>58</Paragraphs>
  <Slides>12</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Aptos</vt:lpstr>
      <vt:lpstr>Arial</vt:lpstr>
      <vt:lpstr>Google Sans SemiBold</vt:lpstr>
      <vt:lpstr>Graphik</vt:lpstr>
      <vt:lpstr>Graphik Light</vt:lpstr>
      <vt:lpstr>Graphik Medium</vt:lpstr>
      <vt:lpstr>Graphik Semibold</vt:lpstr>
      <vt:lpstr>Times New Roman</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Tolentino, Ma. Antonette</dc:creator>
  <cp:lastModifiedBy>Microsoft account</cp:lastModifiedBy>
  <cp:revision>27</cp:revision>
  <dcterms:created xsi:type="dcterms:W3CDTF">2025-02-26T01:18:59Z</dcterms:created>
  <dcterms:modified xsi:type="dcterms:W3CDTF">2025-04-11T06:26:20Z</dcterms:modified>
</cp:coreProperties>
</file>