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58" r:id="rId4"/>
    <p:sldId id="259" r:id="rId5"/>
    <p:sldId id="267" r:id="rId6"/>
    <p:sldId id="260" r:id="rId7"/>
    <p:sldId id="261" r:id="rId8"/>
    <p:sldId id="262" r:id="rId9"/>
    <p:sldId id="263" r:id="rId10"/>
    <p:sldId id="264" r:id="rId11"/>
    <p:sldId id="265" r:id="rId12"/>
    <p:sldId id="268" r:id="rId13"/>
    <p:sldId id="270" r:id="rId14"/>
    <p:sldId id="271" r:id="rId15"/>
    <p:sldId id="266"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1210D-78D5-4157-A340-43AA3AD6A6CA}" type="datetimeFigureOut">
              <a:rPr lang="en-US" smtClean="0"/>
              <a:t>12/23/2021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5DAA72-2C79-494B-B89C-A457BBE090D6}" type="slidenum">
              <a:rPr lang="en-US" smtClean="0"/>
              <a:t>‹#›</a:t>
            </a:fld>
            <a:endParaRPr lang="en-US"/>
          </a:p>
        </p:txBody>
      </p:sp>
    </p:spTree>
    <p:extLst>
      <p:ext uri="{BB962C8B-B14F-4D97-AF65-F5344CB8AC3E}">
        <p14:creationId xmlns:p14="http://schemas.microsoft.com/office/powerpoint/2010/main" val="65081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b461088d7_0_13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b461088d7_0_1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cb461088d7_0_27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cb461088d7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f71b2e31a0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f71b2e31a0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b461088d7_0_1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b461088d7_0_1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cb461088d7_0_1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cb461088d7_0_1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cb461088d7_0_2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cb461088d7_0_2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cb461088d7_0_2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cb461088d7_0_2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cb461088d7_0_2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cb461088d7_0_2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cb461088d7_0_2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cb461088d7_0_2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cb461088d7_0_2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cb461088d7_0_2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cb461088d7_0_2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cb461088d7_0_2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953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7394-9191-4685-A19F-C823A2638F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735A3E-2CBB-44B0-AD2C-CE7801A41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83E90E-FD71-4793-A529-4A03AF21C77D}"/>
              </a:ext>
            </a:extLst>
          </p:cNvPr>
          <p:cNvSpPr>
            <a:spLocks noGrp="1"/>
          </p:cNvSpPr>
          <p:nvPr>
            <p:ph type="dt" sz="half" idx="10"/>
          </p:nvPr>
        </p:nvSpPr>
        <p:spPr/>
        <p:txBody>
          <a:bodyPr/>
          <a:lstStyle/>
          <a:p>
            <a:fld id="{BA300D26-A12C-4669-AA97-187A17020BFE}" type="datetimeFigureOut">
              <a:rPr lang="en-US" smtClean="0"/>
              <a:t>12/23/2021</a:t>
            </a:fld>
            <a:endParaRPr lang="en-US"/>
          </a:p>
        </p:txBody>
      </p:sp>
      <p:sp>
        <p:nvSpPr>
          <p:cNvPr id="5" name="Footer Placeholder 4">
            <a:extLst>
              <a:ext uri="{FF2B5EF4-FFF2-40B4-BE49-F238E27FC236}">
                <a16:creationId xmlns:a16="http://schemas.microsoft.com/office/drawing/2014/main" id="{8F6A0CE2-19EF-4738-BC5B-662AA0C4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86EAE-A636-4DA8-9D67-AD63E4A0F8FA}"/>
              </a:ext>
            </a:extLst>
          </p:cNvPr>
          <p:cNvSpPr>
            <a:spLocks noGrp="1"/>
          </p:cNvSpPr>
          <p:nvPr>
            <p:ph type="sldNum" sz="quarter" idx="12"/>
          </p:nvPr>
        </p:nvSpPr>
        <p:spPr/>
        <p:txBody>
          <a:bodyPr/>
          <a:lstStyle/>
          <a:p>
            <a:fld id="{9F509604-BA06-454E-93F4-16A8ACB23BA1}" type="slidenum">
              <a:rPr lang="en-US" smtClean="0"/>
              <a:t>‹#›</a:t>
            </a:fld>
            <a:endParaRPr lang="en-US"/>
          </a:p>
        </p:txBody>
      </p:sp>
    </p:spTree>
    <p:extLst>
      <p:ext uri="{BB962C8B-B14F-4D97-AF65-F5344CB8AC3E}">
        <p14:creationId xmlns:p14="http://schemas.microsoft.com/office/powerpoint/2010/main" val="535746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B5BAC-F86A-4D34-9583-2281E1CDB6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338CBE-D274-4127-AFB3-4BF194C417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4FBF2-63BF-4964-B607-29DE88B15091}"/>
              </a:ext>
            </a:extLst>
          </p:cNvPr>
          <p:cNvSpPr>
            <a:spLocks noGrp="1"/>
          </p:cNvSpPr>
          <p:nvPr>
            <p:ph type="dt" sz="half" idx="10"/>
          </p:nvPr>
        </p:nvSpPr>
        <p:spPr/>
        <p:txBody>
          <a:bodyPr/>
          <a:lstStyle/>
          <a:p>
            <a:fld id="{BA300D26-A12C-4669-AA97-187A17020BFE}" type="datetimeFigureOut">
              <a:rPr lang="en-US" smtClean="0"/>
              <a:t>12/23/2021</a:t>
            </a:fld>
            <a:endParaRPr lang="en-US"/>
          </a:p>
        </p:txBody>
      </p:sp>
      <p:sp>
        <p:nvSpPr>
          <p:cNvPr id="5" name="Footer Placeholder 4">
            <a:extLst>
              <a:ext uri="{FF2B5EF4-FFF2-40B4-BE49-F238E27FC236}">
                <a16:creationId xmlns:a16="http://schemas.microsoft.com/office/drawing/2014/main" id="{6D30D2EF-13AE-4DF9-90E8-EE2EBB76E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5E8C8-79B8-4C65-9D3B-7836203F0375}"/>
              </a:ext>
            </a:extLst>
          </p:cNvPr>
          <p:cNvSpPr>
            <a:spLocks noGrp="1"/>
          </p:cNvSpPr>
          <p:nvPr>
            <p:ph type="sldNum" sz="quarter" idx="12"/>
          </p:nvPr>
        </p:nvSpPr>
        <p:spPr/>
        <p:txBody>
          <a:bodyPr/>
          <a:lstStyle/>
          <a:p>
            <a:fld id="{9F509604-BA06-454E-93F4-16A8ACB23BA1}" type="slidenum">
              <a:rPr lang="en-US" smtClean="0"/>
              <a:t>‹#›</a:t>
            </a:fld>
            <a:endParaRPr lang="en-US"/>
          </a:p>
        </p:txBody>
      </p:sp>
    </p:spTree>
    <p:extLst>
      <p:ext uri="{BB962C8B-B14F-4D97-AF65-F5344CB8AC3E}">
        <p14:creationId xmlns:p14="http://schemas.microsoft.com/office/powerpoint/2010/main" val="3365590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5BC141-D7AD-451D-AF63-572EB55594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7B973-ED4D-40C5-9A96-B70FD4CF72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10F07-2DF7-4AD2-A7DF-2CF5B0CC6F91}"/>
              </a:ext>
            </a:extLst>
          </p:cNvPr>
          <p:cNvSpPr>
            <a:spLocks noGrp="1"/>
          </p:cNvSpPr>
          <p:nvPr>
            <p:ph type="dt" sz="half" idx="10"/>
          </p:nvPr>
        </p:nvSpPr>
        <p:spPr/>
        <p:txBody>
          <a:bodyPr/>
          <a:lstStyle/>
          <a:p>
            <a:fld id="{BA300D26-A12C-4669-AA97-187A17020BFE}" type="datetimeFigureOut">
              <a:rPr lang="en-US" smtClean="0"/>
              <a:t>12/23/2021</a:t>
            </a:fld>
            <a:endParaRPr lang="en-US"/>
          </a:p>
        </p:txBody>
      </p:sp>
      <p:sp>
        <p:nvSpPr>
          <p:cNvPr id="5" name="Footer Placeholder 4">
            <a:extLst>
              <a:ext uri="{FF2B5EF4-FFF2-40B4-BE49-F238E27FC236}">
                <a16:creationId xmlns:a16="http://schemas.microsoft.com/office/drawing/2014/main" id="{18253D8D-BEDD-4546-8688-1C73A7C34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09745-5014-4BE0-B0D4-9AE0FA908729}"/>
              </a:ext>
            </a:extLst>
          </p:cNvPr>
          <p:cNvSpPr>
            <a:spLocks noGrp="1"/>
          </p:cNvSpPr>
          <p:nvPr>
            <p:ph type="sldNum" sz="quarter" idx="12"/>
          </p:nvPr>
        </p:nvSpPr>
        <p:spPr/>
        <p:txBody>
          <a:bodyPr/>
          <a:lstStyle/>
          <a:p>
            <a:fld id="{9F509604-BA06-454E-93F4-16A8ACB23BA1}" type="slidenum">
              <a:rPr lang="en-US" smtClean="0"/>
              <a:t>‹#›</a:t>
            </a:fld>
            <a:endParaRPr lang="en-US"/>
          </a:p>
        </p:txBody>
      </p:sp>
    </p:spTree>
    <p:extLst>
      <p:ext uri="{BB962C8B-B14F-4D97-AF65-F5344CB8AC3E}">
        <p14:creationId xmlns:p14="http://schemas.microsoft.com/office/powerpoint/2010/main" val="3915198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86177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22296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647718" y="351531"/>
            <a:ext cx="2896565" cy="574644"/>
          </a:xfrm>
        </p:spPr>
        <p:txBody>
          <a:bodyPr lIns="0" tIns="0" rIns="0" bIns="0"/>
          <a:lstStyle>
            <a:lvl1pPr>
              <a:defRPr sz="3734" b="1" i="0">
                <a:solidFill>
                  <a:schemeClr val="tx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25367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647718" y="351531"/>
            <a:ext cx="2896565" cy="574644"/>
          </a:xfrm>
        </p:spPr>
        <p:txBody>
          <a:bodyPr lIns="0" tIns="0" rIns="0" bIns="0"/>
          <a:lstStyle>
            <a:lvl1pPr>
              <a:defRPr sz="3734" b="1" i="0">
                <a:solidFill>
                  <a:schemeClr val="tx1"/>
                </a:solidFill>
                <a:latin typeface="Cambria"/>
                <a:cs typeface="Cambria"/>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05728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4647718" y="351531"/>
            <a:ext cx="2896565" cy="574644"/>
          </a:xfrm>
        </p:spPr>
        <p:txBody>
          <a:bodyPr lIns="0" tIns="0" rIns="0" bIns="0"/>
          <a:lstStyle>
            <a:lvl1pPr>
              <a:defRPr sz="3734" b="1" i="0">
                <a:solidFill>
                  <a:schemeClr val="tx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94881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12/23/2021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18243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42" name="Google Shape;42;p4"/>
          <p:cNvGrpSpPr/>
          <p:nvPr/>
        </p:nvGrpSpPr>
        <p:grpSpPr>
          <a:xfrm>
            <a:off x="0" y="508002"/>
            <a:ext cx="1383800" cy="1355049"/>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9644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56AE-5CE5-4D07-AE9B-1BF32FD142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3DC02A-27FA-46FB-8DE6-BB07BB96C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3A04A-F9DF-402D-931D-F9164FBB2B3D}"/>
              </a:ext>
            </a:extLst>
          </p:cNvPr>
          <p:cNvSpPr>
            <a:spLocks noGrp="1"/>
          </p:cNvSpPr>
          <p:nvPr>
            <p:ph type="dt" sz="half" idx="10"/>
          </p:nvPr>
        </p:nvSpPr>
        <p:spPr/>
        <p:txBody>
          <a:bodyPr/>
          <a:lstStyle/>
          <a:p>
            <a:fld id="{BA300D26-A12C-4669-AA97-187A17020BFE}" type="datetimeFigureOut">
              <a:rPr lang="en-US" smtClean="0"/>
              <a:t>12/23/2021</a:t>
            </a:fld>
            <a:endParaRPr lang="en-US"/>
          </a:p>
        </p:txBody>
      </p:sp>
      <p:sp>
        <p:nvSpPr>
          <p:cNvPr id="5" name="Footer Placeholder 4">
            <a:extLst>
              <a:ext uri="{FF2B5EF4-FFF2-40B4-BE49-F238E27FC236}">
                <a16:creationId xmlns:a16="http://schemas.microsoft.com/office/drawing/2014/main" id="{09AECA22-0962-4028-B2AB-6D0D33FD7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8D581F-2A1E-4656-87D6-B6E7BA3E755D}"/>
              </a:ext>
            </a:extLst>
          </p:cNvPr>
          <p:cNvSpPr>
            <a:spLocks noGrp="1"/>
          </p:cNvSpPr>
          <p:nvPr>
            <p:ph type="sldNum" sz="quarter" idx="12"/>
          </p:nvPr>
        </p:nvSpPr>
        <p:spPr/>
        <p:txBody>
          <a:bodyPr/>
          <a:lstStyle/>
          <a:p>
            <a:fld id="{9F509604-BA06-454E-93F4-16A8ACB23BA1}" type="slidenum">
              <a:rPr lang="en-US" smtClean="0"/>
              <a:t>‹#›</a:t>
            </a:fld>
            <a:endParaRPr lang="en-US"/>
          </a:p>
        </p:txBody>
      </p:sp>
    </p:spTree>
    <p:extLst>
      <p:ext uri="{BB962C8B-B14F-4D97-AF65-F5344CB8AC3E}">
        <p14:creationId xmlns:p14="http://schemas.microsoft.com/office/powerpoint/2010/main" val="1104851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7734-F619-416E-9541-EC3B2D4FA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BF498E-6821-42A6-9999-D069C0EBE6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D161C5-9C18-49D3-BA75-43C481D441A8}"/>
              </a:ext>
            </a:extLst>
          </p:cNvPr>
          <p:cNvSpPr>
            <a:spLocks noGrp="1"/>
          </p:cNvSpPr>
          <p:nvPr>
            <p:ph type="dt" sz="half" idx="10"/>
          </p:nvPr>
        </p:nvSpPr>
        <p:spPr/>
        <p:txBody>
          <a:bodyPr/>
          <a:lstStyle/>
          <a:p>
            <a:fld id="{BA300D26-A12C-4669-AA97-187A17020BFE}" type="datetimeFigureOut">
              <a:rPr lang="en-US" smtClean="0"/>
              <a:t>12/23/2021</a:t>
            </a:fld>
            <a:endParaRPr lang="en-US"/>
          </a:p>
        </p:txBody>
      </p:sp>
      <p:sp>
        <p:nvSpPr>
          <p:cNvPr id="5" name="Footer Placeholder 4">
            <a:extLst>
              <a:ext uri="{FF2B5EF4-FFF2-40B4-BE49-F238E27FC236}">
                <a16:creationId xmlns:a16="http://schemas.microsoft.com/office/drawing/2014/main" id="{800AA06F-C736-4FEF-9341-6685681B7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F1CE0-91FE-466A-B8AF-789A61078320}"/>
              </a:ext>
            </a:extLst>
          </p:cNvPr>
          <p:cNvSpPr>
            <a:spLocks noGrp="1"/>
          </p:cNvSpPr>
          <p:nvPr>
            <p:ph type="sldNum" sz="quarter" idx="12"/>
          </p:nvPr>
        </p:nvSpPr>
        <p:spPr/>
        <p:txBody>
          <a:bodyPr/>
          <a:lstStyle/>
          <a:p>
            <a:fld id="{9F509604-BA06-454E-93F4-16A8ACB23BA1}" type="slidenum">
              <a:rPr lang="en-US" smtClean="0"/>
              <a:t>‹#›</a:t>
            </a:fld>
            <a:endParaRPr lang="en-US"/>
          </a:p>
        </p:txBody>
      </p:sp>
    </p:spTree>
    <p:extLst>
      <p:ext uri="{BB962C8B-B14F-4D97-AF65-F5344CB8AC3E}">
        <p14:creationId xmlns:p14="http://schemas.microsoft.com/office/powerpoint/2010/main" val="260657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6E98-C296-47C5-9382-7961B8C1B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D0342-A5BE-44B4-922C-EA650ED6E9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CDE5FF-DA7C-4C86-9D73-2E39BD1BD0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E6CC9E-6B8D-4E12-8D76-073E4DE12323}"/>
              </a:ext>
            </a:extLst>
          </p:cNvPr>
          <p:cNvSpPr>
            <a:spLocks noGrp="1"/>
          </p:cNvSpPr>
          <p:nvPr>
            <p:ph type="dt" sz="half" idx="10"/>
          </p:nvPr>
        </p:nvSpPr>
        <p:spPr/>
        <p:txBody>
          <a:bodyPr/>
          <a:lstStyle/>
          <a:p>
            <a:fld id="{BA300D26-A12C-4669-AA97-187A17020BFE}" type="datetimeFigureOut">
              <a:rPr lang="en-US" smtClean="0"/>
              <a:t>12/23/2021</a:t>
            </a:fld>
            <a:endParaRPr lang="en-US"/>
          </a:p>
        </p:txBody>
      </p:sp>
      <p:sp>
        <p:nvSpPr>
          <p:cNvPr id="6" name="Footer Placeholder 5">
            <a:extLst>
              <a:ext uri="{FF2B5EF4-FFF2-40B4-BE49-F238E27FC236}">
                <a16:creationId xmlns:a16="http://schemas.microsoft.com/office/drawing/2014/main" id="{7F92A511-5E8D-4ED5-8F4A-D228714A26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C05127-4331-452A-9FCA-F1BE823C8BE2}"/>
              </a:ext>
            </a:extLst>
          </p:cNvPr>
          <p:cNvSpPr>
            <a:spLocks noGrp="1"/>
          </p:cNvSpPr>
          <p:nvPr>
            <p:ph type="sldNum" sz="quarter" idx="12"/>
          </p:nvPr>
        </p:nvSpPr>
        <p:spPr/>
        <p:txBody>
          <a:bodyPr/>
          <a:lstStyle/>
          <a:p>
            <a:fld id="{9F509604-BA06-454E-93F4-16A8ACB23BA1}" type="slidenum">
              <a:rPr lang="en-US" smtClean="0"/>
              <a:t>‹#›</a:t>
            </a:fld>
            <a:endParaRPr lang="en-US"/>
          </a:p>
        </p:txBody>
      </p:sp>
    </p:spTree>
    <p:extLst>
      <p:ext uri="{BB962C8B-B14F-4D97-AF65-F5344CB8AC3E}">
        <p14:creationId xmlns:p14="http://schemas.microsoft.com/office/powerpoint/2010/main" val="37151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E911-4F3C-415B-BBB6-0A90DB7454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6A1BB2-FAF7-43DF-8A73-3272848F16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11BD87-2C9E-4FF7-AD62-237B5B7B6D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B59B9B-5D15-450C-81D6-BCBCBBD6A6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C34742-A899-49E9-B4E8-5DB3089283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96B92B-1C9E-45C5-95CD-41A148E8532A}"/>
              </a:ext>
            </a:extLst>
          </p:cNvPr>
          <p:cNvSpPr>
            <a:spLocks noGrp="1"/>
          </p:cNvSpPr>
          <p:nvPr>
            <p:ph type="dt" sz="half" idx="10"/>
          </p:nvPr>
        </p:nvSpPr>
        <p:spPr/>
        <p:txBody>
          <a:bodyPr/>
          <a:lstStyle/>
          <a:p>
            <a:fld id="{BA300D26-A12C-4669-AA97-187A17020BFE}" type="datetimeFigureOut">
              <a:rPr lang="en-US" smtClean="0"/>
              <a:t>12/23/2021</a:t>
            </a:fld>
            <a:endParaRPr lang="en-US"/>
          </a:p>
        </p:txBody>
      </p:sp>
      <p:sp>
        <p:nvSpPr>
          <p:cNvPr id="8" name="Footer Placeholder 7">
            <a:extLst>
              <a:ext uri="{FF2B5EF4-FFF2-40B4-BE49-F238E27FC236}">
                <a16:creationId xmlns:a16="http://schemas.microsoft.com/office/drawing/2014/main" id="{B12BBD92-8C18-4A21-8735-D327030EF6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89299-FA10-412C-BE2E-713A39E1CEEE}"/>
              </a:ext>
            </a:extLst>
          </p:cNvPr>
          <p:cNvSpPr>
            <a:spLocks noGrp="1"/>
          </p:cNvSpPr>
          <p:nvPr>
            <p:ph type="sldNum" sz="quarter" idx="12"/>
          </p:nvPr>
        </p:nvSpPr>
        <p:spPr/>
        <p:txBody>
          <a:bodyPr/>
          <a:lstStyle/>
          <a:p>
            <a:fld id="{9F509604-BA06-454E-93F4-16A8ACB23BA1}" type="slidenum">
              <a:rPr lang="en-US" smtClean="0"/>
              <a:t>‹#›</a:t>
            </a:fld>
            <a:endParaRPr lang="en-US"/>
          </a:p>
        </p:txBody>
      </p:sp>
    </p:spTree>
    <p:extLst>
      <p:ext uri="{BB962C8B-B14F-4D97-AF65-F5344CB8AC3E}">
        <p14:creationId xmlns:p14="http://schemas.microsoft.com/office/powerpoint/2010/main" val="3432042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E5E1-D86A-4D05-8526-EA1BA4FDB4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9435E0-FE25-43A8-99B8-5F23CC4DB7B3}"/>
              </a:ext>
            </a:extLst>
          </p:cNvPr>
          <p:cNvSpPr>
            <a:spLocks noGrp="1"/>
          </p:cNvSpPr>
          <p:nvPr>
            <p:ph type="dt" sz="half" idx="10"/>
          </p:nvPr>
        </p:nvSpPr>
        <p:spPr/>
        <p:txBody>
          <a:bodyPr/>
          <a:lstStyle/>
          <a:p>
            <a:fld id="{BA300D26-A12C-4669-AA97-187A17020BFE}" type="datetimeFigureOut">
              <a:rPr lang="en-US" smtClean="0"/>
              <a:t>12/23/2021</a:t>
            </a:fld>
            <a:endParaRPr lang="en-US"/>
          </a:p>
        </p:txBody>
      </p:sp>
      <p:sp>
        <p:nvSpPr>
          <p:cNvPr id="4" name="Footer Placeholder 3">
            <a:extLst>
              <a:ext uri="{FF2B5EF4-FFF2-40B4-BE49-F238E27FC236}">
                <a16:creationId xmlns:a16="http://schemas.microsoft.com/office/drawing/2014/main" id="{52561E60-C712-421E-9110-2A0B34BA68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B6C517-BD24-4873-B0BA-230D533839AD}"/>
              </a:ext>
            </a:extLst>
          </p:cNvPr>
          <p:cNvSpPr>
            <a:spLocks noGrp="1"/>
          </p:cNvSpPr>
          <p:nvPr>
            <p:ph type="sldNum" sz="quarter" idx="12"/>
          </p:nvPr>
        </p:nvSpPr>
        <p:spPr/>
        <p:txBody>
          <a:bodyPr/>
          <a:lstStyle/>
          <a:p>
            <a:fld id="{9F509604-BA06-454E-93F4-16A8ACB23BA1}" type="slidenum">
              <a:rPr lang="en-US" smtClean="0"/>
              <a:t>‹#›</a:t>
            </a:fld>
            <a:endParaRPr lang="en-US"/>
          </a:p>
        </p:txBody>
      </p:sp>
    </p:spTree>
    <p:extLst>
      <p:ext uri="{BB962C8B-B14F-4D97-AF65-F5344CB8AC3E}">
        <p14:creationId xmlns:p14="http://schemas.microsoft.com/office/powerpoint/2010/main" val="242107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E89E76-E654-431E-A69E-84FDA3E889E3}"/>
              </a:ext>
            </a:extLst>
          </p:cNvPr>
          <p:cNvSpPr>
            <a:spLocks noGrp="1"/>
          </p:cNvSpPr>
          <p:nvPr>
            <p:ph type="dt" sz="half" idx="10"/>
          </p:nvPr>
        </p:nvSpPr>
        <p:spPr/>
        <p:txBody>
          <a:bodyPr/>
          <a:lstStyle/>
          <a:p>
            <a:fld id="{BA300D26-A12C-4669-AA97-187A17020BFE}" type="datetimeFigureOut">
              <a:rPr lang="en-US" smtClean="0"/>
              <a:t>12/23/2021</a:t>
            </a:fld>
            <a:endParaRPr lang="en-US"/>
          </a:p>
        </p:txBody>
      </p:sp>
      <p:sp>
        <p:nvSpPr>
          <p:cNvPr id="3" name="Footer Placeholder 2">
            <a:extLst>
              <a:ext uri="{FF2B5EF4-FFF2-40B4-BE49-F238E27FC236}">
                <a16:creationId xmlns:a16="http://schemas.microsoft.com/office/drawing/2014/main" id="{311E9A05-E0C8-46CE-BF1F-9FE6E1E0DD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E3831A-6C0C-401D-B0E8-048CBC83304E}"/>
              </a:ext>
            </a:extLst>
          </p:cNvPr>
          <p:cNvSpPr>
            <a:spLocks noGrp="1"/>
          </p:cNvSpPr>
          <p:nvPr>
            <p:ph type="sldNum" sz="quarter" idx="12"/>
          </p:nvPr>
        </p:nvSpPr>
        <p:spPr/>
        <p:txBody>
          <a:bodyPr/>
          <a:lstStyle/>
          <a:p>
            <a:fld id="{9F509604-BA06-454E-93F4-16A8ACB23BA1}" type="slidenum">
              <a:rPr lang="en-US" smtClean="0"/>
              <a:t>‹#›</a:t>
            </a:fld>
            <a:endParaRPr lang="en-US"/>
          </a:p>
        </p:txBody>
      </p:sp>
    </p:spTree>
    <p:extLst>
      <p:ext uri="{BB962C8B-B14F-4D97-AF65-F5344CB8AC3E}">
        <p14:creationId xmlns:p14="http://schemas.microsoft.com/office/powerpoint/2010/main" val="194162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40BB1-1E2F-4ACB-9FB1-178DB458F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96D3E9-B3B4-42FE-A015-31177DB382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21201B-204D-4A85-ADE1-03F5EB544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FB36D1-2C24-4042-A0DE-02FF6EA35A17}"/>
              </a:ext>
            </a:extLst>
          </p:cNvPr>
          <p:cNvSpPr>
            <a:spLocks noGrp="1"/>
          </p:cNvSpPr>
          <p:nvPr>
            <p:ph type="dt" sz="half" idx="10"/>
          </p:nvPr>
        </p:nvSpPr>
        <p:spPr/>
        <p:txBody>
          <a:bodyPr/>
          <a:lstStyle/>
          <a:p>
            <a:fld id="{BA300D26-A12C-4669-AA97-187A17020BFE}" type="datetimeFigureOut">
              <a:rPr lang="en-US" smtClean="0"/>
              <a:t>12/23/2021</a:t>
            </a:fld>
            <a:endParaRPr lang="en-US"/>
          </a:p>
        </p:txBody>
      </p:sp>
      <p:sp>
        <p:nvSpPr>
          <p:cNvPr id="6" name="Footer Placeholder 5">
            <a:extLst>
              <a:ext uri="{FF2B5EF4-FFF2-40B4-BE49-F238E27FC236}">
                <a16:creationId xmlns:a16="http://schemas.microsoft.com/office/drawing/2014/main" id="{E953DB90-8A94-4937-8995-51C7D3C40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80340D-0140-4D6F-A658-D467E94D7F7B}"/>
              </a:ext>
            </a:extLst>
          </p:cNvPr>
          <p:cNvSpPr>
            <a:spLocks noGrp="1"/>
          </p:cNvSpPr>
          <p:nvPr>
            <p:ph type="sldNum" sz="quarter" idx="12"/>
          </p:nvPr>
        </p:nvSpPr>
        <p:spPr/>
        <p:txBody>
          <a:bodyPr/>
          <a:lstStyle/>
          <a:p>
            <a:fld id="{9F509604-BA06-454E-93F4-16A8ACB23BA1}" type="slidenum">
              <a:rPr lang="en-US" smtClean="0"/>
              <a:t>‹#›</a:t>
            </a:fld>
            <a:endParaRPr lang="en-US"/>
          </a:p>
        </p:txBody>
      </p:sp>
    </p:spTree>
    <p:extLst>
      <p:ext uri="{BB962C8B-B14F-4D97-AF65-F5344CB8AC3E}">
        <p14:creationId xmlns:p14="http://schemas.microsoft.com/office/powerpoint/2010/main" val="4067417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3D26-F3B7-4FE5-8FC8-DD8738E5C7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6B11F4-4EBB-465B-A548-8C6D36DDF5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0DCA49-59FD-4D88-AC5E-224778A2EC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577E9A-42FB-4587-8763-8FCBD0695FAD}"/>
              </a:ext>
            </a:extLst>
          </p:cNvPr>
          <p:cNvSpPr>
            <a:spLocks noGrp="1"/>
          </p:cNvSpPr>
          <p:nvPr>
            <p:ph type="dt" sz="half" idx="10"/>
          </p:nvPr>
        </p:nvSpPr>
        <p:spPr/>
        <p:txBody>
          <a:bodyPr/>
          <a:lstStyle/>
          <a:p>
            <a:fld id="{BA300D26-A12C-4669-AA97-187A17020BFE}" type="datetimeFigureOut">
              <a:rPr lang="en-US" smtClean="0"/>
              <a:t>12/23/2021</a:t>
            </a:fld>
            <a:endParaRPr lang="en-US"/>
          </a:p>
        </p:txBody>
      </p:sp>
      <p:sp>
        <p:nvSpPr>
          <p:cNvPr id="6" name="Footer Placeholder 5">
            <a:extLst>
              <a:ext uri="{FF2B5EF4-FFF2-40B4-BE49-F238E27FC236}">
                <a16:creationId xmlns:a16="http://schemas.microsoft.com/office/drawing/2014/main" id="{CC55EA27-6E97-45CB-A3C9-FD8A0D0CAD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51AD92-AC29-454B-8D94-7BDB0CB8B306}"/>
              </a:ext>
            </a:extLst>
          </p:cNvPr>
          <p:cNvSpPr>
            <a:spLocks noGrp="1"/>
          </p:cNvSpPr>
          <p:nvPr>
            <p:ph type="sldNum" sz="quarter" idx="12"/>
          </p:nvPr>
        </p:nvSpPr>
        <p:spPr/>
        <p:txBody>
          <a:bodyPr/>
          <a:lstStyle/>
          <a:p>
            <a:fld id="{9F509604-BA06-454E-93F4-16A8ACB23BA1}" type="slidenum">
              <a:rPr lang="en-US" smtClean="0"/>
              <a:t>‹#›</a:t>
            </a:fld>
            <a:endParaRPr lang="en-US"/>
          </a:p>
        </p:txBody>
      </p:sp>
    </p:spTree>
    <p:extLst>
      <p:ext uri="{BB962C8B-B14F-4D97-AF65-F5344CB8AC3E}">
        <p14:creationId xmlns:p14="http://schemas.microsoft.com/office/powerpoint/2010/main" val="128015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7DF43A-DC7C-4219-B1CE-07260D782F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6BF0EF-CFAB-41C5-B880-874C7F1B05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F722B-37CF-4E57-AA87-BE20830CFB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00D26-A12C-4669-AA97-187A17020BFE}" type="datetimeFigureOut">
              <a:rPr lang="en-US" smtClean="0"/>
              <a:t>12/23/2021</a:t>
            </a:fld>
            <a:endParaRPr lang="en-US"/>
          </a:p>
        </p:txBody>
      </p:sp>
      <p:sp>
        <p:nvSpPr>
          <p:cNvPr id="5" name="Footer Placeholder 4">
            <a:extLst>
              <a:ext uri="{FF2B5EF4-FFF2-40B4-BE49-F238E27FC236}">
                <a16:creationId xmlns:a16="http://schemas.microsoft.com/office/drawing/2014/main" id="{047B89CB-AECA-4184-B1B2-8CEA726B0D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6B0A48-8A28-4921-93ED-C065B01E75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09604-BA06-454E-93F4-16A8ACB23BA1}" type="slidenum">
              <a:rPr lang="en-US" smtClean="0"/>
              <a:t>‹#›</a:t>
            </a:fld>
            <a:endParaRPr lang="en-US"/>
          </a:p>
        </p:txBody>
      </p:sp>
    </p:spTree>
    <p:extLst>
      <p:ext uri="{BB962C8B-B14F-4D97-AF65-F5344CB8AC3E}">
        <p14:creationId xmlns:p14="http://schemas.microsoft.com/office/powerpoint/2010/main" val="3550085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BE7DF"/>
          </a:solidFill>
        </p:spPr>
        <p:txBody>
          <a:bodyPr wrap="square" lIns="0" tIns="0" rIns="0" bIns="0" rtlCol="0"/>
          <a:lstStyle/>
          <a:p>
            <a:endParaRPr sz="1200"/>
          </a:p>
        </p:txBody>
      </p:sp>
      <p:sp>
        <p:nvSpPr>
          <p:cNvPr id="2" name="Holder 2"/>
          <p:cNvSpPr>
            <a:spLocks noGrp="1"/>
          </p:cNvSpPr>
          <p:nvPr>
            <p:ph type="title"/>
          </p:nvPr>
        </p:nvSpPr>
        <p:spPr>
          <a:xfrm>
            <a:off x="4647718" y="351531"/>
            <a:ext cx="2896565" cy="861774"/>
          </a:xfrm>
          <a:prstGeom prst="rect">
            <a:avLst/>
          </a:prstGeom>
        </p:spPr>
        <p:txBody>
          <a:bodyPr wrap="square" lIns="0" tIns="0" rIns="0" bIns="0">
            <a:spAutoFit/>
          </a:bodyPr>
          <a:lstStyle>
            <a:lvl1pPr>
              <a:defRPr sz="5600" b="1" i="0">
                <a:solidFill>
                  <a:schemeClr val="tx1"/>
                </a:solidFill>
                <a:latin typeface="Cambria"/>
                <a:cs typeface="Cambria"/>
              </a:defRPr>
            </a:lvl1pPr>
          </a:lstStyle>
          <a:p>
            <a:endParaRPr/>
          </a:p>
        </p:txBody>
      </p:sp>
      <p:sp>
        <p:nvSpPr>
          <p:cNvPr id="3" name="Holder 3"/>
          <p:cNvSpPr>
            <a:spLocks noGrp="1"/>
          </p:cNvSpPr>
          <p:nvPr>
            <p:ph type="body" idx="1"/>
          </p:nvPr>
        </p:nvSpPr>
        <p:spPr>
          <a:xfrm>
            <a:off x="822923" y="1977648"/>
            <a:ext cx="10546153"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12/23/2021</a:t>
            </a:fld>
            <a:endParaRPr lang="en-US"/>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9967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304815">
        <a:defRPr>
          <a:latin typeface="+mn-lt"/>
          <a:ea typeface="+mn-ea"/>
          <a:cs typeface="+mn-cs"/>
        </a:defRPr>
      </a:lvl2pPr>
      <a:lvl3pPr marL="609630">
        <a:defRPr>
          <a:latin typeface="+mn-lt"/>
          <a:ea typeface="+mn-ea"/>
          <a:cs typeface="+mn-cs"/>
        </a:defRPr>
      </a:lvl3pPr>
      <a:lvl4pPr marL="914446">
        <a:defRPr>
          <a:latin typeface="+mn-lt"/>
          <a:ea typeface="+mn-ea"/>
          <a:cs typeface="+mn-cs"/>
        </a:defRPr>
      </a:lvl4pPr>
      <a:lvl5pPr marL="1219261">
        <a:defRPr>
          <a:latin typeface="+mn-lt"/>
          <a:ea typeface="+mn-ea"/>
          <a:cs typeface="+mn-cs"/>
        </a:defRPr>
      </a:lvl5pPr>
      <a:lvl6pPr marL="1524076">
        <a:defRPr>
          <a:latin typeface="+mn-lt"/>
          <a:ea typeface="+mn-ea"/>
          <a:cs typeface="+mn-cs"/>
        </a:defRPr>
      </a:lvl6pPr>
      <a:lvl7pPr marL="1828891">
        <a:defRPr>
          <a:latin typeface="+mn-lt"/>
          <a:ea typeface="+mn-ea"/>
          <a:cs typeface="+mn-cs"/>
        </a:defRPr>
      </a:lvl7pPr>
      <a:lvl8pPr marL="2133707">
        <a:defRPr>
          <a:latin typeface="+mn-lt"/>
          <a:ea typeface="+mn-ea"/>
          <a:cs typeface="+mn-cs"/>
        </a:defRPr>
      </a:lvl8pPr>
      <a:lvl9pPr marL="2438522">
        <a:defRPr>
          <a:latin typeface="+mn-lt"/>
          <a:ea typeface="+mn-ea"/>
          <a:cs typeface="+mn-cs"/>
        </a:defRPr>
      </a:lvl9pPr>
    </p:bodyStyle>
    <p:otherStyle>
      <a:lvl1pPr marL="0">
        <a:defRPr>
          <a:latin typeface="+mn-lt"/>
          <a:ea typeface="+mn-ea"/>
          <a:cs typeface="+mn-cs"/>
        </a:defRPr>
      </a:lvl1pPr>
      <a:lvl2pPr marL="304815">
        <a:defRPr>
          <a:latin typeface="+mn-lt"/>
          <a:ea typeface="+mn-ea"/>
          <a:cs typeface="+mn-cs"/>
        </a:defRPr>
      </a:lvl2pPr>
      <a:lvl3pPr marL="609630">
        <a:defRPr>
          <a:latin typeface="+mn-lt"/>
          <a:ea typeface="+mn-ea"/>
          <a:cs typeface="+mn-cs"/>
        </a:defRPr>
      </a:lvl3pPr>
      <a:lvl4pPr marL="914446">
        <a:defRPr>
          <a:latin typeface="+mn-lt"/>
          <a:ea typeface="+mn-ea"/>
          <a:cs typeface="+mn-cs"/>
        </a:defRPr>
      </a:lvl4pPr>
      <a:lvl5pPr marL="1219261">
        <a:defRPr>
          <a:latin typeface="+mn-lt"/>
          <a:ea typeface="+mn-ea"/>
          <a:cs typeface="+mn-cs"/>
        </a:defRPr>
      </a:lvl5pPr>
      <a:lvl6pPr marL="1524076">
        <a:defRPr>
          <a:latin typeface="+mn-lt"/>
          <a:ea typeface="+mn-ea"/>
          <a:cs typeface="+mn-cs"/>
        </a:defRPr>
      </a:lvl6pPr>
      <a:lvl7pPr marL="1828891">
        <a:defRPr>
          <a:latin typeface="+mn-lt"/>
          <a:ea typeface="+mn-ea"/>
          <a:cs typeface="+mn-cs"/>
        </a:defRPr>
      </a:lvl7pPr>
      <a:lvl8pPr marL="2133707">
        <a:defRPr>
          <a:latin typeface="+mn-lt"/>
          <a:ea typeface="+mn-ea"/>
          <a:cs typeface="+mn-cs"/>
        </a:defRPr>
      </a:lvl8pPr>
      <a:lvl9pPr marL="243852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3730" y="575863"/>
            <a:ext cx="9602470" cy="1057982"/>
          </a:xfrm>
          <a:prstGeom prst="rect">
            <a:avLst/>
          </a:prstGeom>
        </p:spPr>
        <p:txBody>
          <a:bodyPr vert="horz" wrap="square" lIns="0" tIns="107950" rIns="0" bIns="0" rtlCol="0">
            <a:spAutoFit/>
          </a:bodyPr>
          <a:lstStyle/>
          <a:p>
            <a:pPr marL="8467" marR="3387" algn="ctr">
              <a:lnSpc>
                <a:spcPts val="3700"/>
              </a:lnSpc>
              <a:spcBef>
                <a:spcPts val="850"/>
              </a:spcBef>
            </a:pPr>
            <a:r>
              <a:rPr spc="53" dirty="0">
                <a:solidFill>
                  <a:srgbClr val="1A1B17"/>
                </a:solidFill>
              </a:rPr>
              <a:t>ENCRYPTION/DECRYPTION</a:t>
            </a:r>
            <a:r>
              <a:rPr spc="40" dirty="0">
                <a:solidFill>
                  <a:srgbClr val="1A1B17"/>
                </a:solidFill>
              </a:rPr>
              <a:t> </a:t>
            </a:r>
            <a:r>
              <a:rPr spc="7" dirty="0">
                <a:solidFill>
                  <a:srgbClr val="1A1B17"/>
                </a:solidFill>
              </a:rPr>
              <a:t>SYSTEM</a:t>
            </a:r>
            <a:r>
              <a:rPr spc="40" dirty="0">
                <a:solidFill>
                  <a:srgbClr val="1A1B17"/>
                </a:solidFill>
              </a:rPr>
              <a:t> </a:t>
            </a:r>
            <a:r>
              <a:rPr spc="123" dirty="0">
                <a:solidFill>
                  <a:srgbClr val="1A1B17"/>
                </a:solidFill>
              </a:rPr>
              <a:t>USING </a:t>
            </a:r>
            <a:r>
              <a:rPr spc="-810" dirty="0">
                <a:solidFill>
                  <a:srgbClr val="1A1B17"/>
                </a:solidFill>
              </a:rPr>
              <a:t> </a:t>
            </a:r>
            <a:r>
              <a:rPr spc="57" dirty="0">
                <a:solidFill>
                  <a:srgbClr val="1A1B17"/>
                </a:solidFill>
              </a:rPr>
              <a:t>VIGENERE</a:t>
            </a:r>
            <a:r>
              <a:rPr spc="50" dirty="0">
                <a:solidFill>
                  <a:srgbClr val="1A1B17"/>
                </a:solidFill>
              </a:rPr>
              <a:t> </a:t>
            </a:r>
            <a:r>
              <a:rPr spc="60" dirty="0">
                <a:solidFill>
                  <a:srgbClr val="1A1B17"/>
                </a:solidFill>
              </a:rPr>
              <a:t>CIPHER</a:t>
            </a:r>
          </a:p>
        </p:txBody>
      </p:sp>
      <p:sp>
        <p:nvSpPr>
          <p:cNvPr id="3" name="object 3"/>
          <p:cNvSpPr/>
          <p:nvPr/>
        </p:nvSpPr>
        <p:spPr>
          <a:xfrm>
            <a:off x="685800" y="685800"/>
            <a:ext cx="603250" cy="603250"/>
          </a:xfrm>
          <a:custGeom>
            <a:avLst/>
            <a:gdLst/>
            <a:ahLst/>
            <a:cxnLst/>
            <a:rect l="l" t="t" r="r" b="b"/>
            <a:pathLst>
              <a:path w="904875" h="904875">
                <a:moveTo>
                  <a:pt x="452437" y="904874"/>
                </a:moveTo>
                <a:lnTo>
                  <a:pt x="403139" y="902220"/>
                </a:lnTo>
                <a:lnTo>
                  <a:pt x="355379" y="894439"/>
                </a:lnTo>
                <a:lnTo>
                  <a:pt x="309432" y="881809"/>
                </a:lnTo>
                <a:lnTo>
                  <a:pt x="265575" y="864605"/>
                </a:lnTo>
                <a:lnTo>
                  <a:pt x="224083" y="843104"/>
                </a:lnTo>
                <a:lnTo>
                  <a:pt x="185233" y="817580"/>
                </a:lnTo>
                <a:lnTo>
                  <a:pt x="149301" y="788311"/>
                </a:lnTo>
                <a:lnTo>
                  <a:pt x="116563" y="755573"/>
                </a:lnTo>
                <a:lnTo>
                  <a:pt x="87294" y="719641"/>
                </a:lnTo>
                <a:lnTo>
                  <a:pt x="61770" y="680791"/>
                </a:lnTo>
                <a:lnTo>
                  <a:pt x="40269" y="639299"/>
                </a:lnTo>
                <a:lnTo>
                  <a:pt x="23065" y="595442"/>
                </a:lnTo>
                <a:lnTo>
                  <a:pt x="10435" y="549495"/>
                </a:lnTo>
                <a:lnTo>
                  <a:pt x="2654" y="501735"/>
                </a:lnTo>
                <a:lnTo>
                  <a:pt x="0" y="452437"/>
                </a:lnTo>
                <a:lnTo>
                  <a:pt x="2654" y="403139"/>
                </a:lnTo>
                <a:lnTo>
                  <a:pt x="10435" y="355379"/>
                </a:lnTo>
                <a:lnTo>
                  <a:pt x="23065" y="309432"/>
                </a:lnTo>
                <a:lnTo>
                  <a:pt x="40269" y="265575"/>
                </a:lnTo>
                <a:lnTo>
                  <a:pt x="61770" y="224083"/>
                </a:lnTo>
                <a:lnTo>
                  <a:pt x="87294" y="185233"/>
                </a:lnTo>
                <a:lnTo>
                  <a:pt x="116563" y="149301"/>
                </a:lnTo>
                <a:lnTo>
                  <a:pt x="149301" y="116563"/>
                </a:lnTo>
                <a:lnTo>
                  <a:pt x="185233" y="87294"/>
                </a:lnTo>
                <a:lnTo>
                  <a:pt x="224083" y="61770"/>
                </a:lnTo>
                <a:lnTo>
                  <a:pt x="265575" y="40269"/>
                </a:lnTo>
                <a:lnTo>
                  <a:pt x="309432" y="23065"/>
                </a:lnTo>
                <a:lnTo>
                  <a:pt x="355379" y="10435"/>
                </a:lnTo>
                <a:lnTo>
                  <a:pt x="403139" y="2654"/>
                </a:lnTo>
                <a:lnTo>
                  <a:pt x="452437" y="0"/>
                </a:lnTo>
                <a:lnTo>
                  <a:pt x="501735" y="2654"/>
                </a:lnTo>
                <a:lnTo>
                  <a:pt x="549495" y="10435"/>
                </a:lnTo>
                <a:lnTo>
                  <a:pt x="595442" y="23065"/>
                </a:lnTo>
                <a:lnTo>
                  <a:pt x="639299" y="40269"/>
                </a:lnTo>
                <a:lnTo>
                  <a:pt x="680791" y="61770"/>
                </a:lnTo>
                <a:lnTo>
                  <a:pt x="719641" y="87294"/>
                </a:lnTo>
                <a:lnTo>
                  <a:pt x="755573" y="116563"/>
                </a:lnTo>
                <a:lnTo>
                  <a:pt x="788311" y="149301"/>
                </a:lnTo>
                <a:lnTo>
                  <a:pt x="817580" y="185233"/>
                </a:lnTo>
                <a:lnTo>
                  <a:pt x="843104" y="224083"/>
                </a:lnTo>
                <a:lnTo>
                  <a:pt x="864605" y="265575"/>
                </a:lnTo>
                <a:lnTo>
                  <a:pt x="881809" y="309432"/>
                </a:lnTo>
                <a:lnTo>
                  <a:pt x="894439" y="355379"/>
                </a:lnTo>
                <a:lnTo>
                  <a:pt x="902220" y="403139"/>
                </a:lnTo>
                <a:lnTo>
                  <a:pt x="904874" y="452437"/>
                </a:lnTo>
                <a:lnTo>
                  <a:pt x="902220" y="501735"/>
                </a:lnTo>
                <a:lnTo>
                  <a:pt x="894439" y="549495"/>
                </a:lnTo>
                <a:lnTo>
                  <a:pt x="881809" y="595442"/>
                </a:lnTo>
                <a:lnTo>
                  <a:pt x="864605" y="639299"/>
                </a:lnTo>
                <a:lnTo>
                  <a:pt x="843104" y="680791"/>
                </a:lnTo>
                <a:lnTo>
                  <a:pt x="817580" y="719641"/>
                </a:lnTo>
                <a:lnTo>
                  <a:pt x="788311" y="755573"/>
                </a:lnTo>
                <a:lnTo>
                  <a:pt x="755573" y="788311"/>
                </a:lnTo>
                <a:lnTo>
                  <a:pt x="719641" y="817580"/>
                </a:lnTo>
                <a:lnTo>
                  <a:pt x="680791" y="843104"/>
                </a:lnTo>
                <a:lnTo>
                  <a:pt x="639299" y="864605"/>
                </a:lnTo>
                <a:lnTo>
                  <a:pt x="595442" y="881809"/>
                </a:lnTo>
                <a:lnTo>
                  <a:pt x="549495" y="894439"/>
                </a:lnTo>
                <a:lnTo>
                  <a:pt x="501735" y="902220"/>
                </a:lnTo>
                <a:lnTo>
                  <a:pt x="452437" y="904874"/>
                </a:lnTo>
                <a:close/>
              </a:path>
            </a:pathLst>
          </a:custGeom>
          <a:solidFill>
            <a:srgbClr val="CCA63C"/>
          </a:solidFill>
        </p:spPr>
        <p:txBody>
          <a:bodyPr wrap="square" lIns="0" tIns="0" rIns="0" bIns="0" rtlCol="0"/>
          <a:lstStyle/>
          <a:p>
            <a:pPr defTabSz="609630"/>
            <a:endParaRPr sz="1200">
              <a:solidFill>
                <a:prstClr val="black"/>
              </a:solidFill>
              <a:latin typeface="Calibri"/>
            </a:endParaRPr>
          </a:p>
        </p:txBody>
      </p:sp>
      <p:sp>
        <p:nvSpPr>
          <p:cNvPr id="4" name="object 4"/>
          <p:cNvSpPr txBox="1"/>
          <p:nvPr/>
        </p:nvSpPr>
        <p:spPr>
          <a:xfrm>
            <a:off x="936537" y="805620"/>
            <a:ext cx="104140" cy="316326"/>
          </a:xfrm>
          <a:prstGeom prst="rect">
            <a:avLst/>
          </a:prstGeom>
        </p:spPr>
        <p:txBody>
          <a:bodyPr vert="horz" wrap="square" lIns="0" tIns="8467" rIns="0" bIns="0" rtlCol="0">
            <a:spAutoFit/>
          </a:bodyPr>
          <a:lstStyle/>
          <a:p>
            <a:pPr marL="8467" defTabSz="609630">
              <a:spcBef>
                <a:spcPts val="67"/>
              </a:spcBef>
            </a:pPr>
            <a:r>
              <a:rPr sz="2000" b="1" spc="-17" dirty="0">
                <a:solidFill>
                  <a:srgbClr val="FAFAFA"/>
                </a:solidFill>
                <a:latin typeface="Cambria"/>
                <a:cs typeface="Cambria"/>
              </a:rPr>
              <a:t>I</a:t>
            </a:r>
            <a:endParaRPr sz="2000">
              <a:solidFill>
                <a:prstClr val="black"/>
              </a:solidFill>
              <a:latin typeface="Cambria"/>
              <a:cs typeface="Cambria"/>
            </a:endParaRPr>
          </a:p>
        </p:txBody>
      </p:sp>
      <p:sp>
        <p:nvSpPr>
          <p:cNvPr id="5" name="object 5"/>
          <p:cNvSpPr txBox="1"/>
          <p:nvPr/>
        </p:nvSpPr>
        <p:spPr>
          <a:xfrm>
            <a:off x="101600" y="2894842"/>
            <a:ext cx="11988799" cy="3146652"/>
          </a:xfrm>
          <a:prstGeom prst="rect">
            <a:avLst/>
          </a:prstGeom>
        </p:spPr>
        <p:txBody>
          <a:bodyPr vert="horz" wrap="square" lIns="0" tIns="9736" rIns="0" bIns="0" rtlCol="0">
            <a:spAutoFit/>
          </a:bodyPr>
          <a:lstStyle/>
          <a:p>
            <a:pPr marR="4798300" defTabSz="609630">
              <a:lnSpc>
                <a:spcPts val="3397"/>
              </a:lnSpc>
            </a:pPr>
            <a:r>
              <a:rPr sz="3100" spc="17" dirty="0">
                <a:solidFill>
                  <a:prstClr val="black"/>
                </a:solidFill>
                <a:latin typeface="Cambria"/>
                <a:cs typeface="Cambria"/>
              </a:rPr>
              <a:t>T</a:t>
            </a:r>
            <a:r>
              <a:rPr sz="3100" spc="-347" dirty="0">
                <a:solidFill>
                  <a:prstClr val="black"/>
                </a:solidFill>
                <a:latin typeface="Cambria"/>
                <a:cs typeface="Cambria"/>
              </a:rPr>
              <a:t>e</a:t>
            </a:r>
            <a:r>
              <a:rPr sz="3100" spc="-353" dirty="0">
                <a:solidFill>
                  <a:prstClr val="black"/>
                </a:solidFill>
                <a:latin typeface="Cambria"/>
                <a:cs typeface="Cambria"/>
              </a:rPr>
              <a:t>a</a:t>
            </a:r>
            <a:r>
              <a:rPr sz="3100" spc="-339" dirty="0">
                <a:solidFill>
                  <a:prstClr val="black"/>
                </a:solidFill>
                <a:latin typeface="Cambria"/>
                <a:cs typeface="Cambria"/>
              </a:rPr>
              <a:t>m</a:t>
            </a:r>
            <a:r>
              <a:rPr sz="3100" spc="43" dirty="0">
                <a:solidFill>
                  <a:prstClr val="black"/>
                </a:solidFill>
                <a:latin typeface="Cambria"/>
                <a:cs typeface="Cambria"/>
              </a:rPr>
              <a:t> M</a:t>
            </a:r>
            <a:r>
              <a:rPr sz="3100" spc="-347" dirty="0">
                <a:solidFill>
                  <a:prstClr val="black"/>
                </a:solidFill>
                <a:latin typeface="Cambria"/>
                <a:cs typeface="Cambria"/>
              </a:rPr>
              <a:t>e</a:t>
            </a:r>
            <a:r>
              <a:rPr sz="3100" spc="-343" dirty="0">
                <a:solidFill>
                  <a:prstClr val="black"/>
                </a:solidFill>
                <a:latin typeface="Cambria"/>
                <a:cs typeface="Cambria"/>
              </a:rPr>
              <a:t>m</a:t>
            </a:r>
            <a:r>
              <a:rPr sz="3100" spc="-230" dirty="0">
                <a:solidFill>
                  <a:prstClr val="black"/>
                </a:solidFill>
                <a:latin typeface="Cambria"/>
                <a:cs typeface="Cambria"/>
              </a:rPr>
              <a:t>b</a:t>
            </a:r>
            <a:r>
              <a:rPr sz="3100" spc="-347" dirty="0">
                <a:solidFill>
                  <a:prstClr val="black"/>
                </a:solidFill>
                <a:latin typeface="Cambria"/>
                <a:cs typeface="Cambria"/>
              </a:rPr>
              <a:t>e</a:t>
            </a:r>
            <a:r>
              <a:rPr sz="3100" spc="-253" dirty="0">
                <a:solidFill>
                  <a:prstClr val="black"/>
                </a:solidFill>
                <a:latin typeface="Cambria"/>
                <a:cs typeface="Cambria"/>
              </a:rPr>
              <a:t>r</a:t>
            </a:r>
            <a:r>
              <a:rPr sz="3100" spc="-373" dirty="0">
                <a:solidFill>
                  <a:prstClr val="black"/>
                </a:solidFill>
                <a:latin typeface="Cambria"/>
                <a:cs typeface="Cambria"/>
              </a:rPr>
              <a:t>s</a:t>
            </a:r>
            <a:r>
              <a:rPr sz="3100" spc="43" dirty="0">
                <a:solidFill>
                  <a:prstClr val="black"/>
                </a:solidFill>
                <a:latin typeface="Cambria"/>
                <a:cs typeface="Cambria"/>
              </a:rPr>
              <a:t> </a:t>
            </a:r>
            <a:r>
              <a:rPr sz="3100" spc="-40" dirty="0">
                <a:solidFill>
                  <a:prstClr val="black"/>
                </a:solidFill>
                <a:latin typeface="Cambria"/>
                <a:cs typeface="Cambria"/>
              </a:rPr>
              <a:t>-</a:t>
            </a:r>
            <a:endParaRPr sz="3100" dirty="0">
              <a:solidFill>
                <a:prstClr val="black"/>
              </a:solidFill>
              <a:latin typeface="Cambria"/>
              <a:cs typeface="Cambria"/>
            </a:endParaRPr>
          </a:p>
          <a:p>
            <a:pPr marL="617674" marR="4714052" indent="-609630" defTabSz="609630">
              <a:lnSpc>
                <a:spcPts val="3073"/>
              </a:lnSpc>
              <a:spcBef>
                <a:spcPts val="317"/>
              </a:spcBef>
              <a:buFont typeface="+mj-lt"/>
              <a:buAutoNum type="arabicPeriod"/>
              <a:tabLst>
                <a:tab pos="2339457" algn="l"/>
                <a:tab pos="3595126" algn="l"/>
              </a:tabLst>
            </a:pPr>
            <a:r>
              <a:rPr lang="en-US" sz="3100" spc="140" dirty="0">
                <a:solidFill>
                  <a:prstClr val="black"/>
                </a:solidFill>
                <a:latin typeface="Cambria"/>
                <a:cs typeface="Cambria"/>
              </a:rPr>
              <a:t>H</a:t>
            </a:r>
            <a:r>
              <a:rPr sz="3100" spc="-347" dirty="0">
                <a:solidFill>
                  <a:prstClr val="black"/>
                </a:solidFill>
                <a:latin typeface="Cambria"/>
                <a:cs typeface="Cambria"/>
              </a:rPr>
              <a:t>e</a:t>
            </a:r>
            <a:r>
              <a:rPr sz="3100" spc="-343" dirty="0">
                <a:solidFill>
                  <a:prstClr val="black"/>
                </a:solidFill>
                <a:latin typeface="Cambria"/>
                <a:cs typeface="Cambria"/>
              </a:rPr>
              <a:t>m</a:t>
            </a:r>
            <a:r>
              <a:rPr sz="3100" spc="-353" dirty="0">
                <a:solidFill>
                  <a:prstClr val="black"/>
                </a:solidFill>
                <a:latin typeface="Cambria"/>
                <a:cs typeface="Cambria"/>
              </a:rPr>
              <a:t>a</a:t>
            </a:r>
            <a:r>
              <a:rPr sz="3100" spc="-237" dirty="0">
                <a:solidFill>
                  <a:prstClr val="black"/>
                </a:solidFill>
                <a:latin typeface="Cambria"/>
                <a:cs typeface="Cambria"/>
              </a:rPr>
              <a:t>n</a:t>
            </a:r>
            <a:r>
              <a:rPr sz="3100" spc="-87" dirty="0">
                <a:solidFill>
                  <a:prstClr val="black"/>
                </a:solidFill>
                <a:latin typeface="Cambria"/>
                <a:cs typeface="Cambria"/>
              </a:rPr>
              <a:t>t</a:t>
            </a:r>
            <a:r>
              <a:rPr sz="3100" spc="43" dirty="0">
                <a:solidFill>
                  <a:prstClr val="black"/>
                </a:solidFill>
                <a:latin typeface="Cambria"/>
                <a:cs typeface="Cambria"/>
              </a:rPr>
              <a:t> </a:t>
            </a:r>
            <a:r>
              <a:rPr sz="3100" spc="-183" dirty="0">
                <a:solidFill>
                  <a:prstClr val="black"/>
                </a:solidFill>
                <a:latin typeface="Cambria"/>
                <a:cs typeface="Cambria"/>
              </a:rPr>
              <a:t>P</a:t>
            </a:r>
            <a:r>
              <a:rPr sz="3100" spc="-253" dirty="0">
                <a:solidFill>
                  <a:prstClr val="black"/>
                </a:solidFill>
                <a:latin typeface="Cambria"/>
                <a:cs typeface="Cambria"/>
              </a:rPr>
              <a:t>r</a:t>
            </a:r>
            <a:r>
              <a:rPr sz="3100" spc="-353" dirty="0">
                <a:solidFill>
                  <a:prstClr val="black"/>
                </a:solidFill>
                <a:latin typeface="Cambria"/>
                <a:cs typeface="Cambria"/>
              </a:rPr>
              <a:t>a</a:t>
            </a:r>
            <a:r>
              <a:rPr sz="3100" spc="-90" dirty="0">
                <a:solidFill>
                  <a:prstClr val="black"/>
                </a:solidFill>
                <a:latin typeface="Cambria"/>
                <a:cs typeface="Cambria"/>
              </a:rPr>
              <a:t>t</a:t>
            </a:r>
            <a:r>
              <a:rPr sz="3100" spc="-353" dirty="0">
                <a:solidFill>
                  <a:prstClr val="black"/>
                </a:solidFill>
                <a:latin typeface="Cambria"/>
                <a:cs typeface="Cambria"/>
              </a:rPr>
              <a:t>a</a:t>
            </a:r>
            <a:r>
              <a:rPr sz="3100" spc="-253" dirty="0">
                <a:solidFill>
                  <a:prstClr val="black"/>
                </a:solidFill>
                <a:latin typeface="Cambria"/>
                <a:cs typeface="Cambria"/>
              </a:rPr>
              <a:t>p</a:t>
            </a:r>
            <a:r>
              <a:rPr sz="3100" spc="43" dirty="0">
                <a:solidFill>
                  <a:prstClr val="black"/>
                </a:solidFill>
                <a:latin typeface="Cambria"/>
                <a:cs typeface="Cambria"/>
              </a:rPr>
              <a:t> </a:t>
            </a:r>
            <a:r>
              <a:rPr sz="3100" spc="10" dirty="0">
                <a:solidFill>
                  <a:prstClr val="black"/>
                </a:solidFill>
                <a:latin typeface="Cambria"/>
                <a:cs typeface="Cambria"/>
              </a:rPr>
              <a:t>S</a:t>
            </a:r>
            <a:r>
              <a:rPr sz="3100" spc="-160" dirty="0">
                <a:solidFill>
                  <a:prstClr val="black"/>
                </a:solidFill>
                <a:latin typeface="Cambria"/>
                <a:cs typeface="Cambria"/>
              </a:rPr>
              <a:t>i</a:t>
            </a:r>
            <a:r>
              <a:rPr sz="3100" spc="-237" dirty="0">
                <a:solidFill>
                  <a:prstClr val="black"/>
                </a:solidFill>
                <a:latin typeface="Cambria"/>
                <a:cs typeface="Cambria"/>
              </a:rPr>
              <a:t>n</a:t>
            </a:r>
            <a:r>
              <a:rPr sz="3100" spc="-210" dirty="0">
                <a:solidFill>
                  <a:prstClr val="black"/>
                </a:solidFill>
                <a:latin typeface="Cambria"/>
                <a:cs typeface="Cambria"/>
              </a:rPr>
              <a:t>g</a:t>
            </a:r>
            <a:r>
              <a:rPr sz="3100" spc="-267" dirty="0">
                <a:solidFill>
                  <a:prstClr val="black"/>
                </a:solidFill>
                <a:latin typeface="Cambria"/>
                <a:cs typeface="Cambria"/>
              </a:rPr>
              <a:t>h</a:t>
            </a:r>
            <a:r>
              <a:rPr lang="en-US" sz="3100" spc="-267" dirty="0">
                <a:solidFill>
                  <a:prstClr val="black"/>
                </a:solidFill>
                <a:latin typeface="Cambria"/>
                <a:cs typeface="Cambria"/>
              </a:rPr>
              <a:t> </a:t>
            </a:r>
            <a:r>
              <a:rPr sz="3100" spc="-306" dirty="0">
                <a:solidFill>
                  <a:prstClr val="black"/>
                </a:solidFill>
                <a:latin typeface="Cambria"/>
                <a:cs typeface="Cambria"/>
              </a:rPr>
              <a:t>(</a:t>
            </a:r>
            <a:r>
              <a:rPr sz="3100" spc="-807" dirty="0">
                <a:solidFill>
                  <a:prstClr val="black"/>
                </a:solidFill>
                <a:latin typeface="Cambria"/>
                <a:cs typeface="Cambria"/>
              </a:rPr>
              <a:t>1</a:t>
            </a:r>
            <a:r>
              <a:rPr sz="3100" spc="-393" dirty="0">
                <a:solidFill>
                  <a:prstClr val="black"/>
                </a:solidFill>
                <a:latin typeface="Cambria"/>
                <a:cs typeface="Cambria"/>
              </a:rPr>
              <a:t>9</a:t>
            </a:r>
            <a:r>
              <a:rPr sz="3100" spc="-169" dirty="0">
                <a:solidFill>
                  <a:prstClr val="black"/>
                </a:solidFill>
                <a:latin typeface="Cambria"/>
                <a:cs typeface="Cambria"/>
              </a:rPr>
              <a:t>B</a:t>
            </a:r>
            <a:r>
              <a:rPr sz="3100" spc="339" dirty="0">
                <a:solidFill>
                  <a:prstClr val="black"/>
                </a:solidFill>
                <a:latin typeface="Cambria"/>
                <a:cs typeface="Cambria"/>
              </a:rPr>
              <a:t>C</a:t>
            </a:r>
            <a:r>
              <a:rPr sz="3100" spc="50" dirty="0">
                <a:solidFill>
                  <a:prstClr val="black"/>
                </a:solidFill>
                <a:latin typeface="Cambria"/>
                <a:cs typeface="Cambria"/>
              </a:rPr>
              <a:t>Y</a:t>
            </a:r>
            <a:r>
              <a:rPr sz="3100" spc="-807" dirty="0">
                <a:solidFill>
                  <a:prstClr val="black"/>
                </a:solidFill>
                <a:latin typeface="Cambria"/>
                <a:cs typeface="Cambria"/>
              </a:rPr>
              <a:t>1</a:t>
            </a:r>
            <a:r>
              <a:rPr sz="3100" spc="-353" dirty="0">
                <a:solidFill>
                  <a:prstClr val="black"/>
                </a:solidFill>
                <a:latin typeface="Cambria"/>
                <a:cs typeface="Cambria"/>
              </a:rPr>
              <a:t>00</a:t>
            </a:r>
            <a:r>
              <a:rPr sz="3100" spc="-393" dirty="0">
                <a:solidFill>
                  <a:prstClr val="black"/>
                </a:solidFill>
                <a:latin typeface="Cambria"/>
                <a:cs typeface="Cambria"/>
              </a:rPr>
              <a:t>6</a:t>
            </a:r>
            <a:r>
              <a:rPr sz="3100" spc="-317" dirty="0">
                <a:solidFill>
                  <a:prstClr val="black"/>
                </a:solidFill>
                <a:latin typeface="Cambria"/>
                <a:cs typeface="Cambria"/>
              </a:rPr>
              <a:t>8</a:t>
            </a:r>
            <a:r>
              <a:rPr sz="3100" spc="-210" dirty="0">
                <a:solidFill>
                  <a:prstClr val="black"/>
                </a:solidFill>
                <a:latin typeface="Cambria"/>
                <a:cs typeface="Cambria"/>
              </a:rPr>
              <a:t>)</a:t>
            </a:r>
            <a:endParaRPr lang="en-US" sz="3100" spc="-210" dirty="0">
              <a:solidFill>
                <a:prstClr val="black"/>
              </a:solidFill>
              <a:latin typeface="Cambria"/>
              <a:cs typeface="Cambria"/>
            </a:endParaRPr>
          </a:p>
          <a:p>
            <a:pPr marL="617674" marR="4714052" indent="-609630" defTabSz="609630">
              <a:lnSpc>
                <a:spcPts val="3073"/>
              </a:lnSpc>
              <a:spcBef>
                <a:spcPts val="317"/>
              </a:spcBef>
              <a:buFont typeface="+mj-lt"/>
              <a:buAutoNum type="arabicPeriod"/>
              <a:tabLst>
                <a:tab pos="2339457" algn="l"/>
                <a:tab pos="3595126" algn="l"/>
              </a:tabLst>
            </a:pPr>
            <a:r>
              <a:rPr sz="3100" spc="-243" dirty="0">
                <a:solidFill>
                  <a:prstClr val="black"/>
                </a:solidFill>
                <a:latin typeface="Cambria"/>
                <a:cs typeface="Cambria"/>
              </a:rPr>
              <a:t>Sakshi</a:t>
            </a:r>
            <a:r>
              <a:rPr sz="3100" spc="53" dirty="0">
                <a:solidFill>
                  <a:prstClr val="black"/>
                </a:solidFill>
                <a:latin typeface="Cambria"/>
                <a:cs typeface="Cambria"/>
              </a:rPr>
              <a:t> </a:t>
            </a:r>
            <a:r>
              <a:rPr sz="3100" spc="-210" dirty="0">
                <a:solidFill>
                  <a:prstClr val="black"/>
                </a:solidFill>
                <a:latin typeface="Cambria"/>
                <a:cs typeface="Cambria"/>
              </a:rPr>
              <a:t>Tiwari</a:t>
            </a:r>
            <a:r>
              <a:rPr lang="en-US" sz="3100" spc="-210" dirty="0">
                <a:solidFill>
                  <a:prstClr val="black"/>
                </a:solidFill>
                <a:latin typeface="Cambria"/>
                <a:cs typeface="Cambria"/>
              </a:rPr>
              <a:t> </a:t>
            </a:r>
            <a:r>
              <a:rPr sz="3100" spc="-393" dirty="0">
                <a:solidFill>
                  <a:prstClr val="black"/>
                </a:solidFill>
                <a:latin typeface="Cambria"/>
                <a:cs typeface="Cambria"/>
              </a:rPr>
              <a:t>(19BCY10152)</a:t>
            </a:r>
            <a:endParaRPr lang="en-US" sz="3100" dirty="0">
              <a:solidFill>
                <a:prstClr val="black"/>
              </a:solidFill>
              <a:latin typeface="Cambria"/>
              <a:cs typeface="Cambria"/>
            </a:endParaRPr>
          </a:p>
          <a:p>
            <a:pPr marL="617674" marR="4714052" indent="-609630" defTabSz="609630">
              <a:lnSpc>
                <a:spcPts val="3073"/>
              </a:lnSpc>
              <a:spcBef>
                <a:spcPts val="317"/>
              </a:spcBef>
              <a:buFont typeface="+mj-lt"/>
              <a:buAutoNum type="arabicPeriod"/>
              <a:tabLst>
                <a:tab pos="2339457" algn="l"/>
                <a:tab pos="3595126" algn="l"/>
              </a:tabLst>
            </a:pPr>
            <a:r>
              <a:rPr sz="3100" spc="207" dirty="0">
                <a:solidFill>
                  <a:prstClr val="black"/>
                </a:solidFill>
                <a:latin typeface="Cambria"/>
                <a:cs typeface="Cambria"/>
              </a:rPr>
              <a:t>A</a:t>
            </a:r>
            <a:r>
              <a:rPr sz="3100" spc="-310" dirty="0">
                <a:solidFill>
                  <a:prstClr val="black"/>
                </a:solidFill>
                <a:latin typeface="Cambria"/>
                <a:cs typeface="Cambria"/>
              </a:rPr>
              <a:t>k</a:t>
            </a:r>
            <a:r>
              <a:rPr sz="3100" spc="-270" dirty="0">
                <a:solidFill>
                  <a:prstClr val="black"/>
                </a:solidFill>
                <a:latin typeface="Cambria"/>
                <a:cs typeface="Cambria"/>
              </a:rPr>
              <a:t>h</a:t>
            </a:r>
            <a:r>
              <a:rPr sz="3100" spc="-160" dirty="0">
                <a:solidFill>
                  <a:prstClr val="black"/>
                </a:solidFill>
                <a:latin typeface="Cambria"/>
                <a:cs typeface="Cambria"/>
              </a:rPr>
              <a:t>i</a:t>
            </a:r>
            <a:r>
              <a:rPr sz="3100" spc="-120" dirty="0">
                <a:solidFill>
                  <a:prstClr val="black"/>
                </a:solidFill>
                <a:latin typeface="Cambria"/>
                <a:cs typeface="Cambria"/>
              </a:rPr>
              <a:t>l</a:t>
            </a:r>
            <a:r>
              <a:rPr sz="3100" spc="43" dirty="0">
                <a:solidFill>
                  <a:prstClr val="black"/>
                </a:solidFill>
                <a:latin typeface="Cambria"/>
                <a:cs typeface="Cambria"/>
              </a:rPr>
              <a:t> </a:t>
            </a:r>
            <a:r>
              <a:rPr sz="3100" spc="10" dirty="0">
                <a:solidFill>
                  <a:prstClr val="black"/>
                </a:solidFill>
                <a:latin typeface="Cambria"/>
                <a:cs typeface="Cambria"/>
              </a:rPr>
              <a:t>S</a:t>
            </a:r>
            <a:r>
              <a:rPr sz="3100" spc="-353" dirty="0">
                <a:solidFill>
                  <a:prstClr val="black"/>
                </a:solidFill>
                <a:latin typeface="Cambria"/>
                <a:cs typeface="Cambria"/>
              </a:rPr>
              <a:t>a</a:t>
            </a:r>
            <a:r>
              <a:rPr sz="3100" spc="-270" dirty="0">
                <a:solidFill>
                  <a:prstClr val="black"/>
                </a:solidFill>
                <a:latin typeface="Cambria"/>
                <a:cs typeface="Cambria"/>
              </a:rPr>
              <a:t>h</a:t>
            </a:r>
            <a:r>
              <a:rPr sz="3100" spc="-283" dirty="0">
                <a:solidFill>
                  <a:prstClr val="black"/>
                </a:solidFill>
                <a:latin typeface="Cambria"/>
                <a:cs typeface="Cambria"/>
              </a:rPr>
              <a:t>u</a:t>
            </a:r>
            <a:r>
              <a:rPr sz="3100" spc="-310" dirty="0">
                <a:solidFill>
                  <a:prstClr val="black"/>
                </a:solidFill>
                <a:latin typeface="Cambria"/>
                <a:cs typeface="Cambria"/>
              </a:rPr>
              <a:t>k</a:t>
            </a:r>
            <a:r>
              <a:rPr sz="3100" spc="-353" dirty="0">
                <a:solidFill>
                  <a:prstClr val="black"/>
                </a:solidFill>
                <a:latin typeface="Cambria"/>
                <a:cs typeface="Cambria"/>
              </a:rPr>
              <a:t>a</a:t>
            </a:r>
            <a:r>
              <a:rPr sz="3100" spc="-253" dirty="0">
                <a:solidFill>
                  <a:prstClr val="black"/>
                </a:solidFill>
                <a:latin typeface="Cambria"/>
                <a:cs typeface="Cambria"/>
              </a:rPr>
              <a:t>r</a:t>
            </a:r>
            <a:r>
              <a:rPr sz="3100" spc="-280" dirty="0">
                <a:solidFill>
                  <a:prstClr val="black"/>
                </a:solidFill>
                <a:latin typeface="Cambria"/>
                <a:cs typeface="Cambria"/>
              </a:rPr>
              <a:t>u</a:t>
            </a:r>
            <a:r>
              <a:rPr lang="en-US" sz="3100" spc="-280" dirty="0">
                <a:solidFill>
                  <a:prstClr val="black"/>
                </a:solidFill>
                <a:latin typeface="Cambria"/>
                <a:cs typeface="Cambria"/>
              </a:rPr>
              <a:t> </a:t>
            </a:r>
            <a:r>
              <a:rPr sz="3100" spc="-306" dirty="0">
                <a:solidFill>
                  <a:prstClr val="black"/>
                </a:solidFill>
                <a:latin typeface="Cambria"/>
                <a:cs typeface="Cambria"/>
              </a:rPr>
              <a:t>(</a:t>
            </a:r>
            <a:r>
              <a:rPr sz="3100" spc="-807" dirty="0">
                <a:solidFill>
                  <a:prstClr val="black"/>
                </a:solidFill>
                <a:latin typeface="Cambria"/>
                <a:cs typeface="Cambria"/>
              </a:rPr>
              <a:t>1</a:t>
            </a:r>
            <a:r>
              <a:rPr sz="3100" spc="-393" dirty="0">
                <a:solidFill>
                  <a:prstClr val="black"/>
                </a:solidFill>
                <a:latin typeface="Cambria"/>
                <a:cs typeface="Cambria"/>
              </a:rPr>
              <a:t>9</a:t>
            </a:r>
            <a:r>
              <a:rPr sz="3100" spc="-169" dirty="0">
                <a:solidFill>
                  <a:prstClr val="black"/>
                </a:solidFill>
                <a:latin typeface="Cambria"/>
                <a:cs typeface="Cambria"/>
              </a:rPr>
              <a:t>B</a:t>
            </a:r>
            <a:r>
              <a:rPr sz="3100" spc="339" dirty="0">
                <a:solidFill>
                  <a:prstClr val="black"/>
                </a:solidFill>
                <a:latin typeface="Cambria"/>
                <a:cs typeface="Cambria"/>
              </a:rPr>
              <a:t>C</a:t>
            </a:r>
            <a:r>
              <a:rPr sz="3100" spc="50" dirty="0">
                <a:solidFill>
                  <a:prstClr val="black"/>
                </a:solidFill>
                <a:latin typeface="Cambria"/>
                <a:cs typeface="Cambria"/>
              </a:rPr>
              <a:t>Y</a:t>
            </a:r>
            <a:r>
              <a:rPr sz="3100" spc="-807" dirty="0">
                <a:solidFill>
                  <a:prstClr val="black"/>
                </a:solidFill>
                <a:latin typeface="Cambria"/>
                <a:cs typeface="Cambria"/>
              </a:rPr>
              <a:t>1</a:t>
            </a:r>
            <a:r>
              <a:rPr sz="3100" spc="-353" dirty="0">
                <a:solidFill>
                  <a:prstClr val="black"/>
                </a:solidFill>
                <a:latin typeface="Cambria"/>
                <a:cs typeface="Cambria"/>
              </a:rPr>
              <a:t>00</a:t>
            </a:r>
            <a:r>
              <a:rPr sz="3100" spc="-807" dirty="0">
                <a:solidFill>
                  <a:prstClr val="black"/>
                </a:solidFill>
                <a:latin typeface="Cambria"/>
                <a:cs typeface="Cambria"/>
              </a:rPr>
              <a:t>1</a:t>
            </a:r>
            <a:r>
              <a:rPr sz="3100" spc="-567" dirty="0">
                <a:solidFill>
                  <a:prstClr val="black"/>
                </a:solidFill>
                <a:latin typeface="Cambria"/>
                <a:cs typeface="Cambria"/>
              </a:rPr>
              <a:t>5</a:t>
            </a:r>
            <a:r>
              <a:rPr sz="3100" spc="-210" dirty="0">
                <a:solidFill>
                  <a:prstClr val="black"/>
                </a:solidFill>
                <a:latin typeface="Cambria"/>
                <a:cs typeface="Cambria"/>
              </a:rPr>
              <a:t>)  </a:t>
            </a:r>
            <a:endParaRPr lang="en-US" sz="3100" spc="-210" dirty="0">
              <a:solidFill>
                <a:prstClr val="black"/>
              </a:solidFill>
              <a:latin typeface="Cambria"/>
              <a:cs typeface="Cambria"/>
            </a:endParaRPr>
          </a:p>
          <a:p>
            <a:pPr marL="617674" marR="4714052" indent="-609630" defTabSz="609630">
              <a:lnSpc>
                <a:spcPts val="3073"/>
              </a:lnSpc>
              <a:spcBef>
                <a:spcPts val="317"/>
              </a:spcBef>
              <a:buFont typeface="+mj-lt"/>
              <a:buAutoNum type="arabicPeriod"/>
              <a:tabLst>
                <a:tab pos="2339457" algn="l"/>
                <a:tab pos="3595126" algn="l"/>
              </a:tabLst>
            </a:pPr>
            <a:r>
              <a:rPr sz="3100" spc="-227" dirty="0">
                <a:solidFill>
                  <a:prstClr val="black"/>
                </a:solidFill>
                <a:latin typeface="Cambria"/>
                <a:cs typeface="Cambria"/>
              </a:rPr>
              <a:t>Jayant</a:t>
            </a:r>
            <a:r>
              <a:rPr sz="3100" spc="53" dirty="0">
                <a:solidFill>
                  <a:prstClr val="black"/>
                </a:solidFill>
                <a:latin typeface="Cambria"/>
                <a:cs typeface="Cambria"/>
              </a:rPr>
              <a:t> </a:t>
            </a:r>
            <a:r>
              <a:rPr sz="3100" spc="-243" dirty="0">
                <a:solidFill>
                  <a:prstClr val="black"/>
                </a:solidFill>
                <a:latin typeface="Cambria"/>
                <a:cs typeface="Cambria"/>
              </a:rPr>
              <a:t>Verma</a:t>
            </a:r>
            <a:r>
              <a:rPr lang="en-US" sz="3100" spc="-243" dirty="0">
                <a:solidFill>
                  <a:prstClr val="black"/>
                </a:solidFill>
                <a:latin typeface="Cambria"/>
                <a:cs typeface="Cambria"/>
              </a:rPr>
              <a:t> </a:t>
            </a:r>
            <a:r>
              <a:rPr sz="3100" spc="-360" dirty="0">
                <a:solidFill>
                  <a:prstClr val="black"/>
                </a:solidFill>
                <a:latin typeface="Cambria"/>
                <a:cs typeface="Cambria"/>
              </a:rPr>
              <a:t>(19BCY10106)</a:t>
            </a:r>
            <a:endParaRPr sz="3100" dirty="0">
              <a:solidFill>
                <a:prstClr val="black"/>
              </a:solidFill>
              <a:latin typeface="Cambria"/>
              <a:cs typeface="Cambria"/>
            </a:endParaRPr>
          </a:p>
          <a:p>
            <a:pPr marL="4708972" algn="r" defTabSz="609630">
              <a:spcBef>
                <a:spcPts val="3303"/>
              </a:spcBef>
            </a:pPr>
            <a:r>
              <a:rPr sz="3467" spc="-223" dirty="0">
                <a:solidFill>
                  <a:prstClr val="black"/>
                </a:solidFill>
                <a:latin typeface="Cambria"/>
                <a:cs typeface="Cambria"/>
              </a:rPr>
              <a:t>Project</a:t>
            </a:r>
            <a:r>
              <a:rPr sz="3467" spc="43" dirty="0">
                <a:solidFill>
                  <a:prstClr val="black"/>
                </a:solidFill>
                <a:latin typeface="Cambria"/>
                <a:cs typeface="Cambria"/>
              </a:rPr>
              <a:t> </a:t>
            </a:r>
            <a:r>
              <a:rPr sz="3467" spc="-180" dirty="0">
                <a:solidFill>
                  <a:prstClr val="black"/>
                </a:solidFill>
                <a:latin typeface="Cambria"/>
                <a:cs typeface="Cambria"/>
              </a:rPr>
              <a:t>Guide</a:t>
            </a:r>
            <a:r>
              <a:rPr sz="3467" spc="43" dirty="0">
                <a:solidFill>
                  <a:prstClr val="black"/>
                </a:solidFill>
                <a:latin typeface="Cambria"/>
                <a:cs typeface="Cambria"/>
              </a:rPr>
              <a:t> </a:t>
            </a:r>
            <a:r>
              <a:rPr sz="3467" spc="-47" dirty="0">
                <a:solidFill>
                  <a:prstClr val="black"/>
                </a:solidFill>
                <a:latin typeface="Cambria"/>
                <a:cs typeface="Cambria"/>
              </a:rPr>
              <a:t>-</a:t>
            </a:r>
            <a:r>
              <a:rPr sz="3467" spc="43" dirty="0">
                <a:solidFill>
                  <a:prstClr val="black"/>
                </a:solidFill>
                <a:latin typeface="Cambria"/>
                <a:cs typeface="Cambria"/>
              </a:rPr>
              <a:t> </a:t>
            </a:r>
            <a:r>
              <a:rPr sz="3467" spc="-123" dirty="0">
                <a:solidFill>
                  <a:prstClr val="black"/>
                </a:solidFill>
                <a:latin typeface="Cambria"/>
                <a:cs typeface="Cambria"/>
              </a:rPr>
              <a:t>Dr.</a:t>
            </a:r>
            <a:r>
              <a:rPr sz="3467" spc="47" dirty="0">
                <a:solidFill>
                  <a:prstClr val="black"/>
                </a:solidFill>
                <a:latin typeface="Cambria"/>
                <a:cs typeface="Cambria"/>
              </a:rPr>
              <a:t> </a:t>
            </a:r>
            <a:r>
              <a:rPr sz="3467" spc="-153" dirty="0">
                <a:solidFill>
                  <a:prstClr val="black"/>
                </a:solidFill>
                <a:latin typeface="Cambria"/>
                <a:cs typeface="Cambria"/>
              </a:rPr>
              <a:t>Nidhi</a:t>
            </a:r>
            <a:r>
              <a:rPr sz="3467" spc="47" dirty="0">
                <a:solidFill>
                  <a:prstClr val="black"/>
                </a:solidFill>
                <a:latin typeface="Cambria"/>
                <a:cs typeface="Cambria"/>
              </a:rPr>
              <a:t> </a:t>
            </a:r>
            <a:r>
              <a:rPr sz="3467" spc="-257" dirty="0">
                <a:solidFill>
                  <a:prstClr val="black"/>
                </a:solidFill>
                <a:latin typeface="Cambria"/>
                <a:cs typeface="Cambria"/>
              </a:rPr>
              <a:t>Mishra</a:t>
            </a:r>
            <a:endParaRPr sz="3467" dirty="0">
              <a:solidFill>
                <a:prstClr val="black"/>
              </a:solidFill>
              <a:latin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2"/>
          <p:cNvSpPr/>
          <p:nvPr/>
        </p:nvSpPr>
        <p:spPr>
          <a:xfrm rot="-1033823">
            <a:off x="10077820" y="4250577"/>
            <a:ext cx="1636651" cy="88516"/>
          </a:xfrm>
          <a:prstGeom prst="roundRect">
            <a:avLst>
              <a:gd name="adj" fmla="val 50000"/>
            </a:avLst>
          </a:prstGeom>
          <a:solidFill>
            <a:srgbClr val="D9D9D9"/>
          </a:solidFill>
          <a:ln>
            <a:noFill/>
          </a:ln>
        </p:spPr>
        <p:txBody>
          <a:bodyPr spcFirstLastPara="1" wrap="square" lIns="121900" tIns="121900" rIns="121900" bIns="121900" anchor="ctr" anchorCtr="0">
            <a:noAutofit/>
          </a:bodyPr>
          <a:lstStyle/>
          <a:p>
            <a:endParaRPr sz="2400"/>
          </a:p>
        </p:txBody>
      </p:sp>
      <p:sp>
        <p:nvSpPr>
          <p:cNvPr id="205" name="Google Shape;205;p22"/>
          <p:cNvSpPr/>
          <p:nvPr/>
        </p:nvSpPr>
        <p:spPr>
          <a:xfrm rot="1033823" flipH="1">
            <a:off x="8569692" y="4250577"/>
            <a:ext cx="1636651" cy="88516"/>
          </a:xfrm>
          <a:prstGeom prst="roundRect">
            <a:avLst>
              <a:gd name="adj" fmla="val 50000"/>
            </a:avLst>
          </a:prstGeom>
          <a:solidFill>
            <a:srgbClr val="D9D9D9"/>
          </a:solidFill>
          <a:ln>
            <a:noFill/>
          </a:ln>
        </p:spPr>
        <p:txBody>
          <a:bodyPr spcFirstLastPara="1" wrap="square" lIns="121900" tIns="121900" rIns="121900" bIns="121900" anchor="ctr" anchorCtr="0">
            <a:noAutofit/>
          </a:bodyPr>
          <a:lstStyle/>
          <a:p>
            <a:endParaRPr sz="2400"/>
          </a:p>
        </p:txBody>
      </p:sp>
      <p:sp>
        <p:nvSpPr>
          <p:cNvPr id="206" name="Google Shape;206;p22"/>
          <p:cNvSpPr/>
          <p:nvPr/>
        </p:nvSpPr>
        <p:spPr>
          <a:xfrm rot="-1033823">
            <a:off x="7071351" y="4250577"/>
            <a:ext cx="1636651" cy="88516"/>
          </a:xfrm>
          <a:prstGeom prst="roundRect">
            <a:avLst>
              <a:gd name="adj" fmla="val 50000"/>
            </a:avLst>
          </a:prstGeom>
          <a:solidFill>
            <a:srgbClr val="D9D9D9"/>
          </a:solidFill>
          <a:ln>
            <a:noFill/>
          </a:ln>
        </p:spPr>
        <p:txBody>
          <a:bodyPr spcFirstLastPara="1" wrap="square" lIns="121900" tIns="121900" rIns="121900" bIns="121900" anchor="ctr" anchorCtr="0">
            <a:noAutofit/>
          </a:bodyPr>
          <a:lstStyle/>
          <a:p>
            <a:endParaRPr sz="2400"/>
          </a:p>
        </p:txBody>
      </p:sp>
      <p:sp>
        <p:nvSpPr>
          <p:cNvPr id="207" name="Google Shape;207;p22"/>
          <p:cNvSpPr/>
          <p:nvPr/>
        </p:nvSpPr>
        <p:spPr>
          <a:xfrm rot="1033823" flipH="1">
            <a:off x="5567556" y="4250577"/>
            <a:ext cx="1636651" cy="88516"/>
          </a:xfrm>
          <a:prstGeom prst="roundRect">
            <a:avLst>
              <a:gd name="adj" fmla="val 50000"/>
            </a:avLst>
          </a:prstGeom>
          <a:solidFill>
            <a:srgbClr val="D9D9D9"/>
          </a:solidFill>
          <a:ln>
            <a:noFill/>
          </a:ln>
        </p:spPr>
        <p:txBody>
          <a:bodyPr spcFirstLastPara="1" wrap="square" lIns="121900" tIns="121900" rIns="121900" bIns="121900" anchor="ctr" anchorCtr="0">
            <a:noAutofit/>
          </a:bodyPr>
          <a:lstStyle/>
          <a:p>
            <a:endParaRPr sz="2400"/>
          </a:p>
        </p:txBody>
      </p:sp>
      <p:sp>
        <p:nvSpPr>
          <p:cNvPr id="208" name="Google Shape;208;p22"/>
          <p:cNvSpPr/>
          <p:nvPr/>
        </p:nvSpPr>
        <p:spPr>
          <a:xfrm rot="-1033823">
            <a:off x="4075237" y="4250577"/>
            <a:ext cx="1636651" cy="88516"/>
          </a:xfrm>
          <a:prstGeom prst="roundRect">
            <a:avLst>
              <a:gd name="adj" fmla="val 50000"/>
            </a:avLst>
          </a:prstGeom>
          <a:solidFill>
            <a:srgbClr val="D9D9D9"/>
          </a:solidFill>
          <a:ln>
            <a:noFill/>
          </a:ln>
        </p:spPr>
        <p:txBody>
          <a:bodyPr spcFirstLastPara="1" wrap="square" lIns="121900" tIns="121900" rIns="121900" bIns="121900" anchor="ctr" anchorCtr="0">
            <a:noAutofit/>
          </a:bodyPr>
          <a:lstStyle/>
          <a:p>
            <a:endParaRPr sz="2400"/>
          </a:p>
        </p:txBody>
      </p:sp>
      <p:sp>
        <p:nvSpPr>
          <p:cNvPr id="209" name="Google Shape;209;p22"/>
          <p:cNvSpPr/>
          <p:nvPr/>
        </p:nvSpPr>
        <p:spPr>
          <a:xfrm rot="1033823" flipH="1">
            <a:off x="2571427" y="4250577"/>
            <a:ext cx="1636651" cy="88516"/>
          </a:xfrm>
          <a:prstGeom prst="roundRect">
            <a:avLst>
              <a:gd name="adj" fmla="val 50000"/>
            </a:avLst>
          </a:prstGeom>
          <a:solidFill>
            <a:srgbClr val="701C7F"/>
          </a:solidFill>
          <a:ln>
            <a:noFill/>
          </a:ln>
        </p:spPr>
        <p:txBody>
          <a:bodyPr spcFirstLastPara="1" wrap="square" lIns="121900" tIns="121900" rIns="121900" bIns="121900" anchor="ctr" anchorCtr="0">
            <a:noAutofit/>
          </a:bodyPr>
          <a:lstStyle/>
          <a:p>
            <a:endParaRPr sz="2400"/>
          </a:p>
        </p:txBody>
      </p:sp>
      <p:sp>
        <p:nvSpPr>
          <p:cNvPr id="210" name="Google Shape;210;p22"/>
          <p:cNvSpPr/>
          <p:nvPr/>
        </p:nvSpPr>
        <p:spPr>
          <a:xfrm rot="-1033823">
            <a:off x="1079108" y="4250577"/>
            <a:ext cx="1636651" cy="88516"/>
          </a:xfrm>
          <a:prstGeom prst="roundRect">
            <a:avLst>
              <a:gd name="adj" fmla="val 50000"/>
            </a:avLst>
          </a:prstGeom>
          <a:solidFill>
            <a:srgbClr val="701C7F"/>
          </a:solidFill>
          <a:ln>
            <a:noFill/>
          </a:ln>
        </p:spPr>
        <p:txBody>
          <a:bodyPr spcFirstLastPara="1" wrap="square" lIns="121900" tIns="121900" rIns="121900" bIns="121900" anchor="ctr" anchorCtr="0">
            <a:noAutofit/>
          </a:bodyPr>
          <a:lstStyle/>
          <a:p>
            <a:endParaRPr sz="2400"/>
          </a:p>
        </p:txBody>
      </p:sp>
      <p:grpSp>
        <p:nvGrpSpPr>
          <p:cNvPr id="211" name="Google Shape;211;p22"/>
          <p:cNvGrpSpPr/>
          <p:nvPr/>
        </p:nvGrpSpPr>
        <p:grpSpPr>
          <a:xfrm>
            <a:off x="2902598" y="4343637"/>
            <a:ext cx="2499172" cy="1890871"/>
            <a:chOff x="2114740" y="2543425"/>
            <a:chExt cx="1712700" cy="1230715"/>
          </a:xfrm>
        </p:grpSpPr>
        <p:sp>
          <p:nvSpPr>
            <p:cNvPr id="212" name="Google Shape;212;p22"/>
            <p:cNvSpPr txBox="1"/>
            <p:nvPr/>
          </p:nvSpPr>
          <p:spPr>
            <a:xfrm>
              <a:off x="2622642" y="2737212"/>
              <a:ext cx="696900" cy="2760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 sz="1067" b="1" dirty="0">
                  <a:latin typeface="Roboto"/>
                  <a:ea typeface="Roboto"/>
                  <a:cs typeface="Roboto"/>
                  <a:sym typeface="Roboto"/>
                </a:rPr>
                <a:t>Second Step</a:t>
              </a:r>
              <a:endParaRPr sz="1067" b="1" dirty="0">
                <a:latin typeface="Roboto"/>
                <a:ea typeface="Roboto"/>
                <a:cs typeface="Roboto"/>
                <a:sym typeface="Roboto"/>
              </a:endParaRPr>
            </a:p>
          </p:txBody>
        </p:sp>
        <p:sp>
          <p:nvSpPr>
            <p:cNvPr id="213" name="Google Shape;213;p22"/>
            <p:cNvSpPr/>
            <p:nvPr/>
          </p:nvSpPr>
          <p:spPr>
            <a:xfrm rot="-1789476">
              <a:off x="2888080" y="2572699"/>
              <a:ext cx="160451" cy="160451"/>
            </a:xfrm>
            <a:prstGeom prst="ellipse">
              <a:avLst/>
            </a:prstGeom>
            <a:solidFill>
              <a:srgbClr val="FFFFFF"/>
            </a:solidFill>
            <a:ln w="38100" cap="flat" cmpd="sng">
              <a:solidFill>
                <a:srgbClr val="701C7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4" name="Google Shape;214;p22"/>
            <p:cNvSpPr/>
            <p:nvPr/>
          </p:nvSpPr>
          <p:spPr>
            <a:xfrm>
              <a:off x="2114740" y="3070640"/>
              <a:ext cx="1712700" cy="703500"/>
            </a:xfrm>
            <a:prstGeom prst="roundRect">
              <a:avLst>
                <a:gd name="adj" fmla="val 4485"/>
              </a:avLst>
            </a:prstGeom>
            <a:solidFill>
              <a:srgbClr val="701C7F"/>
            </a:solidFill>
            <a:ln>
              <a:noFill/>
            </a:ln>
          </p:spPr>
          <p:txBody>
            <a:bodyPr spcFirstLastPara="1" wrap="square" lIns="121900" tIns="121900" rIns="121900" bIns="121900" anchor="ctr" anchorCtr="0">
              <a:noAutofit/>
            </a:bodyPr>
            <a:lstStyle/>
            <a:p>
              <a:endParaRPr sz="2400"/>
            </a:p>
            <a:p>
              <a:endParaRPr sz="2400"/>
            </a:p>
            <a:p>
              <a:endParaRPr sz="2400"/>
            </a:p>
            <a:p>
              <a:endParaRPr sz="2400"/>
            </a:p>
            <a:p>
              <a:endParaRPr sz="2400"/>
            </a:p>
            <a:p>
              <a:endParaRPr sz="2400"/>
            </a:p>
            <a:p>
              <a:endParaRPr sz="2400"/>
            </a:p>
          </p:txBody>
        </p:sp>
        <p:sp>
          <p:nvSpPr>
            <p:cNvPr id="215" name="Google Shape;215;p22"/>
            <p:cNvSpPr txBox="1"/>
            <p:nvPr/>
          </p:nvSpPr>
          <p:spPr>
            <a:xfrm>
              <a:off x="2158990" y="3107840"/>
              <a:ext cx="1624200" cy="624600"/>
            </a:xfrm>
            <a:prstGeom prst="rect">
              <a:avLst/>
            </a:prstGeom>
            <a:noFill/>
            <a:ln>
              <a:noFill/>
            </a:ln>
          </p:spPr>
          <p:txBody>
            <a:bodyPr spcFirstLastPara="1" wrap="square" lIns="121900" tIns="121900" rIns="121900" bIns="121900" anchor="t" anchorCtr="0">
              <a:noAutofit/>
            </a:bodyPr>
            <a:lstStyle/>
            <a:p>
              <a:pPr algn="ctr"/>
              <a:r>
                <a:rPr lang="en" sz="1467">
                  <a:solidFill>
                    <a:schemeClr val="lt1"/>
                  </a:solidFill>
                </a:rPr>
                <a:t>Create the GUI application main window and adding of widgets</a:t>
              </a:r>
              <a:endParaRPr sz="1333">
                <a:solidFill>
                  <a:schemeClr val="lt1"/>
                </a:solidFill>
              </a:endParaRPr>
            </a:p>
            <a:p>
              <a:pPr algn="ctr">
                <a:lnSpc>
                  <a:spcPct val="115000"/>
                </a:lnSpc>
                <a:spcAft>
                  <a:spcPts val="2133"/>
                </a:spcAft>
              </a:pPr>
              <a:endParaRPr sz="533">
                <a:solidFill>
                  <a:schemeClr val="lt1"/>
                </a:solidFill>
                <a:latin typeface="Roboto"/>
                <a:ea typeface="Roboto"/>
                <a:cs typeface="Roboto"/>
                <a:sym typeface="Roboto"/>
              </a:endParaRPr>
            </a:p>
          </p:txBody>
        </p:sp>
        <p:sp>
          <p:nvSpPr>
            <p:cNvPr id="216" name="Google Shape;216;p22"/>
            <p:cNvSpPr/>
            <p:nvPr/>
          </p:nvSpPr>
          <p:spPr>
            <a:xfrm>
              <a:off x="2926090" y="3005991"/>
              <a:ext cx="90000" cy="67500"/>
            </a:xfrm>
            <a:prstGeom prst="triangle">
              <a:avLst>
                <a:gd name="adj" fmla="val 50000"/>
              </a:avLst>
            </a:prstGeom>
            <a:solidFill>
              <a:srgbClr val="701C7F"/>
            </a:solidFill>
            <a:ln>
              <a:noFill/>
            </a:ln>
          </p:spPr>
          <p:txBody>
            <a:bodyPr spcFirstLastPara="1" wrap="square" lIns="121900" tIns="121900" rIns="121900" bIns="121900" anchor="ctr" anchorCtr="0">
              <a:noAutofit/>
            </a:bodyPr>
            <a:lstStyle/>
            <a:p>
              <a:endParaRPr sz="2400"/>
            </a:p>
          </p:txBody>
        </p:sp>
      </p:grpSp>
      <p:grpSp>
        <p:nvGrpSpPr>
          <p:cNvPr id="217" name="Google Shape;217;p22"/>
          <p:cNvGrpSpPr/>
          <p:nvPr/>
        </p:nvGrpSpPr>
        <p:grpSpPr>
          <a:xfrm>
            <a:off x="5894542" y="4343637"/>
            <a:ext cx="2499172" cy="1890871"/>
            <a:chOff x="4165140" y="2543425"/>
            <a:chExt cx="1712700" cy="1230715"/>
          </a:xfrm>
        </p:grpSpPr>
        <p:sp>
          <p:nvSpPr>
            <p:cNvPr id="218" name="Google Shape;218;p22"/>
            <p:cNvSpPr/>
            <p:nvPr/>
          </p:nvSpPr>
          <p:spPr>
            <a:xfrm rot="-1789476">
              <a:off x="4941257" y="2572699"/>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9" name="Google Shape;219;p22"/>
            <p:cNvSpPr txBox="1"/>
            <p:nvPr/>
          </p:nvSpPr>
          <p:spPr>
            <a:xfrm>
              <a:off x="4665129" y="2737212"/>
              <a:ext cx="696900" cy="2760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 sz="1067" b="1" dirty="0">
                  <a:latin typeface="Roboto"/>
                  <a:ea typeface="Roboto"/>
                  <a:cs typeface="Roboto"/>
                  <a:sym typeface="Roboto"/>
                </a:rPr>
                <a:t>Fourth Step</a:t>
              </a:r>
              <a:endParaRPr sz="1067" b="1" dirty="0">
                <a:latin typeface="Roboto"/>
                <a:ea typeface="Roboto"/>
                <a:cs typeface="Roboto"/>
                <a:sym typeface="Roboto"/>
              </a:endParaRPr>
            </a:p>
          </p:txBody>
        </p:sp>
        <p:sp>
          <p:nvSpPr>
            <p:cNvPr id="220" name="Google Shape;220;p22"/>
            <p:cNvSpPr/>
            <p:nvPr/>
          </p:nvSpPr>
          <p:spPr>
            <a:xfrm>
              <a:off x="4165140" y="3070640"/>
              <a:ext cx="1712700" cy="703500"/>
            </a:xfrm>
            <a:prstGeom prst="roundRect">
              <a:avLst>
                <a:gd name="adj" fmla="val 4485"/>
              </a:avLst>
            </a:prstGeom>
            <a:solidFill>
              <a:srgbClr val="D9D9D9"/>
            </a:solidFill>
            <a:ln>
              <a:noFill/>
            </a:ln>
          </p:spPr>
          <p:txBody>
            <a:bodyPr spcFirstLastPara="1" wrap="square" lIns="121900" tIns="121900" rIns="121900" bIns="121900" anchor="ctr" anchorCtr="0">
              <a:noAutofit/>
            </a:bodyPr>
            <a:lstStyle/>
            <a:p>
              <a:endParaRPr sz="2400"/>
            </a:p>
            <a:p>
              <a:endParaRPr sz="2400"/>
            </a:p>
            <a:p>
              <a:endParaRPr sz="2400"/>
            </a:p>
            <a:p>
              <a:endParaRPr sz="2400"/>
            </a:p>
            <a:p>
              <a:endParaRPr sz="2400"/>
            </a:p>
            <a:p>
              <a:endParaRPr sz="2400"/>
            </a:p>
            <a:p>
              <a:endParaRPr sz="2400"/>
            </a:p>
          </p:txBody>
        </p:sp>
        <p:sp>
          <p:nvSpPr>
            <p:cNvPr id="221" name="Google Shape;221;p22"/>
            <p:cNvSpPr txBox="1"/>
            <p:nvPr/>
          </p:nvSpPr>
          <p:spPr>
            <a:xfrm>
              <a:off x="4209390" y="3107840"/>
              <a:ext cx="1624200" cy="624600"/>
            </a:xfrm>
            <a:prstGeom prst="rect">
              <a:avLst/>
            </a:prstGeom>
            <a:noFill/>
            <a:ln>
              <a:noFill/>
            </a:ln>
          </p:spPr>
          <p:txBody>
            <a:bodyPr spcFirstLastPara="1" wrap="square" lIns="121900" tIns="121900" rIns="121900" bIns="121900" anchor="ctr" anchorCtr="0">
              <a:noAutofit/>
            </a:bodyPr>
            <a:lstStyle/>
            <a:p>
              <a:pPr algn="ctr"/>
              <a:r>
                <a:rPr lang="en" sz="2400">
                  <a:latin typeface="Calibri"/>
                  <a:ea typeface="Calibri"/>
                  <a:cs typeface="Calibri"/>
                  <a:sym typeface="Calibri"/>
                </a:rPr>
                <a:t>Add Algorithm Created for Vigenere Cipher</a:t>
              </a:r>
              <a:endParaRPr sz="933">
                <a:solidFill>
                  <a:srgbClr val="5E5E5E"/>
                </a:solidFill>
                <a:latin typeface="Calibri"/>
                <a:ea typeface="Calibri"/>
                <a:cs typeface="Calibri"/>
                <a:sym typeface="Calibri"/>
              </a:endParaRPr>
            </a:p>
          </p:txBody>
        </p:sp>
        <p:sp>
          <p:nvSpPr>
            <p:cNvPr id="222" name="Google Shape;222;p22"/>
            <p:cNvSpPr/>
            <p:nvPr/>
          </p:nvSpPr>
          <p:spPr>
            <a:xfrm>
              <a:off x="4976490" y="3005991"/>
              <a:ext cx="90000" cy="67500"/>
            </a:xfrm>
            <a:prstGeom prst="triangle">
              <a:avLst>
                <a:gd name="adj" fmla="val 50000"/>
              </a:avLst>
            </a:prstGeom>
            <a:solidFill>
              <a:srgbClr val="D9D9D9"/>
            </a:solidFill>
            <a:ln>
              <a:noFill/>
            </a:ln>
          </p:spPr>
          <p:txBody>
            <a:bodyPr spcFirstLastPara="1" wrap="square" lIns="121900" tIns="121900" rIns="121900" bIns="121900" anchor="ctr" anchorCtr="0">
              <a:noAutofit/>
            </a:bodyPr>
            <a:lstStyle/>
            <a:p>
              <a:endParaRPr sz="2400"/>
            </a:p>
          </p:txBody>
        </p:sp>
      </p:grpSp>
      <p:grpSp>
        <p:nvGrpSpPr>
          <p:cNvPr id="223" name="Google Shape;223;p22"/>
          <p:cNvGrpSpPr/>
          <p:nvPr/>
        </p:nvGrpSpPr>
        <p:grpSpPr>
          <a:xfrm>
            <a:off x="1388905" y="2312737"/>
            <a:ext cx="2499172" cy="1915512"/>
            <a:chOff x="1072790" y="1221570"/>
            <a:chExt cx="1712700" cy="1246754"/>
          </a:xfrm>
        </p:grpSpPr>
        <p:sp>
          <p:nvSpPr>
            <p:cNvPr id="224" name="Google Shape;224;p22"/>
            <p:cNvSpPr/>
            <p:nvPr/>
          </p:nvSpPr>
          <p:spPr>
            <a:xfrm>
              <a:off x="1072790" y="1221570"/>
              <a:ext cx="1712700" cy="703500"/>
            </a:xfrm>
            <a:prstGeom prst="roundRect">
              <a:avLst>
                <a:gd name="adj" fmla="val 4485"/>
              </a:avLst>
            </a:prstGeom>
            <a:solidFill>
              <a:srgbClr val="701C7F"/>
            </a:solidFill>
            <a:ln>
              <a:noFill/>
            </a:ln>
          </p:spPr>
          <p:txBody>
            <a:bodyPr spcFirstLastPara="1" wrap="square" lIns="121900" tIns="121900" rIns="121900" bIns="121900" anchor="ctr" anchorCtr="0">
              <a:noAutofit/>
            </a:bodyPr>
            <a:lstStyle/>
            <a:p>
              <a:endParaRPr sz="2400"/>
            </a:p>
            <a:p>
              <a:endParaRPr sz="2400"/>
            </a:p>
            <a:p>
              <a:endParaRPr sz="2400"/>
            </a:p>
            <a:p>
              <a:endParaRPr sz="2400"/>
            </a:p>
            <a:p>
              <a:endParaRPr sz="2400"/>
            </a:p>
            <a:p>
              <a:endParaRPr sz="2400"/>
            </a:p>
            <a:p>
              <a:endParaRPr sz="2400"/>
            </a:p>
          </p:txBody>
        </p:sp>
        <p:sp>
          <p:nvSpPr>
            <p:cNvPr id="225" name="Google Shape;225;p22"/>
            <p:cNvSpPr txBox="1"/>
            <p:nvPr/>
          </p:nvSpPr>
          <p:spPr>
            <a:xfrm>
              <a:off x="1579860" y="1986924"/>
              <a:ext cx="696900" cy="2760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 sz="1067" b="1" dirty="0">
                  <a:latin typeface="Roboto"/>
                  <a:ea typeface="Roboto"/>
                  <a:cs typeface="Roboto"/>
                  <a:sym typeface="Roboto"/>
                </a:rPr>
                <a:t>First Step</a:t>
              </a:r>
              <a:endParaRPr sz="1067" b="1" dirty="0">
                <a:latin typeface="Roboto"/>
                <a:ea typeface="Roboto"/>
                <a:cs typeface="Roboto"/>
                <a:sym typeface="Roboto"/>
              </a:endParaRPr>
            </a:p>
          </p:txBody>
        </p:sp>
        <p:sp>
          <p:nvSpPr>
            <p:cNvPr id="226" name="Google Shape;226;p22"/>
            <p:cNvSpPr/>
            <p:nvPr/>
          </p:nvSpPr>
          <p:spPr>
            <a:xfrm rot="10800000">
              <a:off x="1884115" y="1920663"/>
              <a:ext cx="90000" cy="67500"/>
            </a:xfrm>
            <a:prstGeom prst="triangle">
              <a:avLst>
                <a:gd name="adj" fmla="val 50000"/>
              </a:avLst>
            </a:prstGeom>
            <a:solidFill>
              <a:srgbClr val="701C7F"/>
            </a:solidFill>
            <a:ln>
              <a:noFill/>
            </a:ln>
          </p:spPr>
          <p:txBody>
            <a:bodyPr spcFirstLastPara="1" wrap="square" lIns="121900" tIns="121900" rIns="121900" bIns="121900" anchor="ctr" anchorCtr="0">
              <a:noAutofit/>
            </a:bodyPr>
            <a:lstStyle/>
            <a:p>
              <a:endParaRPr sz="2400"/>
            </a:p>
          </p:txBody>
        </p:sp>
        <p:sp>
          <p:nvSpPr>
            <p:cNvPr id="227" name="Google Shape;227;p22"/>
            <p:cNvSpPr txBox="1"/>
            <p:nvPr/>
          </p:nvSpPr>
          <p:spPr>
            <a:xfrm>
              <a:off x="1117040" y="1258770"/>
              <a:ext cx="1624200" cy="624600"/>
            </a:xfrm>
            <a:prstGeom prst="rect">
              <a:avLst/>
            </a:prstGeom>
            <a:noFill/>
            <a:ln>
              <a:noFill/>
            </a:ln>
          </p:spPr>
          <p:txBody>
            <a:bodyPr spcFirstLastPara="1" wrap="square" lIns="121900" tIns="121900" rIns="121900" bIns="121900" anchor="t" anchorCtr="0">
              <a:noAutofit/>
            </a:bodyPr>
            <a:lstStyle/>
            <a:p>
              <a:pPr algn="ctr"/>
              <a:r>
                <a:rPr lang="en" sz="2400">
                  <a:solidFill>
                    <a:schemeClr val="lt1"/>
                  </a:solidFill>
                </a:rPr>
                <a:t>Import the Tkinter module.</a:t>
              </a:r>
              <a:endParaRPr sz="1067">
                <a:solidFill>
                  <a:schemeClr val="lt1"/>
                </a:solidFill>
              </a:endParaRPr>
            </a:p>
          </p:txBody>
        </p:sp>
        <p:sp>
          <p:nvSpPr>
            <p:cNvPr id="228" name="Google Shape;228;p22"/>
            <p:cNvSpPr/>
            <p:nvPr/>
          </p:nvSpPr>
          <p:spPr>
            <a:xfrm rot="-1789476">
              <a:off x="1846080" y="2278597"/>
              <a:ext cx="160451" cy="160451"/>
            </a:xfrm>
            <a:prstGeom prst="ellipse">
              <a:avLst/>
            </a:prstGeom>
            <a:solidFill>
              <a:srgbClr val="FFFFFF"/>
            </a:solidFill>
            <a:ln w="38100" cap="flat" cmpd="sng">
              <a:solidFill>
                <a:srgbClr val="701C7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229" name="Google Shape;229;p22"/>
          <p:cNvGrpSpPr/>
          <p:nvPr/>
        </p:nvGrpSpPr>
        <p:grpSpPr>
          <a:xfrm>
            <a:off x="4374055" y="2312737"/>
            <a:ext cx="2499172" cy="1915512"/>
            <a:chOff x="3123140" y="1221570"/>
            <a:chExt cx="1712700" cy="1246754"/>
          </a:xfrm>
        </p:grpSpPr>
        <p:sp>
          <p:nvSpPr>
            <p:cNvPr id="230" name="Google Shape;230;p22"/>
            <p:cNvSpPr/>
            <p:nvPr/>
          </p:nvSpPr>
          <p:spPr>
            <a:xfrm rot="-1789476">
              <a:off x="3899258" y="2278597"/>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1" name="Google Shape;231;p22"/>
            <p:cNvSpPr txBox="1"/>
            <p:nvPr/>
          </p:nvSpPr>
          <p:spPr>
            <a:xfrm>
              <a:off x="3635571" y="1986924"/>
              <a:ext cx="696900" cy="2760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 sz="1067" b="1" dirty="0">
                  <a:latin typeface="Roboto"/>
                  <a:ea typeface="Roboto"/>
                  <a:cs typeface="Roboto"/>
                  <a:sym typeface="Roboto"/>
                </a:rPr>
                <a:t>Third Step</a:t>
              </a:r>
              <a:endParaRPr sz="1067" b="1" dirty="0">
                <a:latin typeface="Roboto"/>
                <a:ea typeface="Roboto"/>
                <a:cs typeface="Roboto"/>
                <a:sym typeface="Roboto"/>
              </a:endParaRPr>
            </a:p>
          </p:txBody>
        </p:sp>
        <p:sp>
          <p:nvSpPr>
            <p:cNvPr id="232" name="Google Shape;232;p22"/>
            <p:cNvSpPr/>
            <p:nvPr/>
          </p:nvSpPr>
          <p:spPr>
            <a:xfrm>
              <a:off x="3123140" y="1221570"/>
              <a:ext cx="1712700" cy="703500"/>
            </a:xfrm>
            <a:prstGeom prst="roundRect">
              <a:avLst>
                <a:gd name="adj" fmla="val 4485"/>
              </a:avLst>
            </a:prstGeom>
            <a:solidFill>
              <a:srgbClr val="D9D9D9"/>
            </a:solidFill>
            <a:ln>
              <a:noFill/>
            </a:ln>
          </p:spPr>
          <p:txBody>
            <a:bodyPr spcFirstLastPara="1" wrap="square" lIns="121900" tIns="121900" rIns="121900" bIns="121900" anchor="ctr" anchorCtr="0">
              <a:noAutofit/>
            </a:bodyPr>
            <a:lstStyle/>
            <a:p>
              <a:endParaRPr sz="2400"/>
            </a:p>
            <a:p>
              <a:endParaRPr sz="2400"/>
            </a:p>
            <a:p>
              <a:endParaRPr sz="2400"/>
            </a:p>
            <a:p>
              <a:endParaRPr sz="2400"/>
            </a:p>
            <a:p>
              <a:endParaRPr sz="2400"/>
            </a:p>
            <a:p>
              <a:endParaRPr sz="2400"/>
            </a:p>
            <a:p>
              <a:endParaRPr sz="2400"/>
            </a:p>
          </p:txBody>
        </p:sp>
        <p:sp>
          <p:nvSpPr>
            <p:cNvPr id="233" name="Google Shape;233;p22"/>
            <p:cNvSpPr/>
            <p:nvPr/>
          </p:nvSpPr>
          <p:spPr>
            <a:xfrm rot="10800000">
              <a:off x="3934465" y="1920663"/>
              <a:ext cx="90000" cy="67500"/>
            </a:xfrm>
            <a:prstGeom prst="triangle">
              <a:avLst>
                <a:gd name="adj" fmla="val 50000"/>
              </a:avLst>
            </a:prstGeom>
            <a:solidFill>
              <a:srgbClr val="D9D9D9"/>
            </a:solidFill>
            <a:ln>
              <a:noFill/>
            </a:ln>
          </p:spPr>
          <p:txBody>
            <a:bodyPr spcFirstLastPara="1" wrap="square" lIns="121900" tIns="121900" rIns="121900" bIns="121900" anchor="ctr" anchorCtr="0">
              <a:noAutofit/>
            </a:bodyPr>
            <a:lstStyle/>
            <a:p>
              <a:endParaRPr sz="2400"/>
            </a:p>
          </p:txBody>
        </p:sp>
        <p:sp>
          <p:nvSpPr>
            <p:cNvPr id="234" name="Google Shape;234;p22"/>
            <p:cNvSpPr txBox="1"/>
            <p:nvPr/>
          </p:nvSpPr>
          <p:spPr>
            <a:xfrm>
              <a:off x="3167390" y="1258770"/>
              <a:ext cx="1624200" cy="624600"/>
            </a:xfrm>
            <a:prstGeom prst="rect">
              <a:avLst/>
            </a:prstGeom>
            <a:noFill/>
            <a:ln>
              <a:noFill/>
            </a:ln>
          </p:spPr>
          <p:txBody>
            <a:bodyPr spcFirstLastPara="1" wrap="square" lIns="121900" tIns="121900" rIns="121900" bIns="121900" anchor="t" anchorCtr="0">
              <a:noAutofit/>
            </a:bodyPr>
            <a:lstStyle/>
            <a:p>
              <a:pPr algn="ctr"/>
              <a:r>
                <a:rPr lang="en" sz="2400">
                  <a:solidFill>
                    <a:schemeClr val="dk1"/>
                  </a:solidFill>
                </a:rPr>
                <a:t>Create Algorithm for Vigenere Cipher </a:t>
              </a:r>
              <a:endParaRPr sz="133">
                <a:solidFill>
                  <a:schemeClr val="dk1"/>
                </a:solidFill>
                <a:latin typeface="Roboto"/>
                <a:ea typeface="Roboto"/>
                <a:cs typeface="Roboto"/>
                <a:sym typeface="Roboto"/>
              </a:endParaRPr>
            </a:p>
          </p:txBody>
        </p:sp>
      </p:grpSp>
      <p:grpSp>
        <p:nvGrpSpPr>
          <p:cNvPr id="235" name="Google Shape;235;p22"/>
          <p:cNvGrpSpPr/>
          <p:nvPr/>
        </p:nvGrpSpPr>
        <p:grpSpPr>
          <a:xfrm>
            <a:off x="7359218" y="2312737"/>
            <a:ext cx="2499172" cy="1915512"/>
            <a:chOff x="5201245" y="1221570"/>
            <a:chExt cx="1712700" cy="1246754"/>
          </a:xfrm>
        </p:grpSpPr>
        <p:sp>
          <p:nvSpPr>
            <p:cNvPr id="236" name="Google Shape;236;p22"/>
            <p:cNvSpPr/>
            <p:nvPr/>
          </p:nvSpPr>
          <p:spPr>
            <a:xfrm rot="-1789476">
              <a:off x="5977648" y="2278597"/>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7" name="Google Shape;237;p22"/>
            <p:cNvSpPr txBox="1"/>
            <p:nvPr/>
          </p:nvSpPr>
          <p:spPr>
            <a:xfrm>
              <a:off x="5721781" y="1986924"/>
              <a:ext cx="696900" cy="2760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 sz="1067" b="1" dirty="0">
                  <a:latin typeface="Roboto"/>
                  <a:ea typeface="Roboto"/>
                  <a:cs typeface="Roboto"/>
                  <a:sym typeface="Roboto"/>
                </a:rPr>
                <a:t>Fifth Step</a:t>
              </a:r>
              <a:endParaRPr sz="1067" b="1" dirty="0">
                <a:latin typeface="Roboto"/>
                <a:ea typeface="Roboto"/>
                <a:cs typeface="Roboto"/>
                <a:sym typeface="Roboto"/>
              </a:endParaRPr>
            </a:p>
          </p:txBody>
        </p:sp>
        <p:sp>
          <p:nvSpPr>
            <p:cNvPr id="238" name="Google Shape;238;p22"/>
            <p:cNvSpPr/>
            <p:nvPr/>
          </p:nvSpPr>
          <p:spPr>
            <a:xfrm>
              <a:off x="5201245" y="1221570"/>
              <a:ext cx="1712700" cy="703500"/>
            </a:xfrm>
            <a:prstGeom prst="roundRect">
              <a:avLst>
                <a:gd name="adj" fmla="val 4485"/>
              </a:avLst>
            </a:prstGeom>
            <a:solidFill>
              <a:srgbClr val="D9D9D9"/>
            </a:solidFill>
            <a:ln>
              <a:noFill/>
            </a:ln>
          </p:spPr>
          <p:txBody>
            <a:bodyPr spcFirstLastPara="1" wrap="square" lIns="121900" tIns="121900" rIns="121900" bIns="121900" anchor="ctr" anchorCtr="0">
              <a:noAutofit/>
            </a:bodyPr>
            <a:lstStyle/>
            <a:p>
              <a:endParaRPr sz="2400"/>
            </a:p>
            <a:p>
              <a:endParaRPr sz="2400"/>
            </a:p>
            <a:p>
              <a:endParaRPr sz="2400"/>
            </a:p>
            <a:p>
              <a:endParaRPr sz="2400"/>
            </a:p>
            <a:p>
              <a:endParaRPr sz="2400"/>
            </a:p>
            <a:p>
              <a:endParaRPr sz="2400"/>
            </a:p>
            <a:p>
              <a:endParaRPr sz="2400"/>
            </a:p>
          </p:txBody>
        </p:sp>
        <p:sp>
          <p:nvSpPr>
            <p:cNvPr id="239" name="Google Shape;239;p22"/>
            <p:cNvSpPr/>
            <p:nvPr/>
          </p:nvSpPr>
          <p:spPr>
            <a:xfrm rot="10800000">
              <a:off x="6012570" y="1920663"/>
              <a:ext cx="90000" cy="67500"/>
            </a:xfrm>
            <a:prstGeom prst="triangle">
              <a:avLst>
                <a:gd name="adj" fmla="val 50000"/>
              </a:avLst>
            </a:prstGeom>
            <a:solidFill>
              <a:srgbClr val="D9D9D9"/>
            </a:solidFill>
            <a:ln>
              <a:noFill/>
            </a:ln>
          </p:spPr>
          <p:txBody>
            <a:bodyPr spcFirstLastPara="1" wrap="square" lIns="121900" tIns="121900" rIns="121900" bIns="121900" anchor="ctr" anchorCtr="0">
              <a:noAutofit/>
            </a:bodyPr>
            <a:lstStyle/>
            <a:p>
              <a:endParaRPr sz="2400"/>
            </a:p>
          </p:txBody>
        </p:sp>
        <p:sp>
          <p:nvSpPr>
            <p:cNvPr id="240" name="Google Shape;240;p22"/>
            <p:cNvSpPr txBox="1"/>
            <p:nvPr/>
          </p:nvSpPr>
          <p:spPr>
            <a:xfrm>
              <a:off x="5245495" y="1258770"/>
              <a:ext cx="1624200" cy="624600"/>
            </a:xfrm>
            <a:prstGeom prst="rect">
              <a:avLst/>
            </a:prstGeom>
            <a:noFill/>
            <a:ln>
              <a:noFill/>
            </a:ln>
          </p:spPr>
          <p:txBody>
            <a:bodyPr spcFirstLastPara="1" wrap="square" lIns="121900" tIns="121900" rIns="121900" bIns="121900" anchor="t" anchorCtr="0">
              <a:noAutofit/>
            </a:bodyPr>
            <a:lstStyle/>
            <a:p>
              <a:pPr algn="ctr"/>
              <a:r>
                <a:rPr lang="en" sz="1467">
                  <a:latin typeface="Calibri"/>
                  <a:ea typeface="Calibri"/>
                  <a:cs typeface="Calibri"/>
                  <a:sym typeface="Calibri"/>
                </a:rPr>
                <a:t>Enter the main event loop to take action against each event triggered by the user</a:t>
              </a:r>
              <a:endParaRPr sz="1467">
                <a:latin typeface="Calibri"/>
                <a:ea typeface="Calibri"/>
                <a:cs typeface="Calibri"/>
                <a:sym typeface="Calibri"/>
              </a:endParaRPr>
            </a:p>
            <a:p>
              <a:pPr algn="ctr"/>
              <a:endParaRPr sz="1467">
                <a:solidFill>
                  <a:schemeClr val="dk1"/>
                </a:solidFill>
                <a:latin typeface="Calibri"/>
                <a:ea typeface="Calibri"/>
                <a:cs typeface="Calibri"/>
                <a:sym typeface="Calibri"/>
              </a:endParaRPr>
            </a:p>
            <a:p>
              <a:pPr algn="ctr"/>
              <a:endParaRPr sz="1467">
                <a:latin typeface="Calibri"/>
                <a:ea typeface="Calibri"/>
                <a:cs typeface="Calibri"/>
                <a:sym typeface="Calibri"/>
              </a:endParaRPr>
            </a:p>
          </p:txBody>
        </p:sp>
      </p:grpSp>
      <p:grpSp>
        <p:nvGrpSpPr>
          <p:cNvPr id="241" name="Google Shape;241;p22"/>
          <p:cNvGrpSpPr/>
          <p:nvPr/>
        </p:nvGrpSpPr>
        <p:grpSpPr>
          <a:xfrm>
            <a:off x="8886501" y="4343637"/>
            <a:ext cx="2499172" cy="1890871"/>
            <a:chOff x="6282830" y="2543425"/>
            <a:chExt cx="1712700" cy="1230715"/>
          </a:xfrm>
        </p:grpSpPr>
        <p:sp>
          <p:nvSpPr>
            <p:cNvPr id="242" name="Google Shape;242;p22"/>
            <p:cNvSpPr/>
            <p:nvPr/>
          </p:nvSpPr>
          <p:spPr>
            <a:xfrm rot="-1789476">
              <a:off x="7058947" y="2572699"/>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3" name="Google Shape;243;p22"/>
            <p:cNvSpPr txBox="1"/>
            <p:nvPr/>
          </p:nvSpPr>
          <p:spPr>
            <a:xfrm>
              <a:off x="6782819" y="2737212"/>
              <a:ext cx="696900" cy="2760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 sz="1067" b="1" dirty="0">
                  <a:latin typeface="Roboto"/>
                  <a:ea typeface="Roboto"/>
                  <a:cs typeface="Roboto"/>
                  <a:sym typeface="Roboto"/>
                </a:rPr>
                <a:t>Sixth Step</a:t>
              </a:r>
              <a:endParaRPr sz="1067" b="1" dirty="0">
                <a:latin typeface="Roboto"/>
                <a:ea typeface="Roboto"/>
                <a:cs typeface="Roboto"/>
                <a:sym typeface="Roboto"/>
              </a:endParaRPr>
            </a:p>
          </p:txBody>
        </p:sp>
        <p:sp>
          <p:nvSpPr>
            <p:cNvPr id="244" name="Google Shape;244;p22"/>
            <p:cNvSpPr/>
            <p:nvPr/>
          </p:nvSpPr>
          <p:spPr>
            <a:xfrm>
              <a:off x="6282830" y="3070640"/>
              <a:ext cx="1712700" cy="703500"/>
            </a:xfrm>
            <a:prstGeom prst="roundRect">
              <a:avLst>
                <a:gd name="adj" fmla="val 4485"/>
              </a:avLst>
            </a:prstGeom>
            <a:solidFill>
              <a:srgbClr val="D9D9D9"/>
            </a:solidFill>
            <a:ln>
              <a:noFill/>
            </a:ln>
          </p:spPr>
          <p:txBody>
            <a:bodyPr spcFirstLastPara="1" wrap="square" lIns="121900" tIns="121900" rIns="121900" bIns="121900" anchor="ctr" anchorCtr="0">
              <a:noAutofit/>
            </a:bodyPr>
            <a:lstStyle/>
            <a:p>
              <a:endParaRPr sz="2400"/>
            </a:p>
            <a:p>
              <a:endParaRPr sz="2400"/>
            </a:p>
            <a:p>
              <a:endParaRPr sz="2400"/>
            </a:p>
            <a:p>
              <a:endParaRPr sz="2400"/>
            </a:p>
            <a:p>
              <a:endParaRPr sz="2400"/>
            </a:p>
            <a:p>
              <a:endParaRPr sz="2400"/>
            </a:p>
            <a:p>
              <a:endParaRPr sz="2400"/>
            </a:p>
          </p:txBody>
        </p:sp>
        <p:sp>
          <p:nvSpPr>
            <p:cNvPr id="245" name="Google Shape;245;p22"/>
            <p:cNvSpPr txBox="1"/>
            <p:nvPr/>
          </p:nvSpPr>
          <p:spPr>
            <a:xfrm>
              <a:off x="6327080" y="3107840"/>
              <a:ext cx="1624200" cy="624600"/>
            </a:xfrm>
            <a:prstGeom prst="rect">
              <a:avLst/>
            </a:prstGeom>
            <a:noFill/>
            <a:ln>
              <a:noFill/>
            </a:ln>
          </p:spPr>
          <p:txBody>
            <a:bodyPr spcFirstLastPara="1" wrap="square" lIns="121900" tIns="121900" rIns="121900" bIns="121900" anchor="t" anchorCtr="0">
              <a:noAutofit/>
            </a:bodyPr>
            <a:lstStyle/>
            <a:p>
              <a:pPr algn="ctr"/>
              <a:r>
                <a:rPr lang="en" sz="2400"/>
                <a:t>Testing of Application</a:t>
              </a:r>
              <a:endParaRPr sz="2400"/>
            </a:p>
            <a:p>
              <a:pPr algn="ctr">
                <a:lnSpc>
                  <a:spcPct val="115000"/>
                </a:lnSpc>
                <a:spcAft>
                  <a:spcPts val="2133"/>
                </a:spcAft>
              </a:pPr>
              <a:endParaRPr sz="1067">
                <a:solidFill>
                  <a:srgbClr val="5E5E5E"/>
                </a:solidFill>
                <a:latin typeface="Roboto"/>
                <a:ea typeface="Roboto"/>
                <a:cs typeface="Roboto"/>
                <a:sym typeface="Roboto"/>
              </a:endParaRPr>
            </a:p>
          </p:txBody>
        </p:sp>
        <p:sp>
          <p:nvSpPr>
            <p:cNvPr id="246" name="Google Shape;246;p22"/>
            <p:cNvSpPr/>
            <p:nvPr/>
          </p:nvSpPr>
          <p:spPr>
            <a:xfrm>
              <a:off x="7094180" y="3005991"/>
              <a:ext cx="90000" cy="67500"/>
            </a:xfrm>
            <a:prstGeom prst="triangle">
              <a:avLst>
                <a:gd name="adj" fmla="val 50000"/>
              </a:avLst>
            </a:prstGeom>
            <a:solidFill>
              <a:srgbClr val="D9D9D9"/>
            </a:solidFill>
            <a:ln>
              <a:noFill/>
            </a:ln>
          </p:spPr>
          <p:txBody>
            <a:bodyPr spcFirstLastPara="1" wrap="square" lIns="121900" tIns="121900" rIns="121900" bIns="121900" anchor="ctr" anchorCtr="0">
              <a:noAutofit/>
            </a:bodyPr>
            <a:lstStyle/>
            <a:p>
              <a:endParaRPr sz="2400"/>
            </a:p>
          </p:txBody>
        </p:sp>
      </p:grpSp>
      <p:sp>
        <p:nvSpPr>
          <p:cNvPr id="247" name="Google Shape;247;p22"/>
          <p:cNvSpPr txBox="1">
            <a:spLocks noGrp="1"/>
          </p:cNvSpPr>
          <p:nvPr>
            <p:ph type="title"/>
          </p:nvPr>
        </p:nvSpPr>
        <p:spPr>
          <a:xfrm>
            <a:off x="1870200" y="356466"/>
            <a:ext cx="8451600" cy="1112800"/>
          </a:xfrm>
          <a:prstGeom prst="rect">
            <a:avLst/>
          </a:prstGeom>
        </p:spPr>
        <p:txBody>
          <a:bodyPr spcFirstLastPara="1" wrap="square" lIns="121900" tIns="121900" rIns="121900" bIns="121900" anchor="t" anchorCtr="0">
            <a:normAutofit/>
          </a:bodyPr>
          <a:lstStyle/>
          <a:p>
            <a:pPr algn="ctr" rtl="0"/>
            <a:r>
              <a:rPr lang="en" dirty="0">
                <a:solidFill>
                  <a:schemeClr val="dk1"/>
                </a:solidFill>
                <a:highlight>
                  <a:schemeClr val="lt1"/>
                </a:highlight>
                <a:latin typeface="Calibri"/>
                <a:ea typeface="Calibri"/>
                <a:cs typeface="Calibri"/>
                <a:sym typeface="Calibri"/>
              </a:rPr>
              <a:t>MODULE WORKFLOW</a:t>
            </a:r>
            <a:endParaRPr dirty="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47" name="Google Shape;247;p22"/>
          <p:cNvSpPr txBox="1">
            <a:spLocks noGrp="1"/>
          </p:cNvSpPr>
          <p:nvPr>
            <p:ph type="title"/>
          </p:nvPr>
        </p:nvSpPr>
        <p:spPr>
          <a:xfrm>
            <a:off x="1870200" y="406050"/>
            <a:ext cx="8451600" cy="1112800"/>
          </a:xfrm>
          <a:prstGeom prst="rect">
            <a:avLst/>
          </a:prstGeom>
        </p:spPr>
        <p:txBody>
          <a:bodyPr spcFirstLastPara="1" wrap="square" lIns="121900" tIns="121900" rIns="121900" bIns="121900" anchor="t" anchorCtr="0">
            <a:normAutofit/>
          </a:bodyPr>
          <a:lstStyle/>
          <a:p>
            <a:pPr algn="ctr" rtl="0"/>
            <a:r>
              <a:rPr lang="en" dirty="0">
                <a:solidFill>
                  <a:schemeClr val="dk1"/>
                </a:solidFill>
                <a:highlight>
                  <a:schemeClr val="lt1"/>
                </a:highlight>
                <a:latin typeface="Calibri"/>
                <a:ea typeface="Calibri"/>
                <a:cs typeface="Calibri"/>
                <a:sym typeface="Calibri"/>
              </a:rPr>
              <a:t>IMPLEMENTATION &amp; DEMO</a:t>
            </a:r>
            <a:endParaRPr dirty="0">
              <a:solidFill>
                <a:schemeClr val="dk1"/>
              </a:solidFill>
              <a:highlight>
                <a:schemeClr val="lt1"/>
              </a:highlight>
              <a:latin typeface="Calibri"/>
              <a:ea typeface="Calibri"/>
              <a:cs typeface="Calibri"/>
              <a:sym typeface="Calibri"/>
            </a:endParaRPr>
          </a:p>
        </p:txBody>
      </p:sp>
      <p:pic>
        <p:nvPicPr>
          <p:cNvPr id="2" name="20211223_231133">
            <a:hlinkClick r:id="" action="ppaction://media"/>
            <a:extLst>
              <a:ext uri="{FF2B5EF4-FFF2-40B4-BE49-F238E27FC236}">
                <a16:creationId xmlns:a16="http://schemas.microsoft.com/office/drawing/2014/main" id="{0BD84121-26DB-411F-ABD0-E8DE0AC817C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766404" y="1402080"/>
            <a:ext cx="8659192" cy="4870796"/>
          </a:xfrm>
          <a:prstGeom prst="rect">
            <a:avLst/>
          </a:prstGeom>
        </p:spPr>
      </p:pic>
      <p:sp>
        <p:nvSpPr>
          <p:cNvPr id="4" name="Rectangle 3">
            <a:extLst>
              <a:ext uri="{FF2B5EF4-FFF2-40B4-BE49-F238E27FC236}">
                <a16:creationId xmlns:a16="http://schemas.microsoft.com/office/drawing/2014/main" id="{0E2B9F95-5499-42F9-8F0E-D7C70DDE7DDA}"/>
              </a:ext>
            </a:extLst>
          </p:cNvPr>
          <p:cNvSpPr/>
          <p:nvPr/>
        </p:nvSpPr>
        <p:spPr>
          <a:xfrm>
            <a:off x="217715" y="3199575"/>
            <a:ext cx="1036319" cy="4588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VIDEO</a:t>
            </a:r>
          </a:p>
        </p:txBody>
      </p:sp>
      <p:cxnSp>
        <p:nvCxnSpPr>
          <p:cNvPr id="6" name="Connector: Elbow 5">
            <a:extLst>
              <a:ext uri="{FF2B5EF4-FFF2-40B4-BE49-F238E27FC236}">
                <a16:creationId xmlns:a16="http://schemas.microsoft.com/office/drawing/2014/main" id="{EC59641B-434D-468D-A1FE-0AB188576704}"/>
              </a:ext>
            </a:extLst>
          </p:cNvPr>
          <p:cNvCxnSpPr>
            <a:cxnSpLocks/>
            <a:stCxn id="4" idx="3"/>
            <a:endCxn id="2" idx="1"/>
          </p:cNvCxnSpPr>
          <p:nvPr/>
        </p:nvCxnSpPr>
        <p:spPr>
          <a:xfrm>
            <a:off x="1254034" y="3429000"/>
            <a:ext cx="512370" cy="408478"/>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987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853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7;p22">
            <a:extLst>
              <a:ext uri="{FF2B5EF4-FFF2-40B4-BE49-F238E27FC236}">
                <a16:creationId xmlns:a16="http://schemas.microsoft.com/office/drawing/2014/main" id="{62E9F682-46B7-4D4E-A814-7273E938FA77}"/>
              </a:ext>
            </a:extLst>
          </p:cNvPr>
          <p:cNvSpPr txBox="1">
            <a:spLocks noGrp="1"/>
          </p:cNvSpPr>
          <p:nvPr>
            <p:ph type="title"/>
          </p:nvPr>
        </p:nvSpPr>
        <p:spPr>
          <a:xfrm>
            <a:off x="2068120" y="388633"/>
            <a:ext cx="8451600" cy="1112800"/>
          </a:xfrm>
          <a:prstGeom prst="rect">
            <a:avLst/>
          </a:prstGeom>
        </p:spPr>
        <p:txBody>
          <a:bodyPr spcFirstLastPara="1" wrap="square" lIns="121900" tIns="121900" rIns="121900" bIns="121900" anchor="t" anchorCtr="0">
            <a:normAutofit/>
          </a:bodyPr>
          <a:lstStyle/>
          <a:p>
            <a:pPr algn="ctr" rtl="0"/>
            <a:r>
              <a:rPr lang="en" dirty="0">
                <a:solidFill>
                  <a:schemeClr val="dk1"/>
                </a:solidFill>
                <a:highlight>
                  <a:schemeClr val="lt1"/>
                </a:highlight>
                <a:latin typeface="Calibri"/>
                <a:ea typeface="Calibri"/>
                <a:cs typeface="Calibri"/>
                <a:sym typeface="Calibri"/>
              </a:rPr>
              <a:t>RESULTS AND DISCUSSION</a:t>
            </a:r>
            <a:endParaRPr dirty="0">
              <a:solidFill>
                <a:schemeClr val="dk1"/>
              </a:solidFill>
              <a:highlight>
                <a:schemeClr val="lt1"/>
              </a:highlight>
              <a:latin typeface="Calibri"/>
              <a:ea typeface="Calibri"/>
              <a:cs typeface="Calibri"/>
              <a:sym typeface="Calibri"/>
            </a:endParaRPr>
          </a:p>
        </p:txBody>
      </p:sp>
      <p:sp>
        <p:nvSpPr>
          <p:cNvPr id="5" name="Google Shape;168;p18">
            <a:extLst>
              <a:ext uri="{FF2B5EF4-FFF2-40B4-BE49-F238E27FC236}">
                <a16:creationId xmlns:a16="http://schemas.microsoft.com/office/drawing/2014/main" id="{2D601BEA-606B-4924-A137-1CD8440C69D8}"/>
              </a:ext>
            </a:extLst>
          </p:cNvPr>
          <p:cNvSpPr txBox="1">
            <a:spLocks noGrp="1"/>
          </p:cNvSpPr>
          <p:nvPr>
            <p:ph type="body" idx="1"/>
          </p:nvPr>
        </p:nvSpPr>
        <p:spPr>
          <a:xfrm>
            <a:off x="1672279" y="1501433"/>
            <a:ext cx="10519721" cy="2530638"/>
          </a:xfrm>
          <a:prstGeom prst="rect">
            <a:avLst/>
          </a:prstGeom>
        </p:spPr>
        <p:txBody>
          <a:bodyPr spcFirstLastPara="1" wrap="square" lIns="121900" tIns="121900" rIns="121900" bIns="121900" anchor="t" anchorCtr="0">
            <a:normAutofit fontScale="92500" lnSpcReduction="10000"/>
          </a:bodyPr>
          <a:lstStyle/>
          <a:p>
            <a:pPr marL="285750" indent="-285750" algn="l" rtl="0"/>
            <a:r>
              <a:rPr lang="en-US" sz="2400" dirty="0">
                <a:latin typeface="Calibri"/>
                <a:ea typeface="Calibri"/>
                <a:cs typeface="Calibri"/>
                <a:sym typeface="Calibri"/>
              </a:rPr>
              <a:t>There are two modes in this system – </a:t>
            </a:r>
          </a:p>
          <a:p>
            <a:pPr marL="895335" lvl="1" indent="-285750" algn="l" rtl="0"/>
            <a:r>
              <a:rPr lang="en-US" sz="2400" dirty="0">
                <a:latin typeface="Calibri"/>
                <a:ea typeface="Calibri"/>
                <a:cs typeface="Calibri"/>
                <a:sym typeface="Calibri"/>
              </a:rPr>
              <a:t>Encryption</a:t>
            </a:r>
          </a:p>
          <a:p>
            <a:pPr marL="895335" lvl="1" indent="-285750" algn="l" rtl="0"/>
            <a:r>
              <a:rPr lang="en-US" sz="2400" dirty="0">
                <a:latin typeface="Calibri"/>
                <a:ea typeface="Calibri"/>
                <a:cs typeface="Calibri"/>
                <a:sym typeface="Calibri"/>
              </a:rPr>
              <a:t>Decryption</a:t>
            </a:r>
          </a:p>
          <a:p>
            <a:pPr marL="285750" indent="-285750" algn="l" rtl="0"/>
            <a:r>
              <a:rPr lang="en-US" sz="2400" dirty="0">
                <a:latin typeface="Calibri"/>
                <a:ea typeface="Calibri"/>
                <a:cs typeface="Calibri"/>
                <a:sym typeface="Calibri"/>
              </a:rPr>
              <a:t>According to the respective mode the plain or encrypted text is taken as an input</a:t>
            </a:r>
          </a:p>
          <a:p>
            <a:pPr marL="285750" indent="-285750" algn="l" rtl="0"/>
            <a:r>
              <a:rPr lang="en-US" sz="2400" dirty="0">
                <a:latin typeface="Calibri"/>
                <a:ea typeface="Calibri"/>
                <a:cs typeface="Calibri"/>
                <a:sym typeface="Calibri"/>
              </a:rPr>
              <a:t>The key is very important for both the modes</a:t>
            </a:r>
          </a:p>
          <a:p>
            <a:pPr marL="285750" indent="-285750" algn="l" rtl="0"/>
            <a:r>
              <a:rPr lang="en-US" sz="2400" dirty="0">
                <a:latin typeface="Calibri"/>
                <a:ea typeface="Calibri"/>
                <a:cs typeface="Calibri"/>
                <a:sym typeface="Calibri"/>
              </a:rPr>
              <a:t>The result will be shown as a plain text or as an encrypted text according to the mode of the system</a:t>
            </a:r>
          </a:p>
        </p:txBody>
      </p:sp>
      <p:pic>
        <p:nvPicPr>
          <p:cNvPr id="3" name="Picture 2">
            <a:extLst>
              <a:ext uri="{FF2B5EF4-FFF2-40B4-BE49-F238E27FC236}">
                <a16:creationId xmlns:a16="http://schemas.microsoft.com/office/drawing/2014/main" id="{B4F084E5-E407-43DA-8F0E-2CF7C860A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983" y="3698166"/>
            <a:ext cx="5015048" cy="2936664"/>
          </a:xfrm>
          <a:prstGeom prst="rect">
            <a:avLst/>
          </a:prstGeom>
        </p:spPr>
      </p:pic>
    </p:spTree>
    <p:extLst>
      <p:ext uri="{BB962C8B-B14F-4D97-AF65-F5344CB8AC3E}">
        <p14:creationId xmlns:p14="http://schemas.microsoft.com/office/powerpoint/2010/main" val="3797826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7;p22">
            <a:extLst>
              <a:ext uri="{FF2B5EF4-FFF2-40B4-BE49-F238E27FC236}">
                <a16:creationId xmlns:a16="http://schemas.microsoft.com/office/drawing/2014/main" id="{4BAC0102-FF7B-401A-BE45-D9ADADC4ED06}"/>
              </a:ext>
            </a:extLst>
          </p:cNvPr>
          <p:cNvSpPr txBox="1">
            <a:spLocks noGrp="1"/>
          </p:cNvSpPr>
          <p:nvPr>
            <p:ph type="title"/>
          </p:nvPr>
        </p:nvSpPr>
        <p:spPr>
          <a:xfrm>
            <a:off x="2068120" y="388633"/>
            <a:ext cx="8451600" cy="1112800"/>
          </a:xfrm>
          <a:prstGeom prst="rect">
            <a:avLst/>
          </a:prstGeom>
        </p:spPr>
        <p:txBody>
          <a:bodyPr spcFirstLastPara="1" wrap="square" lIns="121900" tIns="121900" rIns="121900" bIns="121900" anchor="t" anchorCtr="0">
            <a:normAutofit/>
          </a:bodyPr>
          <a:lstStyle/>
          <a:p>
            <a:pPr algn="ctr" rtl="0"/>
            <a:r>
              <a:rPr lang="en" dirty="0">
                <a:solidFill>
                  <a:schemeClr val="dk1"/>
                </a:solidFill>
                <a:highlight>
                  <a:schemeClr val="lt1"/>
                </a:highlight>
                <a:latin typeface="Calibri"/>
                <a:ea typeface="Calibri"/>
                <a:cs typeface="Calibri"/>
                <a:sym typeface="Calibri"/>
              </a:rPr>
              <a:t>CONCLUSION</a:t>
            </a:r>
            <a:endParaRPr dirty="0">
              <a:solidFill>
                <a:schemeClr val="dk1"/>
              </a:solidFill>
              <a:highlight>
                <a:schemeClr val="lt1"/>
              </a:highlight>
              <a:latin typeface="Calibri"/>
              <a:ea typeface="Calibri"/>
              <a:cs typeface="Calibri"/>
              <a:sym typeface="Calibri"/>
            </a:endParaRPr>
          </a:p>
        </p:txBody>
      </p:sp>
      <p:sp>
        <p:nvSpPr>
          <p:cNvPr id="5" name="Google Shape;168;p18">
            <a:extLst>
              <a:ext uri="{FF2B5EF4-FFF2-40B4-BE49-F238E27FC236}">
                <a16:creationId xmlns:a16="http://schemas.microsoft.com/office/drawing/2014/main" id="{271C241D-4650-49DC-8727-BBED6FB96DB5}"/>
              </a:ext>
            </a:extLst>
          </p:cNvPr>
          <p:cNvSpPr txBox="1">
            <a:spLocks noGrp="1"/>
          </p:cNvSpPr>
          <p:nvPr>
            <p:ph type="body" idx="1"/>
          </p:nvPr>
        </p:nvSpPr>
        <p:spPr>
          <a:xfrm>
            <a:off x="1314995" y="1501433"/>
            <a:ext cx="10877006" cy="2939938"/>
          </a:xfrm>
          <a:prstGeom prst="rect">
            <a:avLst/>
          </a:prstGeom>
        </p:spPr>
        <p:txBody>
          <a:bodyPr spcFirstLastPara="1" wrap="square" lIns="121900" tIns="121900" rIns="121900" bIns="121900" anchor="t" anchorCtr="0">
            <a:normAutofit/>
          </a:bodyPr>
          <a:lstStyle/>
          <a:p>
            <a:pPr marL="285750" indent="-285750" algn="l" rtl="0"/>
            <a:r>
              <a:rPr lang="en-US" sz="2400" dirty="0">
                <a:latin typeface="Calibri"/>
                <a:ea typeface="Calibri"/>
                <a:cs typeface="Calibri"/>
                <a:sym typeface="Calibri"/>
              </a:rPr>
              <a:t>We successfully developed an Encryption and Decryption System using </a:t>
            </a:r>
            <a:r>
              <a:rPr lang="en-US" sz="2400" dirty="0" err="1">
                <a:latin typeface="Calibri"/>
                <a:ea typeface="Calibri"/>
                <a:cs typeface="Calibri"/>
                <a:sym typeface="Calibri"/>
              </a:rPr>
              <a:t>Vignere</a:t>
            </a:r>
            <a:r>
              <a:rPr lang="en-US" sz="2400" dirty="0">
                <a:latin typeface="Calibri"/>
                <a:ea typeface="Calibri"/>
                <a:cs typeface="Calibri"/>
                <a:sym typeface="Calibri"/>
              </a:rPr>
              <a:t> Cipher and Base 64 algorithms</a:t>
            </a:r>
          </a:p>
          <a:p>
            <a:pPr marL="285750" indent="-285750" algn="l" rtl="0"/>
            <a:r>
              <a:rPr lang="en-US" sz="2400" dirty="0">
                <a:latin typeface="Calibri"/>
                <a:ea typeface="Calibri"/>
                <a:cs typeface="Calibri"/>
                <a:sym typeface="Calibri"/>
              </a:rPr>
              <a:t>Sensitive information can be passed from one place to another without getting compromised </a:t>
            </a:r>
          </a:p>
        </p:txBody>
      </p:sp>
    </p:spTree>
    <p:extLst>
      <p:ext uri="{BB962C8B-B14F-4D97-AF65-F5344CB8AC3E}">
        <p14:creationId xmlns:p14="http://schemas.microsoft.com/office/powerpoint/2010/main" val="293803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3"/>
          <p:cNvSpPr txBox="1">
            <a:spLocks noGrp="1"/>
          </p:cNvSpPr>
          <p:nvPr>
            <p:ph type="title"/>
          </p:nvPr>
        </p:nvSpPr>
        <p:spPr>
          <a:xfrm>
            <a:off x="4369567" y="426333"/>
            <a:ext cx="9385200" cy="1218800"/>
          </a:xfrm>
          <a:prstGeom prst="rect">
            <a:avLst/>
          </a:prstGeom>
        </p:spPr>
        <p:txBody>
          <a:bodyPr spcFirstLastPara="1" wrap="square" lIns="121900" tIns="121900" rIns="121900" bIns="121900" anchor="t" anchorCtr="0">
            <a:normAutofit/>
          </a:bodyPr>
          <a:lstStyle/>
          <a:p>
            <a:pPr algn="l" rtl="0"/>
            <a:r>
              <a:rPr lang="en" sz="4267">
                <a:solidFill>
                  <a:schemeClr val="dk1"/>
                </a:solidFill>
                <a:highlight>
                  <a:schemeClr val="lt1"/>
                </a:highlight>
                <a:latin typeface="Calibri"/>
                <a:ea typeface="Calibri"/>
                <a:cs typeface="Calibri"/>
                <a:sym typeface="Calibri"/>
              </a:rPr>
              <a:t>REFERENCES</a:t>
            </a:r>
            <a:endParaRPr sz="4267">
              <a:solidFill>
                <a:schemeClr val="dk1"/>
              </a:solidFill>
              <a:highlight>
                <a:schemeClr val="lt1"/>
              </a:highlight>
              <a:latin typeface="Calibri"/>
              <a:ea typeface="Calibri"/>
              <a:cs typeface="Calibri"/>
              <a:sym typeface="Calibri"/>
            </a:endParaRPr>
          </a:p>
        </p:txBody>
      </p:sp>
      <p:sp>
        <p:nvSpPr>
          <p:cNvPr id="253" name="Google Shape;253;p23"/>
          <p:cNvSpPr txBox="1">
            <a:spLocks noGrp="1"/>
          </p:cNvSpPr>
          <p:nvPr>
            <p:ph type="body" idx="1"/>
          </p:nvPr>
        </p:nvSpPr>
        <p:spPr>
          <a:xfrm>
            <a:off x="1779333" y="1868033"/>
            <a:ext cx="9385200" cy="3881600"/>
          </a:xfrm>
          <a:prstGeom prst="rect">
            <a:avLst/>
          </a:prstGeom>
        </p:spPr>
        <p:txBody>
          <a:bodyPr spcFirstLastPara="1" wrap="square" lIns="121900" tIns="121900" rIns="121900" bIns="121900" anchor="t" anchorCtr="0">
            <a:normAutofit/>
          </a:bodyPr>
          <a:lstStyle/>
          <a:p>
            <a:pPr indent="-457189" algn="l" rtl="0">
              <a:buSzPts val="1800"/>
            </a:pPr>
            <a:r>
              <a:rPr lang="en" sz="2667"/>
              <a:t> </a:t>
            </a:r>
            <a:r>
              <a:rPr lang="en" sz="2267"/>
              <a:t>Madji, A. and Lin, Y. H. (2007). Simple Encryption/Decryption Application. Internation Journal of Computer Science and Security, Vol. 1, Issue (1), pp. 33 – 40. </a:t>
            </a:r>
            <a:endParaRPr sz="2267"/>
          </a:p>
          <a:p>
            <a:pPr indent="-448722" algn="l" rtl="0">
              <a:buSzPts val="1700"/>
            </a:pPr>
            <a:r>
              <a:rPr lang="en" sz="2267"/>
              <a:t>Stallings, W. (2011). Cryptography and Network Security: Principles and Practice (5th ed.). NY, US: Prentice Hall. </a:t>
            </a:r>
            <a:endParaRPr sz="2267"/>
          </a:p>
          <a:p>
            <a:pPr indent="-448722" algn="l" rtl="0">
              <a:buSzPts val="1700"/>
            </a:pPr>
            <a:r>
              <a:rPr lang="en" sz="2267"/>
              <a:t>Henry, D. (n.d.) RSA: Asymmetric Cryptography and Algorithm Analysis for a Secure Computing Environment. Retrieved from www.dwhenry.com/files/RSA. pdf</a:t>
            </a:r>
            <a:endParaRPr sz="2267"/>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4"/>
          <p:cNvSpPr txBox="1">
            <a:spLocks noGrp="1"/>
          </p:cNvSpPr>
          <p:nvPr>
            <p:ph type="title"/>
          </p:nvPr>
        </p:nvSpPr>
        <p:spPr>
          <a:xfrm>
            <a:off x="1403400" y="2819600"/>
            <a:ext cx="9385200" cy="1218800"/>
          </a:xfrm>
          <a:prstGeom prst="rect">
            <a:avLst/>
          </a:prstGeom>
        </p:spPr>
        <p:txBody>
          <a:bodyPr spcFirstLastPara="1" wrap="square" lIns="121900" tIns="121900" rIns="121900" bIns="121900" anchor="t" anchorCtr="0">
            <a:normAutofit/>
          </a:bodyPr>
          <a:lstStyle/>
          <a:p>
            <a:pPr algn="ctr" rtl="0"/>
            <a:r>
              <a:rPr lang="en" sz="5200"/>
              <a:t>THANK YOU</a:t>
            </a:r>
            <a:endParaRPr sz="5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403400" y="625633"/>
            <a:ext cx="9385200" cy="1218800"/>
          </a:xfrm>
          <a:prstGeom prst="rect">
            <a:avLst/>
          </a:prstGeom>
        </p:spPr>
        <p:txBody>
          <a:bodyPr spcFirstLastPara="1" wrap="square" lIns="121900" tIns="121900" rIns="121900" bIns="121900" anchor="t" anchorCtr="0">
            <a:normAutofit/>
          </a:bodyPr>
          <a:lstStyle/>
          <a:p>
            <a:pPr algn="ctr" rtl="0"/>
            <a:r>
              <a:rPr lang="en">
                <a:solidFill>
                  <a:schemeClr val="dk1"/>
                </a:solidFill>
                <a:highlight>
                  <a:schemeClr val="lt1"/>
                </a:highlight>
                <a:latin typeface="Calibri"/>
                <a:ea typeface="Calibri"/>
                <a:cs typeface="Calibri"/>
                <a:sym typeface="Calibri"/>
              </a:rPr>
              <a:t>INTRODUCTION (1/2)</a:t>
            </a:r>
            <a:r>
              <a:rPr lang="en">
                <a:latin typeface="Calibri"/>
                <a:ea typeface="Calibri"/>
                <a:cs typeface="Calibri"/>
                <a:sym typeface="Calibri"/>
              </a:rPr>
              <a:t>  </a:t>
            </a:r>
            <a:r>
              <a:rPr lang="en">
                <a:solidFill>
                  <a:schemeClr val="dk1"/>
                </a:solidFill>
                <a:highlight>
                  <a:schemeClr val="lt1"/>
                </a:highlight>
                <a:latin typeface="Calibri"/>
                <a:ea typeface="Calibri"/>
                <a:cs typeface="Calibri"/>
                <a:sym typeface="Calibri"/>
              </a:rPr>
              <a:t> </a:t>
            </a:r>
            <a:endParaRPr>
              <a:solidFill>
                <a:schemeClr val="dk1"/>
              </a:solidFill>
              <a:highlight>
                <a:schemeClr val="lt1"/>
              </a:highlight>
              <a:latin typeface="Calibri"/>
              <a:ea typeface="Calibri"/>
              <a:cs typeface="Calibri"/>
              <a:sym typeface="Calibri"/>
            </a:endParaRPr>
          </a:p>
        </p:txBody>
      </p:sp>
      <p:sp>
        <p:nvSpPr>
          <p:cNvPr id="142" name="Google Shape;142;p14"/>
          <p:cNvSpPr txBox="1">
            <a:spLocks noGrp="1"/>
          </p:cNvSpPr>
          <p:nvPr>
            <p:ph type="body" idx="1"/>
          </p:nvPr>
        </p:nvSpPr>
        <p:spPr>
          <a:xfrm>
            <a:off x="1351433" y="1844433"/>
            <a:ext cx="9830000" cy="4592400"/>
          </a:xfrm>
          <a:prstGeom prst="rect">
            <a:avLst/>
          </a:prstGeom>
        </p:spPr>
        <p:txBody>
          <a:bodyPr spcFirstLastPara="1" wrap="square" lIns="121900" tIns="121900" rIns="121900" bIns="121900" anchor="t" anchorCtr="0">
            <a:noAutofit/>
          </a:bodyPr>
          <a:lstStyle/>
          <a:p>
            <a:pPr indent="-448722" algn="l" rtl="0">
              <a:buSzPts val="1700"/>
              <a:buFont typeface="Calibri"/>
              <a:buChar char="●"/>
            </a:pPr>
            <a:r>
              <a:rPr lang="en" sz="2267">
                <a:latin typeface="Calibri"/>
                <a:ea typeface="Calibri"/>
                <a:cs typeface="Calibri"/>
                <a:sym typeface="Calibri"/>
              </a:rPr>
              <a:t>Recent improvements in information technology, like the internet and electronic mail has made it possible for individual to exchange sensitive information across the globe with security. </a:t>
            </a:r>
            <a:endParaRPr sz="2267">
              <a:latin typeface="Calibri"/>
              <a:ea typeface="Calibri"/>
              <a:cs typeface="Calibri"/>
              <a:sym typeface="Calibri"/>
            </a:endParaRPr>
          </a:p>
          <a:p>
            <a:pPr indent="-448722" algn="l" rtl="0">
              <a:buSzPts val="1700"/>
              <a:buFont typeface="Lora"/>
              <a:buChar char="●"/>
            </a:pPr>
            <a:r>
              <a:rPr lang="en" sz="2267">
                <a:latin typeface="Calibri"/>
                <a:ea typeface="Calibri"/>
                <a:cs typeface="Calibri"/>
                <a:sym typeface="Calibri"/>
              </a:rPr>
              <a:t>However, in spite of all the benefits that these advances in IT offer for information exchange, there are attendant challenges. Messages on transit can be intercepted and accessed by an unauthorized agent.</a:t>
            </a:r>
            <a:endParaRPr sz="2267">
              <a:latin typeface="Calibri"/>
              <a:ea typeface="Calibri"/>
              <a:cs typeface="Calibri"/>
              <a:sym typeface="Calibri"/>
            </a:endParaRPr>
          </a:p>
          <a:p>
            <a:pPr indent="-448722" algn="l" rtl="0">
              <a:buSzPts val="1700"/>
              <a:buFont typeface="Calibri"/>
              <a:buChar char="●"/>
            </a:pPr>
            <a:r>
              <a:rPr lang="en" sz="2267">
                <a:latin typeface="Calibri"/>
                <a:ea typeface="Calibri"/>
                <a:cs typeface="Calibri"/>
                <a:sym typeface="Calibri"/>
              </a:rPr>
              <a:t>This phenomenon is known as loss of confidentiality</a:t>
            </a:r>
            <a:endParaRPr sz="2267">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body" idx="1"/>
          </p:nvPr>
        </p:nvSpPr>
        <p:spPr>
          <a:xfrm>
            <a:off x="1349767" y="1795000"/>
            <a:ext cx="10340400" cy="4687200"/>
          </a:xfrm>
          <a:prstGeom prst="rect">
            <a:avLst/>
          </a:prstGeom>
        </p:spPr>
        <p:txBody>
          <a:bodyPr spcFirstLastPara="1" wrap="square" lIns="121900" tIns="121900" rIns="121900" bIns="121900" anchor="t" anchorCtr="0">
            <a:noAutofit/>
          </a:bodyPr>
          <a:lstStyle/>
          <a:p>
            <a:pPr indent="-448722" algn="l" rtl="0">
              <a:buSzPts val="1700"/>
              <a:buFont typeface="Calibri"/>
              <a:buChar char="●"/>
            </a:pPr>
            <a:r>
              <a:rPr lang="en" sz="2267">
                <a:latin typeface="Calibri"/>
                <a:ea typeface="Calibri"/>
                <a:cs typeface="Calibri"/>
                <a:sym typeface="Calibri"/>
              </a:rPr>
              <a:t>When the information is altered without necessary authorization, we say there is a loss of integrity. </a:t>
            </a:r>
            <a:endParaRPr sz="2267">
              <a:latin typeface="Calibri"/>
              <a:ea typeface="Calibri"/>
              <a:cs typeface="Calibri"/>
              <a:sym typeface="Calibri"/>
            </a:endParaRPr>
          </a:p>
          <a:p>
            <a:pPr indent="-448722" algn="l" rtl="0">
              <a:buSzPts val="1700"/>
              <a:buFont typeface="Calibri"/>
              <a:buChar char="●"/>
            </a:pPr>
            <a:r>
              <a:rPr lang="en" sz="2267">
                <a:latin typeface="Calibri"/>
                <a:ea typeface="Calibri"/>
                <a:cs typeface="Calibri"/>
                <a:sym typeface="Calibri"/>
              </a:rPr>
              <a:t>The effect of disruption, loss, or damage to information and information systems are often invaluable to their proprietors. </a:t>
            </a:r>
            <a:endParaRPr sz="2267">
              <a:latin typeface="Calibri"/>
              <a:ea typeface="Calibri"/>
              <a:cs typeface="Calibri"/>
              <a:sym typeface="Calibri"/>
            </a:endParaRPr>
          </a:p>
          <a:p>
            <a:pPr indent="-448722" algn="l" rtl="0">
              <a:buSzPts val="1700"/>
              <a:buFont typeface="Calibri"/>
              <a:buChar char="●"/>
            </a:pPr>
            <a:r>
              <a:rPr lang="en" sz="2267">
                <a:latin typeface="Calibri"/>
                <a:ea typeface="Calibri"/>
                <a:cs typeface="Calibri"/>
                <a:sym typeface="Calibri"/>
              </a:rPr>
              <a:t>In many situations, the continuous survival of a business entity depends to a large extent on the security of its proprietary data and information.</a:t>
            </a:r>
            <a:endParaRPr sz="2267">
              <a:latin typeface="Calibri"/>
              <a:ea typeface="Calibri"/>
              <a:cs typeface="Calibri"/>
              <a:sym typeface="Calibri"/>
            </a:endParaRPr>
          </a:p>
          <a:p>
            <a:pPr indent="-448722" algn="l" rtl="0">
              <a:buSzPts val="1700"/>
              <a:buFont typeface="Calibri"/>
              <a:buChar char="●"/>
            </a:pPr>
            <a:r>
              <a:rPr lang="en" sz="2267">
                <a:latin typeface="Calibri"/>
                <a:ea typeface="Calibri"/>
                <a:cs typeface="Calibri"/>
                <a:sym typeface="Calibri"/>
              </a:rPr>
              <a:t>Therefore to overcome this problem we use encryption and decryption systems which helps in securing the data.</a:t>
            </a:r>
            <a:endParaRPr sz="2267">
              <a:latin typeface="Calibri"/>
              <a:ea typeface="Calibri"/>
              <a:cs typeface="Calibri"/>
              <a:sym typeface="Calibri"/>
            </a:endParaRPr>
          </a:p>
          <a:p>
            <a:pPr marL="0" indent="0" algn="l" rtl="0">
              <a:spcBef>
                <a:spcPts val="1600"/>
              </a:spcBef>
              <a:buNone/>
            </a:pPr>
            <a:endParaRPr sz="2267">
              <a:latin typeface="Calibri"/>
              <a:ea typeface="Calibri"/>
              <a:cs typeface="Calibri"/>
              <a:sym typeface="Calibri"/>
            </a:endParaRPr>
          </a:p>
          <a:p>
            <a:pPr marL="0" indent="0" algn="l" rtl="0">
              <a:spcBef>
                <a:spcPts val="1600"/>
              </a:spcBef>
              <a:buNone/>
            </a:pPr>
            <a:endParaRPr sz="2267">
              <a:latin typeface="Calibri"/>
              <a:ea typeface="Calibri"/>
              <a:cs typeface="Calibri"/>
              <a:sym typeface="Calibri"/>
            </a:endParaRPr>
          </a:p>
          <a:p>
            <a:pPr marL="0" indent="0" algn="l" rtl="0">
              <a:spcBef>
                <a:spcPts val="1600"/>
              </a:spcBef>
              <a:spcAft>
                <a:spcPts val="1600"/>
              </a:spcAft>
              <a:buNone/>
            </a:pPr>
            <a:endParaRPr sz="2267">
              <a:latin typeface="Calibri"/>
              <a:ea typeface="Calibri"/>
              <a:cs typeface="Calibri"/>
              <a:sym typeface="Calibri"/>
            </a:endParaRPr>
          </a:p>
        </p:txBody>
      </p:sp>
      <p:sp>
        <p:nvSpPr>
          <p:cNvPr id="148" name="Google Shape;148;p15"/>
          <p:cNvSpPr txBox="1">
            <a:spLocks noGrp="1"/>
          </p:cNvSpPr>
          <p:nvPr>
            <p:ph type="title"/>
          </p:nvPr>
        </p:nvSpPr>
        <p:spPr>
          <a:xfrm>
            <a:off x="1403400" y="576200"/>
            <a:ext cx="9385200" cy="1218800"/>
          </a:xfrm>
          <a:prstGeom prst="rect">
            <a:avLst/>
          </a:prstGeom>
        </p:spPr>
        <p:txBody>
          <a:bodyPr spcFirstLastPara="1" wrap="square" lIns="121900" tIns="121900" rIns="121900" bIns="121900" anchor="t" anchorCtr="0">
            <a:normAutofit/>
          </a:bodyPr>
          <a:lstStyle/>
          <a:p>
            <a:pPr algn="ctr" rtl="0"/>
            <a:r>
              <a:rPr lang="en" dirty="0">
                <a:solidFill>
                  <a:schemeClr val="dk1"/>
                </a:solidFill>
                <a:highlight>
                  <a:schemeClr val="lt1"/>
                </a:highlight>
                <a:latin typeface="Calibri"/>
                <a:ea typeface="Calibri"/>
                <a:cs typeface="Calibri"/>
                <a:sym typeface="Calibri"/>
              </a:rPr>
              <a:t>INTRODUCTION (2/2)</a:t>
            </a:r>
            <a:endParaRPr dirty="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8;p15">
            <a:extLst>
              <a:ext uri="{FF2B5EF4-FFF2-40B4-BE49-F238E27FC236}">
                <a16:creationId xmlns:a16="http://schemas.microsoft.com/office/drawing/2014/main" id="{42F22F0D-353C-4CC6-8463-33BAC22C14A3}"/>
              </a:ext>
            </a:extLst>
          </p:cNvPr>
          <p:cNvSpPr txBox="1">
            <a:spLocks noGrp="1"/>
          </p:cNvSpPr>
          <p:nvPr>
            <p:ph type="title"/>
          </p:nvPr>
        </p:nvSpPr>
        <p:spPr>
          <a:xfrm>
            <a:off x="1403399" y="589892"/>
            <a:ext cx="9385200" cy="1218800"/>
          </a:xfrm>
          <a:prstGeom prst="rect">
            <a:avLst/>
          </a:prstGeom>
        </p:spPr>
        <p:txBody>
          <a:bodyPr spcFirstLastPara="1" wrap="square" lIns="121900" tIns="121900" rIns="121900" bIns="121900" anchor="t" anchorCtr="0">
            <a:normAutofit/>
          </a:bodyPr>
          <a:lstStyle/>
          <a:p>
            <a:pPr algn="ctr" rtl="0"/>
            <a:r>
              <a:rPr lang="en" dirty="0">
                <a:solidFill>
                  <a:schemeClr val="dk1"/>
                </a:solidFill>
                <a:highlight>
                  <a:schemeClr val="lt1"/>
                </a:highlight>
                <a:latin typeface="Calibri"/>
                <a:ea typeface="Calibri"/>
                <a:cs typeface="Calibri"/>
                <a:sym typeface="Calibri"/>
              </a:rPr>
              <a:t>OBJECTIVE &amp; PROBLEM STATEMENT</a:t>
            </a:r>
            <a:endParaRPr dirty="0">
              <a:solidFill>
                <a:schemeClr val="dk1"/>
              </a:solidFill>
              <a:highlight>
                <a:schemeClr val="lt1"/>
              </a:highlight>
              <a:latin typeface="Calibri"/>
              <a:ea typeface="Calibri"/>
              <a:cs typeface="Calibri"/>
              <a:sym typeface="Calibri"/>
            </a:endParaRPr>
          </a:p>
        </p:txBody>
      </p:sp>
      <p:sp>
        <p:nvSpPr>
          <p:cNvPr id="5" name="object 5">
            <a:extLst>
              <a:ext uri="{FF2B5EF4-FFF2-40B4-BE49-F238E27FC236}">
                <a16:creationId xmlns:a16="http://schemas.microsoft.com/office/drawing/2014/main" id="{DAF9A6E3-D82E-4464-B8B6-6271059AB2DF}"/>
              </a:ext>
            </a:extLst>
          </p:cNvPr>
          <p:cNvSpPr txBox="1"/>
          <p:nvPr/>
        </p:nvSpPr>
        <p:spPr>
          <a:xfrm>
            <a:off x="249766" y="1808692"/>
            <a:ext cx="11692467" cy="3254309"/>
          </a:xfrm>
          <a:prstGeom prst="rect">
            <a:avLst/>
          </a:prstGeom>
        </p:spPr>
        <p:txBody>
          <a:bodyPr vert="horz" wrap="square" lIns="0" tIns="9736" rIns="0" bIns="0" rtlCol="0">
            <a:spAutoFit/>
          </a:bodyPr>
          <a:lstStyle/>
          <a:p>
            <a:pPr marL="8467">
              <a:lnSpc>
                <a:spcPts val="2483"/>
              </a:lnSpc>
              <a:spcBef>
                <a:spcPts val="76"/>
              </a:spcBef>
            </a:pPr>
            <a:r>
              <a:rPr sz="2267" b="1" spc="-136" dirty="0">
                <a:latin typeface="Cambria"/>
                <a:cs typeface="Cambria"/>
              </a:rPr>
              <a:t>P</a:t>
            </a:r>
            <a:r>
              <a:rPr sz="2267" b="1" spc="-187" dirty="0">
                <a:latin typeface="Cambria"/>
                <a:cs typeface="Cambria"/>
              </a:rPr>
              <a:t>r</a:t>
            </a:r>
            <a:r>
              <a:rPr sz="2267" b="1" spc="-183" dirty="0">
                <a:latin typeface="Cambria"/>
                <a:cs typeface="Cambria"/>
              </a:rPr>
              <a:t>o</a:t>
            </a:r>
            <a:r>
              <a:rPr sz="2267" b="1" spc="-169" dirty="0">
                <a:latin typeface="Cambria"/>
                <a:cs typeface="Cambria"/>
              </a:rPr>
              <a:t>b</a:t>
            </a:r>
            <a:r>
              <a:rPr sz="2267" b="1" spc="-93" dirty="0">
                <a:latin typeface="Cambria"/>
                <a:cs typeface="Cambria"/>
              </a:rPr>
              <a:t>l</a:t>
            </a:r>
            <a:r>
              <a:rPr sz="2267" b="1" spc="-257" dirty="0">
                <a:latin typeface="Cambria"/>
                <a:cs typeface="Cambria"/>
              </a:rPr>
              <a:t>e</a:t>
            </a:r>
            <a:r>
              <a:rPr sz="2267" b="1" spc="-250" dirty="0">
                <a:latin typeface="Cambria"/>
                <a:cs typeface="Cambria"/>
              </a:rPr>
              <a:t>m</a:t>
            </a:r>
            <a:r>
              <a:rPr sz="2267" b="1" spc="30" dirty="0">
                <a:latin typeface="Cambria"/>
                <a:cs typeface="Cambria"/>
              </a:rPr>
              <a:t> </a:t>
            </a:r>
            <a:r>
              <a:rPr sz="2267" b="1" spc="3" dirty="0">
                <a:latin typeface="Cambria"/>
                <a:cs typeface="Cambria"/>
              </a:rPr>
              <a:t>S</a:t>
            </a:r>
            <a:r>
              <a:rPr sz="2267" b="1" spc="-67" dirty="0">
                <a:latin typeface="Cambria"/>
                <a:cs typeface="Cambria"/>
              </a:rPr>
              <a:t>t</a:t>
            </a:r>
            <a:r>
              <a:rPr sz="2267" b="1" spc="-260" dirty="0">
                <a:latin typeface="Cambria"/>
                <a:cs typeface="Cambria"/>
              </a:rPr>
              <a:t>a</a:t>
            </a:r>
            <a:r>
              <a:rPr sz="2267" b="1" spc="-67" dirty="0">
                <a:latin typeface="Cambria"/>
                <a:cs typeface="Cambria"/>
              </a:rPr>
              <a:t>t</a:t>
            </a:r>
            <a:r>
              <a:rPr sz="2267" b="1" spc="-257" dirty="0">
                <a:latin typeface="Cambria"/>
                <a:cs typeface="Cambria"/>
              </a:rPr>
              <a:t>e</a:t>
            </a:r>
            <a:r>
              <a:rPr sz="2267" b="1" spc="-253" dirty="0">
                <a:latin typeface="Cambria"/>
                <a:cs typeface="Cambria"/>
              </a:rPr>
              <a:t>m</a:t>
            </a:r>
            <a:r>
              <a:rPr sz="2267" b="1" spc="-257" dirty="0">
                <a:latin typeface="Cambria"/>
                <a:cs typeface="Cambria"/>
              </a:rPr>
              <a:t>e</a:t>
            </a:r>
            <a:r>
              <a:rPr sz="2267" b="1" spc="-177" dirty="0">
                <a:latin typeface="Cambria"/>
                <a:cs typeface="Cambria"/>
              </a:rPr>
              <a:t>n</a:t>
            </a:r>
            <a:r>
              <a:rPr sz="2267" b="1" spc="-63" dirty="0">
                <a:latin typeface="Cambria"/>
                <a:cs typeface="Cambria"/>
              </a:rPr>
              <a:t>t</a:t>
            </a:r>
            <a:r>
              <a:rPr sz="2267" b="1" spc="33" dirty="0">
                <a:latin typeface="Cambria"/>
                <a:cs typeface="Cambria"/>
              </a:rPr>
              <a:t> </a:t>
            </a:r>
            <a:r>
              <a:rPr sz="2267" b="1" spc="-30" dirty="0">
                <a:latin typeface="Cambria"/>
                <a:cs typeface="Cambria"/>
              </a:rPr>
              <a:t>-</a:t>
            </a:r>
            <a:endParaRPr sz="2267" dirty="0">
              <a:latin typeface="Cambria"/>
              <a:cs typeface="Cambria"/>
            </a:endParaRPr>
          </a:p>
          <a:p>
            <a:pPr marL="499982" marR="3387">
              <a:lnSpc>
                <a:spcPts val="2253"/>
              </a:lnSpc>
              <a:spcBef>
                <a:spcPts val="227"/>
              </a:spcBef>
            </a:pPr>
            <a:r>
              <a:rPr sz="2267" b="1" spc="-160" dirty="0">
                <a:latin typeface="Cambria"/>
                <a:cs typeface="Cambria"/>
              </a:rPr>
              <a:t>Intercepted</a:t>
            </a:r>
            <a:r>
              <a:rPr sz="2267" b="1" spc="37" dirty="0">
                <a:latin typeface="Cambria"/>
                <a:cs typeface="Cambria"/>
              </a:rPr>
              <a:t> </a:t>
            </a:r>
            <a:r>
              <a:rPr sz="2267" b="1" spc="-160" dirty="0">
                <a:latin typeface="Cambria"/>
                <a:cs typeface="Cambria"/>
              </a:rPr>
              <a:t>information</a:t>
            </a:r>
            <a:r>
              <a:rPr sz="2267" b="1" spc="37" dirty="0">
                <a:latin typeface="Cambria"/>
                <a:cs typeface="Cambria"/>
              </a:rPr>
              <a:t> </a:t>
            </a:r>
            <a:r>
              <a:rPr sz="2267" b="1" spc="-177" dirty="0">
                <a:latin typeface="Cambria"/>
                <a:cs typeface="Cambria"/>
              </a:rPr>
              <a:t>on</a:t>
            </a:r>
            <a:r>
              <a:rPr sz="2267" b="1" spc="37" dirty="0">
                <a:latin typeface="Cambria"/>
                <a:cs typeface="Cambria"/>
              </a:rPr>
              <a:t> </a:t>
            </a:r>
            <a:r>
              <a:rPr sz="2267" b="1" spc="-163" dirty="0">
                <a:latin typeface="Cambria"/>
                <a:cs typeface="Cambria"/>
              </a:rPr>
              <a:t>transit</a:t>
            </a:r>
            <a:r>
              <a:rPr sz="2267" b="1" spc="37" dirty="0">
                <a:latin typeface="Cambria"/>
                <a:cs typeface="Cambria"/>
              </a:rPr>
              <a:t> </a:t>
            </a:r>
            <a:r>
              <a:rPr sz="2267" b="1" spc="-187" dirty="0">
                <a:latin typeface="Cambria"/>
                <a:cs typeface="Cambria"/>
              </a:rPr>
              <a:t>would</a:t>
            </a:r>
            <a:r>
              <a:rPr sz="2267" b="1" spc="37" dirty="0">
                <a:latin typeface="Cambria"/>
                <a:cs typeface="Cambria"/>
              </a:rPr>
              <a:t> </a:t>
            </a:r>
            <a:r>
              <a:rPr sz="2267" b="1" spc="-250" dirty="0">
                <a:latin typeface="Cambria"/>
                <a:cs typeface="Cambria"/>
              </a:rPr>
              <a:t>make</a:t>
            </a:r>
            <a:r>
              <a:rPr sz="2267" b="1" spc="-210" dirty="0">
                <a:latin typeface="Cambria"/>
                <a:cs typeface="Cambria"/>
              </a:rPr>
              <a:t> </a:t>
            </a:r>
            <a:r>
              <a:rPr sz="2267" b="1" spc="-117" dirty="0">
                <a:latin typeface="Cambria"/>
                <a:cs typeface="Cambria"/>
              </a:rPr>
              <a:t>little</a:t>
            </a:r>
            <a:r>
              <a:rPr sz="2267" b="1" spc="37" dirty="0">
                <a:latin typeface="Cambria"/>
                <a:cs typeface="Cambria"/>
              </a:rPr>
              <a:t> </a:t>
            </a:r>
            <a:r>
              <a:rPr sz="2267" b="1" spc="-183" dirty="0">
                <a:latin typeface="Cambria"/>
                <a:cs typeface="Cambria"/>
              </a:rPr>
              <a:t>or</a:t>
            </a:r>
            <a:r>
              <a:rPr sz="2267" b="1" spc="37" dirty="0">
                <a:latin typeface="Cambria"/>
                <a:cs typeface="Cambria"/>
              </a:rPr>
              <a:t> </a:t>
            </a:r>
            <a:r>
              <a:rPr sz="2267" b="1" spc="-177" dirty="0">
                <a:latin typeface="Cambria"/>
                <a:cs typeface="Cambria"/>
              </a:rPr>
              <a:t>no</a:t>
            </a:r>
            <a:r>
              <a:rPr sz="2267" b="1" spc="37" dirty="0">
                <a:latin typeface="Cambria"/>
                <a:cs typeface="Cambria"/>
              </a:rPr>
              <a:t> </a:t>
            </a:r>
            <a:r>
              <a:rPr sz="2267" b="1" spc="-247" dirty="0">
                <a:latin typeface="Cambria"/>
                <a:cs typeface="Cambria"/>
              </a:rPr>
              <a:t>sense</a:t>
            </a:r>
            <a:r>
              <a:rPr sz="2267" b="1" spc="-213" dirty="0">
                <a:latin typeface="Cambria"/>
                <a:cs typeface="Cambria"/>
              </a:rPr>
              <a:t> </a:t>
            </a:r>
            <a:r>
              <a:rPr sz="2267" b="1" spc="-123" dirty="0">
                <a:latin typeface="Cambria"/>
                <a:cs typeface="Cambria"/>
              </a:rPr>
              <a:t>to</a:t>
            </a:r>
            <a:r>
              <a:rPr sz="2267" b="1" spc="37" dirty="0">
                <a:latin typeface="Cambria"/>
                <a:cs typeface="Cambria"/>
              </a:rPr>
              <a:t> </a:t>
            </a:r>
            <a:r>
              <a:rPr sz="2267" b="1" spc="-217" dirty="0">
                <a:latin typeface="Cambria"/>
                <a:cs typeface="Cambria"/>
              </a:rPr>
              <a:t>an</a:t>
            </a:r>
            <a:r>
              <a:rPr sz="2267" b="1" spc="37" dirty="0">
                <a:latin typeface="Cambria"/>
                <a:cs typeface="Cambria"/>
              </a:rPr>
              <a:t> </a:t>
            </a:r>
            <a:r>
              <a:rPr sz="2267" b="1" spc="-163" dirty="0">
                <a:latin typeface="Cambria"/>
                <a:cs typeface="Cambria"/>
              </a:rPr>
              <a:t>interceptor</a:t>
            </a:r>
            <a:r>
              <a:rPr sz="2267" b="1" spc="37" dirty="0">
                <a:latin typeface="Cambria"/>
                <a:cs typeface="Cambria"/>
              </a:rPr>
              <a:t> </a:t>
            </a:r>
            <a:r>
              <a:rPr sz="2267" b="1" spc="-83" dirty="0">
                <a:latin typeface="Cambria"/>
                <a:cs typeface="Cambria"/>
              </a:rPr>
              <a:t>if</a:t>
            </a:r>
            <a:r>
              <a:rPr sz="2267" b="1" spc="37" dirty="0">
                <a:latin typeface="Cambria"/>
                <a:cs typeface="Cambria"/>
              </a:rPr>
              <a:t> </a:t>
            </a:r>
            <a:r>
              <a:rPr sz="2267" b="1" spc="-227" dirty="0">
                <a:latin typeface="Cambria"/>
                <a:cs typeface="Cambria"/>
              </a:rPr>
              <a:t>he</a:t>
            </a:r>
            <a:r>
              <a:rPr sz="2267" b="1" spc="37" dirty="0">
                <a:latin typeface="Cambria"/>
                <a:cs typeface="Cambria"/>
              </a:rPr>
              <a:t> </a:t>
            </a:r>
            <a:r>
              <a:rPr sz="2267" b="1" spc="-197" dirty="0">
                <a:latin typeface="Cambria"/>
                <a:cs typeface="Cambria"/>
              </a:rPr>
              <a:t>is</a:t>
            </a:r>
            <a:r>
              <a:rPr sz="2267" b="1" spc="37" dirty="0">
                <a:latin typeface="Cambria"/>
                <a:cs typeface="Cambria"/>
              </a:rPr>
              <a:t> </a:t>
            </a:r>
            <a:r>
              <a:rPr sz="2267" b="1" spc="-140" dirty="0">
                <a:latin typeface="Cambria"/>
                <a:cs typeface="Cambria"/>
              </a:rPr>
              <a:t>not</a:t>
            </a:r>
            <a:r>
              <a:rPr sz="2267" b="1" spc="37" dirty="0">
                <a:latin typeface="Cambria"/>
                <a:cs typeface="Cambria"/>
              </a:rPr>
              <a:t> </a:t>
            </a:r>
            <a:r>
              <a:rPr sz="2267" b="1" spc="-193" dirty="0">
                <a:latin typeface="Cambria"/>
                <a:cs typeface="Cambria"/>
              </a:rPr>
              <a:t>able </a:t>
            </a:r>
            <a:r>
              <a:rPr sz="2267" b="1" spc="-490" dirty="0">
                <a:latin typeface="Cambria"/>
                <a:cs typeface="Cambria"/>
              </a:rPr>
              <a:t> </a:t>
            </a:r>
            <a:r>
              <a:rPr sz="2267" b="1" spc="-123" dirty="0">
                <a:latin typeface="Cambria"/>
                <a:cs typeface="Cambria"/>
              </a:rPr>
              <a:t>to</a:t>
            </a:r>
            <a:r>
              <a:rPr sz="2267" b="1" spc="33" dirty="0">
                <a:latin typeface="Cambria"/>
                <a:cs typeface="Cambria"/>
              </a:rPr>
              <a:t> </a:t>
            </a:r>
            <a:r>
              <a:rPr sz="2267" b="1" spc="-187" dirty="0">
                <a:latin typeface="Cambria"/>
                <a:cs typeface="Cambria"/>
              </a:rPr>
              <a:t>decipher</a:t>
            </a:r>
            <a:r>
              <a:rPr sz="2267" b="1" spc="33" dirty="0">
                <a:latin typeface="Cambria"/>
                <a:cs typeface="Cambria"/>
              </a:rPr>
              <a:t> </a:t>
            </a:r>
            <a:r>
              <a:rPr sz="2267" b="1" spc="-173" dirty="0">
                <a:latin typeface="Cambria"/>
                <a:cs typeface="Cambria"/>
              </a:rPr>
              <a:t>the</a:t>
            </a:r>
            <a:r>
              <a:rPr sz="2267" b="1" spc="33" dirty="0">
                <a:latin typeface="Cambria"/>
                <a:cs typeface="Cambria"/>
              </a:rPr>
              <a:t> </a:t>
            </a:r>
            <a:r>
              <a:rPr sz="2267" b="1" spc="-147" dirty="0">
                <a:latin typeface="Cambria"/>
                <a:cs typeface="Cambria"/>
              </a:rPr>
              <a:t>content</a:t>
            </a:r>
            <a:r>
              <a:rPr sz="2267" b="1" spc="33" dirty="0">
                <a:latin typeface="Cambria"/>
                <a:cs typeface="Cambria"/>
              </a:rPr>
              <a:t> </a:t>
            </a:r>
            <a:r>
              <a:rPr sz="2267" b="1" spc="-113" dirty="0">
                <a:latin typeface="Cambria"/>
                <a:cs typeface="Cambria"/>
              </a:rPr>
              <a:t>of</a:t>
            </a:r>
            <a:r>
              <a:rPr sz="2267" b="1" spc="33" dirty="0">
                <a:latin typeface="Cambria"/>
                <a:cs typeface="Cambria"/>
              </a:rPr>
              <a:t> </a:t>
            </a:r>
            <a:r>
              <a:rPr sz="2267" b="1" spc="-173" dirty="0">
                <a:latin typeface="Cambria"/>
                <a:cs typeface="Cambria"/>
              </a:rPr>
              <a:t>the</a:t>
            </a:r>
            <a:r>
              <a:rPr sz="2267" b="1" spc="33" dirty="0">
                <a:latin typeface="Cambria"/>
                <a:cs typeface="Cambria"/>
              </a:rPr>
              <a:t> </a:t>
            </a:r>
            <a:r>
              <a:rPr sz="2267" b="1" spc="-153" dirty="0">
                <a:latin typeface="Cambria"/>
                <a:cs typeface="Cambria"/>
              </a:rPr>
              <a:t>information.</a:t>
            </a:r>
            <a:endParaRPr sz="2267" dirty="0">
              <a:latin typeface="Cambria"/>
              <a:cs typeface="Cambria"/>
            </a:endParaRPr>
          </a:p>
          <a:p>
            <a:pPr marL="499982" marR="265867">
              <a:lnSpc>
                <a:spcPts val="2247"/>
              </a:lnSpc>
              <a:spcBef>
                <a:spcPts val="2250"/>
              </a:spcBef>
            </a:pPr>
            <a:r>
              <a:rPr sz="2267" b="1" spc="-147" dirty="0">
                <a:latin typeface="Cambria"/>
                <a:cs typeface="Cambria"/>
              </a:rPr>
              <a:t>This</a:t>
            </a:r>
            <a:r>
              <a:rPr sz="2267" b="1" spc="33" dirty="0">
                <a:latin typeface="Cambria"/>
                <a:cs typeface="Cambria"/>
              </a:rPr>
              <a:t> </a:t>
            </a:r>
            <a:r>
              <a:rPr sz="2267" b="1" spc="-197" dirty="0">
                <a:latin typeface="Cambria"/>
                <a:cs typeface="Cambria"/>
              </a:rPr>
              <a:t>explains</a:t>
            </a:r>
            <a:r>
              <a:rPr sz="2267" b="1" spc="37" dirty="0">
                <a:latin typeface="Cambria"/>
                <a:cs typeface="Cambria"/>
              </a:rPr>
              <a:t> </a:t>
            </a:r>
            <a:r>
              <a:rPr sz="2267" b="1" spc="-230" dirty="0">
                <a:latin typeface="Cambria"/>
                <a:cs typeface="Cambria"/>
              </a:rPr>
              <a:t>why</a:t>
            </a:r>
            <a:r>
              <a:rPr sz="2267" b="1" spc="37" dirty="0">
                <a:latin typeface="Cambria"/>
                <a:cs typeface="Cambria"/>
              </a:rPr>
              <a:t> </a:t>
            </a:r>
            <a:r>
              <a:rPr sz="2267" b="1" spc="-90" dirty="0">
                <a:latin typeface="Cambria"/>
                <a:cs typeface="Cambria"/>
              </a:rPr>
              <a:t>it</a:t>
            </a:r>
            <a:r>
              <a:rPr sz="2267" b="1" spc="37" dirty="0">
                <a:latin typeface="Cambria"/>
                <a:cs typeface="Cambria"/>
              </a:rPr>
              <a:t> </a:t>
            </a:r>
            <a:r>
              <a:rPr sz="2267" b="1" spc="-197" dirty="0">
                <a:latin typeface="Cambria"/>
                <a:cs typeface="Cambria"/>
              </a:rPr>
              <a:t>is</a:t>
            </a:r>
            <a:r>
              <a:rPr sz="2267" b="1" spc="37" dirty="0">
                <a:latin typeface="Cambria"/>
                <a:cs typeface="Cambria"/>
              </a:rPr>
              <a:t> </a:t>
            </a:r>
            <a:r>
              <a:rPr sz="2267" b="1" spc="-220" dirty="0">
                <a:latin typeface="Cambria"/>
                <a:cs typeface="Cambria"/>
              </a:rPr>
              <a:t>very</a:t>
            </a:r>
            <a:r>
              <a:rPr sz="2267" b="1" spc="37" dirty="0">
                <a:latin typeface="Cambria"/>
                <a:cs typeface="Cambria"/>
              </a:rPr>
              <a:t> </a:t>
            </a:r>
            <a:r>
              <a:rPr sz="2267" b="1" spc="-223" dirty="0">
                <a:latin typeface="Cambria"/>
                <a:cs typeface="Cambria"/>
              </a:rPr>
              <a:t>necessary</a:t>
            </a:r>
            <a:r>
              <a:rPr sz="2267" b="1" spc="37" dirty="0">
                <a:latin typeface="Cambria"/>
                <a:cs typeface="Cambria"/>
              </a:rPr>
              <a:t> </a:t>
            </a:r>
            <a:r>
              <a:rPr sz="2267" b="1" spc="-123" dirty="0">
                <a:latin typeface="Cambria"/>
                <a:cs typeface="Cambria"/>
              </a:rPr>
              <a:t>to</a:t>
            </a:r>
            <a:r>
              <a:rPr sz="2267" b="1" spc="37" dirty="0">
                <a:latin typeface="Cambria"/>
                <a:cs typeface="Cambria"/>
              </a:rPr>
              <a:t> </a:t>
            </a:r>
            <a:r>
              <a:rPr sz="2267" b="1" spc="-227" dirty="0">
                <a:latin typeface="Cambria"/>
                <a:cs typeface="Cambria"/>
              </a:rPr>
              <a:t>ensure</a:t>
            </a:r>
            <a:r>
              <a:rPr sz="2267" b="1" spc="33" dirty="0">
                <a:latin typeface="Cambria"/>
                <a:cs typeface="Cambria"/>
              </a:rPr>
              <a:t> </a:t>
            </a:r>
            <a:r>
              <a:rPr sz="2267" b="1" spc="-147" dirty="0">
                <a:latin typeface="Cambria"/>
                <a:cs typeface="Cambria"/>
              </a:rPr>
              <a:t>that</a:t>
            </a:r>
            <a:r>
              <a:rPr sz="2267" b="1" spc="37" dirty="0">
                <a:latin typeface="Cambria"/>
                <a:cs typeface="Cambria"/>
              </a:rPr>
              <a:t> </a:t>
            </a:r>
            <a:r>
              <a:rPr sz="2267" b="1" spc="-223" dirty="0">
                <a:latin typeface="Cambria"/>
                <a:cs typeface="Cambria"/>
              </a:rPr>
              <a:t>even</a:t>
            </a:r>
            <a:r>
              <a:rPr sz="2267" b="1" spc="37" dirty="0">
                <a:latin typeface="Cambria"/>
                <a:cs typeface="Cambria"/>
              </a:rPr>
              <a:t> </a:t>
            </a:r>
            <a:r>
              <a:rPr sz="2267" b="1" spc="-220" dirty="0">
                <a:latin typeface="Cambria"/>
                <a:cs typeface="Cambria"/>
              </a:rPr>
              <a:t>when</a:t>
            </a:r>
            <a:r>
              <a:rPr sz="2267" b="1" spc="37" dirty="0">
                <a:latin typeface="Cambria"/>
                <a:cs typeface="Cambria"/>
              </a:rPr>
              <a:t> </a:t>
            </a:r>
            <a:r>
              <a:rPr sz="2267" b="1" spc="-217" dirty="0">
                <a:latin typeface="Cambria"/>
                <a:cs typeface="Cambria"/>
              </a:rPr>
              <a:t>an</a:t>
            </a:r>
            <a:r>
              <a:rPr sz="2267" b="1" spc="37" dirty="0">
                <a:latin typeface="Cambria"/>
                <a:cs typeface="Cambria"/>
              </a:rPr>
              <a:t> </a:t>
            </a:r>
            <a:r>
              <a:rPr sz="2267" b="1" spc="-173" dirty="0">
                <a:latin typeface="Cambria"/>
                <a:cs typeface="Cambria"/>
              </a:rPr>
              <a:t>intruder</a:t>
            </a:r>
            <a:r>
              <a:rPr sz="2267" b="1" spc="37" dirty="0">
                <a:latin typeface="Cambria"/>
                <a:cs typeface="Cambria"/>
              </a:rPr>
              <a:t> </a:t>
            </a:r>
            <a:r>
              <a:rPr sz="2267" b="1" spc="-183" dirty="0">
                <a:latin typeface="Cambria"/>
                <a:cs typeface="Cambria"/>
              </a:rPr>
              <a:t>or</a:t>
            </a:r>
            <a:r>
              <a:rPr sz="2267" b="1" spc="37" dirty="0">
                <a:latin typeface="Cambria"/>
                <a:cs typeface="Cambria"/>
              </a:rPr>
              <a:t> </a:t>
            </a:r>
            <a:r>
              <a:rPr sz="2267" b="1" spc="-193" dirty="0">
                <a:latin typeface="Cambria"/>
                <a:cs typeface="Cambria"/>
              </a:rPr>
              <a:t>unauthorised</a:t>
            </a:r>
            <a:r>
              <a:rPr sz="2267" b="1" spc="37" dirty="0">
                <a:latin typeface="Cambria"/>
                <a:cs typeface="Cambria"/>
              </a:rPr>
              <a:t> </a:t>
            </a:r>
            <a:r>
              <a:rPr sz="2267" b="1" spc="-233" dirty="0">
                <a:latin typeface="Cambria"/>
                <a:cs typeface="Cambria"/>
              </a:rPr>
              <a:t>user </a:t>
            </a:r>
            <a:r>
              <a:rPr sz="2267" b="1" spc="-490" dirty="0">
                <a:latin typeface="Cambria"/>
                <a:cs typeface="Cambria"/>
              </a:rPr>
              <a:t> </a:t>
            </a:r>
            <a:r>
              <a:rPr sz="2267" b="1" spc="-277" dirty="0">
                <a:latin typeface="Cambria"/>
                <a:cs typeface="Cambria"/>
              </a:rPr>
              <a:t>s</a:t>
            </a:r>
            <a:r>
              <a:rPr sz="2267" b="1" spc="-210" dirty="0">
                <a:latin typeface="Cambria"/>
                <a:cs typeface="Cambria"/>
              </a:rPr>
              <a:t>u</a:t>
            </a:r>
            <a:r>
              <a:rPr sz="2267" b="1" spc="-100" dirty="0">
                <a:latin typeface="Cambria"/>
                <a:cs typeface="Cambria"/>
              </a:rPr>
              <a:t>cc</a:t>
            </a:r>
            <a:r>
              <a:rPr sz="2267" b="1" spc="-257" dirty="0">
                <a:latin typeface="Cambria"/>
                <a:cs typeface="Cambria"/>
              </a:rPr>
              <a:t>e</a:t>
            </a:r>
            <a:r>
              <a:rPr sz="2267" b="1" spc="-277" dirty="0">
                <a:latin typeface="Cambria"/>
                <a:cs typeface="Cambria"/>
              </a:rPr>
              <a:t>ss</a:t>
            </a:r>
            <a:r>
              <a:rPr sz="2267" b="1" spc="-50" dirty="0">
                <a:latin typeface="Cambria"/>
                <a:cs typeface="Cambria"/>
              </a:rPr>
              <a:t>f</a:t>
            </a:r>
            <a:r>
              <a:rPr sz="2267" b="1" spc="-210" dirty="0">
                <a:latin typeface="Cambria"/>
                <a:cs typeface="Cambria"/>
              </a:rPr>
              <a:t>u</a:t>
            </a:r>
            <a:r>
              <a:rPr sz="2267" b="1" spc="-93" dirty="0">
                <a:latin typeface="Cambria"/>
                <a:cs typeface="Cambria"/>
              </a:rPr>
              <a:t>ll</a:t>
            </a:r>
            <a:r>
              <a:rPr sz="2267" b="1" spc="-233" dirty="0">
                <a:latin typeface="Cambria"/>
                <a:cs typeface="Cambria"/>
              </a:rPr>
              <a:t>y</a:t>
            </a:r>
            <a:r>
              <a:rPr sz="2267" b="1" spc="33" dirty="0">
                <a:latin typeface="Cambria"/>
                <a:cs typeface="Cambria"/>
              </a:rPr>
              <a:t> </a:t>
            </a:r>
            <a:r>
              <a:rPr sz="2267" b="1" spc="-183" dirty="0">
                <a:latin typeface="Cambria"/>
                <a:cs typeface="Cambria"/>
              </a:rPr>
              <a:t>o</a:t>
            </a:r>
            <a:r>
              <a:rPr sz="2267" b="1" spc="-169" dirty="0">
                <a:latin typeface="Cambria"/>
                <a:cs typeface="Cambria"/>
              </a:rPr>
              <a:t>b</a:t>
            </a:r>
            <a:r>
              <a:rPr sz="2267" b="1" spc="-67" dirty="0">
                <a:latin typeface="Cambria"/>
                <a:cs typeface="Cambria"/>
              </a:rPr>
              <a:t>t</a:t>
            </a:r>
            <a:r>
              <a:rPr sz="2267" b="1" spc="-260" dirty="0">
                <a:latin typeface="Cambria"/>
                <a:cs typeface="Cambria"/>
              </a:rPr>
              <a:t>a</a:t>
            </a:r>
            <a:r>
              <a:rPr sz="2267" b="1" spc="-120" dirty="0">
                <a:latin typeface="Cambria"/>
                <a:cs typeface="Cambria"/>
              </a:rPr>
              <a:t>i</a:t>
            </a:r>
            <a:r>
              <a:rPr sz="2267" b="1" spc="-177" dirty="0">
                <a:latin typeface="Cambria"/>
                <a:cs typeface="Cambria"/>
              </a:rPr>
              <a:t>n</a:t>
            </a:r>
            <a:r>
              <a:rPr sz="2267" b="1" spc="-273" dirty="0">
                <a:latin typeface="Cambria"/>
                <a:cs typeface="Cambria"/>
              </a:rPr>
              <a:t>s</a:t>
            </a:r>
            <a:r>
              <a:rPr sz="2267" b="1" spc="33" dirty="0">
                <a:latin typeface="Cambria"/>
                <a:cs typeface="Cambria"/>
              </a:rPr>
              <a:t> </a:t>
            </a:r>
            <a:r>
              <a:rPr sz="2267" b="1" spc="-260" dirty="0">
                <a:latin typeface="Cambria"/>
                <a:cs typeface="Cambria"/>
              </a:rPr>
              <a:t>a</a:t>
            </a:r>
            <a:r>
              <a:rPr sz="2267" b="1" spc="-100" dirty="0">
                <a:latin typeface="Cambria"/>
                <a:cs typeface="Cambria"/>
              </a:rPr>
              <a:t>cc</a:t>
            </a:r>
            <a:r>
              <a:rPr sz="2267" b="1" spc="-257" dirty="0">
                <a:latin typeface="Cambria"/>
                <a:cs typeface="Cambria"/>
              </a:rPr>
              <a:t>e</a:t>
            </a:r>
            <a:r>
              <a:rPr sz="2267" b="1" spc="-277" dirty="0">
                <a:latin typeface="Cambria"/>
                <a:cs typeface="Cambria"/>
              </a:rPr>
              <a:t>s</a:t>
            </a:r>
            <a:r>
              <a:rPr sz="2267" b="1" spc="-273" dirty="0">
                <a:latin typeface="Cambria"/>
                <a:cs typeface="Cambria"/>
              </a:rPr>
              <a:t>s</a:t>
            </a:r>
            <a:r>
              <a:rPr sz="2267" b="1" spc="33" dirty="0">
                <a:latin typeface="Cambria"/>
                <a:cs typeface="Cambria"/>
              </a:rPr>
              <a:t> </a:t>
            </a:r>
            <a:r>
              <a:rPr sz="2267" b="1" spc="-67" dirty="0">
                <a:latin typeface="Cambria"/>
                <a:cs typeface="Cambria"/>
              </a:rPr>
              <a:t>t</a:t>
            </a:r>
            <a:r>
              <a:rPr sz="2267" b="1" spc="-180" dirty="0">
                <a:latin typeface="Cambria"/>
                <a:cs typeface="Cambria"/>
              </a:rPr>
              <a:t>o</a:t>
            </a:r>
            <a:r>
              <a:rPr sz="2267" b="1" spc="33" dirty="0">
                <a:latin typeface="Cambria"/>
                <a:cs typeface="Cambria"/>
              </a:rPr>
              <a:t> </a:t>
            </a:r>
            <a:r>
              <a:rPr sz="2267" b="1" spc="-277" dirty="0">
                <a:latin typeface="Cambria"/>
                <a:cs typeface="Cambria"/>
              </a:rPr>
              <a:t>s</a:t>
            </a:r>
            <a:r>
              <a:rPr sz="2267" b="1" spc="-183" dirty="0">
                <a:latin typeface="Cambria"/>
                <a:cs typeface="Cambria"/>
              </a:rPr>
              <a:t>o</a:t>
            </a:r>
            <a:r>
              <a:rPr sz="2267" b="1" spc="-253" dirty="0">
                <a:latin typeface="Cambria"/>
                <a:cs typeface="Cambria"/>
              </a:rPr>
              <a:t>me</a:t>
            </a:r>
            <a:r>
              <a:rPr sz="2267" b="1" spc="33" dirty="0">
                <a:latin typeface="Cambria"/>
                <a:cs typeface="Cambria"/>
              </a:rPr>
              <a:t> </a:t>
            </a:r>
            <a:r>
              <a:rPr sz="2267" b="1" spc="-120" dirty="0">
                <a:latin typeface="Cambria"/>
                <a:cs typeface="Cambria"/>
              </a:rPr>
              <a:t>i</a:t>
            </a:r>
            <a:r>
              <a:rPr sz="2267" b="1" spc="-177" dirty="0">
                <a:latin typeface="Cambria"/>
                <a:cs typeface="Cambria"/>
              </a:rPr>
              <a:t>n</a:t>
            </a:r>
            <a:r>
              <a:rPr sz="2267" b="1" spc="-50" dirty="0">
                <a:latin typeface="Cambria"/>
                <a:cs typeface="Cambria"/>
              </a:rPr>
              <a:t>f</a:t>
            </a:r>
            <a:r>
              <a:rPr sz="2267" b="1" spc="-183" dirty="0">
                <a:latin typeface="Cambria"/>
                <a:cs typeface="Cambria"/>
              </a:rPr>
              <a:t>o</a:t>
            </a:r>
            <a:r>
              <a:rPr sz="2267" b="1" spc="-187" dirty="0">
                <a:latin typeface="Cambria"/>
                <a:cs typeface="Cambria"/>
              </a:rPr>
              <a:t>r</a:t>
            </a:r>
            <a:r>
              <a:rPr sz="2267" b="1" spc="-253" dirty="0">
                <a:latin typeface="Cambria"/>
                <a:cs typeface="Cambria"/>
              </a:rPr>
              <a:t>m</a:t>
            </a:r>
            <a:r>
              <a:rPr sz="2267" b="1" spc="-260" dirty="0">
                <a:latin typeface="Cambria"/>
                <a:cs typeface="Cambria"/>
              </a:rPr>
              <a:t>a</a:t>
            </a:r>
            <a:r>
              <a:rPr sz="2267" b="1" spc="-67" dirty="0">
                <a:latin typeface="Cambria"/>
                <a:cs typeface="Cambria"/>
              </a:rPr>
              <a:t>t</a:t>
            </a:r>
            <a:r>
              <a:rPr sz="2267" b="1" spc="-120" dirty="0">
                <a:latin typeface="Cambria"/>
                <a:cs typeface="Cambria"/>
              </a:rPr>
              <a:t>i</a:t>
            </a:r>
            <a:r>
              <a:rPr sz="2267" b="1" spc="-183" dirty="0">
                <a:latin typeface="Cambria"/>
                <a:cs typeface="Cambria"/>
              </a:rPr>
              <a:t>o</a:t>
            </a:r>
            <a:r>
              <a:rPr sz="2267" b="1" spc="-173" dirty="0">
                <a:latin typeface="Cambria"/>
                <a:cs typeface="Cambria"/>
              </a:rPr>
              <a:t>n</a:t>
            </a:r>
            <a:r>
              <a:rPr sz="2267" b="1" spc="33" dirty="0">
                <a:latin typeface="Cambria"/>
                <a:cs typeface="Cambria"/>
              </a:rPr>
              <a:t> </a:t>
            </a:r>
            <a:r>
              <a:rPr sz="2267" b="1" spc="-67" dirty="0">
                <a:latin typeface="Cambria"/>
                <a:cs typeface="Cambria"/>
              </a:rPr>
              <a:t>t</a:t>
            </a:r>
            <a:r>
              <a:rPr sz="2267" b="1" spc="-200" dirty="0">
                <a:latin typeface="Cambria"/>
                <a:cs typeface="Cambria"/>
              </a:rPr>
              <a:t>h</a:t>
            </a:r>
            <a:r>
              <a:rPr sz="2267" b="1" spc="-253" dirty="0">
                <a:latin typeface="Cambria"/>
                <a:cs typeface="Cambria"/>
              </a:rPr>
              <a:t>e</a:t>
            </a:r>
            <a:r>
              <a:rPr sz="2267" b="1" spc="33" dirty="0">
                <a:latin typeface="Cambria"/>
                <a:cs typeface="Cambria"/>
              </a:rPr>
              <a:t> </a:t>
            </a:r>
            <a:r>
              <a:rPr sz="2267" b="1" spc="-100" dirty="0">
                <a:latin typeface="Cambria"/>
                <a:cs typeface="Cambria"/>
              </a:rPr>
              <a:t>c</a:t>
            </a:r>
            <a:r>
              <a:rPr sz="2267" b="1" spc="-183" dirty="0">
                <a:latin typeface="Cambria"/>
                <a:cs typeface="Cambria"/>
              </a:rPr>
              <a:t>o</a:t>
            </a:r>
            <a:r>
              <a:rPr sz="2267" b="1" spc="-177" dirty="0">
                <a:latin typeface="Cambria"/>
                <a:cs typeface="Cambria"/>
              </a:rPr>
              <a:t>n</a:t>
            </a:r>
            <a:r>
              <a:rPr sz="2267" b="1" spc="-50" dirty="0">
                <a:latin typeface="Cambria"/>
                <a:cs typeface="Cambria"/>
              </a:rPr>
              <a:t>f</a:t>
            </a:r>
            <a:r>
              <a:rPr sz="2267" b="1" spc="-120" dirty="0">
                <a:latin typeface="Cambria"/>
                <a:cs typeface="Cambria"/>
              </a:rPr>
              <a:t>i</a:t>
            </a:r>
            <a:r>
              <a:rPr sz="2267" b="1" spc="-197" dirty="0">
                <a:latin typeface="Cambria"/>
                <a:cs typeface="Cambria"/>
              </a:rPr>
              <a:t>d</a:t>
            </a:r>
            <a:r>
              <a:rPr sz="2267" b="1" spc="-257" dirty="0">
                <a:latin typeface="Cambria"/>
                <a:cs typeface="Cambria"/>
              </a:rPr>
              <a:t>e</a:t>
            </a:r>
            <a:r>
              <a:rPr sz="2267" b="1" spc="-177" dirty="0">
                <a:latin typeface="Cambria"/>
                <a:cs typeface="Cambria"/>
              </a:rPr>
              <a:t>n</a:t>
            </a:r>
            <a:r>
              <a:rPr sz="2267" b="1" spc="-67" dirty="0">
                <a:latin typeface="Cambria"/>
                <a:cs typeface="Cambria"/>
              </a:rPr>
              <a:t>t</a:t>
            </a:r>
            <a:r>
              <a:rPr sz="2267" b="1" spc="-120" dirty="0">
                <a:latin typeface="Cambria"/>
                <a:cs typeface="Cambria"/>
              </a:rPr>
              <a:t>i</a:t>
            </a:r>
            <a:r>
              <a:rPr sz="2267" b="1" spc="-260" dirty="0">
                <a:latin typeface="Cambria"/>
                <a:cs typeface="Cambria"/>
              </a:rPr>
              <a:t>a</a:t>
            </a:r>
            <a:r>
              <a:rPr sz="2267" b="1" spc="-93" dirty="0">
                <a:latin typeface="Cambria"/>
                <a:cs typeface="Cambria"/>
              </a:rPr>
              <a:t>l</a:t>
            </a:r>
            <a:r>
              <a:rPr sz="2267" b="1" spc="-120" dirty="0">
                <a:latin typeface="Cambria"/>
                <a:cs typeface="Cambria"/>
              </a:rPr>
              <a:t>i</a:t>
            </a:r>
            <a:r>
              <a:rPr sz="2267" b="1" spc="-67" dirty="0">
                <a:latin typeface="Cambria"/>
                <a:cs typeface="Cambria"/>
              </a:rPr>
              <a:t>t</a:t>
            </a:r>
            <a:r>
              <a:rPr sz="2267" b="1" spc="-233" dirty="0">
                <a:latin typeface="Cambria"/>
                <a:cs typeface="Cambria"/>
              </a:rPr>
              <a:t>y</a:t>
            </a:r>
            <a:r>
              <a:rPr sz="2267" b="1" spc="33" dirty="0">
                <a:latin typeface="Cambria"/>
                <a:cs typeface="Cambria"/>
              </a:rPr>
              <a:t> </a:t>
            </a:r>
            <a:r>
              <a:rPr sz="2267" b="1" spc="-260" dirty="0">
                <a:latin typeface="Cambria"/>
                <a:cs typeface="Cambria"/>
              </a:rPr>
              <a:t>a</a:t>
            </a:r>
            <a:r>
              <a:rPr sz="2267" b="1" spc="-177" dirty="0">
                <a:latin typeface="Cambria"/>
                <a:cs typeface="Cambria"/>
              </a:rPr>
              <a:t>n</a:t>
            </a:r>
            <a:r>
              <a:rPr sz="2267" b="1" spc="-193" dirty="0">
                <a:latin typeface="Cambria"/>
                <a:cs typeface="Cambria"/>
              </a:rPr>
              <a:t>d</a:t>
            </a:r>
            <a:r>
              <a:rPr sz="2267" b="1" spc="33" dirty="0">
                <a:latin typeface="Cambria"/>
                <a:cs typeface="Cambria"/>
              </a:rPr>
              <a:t> </a:t>
            </a:r>
            <a:r>
              <a:rPr sz="2267" b="1" spc="-120" dirty="0">
                <a:latin typeface="Cambria"/>
                <a:cs typeface="Cambria"/>
              </a:rPr>
              <a:t>i</a:t>
            </a:r>
            <a:r>
              <a:rPr sz="2267" b="1" spc="-177" dirty="0">
                <a:latin typeface="Cambria"/>
                <a:cs typeface="Cambria"/>
              </a:rPr>
              <a:t>n</a:t>
            </a:r>
            <a:r>
              <a:rPr sz="2267" b="1" spc="-67" dirty="0">
                <a:latin typeface="Cambria"/>
                <a:cs typeface="Cambria"/>
              </a:rPr>
              <a:t>t</a:t>
            </a:r>
            <a:r>
              <a:rPr sz="2267" b="1" spc="-257" dirty="0">
                <a:latin typeface="Cambria"/>
                <a:cs typeface="Cambria"/>
              </a:rPr>
              <a:t>e</a:t>
            </a:r>
            <a:r>
              <a:rPr sz="2267" b="1" spc="-157" dirty="0">
                <a:latin typeface="Cambria"/>
                <a:cs typeface="Cambria"/>
              </a:rPr>
              <a:t>g</a:t>
            </a:r>
            <a:r>
              <a:rPr sz="2267" b="1" spc="-187" dirty="0">
                <a:latin typeface="Cambria"/>
                <a:cs typeface="Cambria"/>
              </a:rPr>
              <a:t>r</a:t>
            </a:r>
            <a:r>
              <a:rPr sz="2267" b="1" spc="-120" dirty="0">
                <a:latin typeface="Cambria"/>
                <a:cs typeface="Cambria"/>
              </a:rPr>
              <a:t>i</a:t>
            </a:r>
            <a:r>
              <a:rPr sz="2267" b="1" spc="-67" dirty="0">
                <a:latin typeface="Cambria"/>
                <a:cs typeface="Cambria"/>
              </a:rPr>
              <a:t>t</a:t>
            </a:r>
            <a:r>
              <a:rPr sz="2267" b="1" spc="-233" dirty="0">
                <a:latin typeface="Cambria"/>
                <a:cs typeface="Cambria"/>
              </a:rPr>
              <a:t>y</a:t>
            </a:r>
            <a:r>
              <a:rPr sz="2267" b="1" spc="33" dirty="0">
                <a:latin typeface="Cambria"/>
                <a:cs typeface="Cambria"/>
              </a:rPr>
              <a:t> </a:t>
            </a:r>
            <a:r>
              <a:rPr sz="2267" b="1" spc="-183" dirty="0">
                <a:latin typeface="Cambria"/>
                <a:cs typeface="Cambria"/>
              </a:rPr>
              <a:t>o</a:t>
            </a:r>
            <a:r>
              <a:rPr sz="2267" b="1" spc="-47" dirty="0">
                <a:latin typeface="Cambria"/>
                <a:cs typeface="Cambria"/>
              </a:rPr>
              <a:t>f</a:t>
            </a:r>
            <a:r>
              <a:rPr sz="2267" b="1" spc="33" dirty="0">
                <a:latin typeface="Cambria"/>
                <a:cs typeface="Cambria"/>
              </a:rPr>
              <a:t> </a:t>
            </a:r>
            <a:r>
              <a:rPr sz="2267" b="1" spc="-67" dirty="0">
                <a:latin typeface="Cambria"/>
                <a:cs typeface="Cambria"/>
              </a:rPr>
              <a:t>t</a:t>
            </a:r>
            <a:r>
              <a:rPr sz="2267" b="1" spc="-200" dirty="0">
                <a:latin typeface="Cambria"/>
                <a:cs typeface="Cambria"/>
              </a:rPr>
              <a:t>h</a:t>
            </a:r>
            <a:r>
              <a:rPr sz="2267" b="1" spc="-153" dirty="0">
                <a:latin typeface="Cambria"/>
                <a:cs typeface="Cambria"/>
              </a:rPr>
              <a:t>e  </a:t>
            </a:r>
            <a:r>
              <a:rPr sz="2267" b="1" spc="-160" dirty="0">
                <a:latin typeface="Cambria"/>
                <a:cs typeface="Cambria"/>
              </a:rPr>
              <a:t>information</a:t>
            </a:r>
            <a:r>
              <a:rPr sz="2267" b="1" spc="30" dirty="0">
                <a:latin typeface="Cambria"/>
                <a:cs typeface="Cambria"/>
              </a:rPr>
              <a:t> </a:t>
            </a:r>
            <a:r>
              <a:rPr sz="2267" b="1" spc="-207" dirty="0">
                <a:latin typeface="Cambria"/>
                <a:cs typeface="Cambria"/>
              </a:rPr>
              <a:t>remain</a:t>
            </a:r>
            <a:r>
              <a:rPr sz="2267" b="1" spc="33" dirty="0">
                <a:latin typeface="Cambria"/>
                <a:cs typeface="Cambria"/>
              </a:rPr>
              <a:t> </a:t>
            </a:r>
            <a:r>
              <a:rPr sz="2267" b="1" spc="-190" dirty="0">
                <a:latin typeface="Cambria"/>
                <a:cs typeface="Cambria"/>
              </a:rPr>
              <a:t>uncompromised.</a:t>
            </a:r>
            <a:endParaRPr sz="2267" dirty="0">
              <a:latin typeface="Cambria"/>
              <a:cs typeface="Cambria"/>
            </a:endParaRPr>
          </a:p>
          <a:p>
            <a:pPr marL="8467">
              <a:lnSpc>
                <a:spcPts val="2483"/>
              </a:lnSpc>
              <a:spcBef>
                <a:spcPts val="1790"/>
              </a:spcBef>
            </a:pPr>
            <a:r>
              <a:rPr sz="2267" b="1" spc="-123" dirty="0">
                <a:latin typeface="Cambria"/>
                <a:cs typeface="Cambria"/>
              </a:rPr>
              <a:t>Objective</a:t>
            </a:r>
            <a:r>
              <a:rPr sz="2267" b="1" spc="17" dirty="0">
                <a:latin typeface="Cambria"/>
                <a:cs typeface="Cambria"/>
              </a:rPr>
              <a:t> </a:t>
            </a:r>
            <a:r>
              <a:rPr sz="2267" b="1" spc="-30" dirty="0">
                <a:latin typeface="Cambria"/>
                <a:cs typeface="Cambria"/>
              </a:rPr>
              <a:t>-</a:t>
            </a:r>
            <a:endParaRPr sz="2267" dirty="0">
              <a:latin typeface="Cambria"/>
              <a:cs typeface="Cambria"/>
            </a:endParaRPr>
          </a:p>
          <a:p>
            <a:pPr marL="499982" marR="43181">
              <a:lnSpc>
                <a:spcPts val="2253"/>
              </a:lnSpc>
              <a:spcBef>
                <a:spcPts val="230"/>
              </a:spcBef>
            </a:pPr>
            <a:r>
              <a:rPr sz="2267" b="1" spc="-83" dirty="0">
                <a:latin typeface="Cambria"/>
                <a:cs typeface="Cambria"/>
              </a:rPr>
              <a:t>To</a:t>
            </a:r>
            <a:r>
              <a:rPr sz="2267" b="1" spc="37" dirty="0">
                <a:latin typeface="Cambria"/>
                <a:cs typeface="Cambria"/>
              </a:rPr>
              <a:t> </a:t>
            </a:r>
            <a:r>
              <a:rPr sz="2267" b="1" spc="-197" dirty="0">
                <a:latin typeface="Cambria"/>
                <a:cs typeface="Cambria"/>
              </a:rPr>
              <a:t>design</a:t>
            </a:r>
            <a:r>
              <a:rPr sz="2267" b="1" spc="40" dirty="0">
                <a:latin typeface="Cambria"/>
                <a:cs typeface="Cambria"/>
              </a:rPr>
              <a:t> </a:t>
            </a:r>
            <a:r>
              <a:rPr sz="2267" b="1" spc="-210" dirty="0">
                <a:latin typeface="Cambria"/>
                <a:cs typeface="Cambria"/>
              </a:rPr>
              <a:t>and</a:t>
            </a:r>
            <a:r>
              <a:rPr sz="2267" b="1" spc="40" dirty="0">
                <a:latin typeface="Cambria"/>
                <a:cs typeface="Cambria"/>
              </a:rPr>
              <a:t> </a:t>
            </a:r>
            <a:r>
              <a:rPr sz="2267" b="1" spc="-183" dirty="0">
                <a:latin typeface="Cambria"/>
                <a:cs typeface="Cambria"/>
              </a:rPr>
              <a:t>implement</a:t>
            </a:r>
            <a:r>
              <a:rPr sz="2267" b="1" spc="37" dirty="0">
                <a:latin typeface="Cambria"/>
                <a:cs typeface="Cambria"/>
              </a:rPr>
              <a:t> </a:t>
            </a:r>
            <a:r>
              <a:rPr sz="2267" b="1" spc="-217" dirty="0">
                <a:latin typeface="Cambria"/>
                <a:cs typeface="Cambria"/>
              </a:rPr>
              <a:t>an</a:t>
            </a:r>
            <a:r>
              <a:rPr sz="2267" b="1" spc="40" dirty="0">
                <a:latin typeface="Cambria"/>
                <a:cs typeface="Cambria"/>
              </a:rPr>
              <a:t> </a:t>
            </a:r>
            <a:r>
              <a:rPr sz="2267" b="1" spc="-160" dirty="0">
                <a:latin typeface="Cambria"/>
                <a:cs typeface="Cambria"/>
              </a:rPr>
              <a:t>application</a:t>
            </a:r>
            <a:r>
              <a:rPr sz="2267" b="1" spc="40" dirty="0">
                <a:latin typeface="Cambria"/>
                <a:cs typeface="Cambria"/>
              </a:rPr>
              <a:t> </a:t>
            </a:r>
            <a:r>
              <a:rPr sz="2267" b="1" spc="-147" dirty="0">
                <a:latin typeface="Cambria"/>
                <a:cs typeface="Cambria"/>
              </a:rPr>
              <a:t>that</a:t>
            </a:r>
            <a:r>
              <a:rPr sz="2267" b="1" spc="37" dirty="0">
                <a:latin typeface="Cambria"/>
                <a:cs typeface="Cambria"/>
              </a:rPr>
              <a:t> </a:t>
            </a:r>
            <a:r>
              <a:rPr sz="2267" b="1" spc="-187" dirty="0">
                <a:latin typeface="Cambria"/>
                <a:cs typeface="Cambria"/>
              </a:rPr>
              <a:t>encrypts</a:t>
            </a:r>
            <a:r>
              <a:rPr sz="2267" b="1" spc="40" dirty="0">
                <a:latin typeface="Cambria"/>
                <a:cs typeface="Cambria"/>
              </a:rPr>
              <a:t> </a:t>
            </a:r>
            <a:r>
              <a:rPr sz="2267" b="1" spc="-210" dirty="0">
                <a:latin typeface="Cambria"/>
                <a:cs typeface="Cambria"/>
              </a:rPr>
              <a:t>and</a:t>
            </a:r>
            <a:r>
              <a:rPr sz="2267" b="1" spc="40" dirty="0">
                <a:latin typeface="Cambria"/>
                <a:cs typeface="Cambria"/>
              </a:rPr>
              <a:t> </a:t>
            </a:r>
            <a:r>
              <a:rPr sz="2267" b="1" spc="-190" dirty="0">
                <a:latin typeface="Cambria"/>
                <a:cs typeface="Cambria"/>
              </a:rPr>
              <a:t>decrypts</a:t>
            </a:r>
            <a:r>
              <a:rPr sz="2267" b="1" spc="40" dirty="0">
                <a:latin typeface="Cambria"/>
                <a:cs typeface="Cambria"/>
              </a:rPr>
              <a:t> </a:t>
            </a:r>
            <a:r>
              <a:rPr sz="2267" b="1" spc="-167" dirty="0">
                <a:latin typeface="Cambria"/>
                <a:cs typeface="Cambria"/>
              </a:rPr>
              <a:t>plain</a:t>
            </a:r>
            <a:r>
              <a:rPr sz="2267" b="1" spc="37" dirty="0">
                <a:latin typeface="Cambria"/>
                <a:cs typeface="Cambria"/>
              </a:rPr>
              <a:t> </a:t>
            </a:r>
            <a:r>
              <a:rPr sz="2267" b="1" spc="-147" dirty="0">
                <a:latin typeface="Cambria"/>
                <a:cs typeface="Cambria"/>
              </a:rPr>
              <a:t>text</a:t>
            </a:r>
            <a:r>
              <a:rPr sz="2267" b="1" spc="40" dirty="0">
                <a:latin typeface="Cambria"/>
                <a:cs typeface="Cambria"/>
              </a:rPr>
              <a:t> </a:t>
            </a:r>
            <a:r>
              <a:rPr sz="2267" b="1" spc="-160" dirty="0">
                <a:latin typeface="Cambria"/>
                <a:cs typeface="Cambria"/>
              </a:rPr>
              <a:t>files</a:t>
            </a:r>
            <a:r>
              <a:rPr sz="2267" b="1" spc="40" dirty="0">
                <a:latin typeface="Cambria"/>
                <a:cs typeface="Cambria"/>
              </a:rPr>
              <a:t> </a:t>
            </a:r>
            <a:r>
              <a:rPr sz="2267" b="1" spc="-187" dirty="0">
                <a:latin typeface="Cambria"/>
                <a:cs typeface="Cambria"/>
              </a:rPr>
              <a:t>using</a:t>
            </a:r>
            <a:r>
              <a:rPr sz="2267" b="1" spc="37" dirty="0">
                <a:latin typeface="Cambria"/>
                <a:cs typeface="Cambria"/>
              </a:rPr>
              <a:t> </a:t>
            </a:r>
            <a:r>
              <a:rPr sz="2267" b="1" spc="-167" dirty="0">
                <a:latin typeface="Cambria"/>
                <a:cs typeface="Cambria"/>
              </a:rPr>
              <a:t>Vigenere </a:t>
            </a:r>
            <a:r>
              <a:rPr sz="2267" b="1" spc="-487" dirty="0">
                <a:latin typeface="Cambria"/>
                <a:cs typeface="Cambria"/>
              </a:rPr>
              <a:t> </a:t>
            </a:r>
            <a:r>
              <a:rPr sz="2267" b="1" spc="-110" dirty="0">
                <a:latin typeface="Cambria"/>
                <a:cs typeface="Cambria"/>
              </a:rPr>
              <a:t>Cipher.</a:t>
            </a:r>
            <a:endParaRPr sz="2267" dirty="0">
              <a:latin typeface="Cambria"/>
              <a:cs typeface="Cambria"/>
            </a:endParaRPr>
          </a:p>
        </p:txBody>
      </p:sp>
      <p:pic>
        <p:nvPicPr>
          <p:cNvPr id="6" name="object 6">
            <a:extLst>
              <a:ext uri="{FF2B5EF4-FFF2-40B4-BE49-F238E27FC236}">
                <a16:creationId xmlns:a16="http://schemas.microsoft.com/office/drawing/2014/main" id="{6A6210F9-8853-43C6-8C3E-7314B676CE09}"/>
              </a:ext>
            </a:extLst>
          </p:cNvPr>
          <p:cNvPicPr/>
          <p:nvPr/>
        </p:nvPicPr>
        <p:blipFill>
          <a:blip r:embed="rId2" cstate="print"/>
          <a:stretch>
            <a:fillRect/>
          </a:stretch>
        </p:blipFill>
        <p:spPr>
          <a:xfrm>
            <a:off x="4415383" y="4920343"/>
            <a:ext cx="3361233" cy="1647988"/>
          </a:xfrm>
          <a:prstGeom prst="rect">
            <a:avLst/>
          </a:prstGeom>
        </p:spPr>
      </p:pic>
    </p:spTree>
    <p:extLst>
      <p:ext uri="{BB962C8B-B14F-4D97-AF65-F5344CB8AC3E}">
        <p14:creationId xmlns:p14="http://schemas.microsoft.com/office/powerpoint/2010/main" val="54911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403400" y="459782"/>
            <a:ext cx="9385200" cy="735600"/>
          </a:xfrm>
          <a:prstGeom prst="rect">
            <a:avLst/>
          </a:prstGeom>
        </p:spPr>
        <p:txBody>
          <a:bodyPr spcFirstLastPara="1" wrap="square" lIns="121900" tIns="121900" rIns="121900" bIns="121900" anchor="t" anchorCtr="0">
            <a:normAutofit/>
          </a:bodyPr>
          <a:lstStyle/>
          <a:p>
            <a:pPr algn="ctr" rtl="0"/>
            <a:r>
              <a:rPr lang="en">
                <a:solidFill>
                  <a:schemeClr val="dk1"/>
                </a:solidFill>
                <a:highlight>
                  <a:schemeClr val="lt1"/>
                </a:highlight>
                <a:latin typeface="Calibri"/>
                <a:ea typeface="Calibri"/>
                <a:cs typeface="Calibri"/>
                <a:sym typeface="Calibri"/>
              </a:rPr>
              <a:t>LITERATURE REVIEW</a:t>
            </a:r>
            <a:endParaRPr>
              <a:solidFill>
                <a:schemeClr val="dk1"/>
              </a:solidFill>
              <a:highlight>
                <a:schemeClr val="lt1"/>
              </a:highlight>
              <a:latin typeface="Calibri"/>
              <a:ea typeface="Calibri"/>
              <a:cs typeface="Calibri"/>
              <a:sym typeface="Calibri"/>
            </a:endParaRPr>
          </a:p>
        </p:txBody>
      </p:sp>
      <p:sp>
        <p:nvSpPr>
          <p:cNvPr id="161" name="Google Shape;161;p17"/>
          <p:cNvSpPr txBox="1">
            <a:spLocks noGrp="1"/>
          </p:cNvSpPr>
          <p:nvPr>
            <p:ph type="body" idx="1"/>
          </p:nvPr>
        </p:nvSpPr>
        <p:spPr>
          <a:xfrm>
            <a:off x="1509200" y="1488200"/>
            <a:ext cx="4465600" cy="4838000"/>
          </a:xfrm>
          <a:prstGeom prst="rect">
            <a:avLst/>
          </a:prstGeom>
        </p:spPr>
        <p:txBody>
          <a:bodyPr spcFirstLastPara="1" wrap="square" lIns="121900" tIns="121900" rIns="121900" bIns="121900" anchor="t" anchorCtr="0">
            <a:normAutofit/>
          </a:bodyPr>
          <a:lstStyle/>
          <a:p>
            <a:pPr marL="0" indent="0" algn="l" rtl="0">
              <a:buNone/>
            </a:pPr>
            <a:r>
              <a:rPr lang="en" sz="2133">
                <a:latin typeface="Calibri"/>
                <a:ea typeface="Calibri"/>
                <a:cs typeface="Calibri"/>
                <a:sym typeface="Calibri"/>
              </a:rPr>
              <a:t>Vigenere Cipher - Vigenere Cipher is a method of encrypting alphabetic text. It uses a simple form of polyalphabetic substitution. </a:t>
            </a:r>
            <a:endParaRPr sz="2133">
              <a:latin typeface="Calibri"/>
              <a:ea typeface="Calibri"/>
              <a:cs typeface="Calibri"/>
              <a:sym typeface="Calibri"/>
            </a:endParaRPr>
          </a:p>
          <a:p>
            <a:pPr marL="0" indent="0" algn="l" rtl="0">
              <a:spcBef>
                <a:spcPts val="1600"/>
              </a:spcBef>
              <a:buNone/>
            </a:pPr>
            <a:r>
              <a:rPr lang="en" sz="2133">
                <a:latin typeface="Calibri"/>
                <a:ea typeface="Calibri"/>
                <a:cs typeface="Calibri"/>
                <a:sym typeface="Calibri"/>
              </a:rPr>
              <a:t>The encryption of the original text is done using the Vigenère square or Vigenère table.</a:t>
            </a:r>
            <a:endParaRPr sz="2133">
              <a:latin typeface="Calibri"/>
              <a:ea typeface="Calibri"/>
              <a:cs typeface="Calibri"/>
              <a:sym typeface="Calibri"/>
            </a:endParaRPr>
          </a:p>
          <a:p>
            <a:pPr indent="-440256" algn="l" rtl="0">
              <a:spcBef>
                <a:spcPts val="1600"/>
              </a:spcBef>
              <a:buSzPts val="1600"/>
              <a:buFont typeface="Calibri"/>
              <a:buChar char="●"/>
            </a:pPr>
            <a:r>
              <a:rPr lang="en" sz="2133">
                <a:latin typeface="Calibri"/>
                <a:ea typeface="Calibri"/>
                <a:cs typeface="Calibri"/>
                <a:sym typeface="Calibri"/>
              </a:rPr>
              <a:t>This CIpher will be converted into an algorithm with the help of mathematical formulae and then be put into an Encryption and Decryption System</a:t>
            </a:r>
            <a:endParaRPr sz="2133">
              <a:latin typeface="Calibri"/>
              <a:ea typeface="Calibri"/>
              <a:cs typeface="Calibri"/>
              <a:sym typeface="Calibri"/>
            </a:endParaRPr>
          </a:p>
        </p:txBody>
      </p:sp>
      <p:pic>
        <p:nvPicPr>
          <p:cNvPr id="162" name="Google Shape;162;p17"/>
          <p:cNvPicPr preferRelativeResize="0"/>
          <p:nvPr/>
        </p:nvPicPr>
        <p:blipFill>
          <a:blip r:embed="rId3">
            <a:alphaModFix/>
          </a:blip>
          <a:stretch>
            <a:fillRect/>
          </a:stretch>
        </p:blipFill>
        <p:spPr>
          <a:xfrm>
            <a:off x="6096001" y="1701933"/>
            <a:ext cx="5799033" cy="46242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403400" y="425358"/>
            <a:ext cx="9385200" cy="1218800"/>
          </a:xfrm>
          <a:prstGeom prst="rect">
            <a:avLst/>
          </a:prstGeom>
        </p:spPr>
        <p:txBody>
          <a:bodyPr spcFirstLastPara="1" wrap="square" lIns="121900" tIns="121900" rIns="121900" bIns="121900" anchor="t" anchorCtr="0">
            <a:normAutofit/>
          </a:bodyPr>
          <a:lstStyle/>
          <a:p>
            <a:pPr algn="ctr" rtl="0"/>
            <a:r>
              <a:rPr lang="en">
                <a:solidFill>
                  <a:schemeClr val="dk1"/>
                </a:solidFill>
                <a:highlight>
                  <a:schemeClr val="lt1"/>
                </a:highlight>
                <a:latin typeface="Calibri"/>
                <a:ea typeface="Calibri"/>
                <a:cs typeface="Calibri"/>
                <a:sym typeface="Calibri"/>
              </a:rPr>
              <a:t>PROPOSED  WORK   </a:t>
            </a:r>
            <a:endParaRPr>
              <a:solidFill>
                <a:schemeClr val="dk1"/>
              </a:solidFill>
              <a:highlight>
                <a:schemeClr val="lt1"/>
              </a:highlight>
              <a:latin typeface="Calibri"/>
              <a:ea typeface="Calibri"/>
              <a:cs typeface="Calibri"/>
              <a:sym typeface="Calibri"/>
            </a:endParaRPr>
          </a:p>
        </p:txBody>
      </p:sp>
      <p:sp>
        <p:nvSpPr>
          <p:cNvPr id="168" name="Google Shape;168;p18"/>
          <p:cNvSpPr txBox="1">
            <a:spLocks noGrp="1"/>
          </p:cNvSpPr>
          <p:nvPr>
            <p:ph type="body" idx="1"/>
          </p:nvPr>
        </p:nvSpPr>
        <p:spPr>
          <a:xfrm>
            <a:off x="1480133" y="1743800"/>
            <a:ext cx="9635200" cy="4318800"/>
          </a:xfrm>
          <a:prstGeom prst="rect">
            <a:avLst/>
          </a:prstGeom>
        </p:spPr>
        <p:txBody>
          <a:bodyPr spcFirstLastPara="1" wrap="square" lIns="121900" tIns="121900" rIns="121900" bIns="121900" anchor="t" anchorCtr="0">
            <a:normAutofit/>
          </a:bodyPr>
          <a:lstStyle/>
          <a:p>
            <a:pPr indent="-469211" algn="l" rtl="0">
              <a:buSzPts val="1942"/>
              <a:buFont typeface="Calibri"/>
              <a:buAutoNum type="arabicPeriod"/>
            </a:pPr>
            <a:r>
              <a:rPr lang="en" sz="2589" dirty="0">
                <a:latin typeface="Calibri"/>
                <a:ea typeface="Calibri"/>
                <a:cs typeface="Calibri"/>
                <a:sym typeface="Calibri"/>
              </a:rPr>
              <a:t>Automation of encryption and decryption which will consume less time in comparison to the existing method</a:t>
            </a:r>
            <a:endParaRPr sz="2589" dirty="0">
              <a:latin typeface="Calibri"/>
              <a:ea typeface="Calibri"/>
              <a:cs typeface="Calibri"/>
              <a:sym typeface="Calibri"/>
            </a:endParaRPr>
          </a:p>
          <a:p>
            <a:pPr indent="-469211" algn="l" rtl="0">
              <a:buSzPts val="1942"/>
              <a:buFont typeface="Calibri"/>
              <a:buAutoNum type="arabicPeriod"/>
            </a:pPr>
            <a:r>
              <a:rPr lang="en" sz="2589" dirty="0">
                <a:latin typeface="Calibri"/>
                <a:ea typeface="Calibri"/>
                <a:cs typeface="Calibri"/>
                <a:sym typeface="Calibri"/>
              </a:rPr>
              <a:t>Building a user friendly GUI for the Encryption System which will require minimum amount of inputs.</a:t>
            </a:r>
            <a:endParaRPr sz="2589" dirty="0">
              <a:latin typeface="Calibri"/>
              <a:ea typeface="Calibri"/>
              <a:cs typeface="Calibri"/>
              <a:sym typeface="Calibri"/>
            </a:endParaRPr>
          </a:p>
          <a:p>
            <a:pPr indent="-469211" algn="l" rtl="0">
              <a:buSzPts val="1942"/>
              <a:buFont typeface="Calibri"/>
              <a:buAutoNum type="arabicPeriod"/>
            </a:pPr>
            <a:r>
              <a:rPr lang="en" sz="2589" dirty="0">
                <a:latin typeface="Calibri"/>
                <a:ea typeface="Calibri"/>
                <a:cs typeface="Calibri"/>
                <a:sym typeface="Calibri"/>
              </a:rPr>
              <a:t>Implementation of knowledge of Cryptography (Vigenere Cipher)</a:t>
            </a:r>
            <a:endParaRPr sz="2589" dirty="0">
              <a:latin typeface="Calibri"/>
              <a:ea typeface="Calibri"/>
              <a:cs typeface="Calibri"/>
              <a:sym typeface="Calibri"/>
            </a:endParaRPr>
          </a:p>
          <a:p>
            <a:pPr marL="0" indent="0" algn="l" rtl="0">
              <a:buNone/>
            </a:pPr>
            <a:endParaRPr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1403400" y="525000"/>
            <a:ext cx="9385200" cy="1218800"/>
          </a:xfrm>
          <a:prstGeom prst="rect">
            <a:avLst/>
          </a:prstGeom>
        </p:spPr>
        <p:txBody>
          <a:bodyPr spcFirstLastPara="1" wrap="square" lIns="121900" tIns="121900" rIns="121900" bIns="121900" anchor="t" anchorCtr="0">
            <a:normAutofit/>
          </a:bodyPr>
          <a:lstStyle/>
          <a:p>
            <a:pPr algn="ctr" rtl="0"/>
            <a:r>
              <a:rPr lang="en" dirty="0">
                <a:solidFill>
                  <a:schemeClr val="dk1"/>
                </a:solidFill>
                <a:highlight>
                  <a:schemeClr val="lt1"/>
                </a:highlight>
                <a:latin typeface="Calibri"/>
                <a:ea typeface="Calibri"/>
                <a:cs typeface="Calibri"/>
                <a:sym typeface="Calibri"/>
              </a:rPr>
              <a:t> HARDWARE &amp; SOFTWARE REQUIREMENTS  </a:t>
            </a:r>
            <a:endParaRPr dirty="0">
              <a:solidFill>
                <a:schemeClr val="dk1"/>
              </a:solidFill>
              <a:highlight>
                <a:schemeClr val="lt1"/>
              </a:highlight>
              <a:latin typeface="Calibri"/>
              <a:ea typeface="Calibri"/>
              <a:cs typeface="Calibri"/>
              <a:sym typeface="Calibri"/>
            </a:endParaRPr>
          </a:p>
        </p:txBody>
      </p:sp>
      <p:sp>
        <p:nvSpPr>
          <p:cNvPr id="174" name="Google Shape;174;p19"/>
          <p:cNvSpPr txBox="1">
            <a:spLocks noGrp="1"/>
          </p:cNvSpPr>
          <p:nvPr>
            <p:ph type="body" idx="1"/>
          </p:nvPr>
        </p:nvSpPr>
        <p:spPr>
          <a:xfrm>
            <a:off x="1574867" y="1743800"/>
            <a:ext cx="10419200" cy="4867200"/>
          </a:xfrm>
          <a:prstGeom prst="rect">
            <a:avLst/>
          </a:prstGeom>
        </p:spPr>
        <p:txBody>
          <a:bodyPr spcFirstLastPara="1" wrap="square" lIns="121900" tIns="121900" rIns="121900" bIns="121900" anchor="t" anchorCtr="0">
            <a:noAutofit/>
          </a:bodyPr>
          <a:lstStyle/>
          <a:p>
            <a:pPr indent="-431789" algn="l" rtl="0">
              <a:buSzPts val="1500"/>
              <a:buFont typeface="Calibri"/>
              <a:buChar char="●"/>
            </a:pPr>
            <a:r>
              <a:rPr lang="en" sz="2000">
                <a:latin typeface="Calibri"/>
                <a:ea typeface="Calibri"/>
                <a:cs typeface="Calibri"/>
                <a:sym typeface="Calibri"/>
              </a:rPr>
              <a:t>HARDWARE REQUIREMENTS:</a:t>
            </a:r>
            <a:endParaRPr sz="2000">
              <a:latin typeface="Calibri"/>
              <a:ea typeface="Calibri"/>
              <a:cs typeface="Calibri"/>
              <a:sym typeface="Calibri"/>
            </a:endParaRPr>
          </a:p>
          <a:p>
            <a:pPr lvl="1" indent="-431789" algn="l" rtl="0">
              <a:buSzPts val="1500"/>
              <a:buFont typeface="Calibri"/>
              <a:buChar char="○"/>
            </a:pPr>
            <a:r>
              <a:rPr lang="en" sz="2000">
                <a:latin typeface="Calibri"/>
                <a:ea typeface="Calibri"/>
                <a:cs typeface="Calibri"/>
                <a:sym typeface="Calibri"/>
              </a:rPr>
              <a:t>Modern Operating System:</a:t>
            </a:r>
            <a:endParaRPr sz="2000">
              <a:latin typeface="Calibri"/>
              <a:ea typeface="Calibri"/>
              <a:cs typeface="Calibri"/>
              <a:sym typeface="Calibri"/>
            </a:endParaRPr>
          </a:p>
          <a:p>
            <a:pPr lvl="2" indent="-431789" algn="l" rtl="0">
              <a:buSzPts val="1500"/>
              <a:buFont typeface="Calibri"/>
              <a:buChar char="■"/>
            </a:pPr>
            <a:r>
              <a:rPr lang="en" sz="2000">
                <a:latin typeface="Calibri"/>
                <a:ea typeface="Calibri"/>
                <a:cs typeface="Calibri"/>
                <a:sym typeface="Calibri"/>
              </a:rPr>
              <a:t>Windows 7 or 10</a:t>
            </a:r>
            <a:endParaRPr sz="2000">
              <a:latin typeface="Calibri"/>
              <a:ea typeface="Calibri"/>
              <a:cs typeface="Calibri"/>
              <a:sym typeface="Calibri"/>
            </a:endParaRPr>
          </a:p>
          <a:p>
            <a:pPr lvl="2" indent="-431789" algn="l" rtl="0">
              <a:buSzPts val="1500"/>
              <a:buFont typeface="Calibri"/>
              <a:buChar char="■"/>
            </a:pPr>
            <a:r>
              <a:rPr lang="en" sz="2000">
                <a:latin typeface="Calibri"/>
                <a:ea typeface="Calibri"/>
                <a:cs typeface="Calibri"/>
                <a:sym typeface="Calibri"/>
              </a:rPr>
              <a:t>Mac OS X 10.11 or higher, 64-bit</a:t>
            </a:r>
            <a:endParaRPr sz="2000">
              <a:latin typeface="Calibri"/>
              <a:ea typeface="Calibri"/>
              <a:cs typeface="Calibri"/>
              <a:sym typeface="Calibri"/>
            </a:endParaRPr>
          </a:p>
          <a:p>
            <a:pPr lvl="2" indent="-431789" algn="l" rtl="0">
              <a:buSzPts val="1500"/>
              <a:buFont typeface="Calibri"/>
              <a:buChar char="■"/>
            </a:pPr>
            <a:r>
              <a:rPr lang="en" sz="2000">
                <a:latin typeface="Calibri"/>
                <a:ea typeface="Calibri"/>
                <a:cs typeface="Calibri"/>
                <a:sym typeface="Calibri"/>
              </a:rPr>
              <a:t>Linux: RHEL 6/7, 64-bit (almost all libraries also work in Ubuntu)</a:t>
            </a:r>
            <a:endParaRPr sz="2000">
              <a:latin typeface="Calibri"/>
              <a:ea typeface="Calibri"/>
              <a:cs typeface="Calibri"/>
              <a:sym typeface="Calibri"/>
            </a:endParaRPr>
          </a:p>
          <a:p>
            <a:pPr lvl="1" indent="-431789" algn="l" rtl="0">
              <a:buSzPts val="1500"/>
              <a:buFont typeface="Calibri"/>
              <a:buChar char="○"/>
            </a:pPr>
            <a:r>
              <a:rPr lang="en" sz="2000">
                <a:latin typeface="Calibri"/>
                <a:ea typeface="Calibri"/>
                <a:cs typeface="Calibri"/>
                <a:sym typeface="Calibri"/>
              </a:rPr>
              <a:t>x86 64-bit CPU (Intel / AMD architecture)</a:t>
            </a:r>
            <a:endParaRPr sz="2000">
              <a:latin typeface="Calibri"/>
              <a:ea typeface="Calibri"/>
              <a:cs typeface="Calibri"/>
              <a:sym typeface="Calibri"/>
            </a:endParaRPr>
          </a:p>
          <a:p>
            <a:pPr lvl="1" indent="-431789" algn="l" rtl="0">
              <a:buSzPts val="1500"/>
              <a:buFont typeface="Calibri"/>
              <a:buChar char="○"/>
            </a:pPr>
            <a:r>
              <a:rPr lang="en" sz="2000">
                <a:latin typeface="Calibri"/>
                <a:ea typeface="Calibri"/>
                <a:cs typeface="Calibri"/>
                <a:sym typeface="Calibri"/>
              </a:rPr>
              <a:t>4 GB RAM</a:t>
            </a:r>
            <a:endParaRPr sz="2000">
              <a:latin typeface="Calibri"/>
              <a:ea typeface="Calibri"/>
              <a:cs typeface="Calibri"/>
              <a:sym typeface="Calibri"/>
            </a:endParaRPr>
          </a:p>
          <a:p>
            <a:pPr lvl="1" indent="-431789" algn="l" rtl="0">
              <a:buSzPts val="1500"/>
              <a:buFont typeface="Calibri"/>
              <a:buChar char="○"/>
            </a:pPr>
            <a:r>
              <a:rPr lang="en" sz="2000">
                <a:latin typeface="Calibri"/>
                <a:ea typeface="Calibri"/>
                <a:cs typeface="Calibri"/>
                <a:sym typeface="Calibri"/>
              </a:rPr>
              <a:t>5 GB free disk space</a:t>
            </a:r>
            <a:endParaRPr sz="2000">
              <a:latin typeface="Calibri"/>
              <a:ea typeface="Calibri"/>
              <a:cs typeface="Calibri"/>
              <a:sym typeface="Calibri"/>
            </a:endParaRPr>
          </a:p>
          <a:p>
            <a:pPr marL="1219170" indent="0" algn="l" rtl="0">
              <a:spcBef>
                <a:spcPts val="1600"/>
              </a:spcBef>
              <a:buNone/>
            </a:pPr>
            <a:endParaRPr sz="2000">
              <a:latin typeface="Calibri"/>
              <a:ea typeface="Calibri"/>
              <a:cs typeface="Calibri"/>
              <a:sym typeface="Calibri"/>
            </a:endParaRPr>
          </a:p>
          <a:p>
            <a:pPr indent="-431789" algn="l" rtl="0">
              <a:buSzPts val="1500"/>
              <a:buFont typeface="Calibri"/>
              <a:buChar char="●"/>
            </a:pPr>
            <a:r>
              <a:rPr lang="en" sz="2000">
                <a:latin typeface="Calibri"/>
                <a:ea typeface="Calibri"/>
                <a:cs typeface="Calibri"/>
                <a:sym typeface="Calibri"/>
              </a:rPr>
              <a:t>SOFTWARE REQUIREMENTS:</a:t>
            </a:r>
            <a:endParaRPr sz="2000">
              <a:latin typeface="Calibri"/>
              <a:ea typeface="Calibri"/>
              <a:cs typeface="Calibri"/>
              <a:sym typeface="Calibri"/>
            </a:endParaRPr>
          </a:p>
          <a:p>
            <a:pPr lvl="1" indent="-431789" algn="l" rtl="0">
              <a:buSzPts val="1500"/>
              <a:buFont typeface="Calibri"/>
              <a:buChar char="○"/>
            </a:pPr>
            <a:r>
              <a:rPr lang="en" sz="2000">
                <a:latin typeface="Calibri"/>
                <a:ea typeface="Calibri"/>
                <a:cs typeface="Calibri"/>
                <a:sym typeface="Calibri"/>
              </a:rPr>
              <a:t>Visual Studio Code</a:t>
            </a:r>
            <a:endParaRPr sz="2000">
              <a:latin typeface="Calibri"/>
              <a:ea typeface="Calibri"/>
              <a:cs typeface="Calibri"/>
              <a:sym typeface="Calibri"/>
            </a:endParaRPr>
          </a:p>
          <a:p>
            <a:pPr lvl="1" indent="-431789" algn="l" rtl="0">
              <a:buSzPts val="1500"/>
              <a:buFont typeface="Calibri"/>
              <a:buChar char="○"/>
            </a:pPr>
            <a:r>
              <a:rPr lang="en" sz="2000">
                <a:latin typeface="Calibri"/>
                <a:ea typeface="Calibri"/>
                <a:cs typeface="Calibri"/>
                <a:sym typeface="Calibri"/>
              </a:rPr>
              <a:t>Python &amp; Tkinter (Library): </a:t>
            </a:r>
            <a:endParaRPr sz="2000">
              <a:latin typeface="Calibri"/>
              <a:ea typeface="Calibri"/>
              <a:cs typeface="Calibri"/>
              <a:sym typeface="Calibri"/>
            </a:endParaRPr>
          </a:p>
          <a:p>
            <a:pPr lvl="2" indent="-431789" algn="l" rtl="0">
              <a:buSzPts val="1500"/>
              <a:buFont typeface="Calibri"/>
              <a:buChar char="■"/>
            </a:pPr>
            <a:r>
              <a:rPr lang="en" sz="2000">
                <a:latin typeface="Calibri"/>
                <a:ea typeface="Calibri"/>
                <a:cs typeface="Calibri"/>
                <a:sym typeface="Calibri"/>
              </a:rPr>
              <a:t>Tkinter is the Python interface to the Tk GUI toolkit shipped with Python.</a:t>
            </a:r>
            <a:endParaRPr sz="2000">
              <a:latin typeface="Calibri"/>
              <a:ea typeface="Calibri"/>
              <a:cs typeface="Calibri"/>
              <a:sym typeface="Calibri"/>
            </a:endParaRPr>
          </a:p>
          <a:p>
            <a:pPr marL="1219170" indent="0" algn="l" rtl="0">
              <a:buNone/>
            </a:pPr>
            <a:endParaRPr sz="2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1403400" y="190234"/>
            <a:ext cx="9385200" cy="914800"/>
          </a:xfrm>
          <a:prstGeom prst="rect">
            <a:avLst/>
          </a:prstGeom>
        </p:spPr>
        <p:txBody>
          <a:bodyPr spcFirstLastPara="1" wrap="square" lIns="121900" tIns="121900" rIns="121900" bIns="121900" anchor="t" anchorCtr="0">
            <a:normAutofit/>
          </a:bodyPr>
          <a:lstStyle/>
          <a:p>
            <a:pPr algn="ctr" rtl="0"/>
            <a:r>
              <a:rPr lang="en" dirty="0">
                <a:solidFill>
                  <a:schemeClr val="dk1"/>
                </a:solidFill>
                <a:highlight>
                  <a:schemeClr val="lt1"/>
                </a:highlight>
                <a:latin typeface="Calibri"/>
                <a:ea typeface="Calibri"/>
                <a:cs typeface="Calibri"/>
                <a:sym typeface="Calibri"/>
              </a:rPr>
              <a:t>ARCHITECTURE AND FLOWCHART</a:t>
            </a:r>
            <a:endParaRPr dirty="0">
              <a:solidFill>
                <a:schemeClr val="dk1"/>
              </a:solidFill>
              <a:highlight>
                <a:schemeClr val="lt1"/>
              </a:highlight>
              <a:latin typeface="Calibri"/>
              <a:ea typeface="Calibri"/>
              <a:cs typeface="Calibri"/>
              <a:sym typeface="Calibri"/>
            </a:endParaRPr>
          </a:p>
        </p:txBody>
      </p:sp>
      <p:sp>
        <p:nvSpPr>
          <p:cNvPr id="180" name="Google Shape;180;p20"/>
          <p:cNvSpPr/>
          <p:nvPr/>
        </p:nvSpPr>
        <p:spPr>
          <a:xfrm>
            <a:off x="5130557" y="1165833"/>
            <a:ext cx="2050800" cy="590000"/>
          </a:xfrm>
          <a:prstGeom prst="flowChartConnector">
            <a:avLst/>
          </a:prstGeom>
          <a:solidFill>
            <a:srgbClr val="0E65F0"/>
          </a:solidFill>
          <a:ln>
            <a:noFill/>
          </a:ln>
        </p:spPr>
        <p:txBody>
          <a:bodyPr spcFirstLastPara="1" wrap="square" lIns="121900" tIns="121900" rIns="121900" bIns="121900" anchor="ctr" anchorCtr="0">
            <a:noAutofit/>
          </a:bodyPr>
          <a:lstStyle/>
          <a:p>
            <a:pPr algn="ctr"/>
            <a:r>
              <a:rPr lang="en" sz="2000">
                <a:solidFill>
                  <a:srgbClr val="FFFFFF"/>
                </a:solidFill>
                <a:latin typeface="Calibri"/>
                <a:ea typeface="Calibri"/>
                <a:cs typeface="Calibri"/>
                <a:sym typeface="Calibri"/>
              </a:rPr>
              <a:t>START</a:t>
            </a:r>
            <a:endParaRPr sz="2000">
              <a:solidFill>
                <a:srgbClr val="FFFFFF"/>
              </a:solidFill>
              <a:latin typeface="Calibri"/>
              <a:ea typeface="Calibri"/>
              <a:cs typeface="Calibri"/>
              <a:sym typeface="Calibri"/>
            </a:endParaRPr>
          </a:p>
        </p:txBody>
      </p:sp>
      <p:sp>
        <p:nvSpPr>
          <p:cNvPr id="181" name="Google Shape;181;p20"/>
          <p:cNvSpPr/>
          <p:nvPr/>
        </p:nvSpPr>
        <p:spPr>
          <a:xfrm>
            <a:off x="7503953" y="2131635"/>
            <a:ext cx="2050800" cy="590000"/>
          </a:xfrm>
          <a:prstGeom prst="flowChartInputOutput">
            <a:avLst/>
          </a:prstGeom>
          <a:solidFill>
            <a:srgbClr val="0C58D3"/>
          </a:solidFill>
          <a:ln>
            <a:noFill/>
          </a:ln>
        </p:spPr>
        <p:txBody>
          <a:bodyPr spcFirstLastPara="1" wrap="square" lIns="121900" tIns="121900" rIns="121900" bIns="121900" anchor="ctr" anchorCtr="0">
            <a:noAutofit/>
          </a:bodyPr>
          <a:lstStyle/>
          <a:p>
            <a:pPr algn="ctr"/>
            <a:r>
              <a:rPr lang="en" sz="2000">
                <a:solidFill>
                  <a:srgbClr val="FFFFFF"/>
                </a:solidFill>
                <a:latin typeface="Calibri"/>
                <a:ea typeface="Calibri"/>
                <a:cs typeface="Calibri"/>
                <a:sym typeface="Calibri"/>
              </a:rPr>
              <a:t>KEY</a:t>
            </a:r>
            <a:endParaRPr sz="2000">
              <a:solidFill>
                <a:srgbClr val="FFFFFF"/>
              </a:solidFill>
              <a:latin typeface="Calibri"/>
              <a:ea typeface="Calibri"/>
              <a:cs typeface="Calibri"/>
              <a:sym typeface="Calibri"/>
            </a:endParaRPr>
          </a:p>
        </p:txBody>
      </p:sp>
      <p:sp>
        <p:nvSpPr>
          <p:cNvPr id="182" name="Google Shape;182;p20"/>
          <p:cNvSpPr/>
          <p:nvPr/>
        </p:nvSpPr>
        <p:spPr>
          <a:xfrm>
            <a:off x="2822129" y="2131635"/>
            <a:ext cx="2050800" cy="590000"/>
          </a:xfrm>
          <a:prstGeom prst="flowChartInputOutput">
            <a:avLst/>
          </a:prstGeom>
          <a:solidFill>
            <a:srgbClr val="0C58D3"/>
          </a:solidFill>
          <a:ln>
            <a:noFill/>
          </a:ln>
        </p:spPr>
        <p:txBody>
          <a:bodyPr spcFirstLastPara="1" wrap="square" lIns="121900" tIns="121900" rIns="121900" bIns="121900" anchor="ctr" anchorCtr="0">
            <a:noAutofit/>
          </a:bodyPr>
          <a:lstStyle/>
          <a:p>
            <a:pPr algn="ctr"/>
            <a:r>
              <a:rPr lang="en" sz="1467">
                <a:solidFill>
                  <a:srgbClr val="FFFFFF"/>
                </a:solidFill>
                <a:latin typeface="Calibri"/>
                <a:ea typeface="Calibri"/>
                <a:cs typeface="Calibri"/>
                <a:sym typeface="Calibri"/>
              </a:rPr>
              <a:t>MESSAGE / CIPHER TEXT</a:t>
            </a:r>
            <a:endParaRPr sz="1467">
              <a:solidFill>
                <a:srgbClr val="FFFFFF"/>
              </a:solidFill>
              <a:latin typeface="Calibri"/>
              <a:ea typeface="Calibri"/>
              <a:cs typeface="Calibri"/>
              <a:sym typeface="Calibri"/>
            </a:endParaRPr>
          </a:p>
        </p:txBody>
      </p:sp>
      <p:sp>
        <p:nvSpPr>
          <p:cNvPr id="183" name="Google Shape;183;p20"/>
          <p:cNvSpPr/>
          <p:nvPr/>
        </p:nvSpPr>
        <p:spPr>
          <a:xfrm>
            <a:off x="5130633" y="3270037"/>
            <a:ext cx="2050800" cy="590000"/>
          </a:xfrm>
          <a:prstGeom prst="rect">
            <a:avLst/>
          </a:prstGeom>
          <a:solidFill>
            <a:srgbClr val="0D5DDF"/>
          </a:solidFill>
          <a:ln>
            <a:noFill/>
          </a:ln>
        </p:spPr>
        <p:txBody>
          <a:bodyPr spcFirstLastPara="1" wrap="square" lIns="121900" tIns="121900" rIns="121900" bIns="121900" anchor="ctr" anchorCtr="0">
            <a:noAutofit/>
          </a:bodyPr>
          <a:lstStyle/>
          <a:p>
            <a:pPr algn="ctr"/>
            <a:r>
              <a:rPr lang="en" sz="1333">
                <a:solidFill>
                  <a:srgbClr val="FFFFFF"/>
                </a:solidFill>
                <a:latin typeface="Roboto"/>
                <a:ea typeface="Roboto"/>
                <a:cs typeface="Roboto"/>
                <a:sym typeface="Roboto"/>
              </a:rPr>
              <a:t>VIGENERE CIPHER PROCESS</a:t>
            </a:r>
            <a:endParaRPr sz="2400">
              <a:solidFill>
                <a:srgbClr val="FFFFFF"/>
              </a:solidFill>
            </a:endParaRPr>
          </a:p>
        </p:txBody>
      </p:sp>
      <p:cxnSp>
        <p:nvCxnSpPr>
          <p:cNvPr id="184" name="Google Shape;184;p20"/>
          <p:cNvCxnSpPr>
            <a:stCxn id="180" idx="4"/>
            <a:endCxn id="181" idx="1"/>
          </p:cNvCxnSpPr>
          <p:nvPr/>
        </p:nvCxnSpPr>
        <p:spPr>
          <a:xfrm rot="-5400000" flipH="1">
            <a:off x="7154557" y="757233"/>
            <a:ext cx="376000" cy="2373200"/>
          </a:xfrm>
          <a:prstGeom prst="bentConnector3">
            <a:avLst>
              <a:gd name="adj1" fmla="val 49974"/>
            </a:avLst>
          </a:prstGeom>
          <a:ln>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185" name="Google Shape;185;p20"/>
          <p:cNvCxnSpPr>
            <a:stCxn id="182" idx="1"/>
            <a:endCxn id="180" idx="4"/>
          </p:cNvCxnSpPr>
          <p:nvPr/>
        </p:nvCxnSpPr>
        <p:spPr>
          <a:xfrm rot="-5400000">
            <a:off x="4813729" y="789435"/>
            <a:ext cx="376000" cy="2308400"/>
          </a:xfrm>
          <a:prstGeom prst="bentConnector3">
            <a:avLst>
              <a:gd name="adj1" fmla="val 49974"/>
            </a:avLst>
          </a:prstGeom>
          <a:ln>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186" name="Google Shape;186;p20"/>
          <p:cNvCxnSpPr>
            <a:cxnSpLocks/>
          </p:cNvCxnSpPr>
          <p:nvPr/>
        </p:nvCxnSpPr>
        <p:spPr>
          <a:xfrm rot="5400000" flipH="1">
            <a:off x="4727529" y="1841637"/>
            <a:ext cx="548400" cy="2308400"/>
          </a:xfrm>
          <a:prstGeom prst="bentConnector3">
            <a:avLst>
              <a:gd name="adj1" fmla="val 50000"/>
            </a:avLst>
          </a:prstGeom>
          <a:ln>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187" name="Google Shape;187;p20"/>
          <p:cNvCxnSpPr>
            <a:stCxn id="183" idx="0"/>
            <a:endCxn id="181" idx="4"/>
          </p:cNvCxnSpPr>
          <p:nvPr/>
        </p:nvCxnSpPr>
        <p:spPr>
          <a:xfrm rot="-5400000">
            <a:off x="7068433" y="1809237"/>
            <a:ext cx="548400" cy="2373200"/>
          </a:xfrm>
          <a:prstGeom prst="bentConnector3">
            <a:avLst>
              <a:gd name="adj1" fmla="val 50000"/>
            </a:avLst>
          </a:prstGeom>
          <a:ln>
            <a:headEnd type="none" w="sm" len="sm"/>
            <a:tailEnd type="none" w="sm" len="sm"/>
          </a:ln>
        </p:spPr>
        <p:style>
          <a:lnRef idx="1">
            <a:schemeClr val="dk1"/>
          </a:lnRef>
          <a:fillRef idx="0">
            <a:schemeClr val="dk1"/>
          </a:fillRef>
          <a:effectRef idx="0">
            <a:schemeClr val="dk1"/>
          </a:effectRef>
          <a:fontRef idx="minor">
            <a:schemeClr val="tx1"/>
          </a:fontRef>
        </p:style>
      </p:cxnSp>
      <p:sp>
        <p:nvSpPr>
          <p:cNvPr id="188" name="Google Shape;188;p20"/>
          <p:cNvSpPr/>
          <p:nvPr/>
        </p:nvSpPr>
        <p:spPr>
          <a:xfrm>
            <a:off x="4735317" y="4484867"/>
            <a:ext cx="2841267" cy="962300"/>
          </a:xfrm>
          <a:prstGeom prst="flowChartInputOutput">
            <a:avLst/>
          </a:prstGeom>
          <a:solidFill>
            <a:srgbClr val="0E65F0"/>
          </a:solidFill>
          <a:ln>
            <a:noFill/>
          </a:ln>
        </p:spPr>
        <p:txBody>
          <a:bodyPr spcFirstLastPara="1" wrap="square" lIns="121900" tIns="121900" rIns="121900" bIns="121900" anchor="ctr" anchorCtr="0">
            <a:noAutofit/>
          </a:bodyPr>
          <a:lstStyle/>
          <a:p>
            <a:pPr algn="ctr"/>
            <a:r>
              <a:rPr lang="en" sz="1600">
                <a:solidFill>
                  <a:srgbClr val="FFFFFF"/>
                </a:solidFill>
                <a:latin typeface="Calibri"/>
                <a:ea typeface="Calibri"/>
                <a:cs typeface="Calibri"/>
                <a:sym typeface="Calibri"/>
              </a:rPr>
              <a:t>ENCRYPTED OUTPUT / DECRYPTED OUTPUT</a:t>
            </a:r>
            <a:endParaRPr sz="1600">
              <a:solidFill>
                <a:srgbClr val="FFFFFF"/>
              </a:solidFill>
              <a:latin typeface="Calibri"/>
              <a:ea typeface="Calibri"/>
              <a:cs typeface="Calibri"/>
              <a:sym typeface="Calibri"/>
            </a:endParaRPr>
          </a:p>
        </p:txBody>
      </p:sp>
      <p:sp>
        <p:nvSpPr>
          <p:cNvPr id="189" name="Google Shape;189;p20"/>
          <p:cNvSpPr/>
          <p:nvPr/>
        </p:nvSpPr>
        <p:spPr>
          <a:xfrm>
            <a:off x="5130541" y="5894637"/>
            <a:ext cx="2050800" cy="590000"/>
          </a:xfrm>
          <a:prstGeom prst="flowChartConnector">
            <a:avLst/>
          </a:prstGeom>
          <a:solidFill>
            <a:srgbClr val="0E65F0"/>
          </a:solidFill>
          <a:ln>
            <a:noFill/>
          </a:ln>
        </p:spPr>
        <p:txBody>
          <a:bodyPr spcFirstLastPara="1" wrap="square" lIns="121900" tIns="121900" rIns="121900" bIns="121900" anchor="ctr" anchorCtr="0">
            <a:noAutofit/>
          </a:bodyPr>
          <a:lstStyle/>
          <a:p>
            <a:pPr algn="ctr"/>
            <a:r>
              <a:rPr lang="en" sz="2000">
                <a:solidFill>
                  <a:srgbClr val="FFFFFF"/>
                </a:solidFill>
                <a:latin typeface="Calibri"/>
                <a:ea typeface="Calibri"/>
                <a:cs typeface="Calibri"/>
                <a:sym typeface="Calibri"/>
              </a:rPr>
              <a:t>STOP</a:t>
            </a:r>
            <a:endParaRPr sz="2000">
              <a:solidFill>
                <a:srgbClr val="FFFFFF"/>
              </a:solidFill>
              <a:latin typeface="Calibri"/>
              <a:ea typeface="Calibri"/>
              <a:cs typeface="Calibri"/>
              <a:sym typeface="Calibri"/>
            </a:endParaRPr>
          </a:p>
        </p:txBody>
      </p:sp>
      <p:cxnSp>
        <p:nvCxnSpPr>
          <p:cNvPr id="190" name="Google Shape;190;p20"/>
          <p:cNvCxnSpPr>
            <a:stCxn id="188" idx="1"/>
            <a:endCxn id="183" idx="2"/>
          </p:cNvCxnSpPr>
          <p:nvPr/>
        </p:nvCxnSpPr>
        <p:spPr>
          <a:xfrm rot="-5400000">
            <a:off x="5843951" y="4172067"/>
            <a:ext cx="624800" cy="800"/>
          </a:xfrm>
          <a:prstGeom prst="bentConnector3">
            <a:avLst>
              <a:gd name="adj1" fmla="val 50002"/>
            </a:avLst>
          </a:prstGeom>
          <a:ln>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191" name="Google Shape;191;p20"/>
          <p:cNvCxnSpPr>
            <a:stCxn id="189" idx="0"/>
            <a:endCxn id="188" idx="4"/>
          </p:cNvCxnSpPr>
          <p:nvPr/>
        </p:nvCxnSpPr>
        <p:spPr>
          <a:xfrm rot="-5400000">
            <a:off x="5932541" y="5670437"/>
            <a:ext cx="447600" cy="800"/>
          </a:xfrm>
          <a:prstGeom prst="bentConnector3">
            <a:avLst>
              <a:gd name="adj1" fmla="val 49986"/>
            </a:avLst>
          </a:prstGeom>
          <a:ln>
            <a:headEnd type="none" w="sm" len="sm"/>
            <a:tailEnd type="none" w="sm" len="sm"/>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txBox="1">
            <a:spLocks noGrp="1"/>
          </p:cNvSpPr>
          <p:nvPr>
            <p:ph type="title"/>
          </p:nvPr>
        </p:nvSpPr>
        <p:spPr>
          <a:xfrm>
            <a:off x="1333732" y="191100"/>
            <a:ext cx="9385200" cy="1218800"/>
          </a:xfrm>
          <a:prstGeom prst="rect">
            <a:avLst/>
          </a:prstGeom>
        </p:spPr>
        <p:txBody>
          <a:bodyPr spcFirstLastPara="1" wrap="square" lIns="121900" tIns="121900" rIns="121900" bIns="121900" anchor="t" anchorCtr="0">
            <a:normAutofit/>
          </a:bodyPr>
          <a:lstStyle/>
          <a:p>
            <a:pPr algn="ctr" rtl="0"/>
            <a:r>
              <a:rPr lang="en">
                <a:solidFill>
                  <a:schemeClr val="dk1"/>
                </a:solidFill>
                <a:highlight>
                  <a:schemeClr val="lt1"/>
                </a:highlight>
                <a:latin typeface="Calibri"/>
                <a:ea typeface="Calibri"/>
                <a:cs typeface="Calibri"/>
                <a:sym typeface="Calibri"/>
              </a:rPr>
              <a:t>MODULES AND THEORY</a:t>
            </a:r>
            <a:endParaRPr>
              <a:solidFill>
                <a:schemeClr val="dk1"/>
              </a:solidFill>
              <a:highlight>
                <a:schemeClr val="lt1"/>
              </a:highlight>
              <a:latin typeface="Calibri"/>
              <a:ea typeface="Calibri"/>
              <a:cs typeface="Calibri"/>
              <a:sym typeface="Calibri"/>
            </a:endParaRPr>
          </a:p>
        </p:txBody>
      </p:sp>
      <p:sp>
        <p:nvSpPr>
          <p:cNvPr id="197" name="Google Shape;197;p21"/>
          <p:cNvSpPr txBox="1">
            <a:spLocks noGrp="1"/>
          </p:cNvSpPr>
          <p:nvPr>
            <p:ph type="body" idx="1"/>
          </p:nvPr>
        </p:nvSpPr>
        <p:spPr>
          <a:xfrm>
            <a:off x="1660533" y="1132100"/>
            <a:ext cx="10302000" cy="5534800"/>
          </a:xfrm>
          <a:prstGeom prst="rect">
            <a:avLst/>
          </a:prstGeom>
        </p:spPr>
        <p:txBody>
          <a:bodyPr spcFirstLastPara="1" wrap="square" lIns="121900" tIns="121900" rIns="121900" bIns="121900" anchor="t" anchorCtr="0">
            <a:noAutofit/>
          </a:bodyPr>
          <a:lstStyle/>
          <a:p>
            <a:pPr marL="0" indent="0" algn="l" rtl="0">
              <a:lnSpc>
                <a:spcPct val="95000"/>
              </a:lnSpc>
              <a:buSzPts val="770"/>
              <a:buNone/>
            </a:pPr>
            <a:r>
              <a:rPr lang="en" sz="1700" dirty="0">
                <a:latin typeface="Calibri"/>
                <a:ea typeface="Calibri"/>
                <a:cs typeface="Calibri"/>
                <a:sym typeface="Calibri"/>
              </a:rPr>
              <a:t>Encryption: </a:t>
            </a:r>
            <a:endParaRPr sz="1700" dirty="0">
              <a:latin typeface="Calibri"/>
              <a:ea typeface="Calibri"/>
              <a:cs typeface="Calibri"/>
              <a:sym typeface="Calibri"/>
            </a:endParaRPr>
          </a:p>
          <a:p>
            <a:pPr indent="-406390" algn="l" rtl="0">
              <a:lnSpc>
                <a:spcPct val="95000"/>
              </a:lnSpc>
              <a:spcBef>
                <a:spcPts val="1600"/>
              </a:spcBef>
              <a:buSzPts val="1200"/>
              <a:buFont typeface="Calibri"/>
              <a:buChar char="●"/>
            </a:pPr>
            <a:r>
              <a:rPr lang="en" sz="1700" dirty="0">
                <a:latin typeface="Calibri"/>
                <a:ea typeface="Calibri"/>
                <a:cs typeface="Calibri"/>
                <a:sym typeface="Calibri"/>
              </a:rPr>
              <a:t>The main letter of the plaintext, alphabet S is that is in a row combined with alphabet L is the key that is a column, the primarily given letter of the sender and receiver side key that results in the output as D. </a:t>
            </a:r>
            <a:endParaRPr sz="1700" dirty="0">
              <a:latin typeface="Calibri"/>
              <a:ea typeface="Calibri"/>
              <a:cs typeface="Calibri"/>
              <a:sym typeface="Calibri"/>
            </a:endParaRPr>
          </a:p>
          <a:p>
            <a:pPr indent="-406390" algn="l" rtl="0">
              <a:lnSpc>
                <a:spcPct val="95000"/>
              </a:lnSpc>
              <a:buSzPts val="1200"/>
              <a:buFont typeface="Calibri"/>
              <a:buChar char="●"/>
            </a:pPr>
            <a:r>
              <a:rPr lang="en" sz="1700" dirty="0">
                <a:latin typeface="Calibri"/>
                <a:ea typeface="Calibri"/>
                <a:cs typeface="Calibri"/>
                <a:sym typeface="Calibri"/>
              </a:rPr>
              <a:t>Similarly, other letters will be processed in the same format and will result in encoded message. The plaintext (P) and key (K) is added to the modulus of 26.</a:t>
            </a:r>
            <a:endParaRPr sz="1700" dirty="0">
              <a:latin typeface="Calibri"/>
              <a:ea typeface="Calibri"/>
              <a:cs typeface="Calibri"/>
              <a:sym typeface="Calibri"/>
            </a:endParaRPr>
          </a:p>
          <a:p>
            <a:pPr indent="-406390" algn="l" rtl="0">
              <a:lnSpc>
                <a:spcPct val="95000"/>
              </a:lnSpc>
              <a:buSzPts val="1200"/>
              <a:buFont typeface="Calibri"/>
              <a:buChar char="●"/>
            </a:pPr>
            <a:r>
              <a:rPr lang="en" sz="1700" dirty="0">
                <a:latin typeface="Calibri"/>
                <a:ea typeface="Calibri"/>
                <a:cs typeface="Calibri"/>
                <a:sym typeface="Calibri"/>
              </a:rPr>
              <a:t>The plaintext (P) and key (K) are added to modulus of 26.</a:t>
            </a:r>
            <a:endParaRPr sz="1700" dirty="0">
              <a:latin typeface="Calibri"/>
              <a:ea typeface="Calibri"/>
              <a:cs typeface="Calibri"/>
              <a:sym typeface="Calibri"/>
            </a:endParaRPr>
          </a:p>
          <a:p>
            <a:pPr marL="0" indent="0" algn="l" rtl="0">
              <a:lnSpc>
                <a:spcPct val="95000"/>
              </a:lnSpc>
              <a:spcBef>
                <a:spcPts val="1600"/>
              </a:spcBef>
              <a:buSzPts val="770"/>
              <a:buNone/>
            </a:pPr>
            <a:r>
              <a:rPr lang="en" sz="1700" dirty="0">
                <a:latin typeface="Calibri"/>
                <a:ea typeface="Calibri"/>
                <a:cs typeface="Calibri"/>
                <a:sym typeface="Calibri"/>
              </a:rPr>
              <a:t>Decryption: </a:t>
            </a:r>
            <a:endParaRPr sz="1700" dirty="0">
              <a:latin typeface="Calibri"/>
              <a:ea typeface="Calibri"/>
              <a:cs typeface="Calibri"/>
              <a:sym typeface="Calibri"/>
            </a:endParaRPr>
          </a:p>
          <a:p>
            <a:pPr indent="-406390" algn="l" rtl="0">
              <a:lnSpc>
                <a:spcPct val="95000"/>
              </a:lnSpc>
              <a:spcBef>
                <a:spcPts val="1600"/>
              </a:spcBef>
              <a:buSzPts val="1200"/>
              <a:buFont typeface="Calibri"/>
              <a:buChar char="●"/>
            </a:pPr>
            <a:r>
              <a:rPr lang="en" sz="1700" dirty="0">
                <a:latin typeface="Calibri"/>
                <a:ea typeface="Calibri"/>
                <a:cs typeface="Calibri"/>
                <a:sym typeface="Calibri"/>
              </a:rPr>
              <a:t>Decryption is resulted by systematically heading off to the row in the table comparing to key, finding the situation of the ciphertext letter that is in this row, and afterward utilizing the column’s name as plaintext.</a:t>
            </a:r>
            <a:endParaRPr sz="1700" dirty="0">
              <a:latin typeface="Calibri"/>
              <a:ea typeface="Calibri"/>
              <a:cs typeface="Calibri"/>
              <a:sym typeface="Calibri"/>
            </a:endParaRPr>
          </a:p>
          <a:p>
            <a:pPr indent="-406390" algn="l" rtl="0">
              <a:lnSpc>
                <a:spcPct val="95000"/>
              </a:lnSpc>
              <a:buSzPts val="1200"/>
              <a:buFont typeface="Calibri"/>
              <a:buChar char="●"/>
            </a:pPr>
            <a:r>
              <a:rPr lang="en" sz="1700" dirty="0">
                <a:latin typeface="Calibri"/>
                <a:ea typeface="Calibri"/>
                <a:cs typeface="Calibri"/>
                <a:sym typeface="Calibri"/>
              </a:rPr>
              <a:t>Similarly, the other alphabets will be seen in row and column and then the exact plaintext will come as output. </a:t>
            </a:r>
            <a:endParaRPr sz="1700" dirty="0">
              <a:latin typeface="Calibri"/>
              <a:ea typeface="Calibri"/>
              <a:cs typeface="Calibri"/>
              <a:sym typeface="Calibri"/>
            </a:endParaRPr>
          </a:p>
          <a:p>
            <a:pPr indent="-406390" algn="l" rtl="0">
              <a:lnSpc>
                <a:spcPct val="95000"/>
              </a:lnSpc>
              <a:buSzPts val="1200"/>
              <a:buFont typeface="Calibri"/>
              <a:buChar char="●"/>
            </a:pPr>
            <a:r>
              <a:rPr lang="en" sz="1700" dirty="0">
                <a:latin typeface="Calibri"/>
                <a:ea typeface="Calibri"/>
                <a:cs typeface="Calibri"/>
                <a:sym typeface="Calibri"/>
              </a:rPr>
              <a:t>The simpler and easier approach is to view Vigenere logarithmically and changing over alphabets [A-Z] into numerically as [0-25].</a:t>
            </a:r>
            <a:endParaRPr sz="1700" dirty="0">
              <a:latin typeface="Calibri"/>
              <a:ea typeface="Calibri"/>
              <a:cs typeface="Calibri"/>
              <a:sym typeface="Calibri"/>
            </a:endParaRPr>
          </a:p>
          <a:p>
            <a:pPr marL="0" indent="0" algn="l" rtl="0">
              <a:lnSpc>
                <a:spcPct val="95000"/>
              </a:lnSpc>
              <a:spcBef>
                <a:spcPts val="1600"/>
              </a:spcBef>
              <a:buNone/>
            </a:pPr>
            <a:endParaRPr sz="1700" dirty="0">
              <a:latin typeface="Calibri"/>
              <a:ea typeface="Calibri"/>
              <a:cs typeface="Calibri"/>
              <a:sym typeface="Calibri"/>
            </a:endParaRPr>
          </a:p>
          <a:p>
            <a:pPr marL="0" indent="0" algn="l" rtl="0">
              <a:lnSpc>
                <a:spcPct val="95000"/>
              </a:lnSpc>
              <a:spcBef>
                <a:spcPts val="1600"/>
              </a:spcBef>
              <a:buNone/>
            </a:pPr>
            <a:r>
              <a:rPr lang="en" sz="1700" dirty="0">
                <a:latin typeface="Calibri"/>
                <a:ea typeface="Calibri"/>
                <a:cs typeface="Calibri"/>
                <a:sym typeface="Calibri"/>
              </a:rPr>
              <a:t>Tkinter:</a:t>
            </a:r>
            <a:endParaRPr sz="1700" dirty="0">
              <a:latin typeface="Calibri"/>
              <a:ea typeface="Calibri"/>
              <a:cs typeface="Calibri"/>
              <a:sym typeface="Calibri"/>
            </a:endParaRPr>
          </a:p>
          <a:p>
            <a:pPr indent="-406390" algn="l" rtl="0">
              <a:spcBef>
                <a:spcPts val="1600"/>
              </a:spcBef>
              <a:buSzPts val="1200"/>
              <a:buFont typeface="Calibri"/>
              <a:buChar char="●"/>
            </a:pPr>
            <a:r>
              <a:rPr lang="en" sz="1700" dirty="0">
                <a:latin typeface="Calibri"/>
                <a:ea typeface="Calibri"/>
                <a:cs typeface="Calibri"/>
                <a:sym typeface="Calibri"/>
              </a:rPr>
              <a:t>Tkinter is a Python binding to the Tk GUI toolkit. </a:t>
            </a:r>
            <a:endParaRPr sz="1700" dirty="0">
              <a:latin typeface="Calibri"/>
              <a:ea typeface="Calibri"/>
              <a:cs typeface="Calibri"/>
              <a:sym typeface="Calibri"/>
            </a:endParaRPr>
          </a:p>
          <a:p>
            <a:pPr indent="-406390" algn="l" rtl="0">
              <a:buSzPts val="1200"/>
              <a:buFont typeface="Calibri"/>
              <a:buChar char="●"/>
            </a:pPr>
            <a:r>
              <a:rPr lang="en" sz="1700" dirty="0">
                <a:latin typeface="Calibri"/>
                <a:ea typeface="Calibri"/>
                <a:cs typeface="Calibri"/>
                <a:sym typeface="Calibri"/>
              </a:rPr>
              <a:t>It is the standard Python interface to the Tk GUI toolkit, and is Python's de facto standard GUI.</a:t>
            </a:r>
            <a:endParaRPr sz="1700" dirty="0">
              <a:latin typeface="Calibri"/>
              <a:ea typeface="Calibri"/>
              <a:cs typeface="Calibri"/>
              <a:sym typeface="Calibri"/>
            </a:endParaRPr>
          </a:p>
        </p:txBody>
      </p:sp>
      <p:pic>
        <p:nvPicPr>
          <p:cNvPr id="198" name="Google Shape;198;p21"/>
          <p:cNvPicPr preferRelativeResize="0"/>
          <p:nvPr/>
        </p:nvPicPr>
        <p:blipFill>
          <a:blip r:embed="rId3">
            <a:alphaModFix/>
          </a:blip>
          <a:stretch>
            <a:fillRect/>
          </a:stretch>
        </p:blipFill>
        <p:spPr>
          <a:xfrm>
            <a:off x="7210724" y="2997200"/>
            <a:ext cx="3086100" cy="431800"/>
          </a:xfrm>
          <a:prstGeom prst="rect">
            <a:avLst/>
          </a:prstGeom>
          <a:noFill/>
          <a:ln>
            <a:noFill/>
          </a:ln>
        </p:spPr>
      </p:pic>
      <p:pic>
        <p:nvPicPr>
          <p:cNvPr id="199" name="Google Shape;199;p21"/>
          <p:cNvPicPr preferRelativeResize="0"/>
          <p:nvPr/>
        </p:nvPicPr>
        <p:blipFill>
          <a:blip r:embed="rId4">
            <a:alphaModFix/>
          </a:blip>
          <a:stretch>
            <a:fillRect/>
          </a:stretch>
        </p:blipFill>
        <p:spPr>
          <a:xfrm>
            <a:off x="7210724" y="5243300"/>
            <a:ext cx="3733800" cy="4826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975</Words>
  <Application>Microsoft Office PowerPoint</Application>
  <PresentationFormat>Widescreen</PresentationFormat>
  <Paragraphs>126</Paragraphs>
  <Slides>15</Slides>
  <Notes>11</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Cambria</vt:lpstr>
      <vt:lpstr>Lora</vt:lpstr>
      <vt:lpstr>Roboto</vt:lpstr>
      <vt:lpstr>Office Theme</vt:lpstr>
      <vt:lpstr>1_Office Theme</vt:lpstr>
      <vt:lpstr>ENCRYPTION/DECRYPTION SYSTEM USING  VIGENERE CIPHER</vt:lpstr>
      <vt:lpstr>INTRODUCTION (1/2)   </vt:lpstr>
      <vt:lpstr>INTRODUCTION (2/2)</vt:lpstr>
      <vt:lpstr>OBJECTIVE &amp; PROBLEM STATEMENT</vt:lpstr>
      <vt:lpstr>LITERATURE REVIEW</vt:lpstr>
      <vt:lpstr>PROPOSED  WORK   </vt:lpstr>
      <vt:lpstr> HARDWARE &amp; SOFTWARE REQUIREMENTS  </vt:lpstr>
      <vt:lpstr>ARCHITECTURE AND FLOWCHART</vt:lpstr>
      <vt:lpstr>MODULES AND THEORY</vt:lpstr>
      <vt:lpstr>MODULE WORKFLOW</vt:lpstr>
      <vt:lpstr>IMPLEMENTATION &amp; DEMO</vt:lpstr>
      <vt:lpstr>RESULTS AND DISCUSSION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ENCRYPTION/DECRYPTION SYSTEM USING  VIGENERE CIPHER</dc:title>
  <dc:creator>Akhil Sahukaru</dc:creator>
  <cp:lastModifiedBy>Akhil Sahukaru</cp:lastModifiedBy>
  <cp:revision>3</cp:revision>
  <dcterms:created xsi:type="dcterms:W3CDTF">2021-12-23T15:01:21Z</dcterms:created>
  <dcterms:modified xsi:type="dcterms:W3CDTF">2021-12-23T18:04:44Z</dcterms:modified>
</cp:coreProperties>
</file>