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076137964" r:id="rId2"/>
    <p:sldId id="2076137965" r:id="rId3"/>
    <p:sldId id="2076137966" r:id="rId4"/>
    <p:sldId id="2076137967" r:id="rId5"/>
    <p:sldId id="2076137968" r:id="rId6"/>
    <p:sldId id="2076137969" r:id="rId7"/>
    <p:sldId id="2076137970" r:id="rId8"/>
    <p:sldId id="109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75524-A310-4608-9145-0D9226D8E4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8A8AA-A8AA-4F7B-8C6B-9C0EE1A4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presentation makes use of the speaker notes to capture the 2 or 3 key points for each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96B5C-12A0-4042-B4D0-BD3B9A4F58C6}" type="slidenum"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3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really appreciate your time, thoughts and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96B5C-12A0-4042-B4D0-BD3B9A4F58C6}" type="slidenum"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55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54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ster">
  <p:cSld name="Blank Mast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555400" y="6516177"/>
            <a:ext cx="215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120000"/>
              </a:lnSpc>
              <a:buSzPts val="500"/>
            </a:pPr>
            <a:fld id="{00000000-1234-1234-1234-123412341234}" type="slidenum">
              <a:rPr lang="en-US" sz="667" kern="120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>
                <a:lnSpc>
                  <a:spcPct val="120000"/>
                </a:lnSpc>
                <a:buSzPts val="500"/>
              </a:pPr>
              <a:t>‹#›</a:t>
            </a:fld>
            <a:endParaRPr sz="667" kern="120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446872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56">
          <p15:clr>
            <a:srgbClr val="FBAE40"/>
          </p15:clr>
        </p15:guide>
        <p15:guide id="2" pos="264">
          <p15:clr>
            <a:srgbClr val="FBAE40"/>
          </p15:clr>
        </p15:guide>
        <p15:guide id="3" pos="5496">
          <p15:clr>
            <a:srgbClr val="FBAE40"/>
          </p15:clr>
        </p15:guide>
        <p15:guide id="4" pos="2880">
          <p15:clr>
            <a:srgbClr val="FBAE40"/>
          </p15:clr>
        </p15:guide>
        <p15:guide id="5" orient="horz" pos="1620">
          <p15:clr>
            <a:srgbClr val="FBAE40"/>
          </p15:clr>
        </p15:guide>
        <p15:guide id="6" orient="horz" pos="612">
          <p15:clr>
            <a:srgbClr val="FBAE40"/>
          </p15:clr>
        </p15:guide>
        <p15:guide id="7" orient="horz" pos="30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insert section title</a:t>
            </a:r>
            <a:endParaRPr lang="pt-PT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insert presenter, location, </a:t>
            </a:r>
            <a:br>
              <a:rPr lang="en-US"/>
            </a:br>
            <a:r>
              <a:rPr lang="en-US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15580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6709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63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5729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7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286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46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A072-3C04-44C9-BD14-BE592168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A9A8-5F05-4679-9B98-C755774A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B335-2D9A-40D3-B3D4-25288E82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D146-071B-4F85-9FB4-7E961140C6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5DA4-2805-462F-A25B-E89C646B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50E6-326F-4BF8-B4B0-3BDE8929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A96E-6402-470F-97FF-44EBA2365C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9CA16-AE60-470D-8E39-6D3C06733B3E}"/>
              </a:ext>
            </a:extLst>
          </p:cNvPr>
          <p:cNvSpPr txBox="1"/>
          <p:nvPr userDrawn="1"/>
        </p:nvSpPr>
        <p:spPr>
          <a:xfrm>
            <a:off x="75043" y="168375"/>
            <a:ext cx="1845129" cy="39556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Ubuntu"/>
              </a:rPr>
              <a:t>Adaptive Marketing Analytics</a:t>
            </a:r>
            <a:endParaRPr lang="en-US" sz="1400" b="1" dirty="0">
              <a:solidFill>
                <a:prstClr val="white"/>
              </a:solidFill>
              <a:latin typeface="Ubuntu" panose="020B0504030602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242BB6-766D-48C5-B591-2C8478E6F080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EC957-41C4-448C-AB6B-B0F7DCF47888}"/>
              </a:ext>
            </a:extLst>
          </p:cNvPr>
          <p:cNvSpPr txBox="1"/>
          <p:nvPr userDrawn="1"/>
        </p:nvSpPr>
        <p:spPr>
          <a:xfrm>
            <a:off x="156610" y="6643923"/>
            <a:ext cx="70606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0751" hangingPunct="0">
              <a:defRPr/>
            </a:pPr>
            <a:r>
              <a:rPr lang="en-GB" sz="600" kern="0">
                <a:solidFill>
                  <a:srgbClr val="4472C4">
                    <a:lumMod val="60000"/>
                    <a:lumOff val="40000"/>
                  </a:srgbClr>
                </a:solidFill>
                <a:latin typeface="Ubuntu" panose="020B0504030602030204" pitchFamily="34" charset="0"/>
                <a:ea typeface="Verdana" panose="020B0604030504040204" pitchFamily="34" charset="0"/>
              </a:rPr>
              <a:t>ALL RIGHTS RESERVED BY CAPGEMINI. COPYRIGHT @ 2020                                                                                                                                                                </a:t>
            </a:r>
            <a:r>
              <a:rPr lang="en-GB" sz="600" kern="0">
                <a:solidFill>
                  <a:prstClr val="white"/>
                </a:solidFill>
                <a:latin typeface="Ubuntu" panose="020B0504030602030204" pitchFamily="34" charset="0"/>
                <a:ea typeface="Verdana" panose="020B0604030504040204" pitchFamily="34" charset="0"/>
              </a:rPr>
              <a:t>TERMS OF USE  |   PRIVACY POLICY  |  CONTACT US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F100D-8FBF-4686-B4E3-D966460D4FFD}"/>
              </a:ext>
            </a:extLst>
          </p:cNvPr>
          <p:cNvSpPr txBox="1"/>
          <p:nvPr userDrawn="1"/>
        </p:nvSpPr>
        <p:spPr>
          <a:xfrm>
            <a:off x="11140385" y="6549416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prstClr val="white"/>
                </a:solidFill>
                <a:latin typeface="Ubuntu" panose="020B0504030602030204" pitchFamily="34" charset="0"/>
              </a:rPr>
              <a:t>Powered by</a:t>
            </a:r>
          </a:p>
        </p:txBody>
      </p:sp>
      <p:pic>
        <p:nvPicPr>
          <p:cNvPr id="12" name="Picture 2" descr="Lemonade">
            <a:extLst>
              <a:ext uri="{FF2B5EF4-FFF2-40B4-BE49-F238E27FC236}">
                <a16:creationId xmlns:a16="http://schemas.microsoft.com/office/drawing/2014/main" id="{739659C8-9CC8-4BBC-9710-38BD3F5F76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338" y="6679321"/>
            <a:ext cx="548640" cy="15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7447A7-C278-458A-946C-60A188F3AF23}"/>
              </a:ext>
            </a:extLst>
          </p:cNvPr>
          <p:cNvSpPr txBox="1"/>
          <p:nvPr userDrawn="1"/>
        </p:nvSpPr>
        <p:spPr>
          <a:xfrm>
            <a:off x="10954105" y="6633372"/>
            <a:ext cx="42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white"/>
                </a:solidFill>
                <a:latin typeface="Century Gothic" panose="020B0502020202020204" pitchFamily="34" charset="0"/>
              </a:rPr>
              <a:t>890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9539D5-2C49-40B0-97C5-3097A00BF3EA}"/>
              </a:ext>
            </a:extLst>
          </p:cNvPr>
          <p:cNvCxnSpPr/>
          <p:nvPr userDrawn="1"/>
        </p:nvCxnSpPr>
        <p:spPr>
          <a:xfrm>
            <a:off x="11330219" y="6704998"/>
            <a:ext cx="0" cy="113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Capgemini 2020. All rights reserved  </a:t>
            </a:r>
            <a:r>
              <a:rPr lang="en-US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title</a:t>
            </a:r>
            <a:endParaRPr lang="en-US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/>
            </a:p>
          </p:txBody>
        </p:sp>
      </p:grpSp>
    </p:spTree>
    <p:extLst>
      <p:ext uri="{BB962C8B-B14F-4D97-AF65-F5344CB8AC3E}">
        <p14:creationId xmlns:p14="http://schemas.microsoft.com/office/powerpoint/2010/main" val="40027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48160" y="612469"/>
            <a:ext cx="6443246" cy="1811022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GB" i="1" dirty="0">
                <a:ea typeface="Verdana"/>
                <a:cs typeface="Verdana"/>
              </a:rPr>
              <a:t>USER AUTHENTICATION USING KEYSTROKE DYNAMICS</a:t>
            </a:r>
            <a:endParaRPr lang="en-US" i="1" dirty="0">
              <a:ea typeface="Verdana"/>
              <a:cs typeface="Verdana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9E337-09CA-4F50-9067-64D4BC4D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8410" y="4434509"/>
            <a:ext cx="3569967" cy="686130"/>
          </a:xfrm>
        </p:spPr>
        <p:txBody>
          <a:bodyPr/>
          <a:lstStyle/>
          <a:p>
            <a:r>
              <a:rPr lang="en-US" sz="1800" i="1" dirty="0"/>
              <a:t>NAME – AKHIL SAHUKARU</a:t>
            </a:r>
          </a:p>
          <a:p>
            <a:endParaRPr lang="en-US" sz="1800" i="1" dirty="0"/>
          </a:p>
          <a:p>
            <a:r>
              <a:rPr lang="en-US" sz="1800" i="1" dirty="0"/>
              <a:t>Mentor – RAJESH S IYER</a:t>
            </a:r>
          </a:p>
        </p:txBody>
      </p:sp>
    </p:spTree>
    <p:extLst>
      <p:ext uri="{BB962C8B-B14F-4D97-AF65-F5344CB8AC3E}">
        <p14:creationId xmlns:p14="http://schemas.microsoft.com/office/powerpoint/2010/main" val="146844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8AD7-55FF-4020-9832-47D5A1ECA098}"/>
              </a:ext>
            </a:extLst>
          </p:cNvPr>
          <p:cNvSpPr txBox="1">
            <a:spLocks/>
          </p:cNvSpPr>
          <p:nvPr/>
        </p:nvSpPr>
        <p:spPr>
          <a:xfrm>
            <a:off x="73728" y="119971"/>
            <a:ext cx="11961390" cy="515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USER AUTH BASED ON KEYSTROKES(BEHAVIORAL PATTERNS)</a:t>
            </a:r>
          </a:p>
        </p:txBody>
      </p:sp>
      <p:sp>
        <p:nvSpPr>
          <p:cNvPr id="3" name="Text Box 26">
            <a:extLst>
              <a:ext uri="{FF2B5EF4-FFF2-40B4-BE49-F238E27FC236}">
                <a16:creationId xmlns:a16="http://schemas.microsoft.com/office/drawing/2014/main" id="{7EE51ECF-DBB1-43A5-8CCB-B09B9A0C1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30" y="1138496"/>
            <a:ext cx="11720487" cy="1062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Brute Force attacks allows an attacker to guess a person's user name, password, credit card number, or cryptographic key by using an automated process of trial and error. Such attacks have been in raise by over 80% since Covid-19 pandemic</a:t>
            </a: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Imposters trying to authenticate using compromised passwords need to be identified and promptly blocked </a:t>
            </a: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Typing biometrics can extensively be used in cyber and computer security</a:t>
            </a: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Text Box 26">
            <a:extLst>
              <a:ext uri="{FF2B5EF4-FFF2-40B4-BE49-F238E27FC236}">
                <a16:creationId xmlns:a16="http://schemas.microsoft.com/office/drawing/2014/main" id="{7D4AB926-CAC7-45B7-844D-E49604655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31" y="2676559"/>
            <a:ext cx="11720486" cy="25812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Keystroke dynamics refers to detailed timing information which describes exactly when each key was pressed and when it was released</a:t>
            </a: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Typing patterns of users typing a same password will be recorded into a dataset</a:t>
            </a: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sets of timing features are extracted, which will be fed into user detection algo</a:t>
            </a: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Step 1 – </a:t>
            </a:r>
          </a:p>
          <a:p>
            <a:pPr marL="685800" marR="0" lvl="1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ML model will be trained with the keystroke patterns of the users</a:t>
            </a: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Step 2 – </a:t>
            </a:r>
          </a:p>
          <a:p>
            <a:pPr marL="685800" marR="0" lvl="1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Test data with keystroke patterns of authorized and unauthorized users (imposters) will be provided</a:t>
            </a: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Step 3 – </a:t>
            </a:r>
          </a:p>
          <a:p>
            <a:pPr marL="685800" marR="0" lvl="1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Model will be able to distinguish authorized users from imposters based on the test data</a:t>
            </a: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Use of One-Class models</a:t>
            </a: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D2608-FB91-49BD-99A6-394DF346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31" y="5388880"/>
            <a:ext cx="11704320" cy="27432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pitchFamily="34" charset="0"/>
              </a:rPr>
              <a:t>Outcome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7B596-D337-46C7-8DBC-377597AD6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31" y="850090"/>
            <a:ext cx="11704320" cy="27432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marL="120650" marR="0" lvl="0" indent="-12065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Problem Statement</a:t>
            </a: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CAA91D79-D3B7-4129-8CFD-EE80746AF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31" y="2350908"/>
            <a:ext cx="11704320" cy="27432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pitchFamily="34" charset="0"/>
              </a:rPr>
              <a:t>Solution &amp; Approach </a:t>
            </a:r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4F6B5A9D-4112-4018-932B-190117FC5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31" y="5663200"/>
            <a:ext cx="11704320" cy="576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model will be able to detect if an imposter is trying to authenticate based on the his/her typing pattern of the password</a:t>
            </a: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detection will be based on the data of authentic users whose typing patterns have already been collected</a:t>
            </a: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28600" marR="0" lvl="0" indent="-228600" algn="l" defTabSz="1019175" rtl="0" eaLnBrk="0" fontAlgn="auto" latinLnBrk="0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12ABDB"/>
              </a:buClr>
              <a:buSzPct val="90000"/>
              <a:buFont typeface="Wingdings" pitchFamily="2" charset="2"/>
              <a:buChar char=""/>
              <a:tabLst/>
              <a:defRPr/>
            </a:pPr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23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6498-F049-4C90-9FC3-D7D33671AB95}"/>
              </a:ext>
            </a:extLst>
          </p:cNvPr>
          <p:cNvSpPr txBox="1">
            <a:spLocks/>
          </p:cNvSpPr>
          <p:nvPr/>
        </p:nvSpPr>
        <p:spPr>
          <a:xfrm>
            <a:off x="0" y="224474"/>
            <a:ext cx="11961390" cy="7160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DATASET AND TIMING INFORMATION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[Keystroke timing-info of 50 Subjects each typing a same password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(tie5Roanl) 400 times] 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j-ea"/>
              <a:cs typeface="+mj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2F8060C-23D3-419F-AF1A-DC22A3B05295}"/>
              </a:ext>
            </a:extLst>
          </p:cNvPr>
          <p:cNvGraphicFramePr>
            <a:graphicFrameLocks/>
          </p:cNvGraphicFramePr>
          <p:nvPr/>
        </p:nvGraphicFramePr>
        <p:xfrm>
          <a:off x="387396" y="1717798"/>
          <a:ext cx="6434901" cy="49157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44967">
                  <a:extLst>
                    <a:ext uri="{9D8B030D-6E8A-4147-A177-3AD203B41FA5}">
                      <a16:colId xmlns:a16="http://schemas.microsoft.com/office/drawing/2014/main" val="2502375454"/>
                    </a:ext>
                  </a:extLst>
                </a:gridCol>
                <a:gridCol w="2144967">
                  <a:extLst>
                    <a:ext uri="{9D8B030D-6E8A-4147-A177-3AD203B41FA5}">
                      <a16:colId xmlns:a16="http://schemas.microsoft.com/office/drawing/2014/main" val="1193742378"/>
                    </a:ext>
                  </a:extLst>
                </a:gridCol>
                <a:gridCol w="2144967">
                  <a:extLst>
                    <a:ext uri="{9D8B030D-6E8A-4147-A177-3AD203B41FA5}">
                      <a16:colId xmlns:a16="http://schemas.microsoft.com/office/drawing/2014/main" val="2255347920"/>
                    </a:ext>
                  </a:extLst>
                </a:gridCol>
              </a:tblGrid>
              <a:tr h="10127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9pPr>
                    </a:lstStyle>
                    <a:p>
                      <a:pPr algn="ctr"/>
                      <a:r>
                        <a:rPr lang="en-GB" sz="1800" b="1" i="0" u="none" strike="noStrike" kern="1200" baseline="0" dirty="0">
                          <a:solidFill>
                            <a:schemeClr val="lt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COLUMN NAME</a:t>
                      </a:r>
                      <a:endParaRPr lang="en-GB" b="1" dirty="0">
                        <a:latin typeface="Ubuntu" panose="020B05040306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87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latin typeface="Ubuntu" panose="020B0504030602030204" pitchFamily="34" charset="0"/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87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Ubuntu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latin typeface="Ubuntu" panose="020B050403060203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87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98181"/>
                  </a:ext>
                </a:extLst>
              </a:tr>
              <a:tr h="1217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H.key</a:t>
                      </a:r>
                      <a:endParaRPr lang="en-GB" sz="1800" b="0" i="0" u="none" strike="noStrike" kern="1200" baseline="0" dirty="0">
                        <a:solidFill>
                          <a:schemeClr val="tx1"/>
                        </a:solidFill>
                        <a:latin typeface="Ubuntu" panose="020B05040306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Hold Time for Named Key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Time from when key was pressed to when it was released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29521"/>
                  </a:ext>
                </a:extLst>
              </a:tr>
              <a:tr h="1217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DD.key1.key2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KeyDown-KeyDown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 time for the named digraph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Time from when key1 was pressed to when key2 was pressed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66324"/>
                  </a:ext>
                </a:extLst>
              </a:tr>
              <a:tr h="1467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UD.key1.key2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 err="1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KeyUp-KeyDown</a:t>
                      </a: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 time for the named digraph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Ubuntu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Time from when key1 was released to when key 2 was pressed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>
                        <a:lumMod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5006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21E5165-5895-42E6-ABFA-5CE1B8A2E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51" y="2932985"/>
            <a:ext cx="4943170" cy="21834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6CE62-DDCB-4BB6-AAEA-FE72E506B1B8}"/>
              </a:ext>
            </a:extLst>
          </p:cNvPr>
          <p:cNvSpPr txBox="1"/>
          <p:nvPr/>
        </p:nvSpPr>
        <p:spPr>
          <a:xfrm>
            <a:off x="7063051" y="2563653"/>
            <a:ext cx="494317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PICTORIAL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959DD-4649-43F8-A45C-722D9B63C9F1}"/>
              </a:ext>
            </a:extLst>
          </p:cNvPr>
          <p:cNvSpPr txBox="1"/>
          <p:nvPr/>
        </p:nvSpPr>
        <p:spPr>
          <a:xfrm>
            <a:off x="1133261" y="1348466"/>
            <a:ext cx="494317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TIMING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05273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8AD7-55FF-4020-9832-47D5A1ECA098}"/>
              </a:ext>
            </a:extLst>
          </p:cNvPr>
          <p:cNvSpPr txBox="1">
            <a:spLocks/>
          </p:cNvSpPr>
          <p:nvPr/>
        </p:nvSpPr>
        <p:spPr>
          <a:xfrm>
            <a:off x="73728" y="119971"/>
            <a:ext cx="11961390" cy="515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B7C47-4E13-4833-BABD-DA0EB1461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" y="1191986"/>
            <a:ext cx="11884438" cy="44740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048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950-01E9-438B-A098-175F9F5BFF3D}"/>
              </a:ext>
            </a:extLst>
          </p:cNvPr>
          <p:cNvSpPr txBox="1">
            <a:spLocks/>
          </p:cNvSpPr>
          <p:nvPr/>
        </p:nvSpPr>
        <p:spPr>
          <a:xfrm>
            <a:off x="73728" y="119971"/>
            <a:ext cx="11961390" cy="515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MACHINE LEARNING MODEL &amp; TRAINING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6FE84-E85E-4EBC-8338-501A58DA7113}"/>
              </a:ext>
            </a:extLst>
          </p:cNvPr>
          <p:cNvSpPr/>
          <p:nvPr/>
        </p:nvSpPr>
        <p:spPr>
          <a:xfrm>
            <a:off x="1947698" y="898409"/>
            <a:ext cx="9985661" cy="107577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wrap="square" lIns="180000" tIns="36000" rIns="0" bIns="36000" anchor="ctr">
            <a:noAutofit/>
          </a:bodyPr>
          <a:lstStyle/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ONE CLASS SUPPORT VECTOR MACHINE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The dataset has all the users classified as authorized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Therefore there is only One-Class present for training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One-class SVM is an unsupervised algorithm that learns a decision function for novelty detection: classifying new data as similar or different to the training set.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Pentagon 40">
            <a:extLst>
              <a:ext uri="{FF2B5EF4-FFF2-40B4-BE49-F238E27FC236}">
                <a16:creationId xmlns:a16="http://schemas.microsoft.com/office/drawing/2014/main" id="{2B700DF3-ABDC-4188-AB97-97C8091B2CA4}"/>
              </a:ext>
            </a:extLst>
          </p:cNvPr>
          <p:cNvSpPr/>
          <p:nvPr/>
        </p:nvSpPr>
        <p:spPr>
          <a:xfrm>
            <a:off x="245652" y="898409"/>
            <a:ext cx="1702045" cy="1075776"/>
          </a:xfrm>
          <a:prstGeom prst="homePlate">
            <a:avLst>
              <a:gd name="adj" fmla="val 14319"/>
            </a:avLst>
          </a:prstGeom>
          <a:solidFill>
            <a:schemeClr val="accent1"/>
          </a:solidFill>
          <a:ln w="28575">
            <a:noFill/>
          </a:ln>
          <a:effectLst/>
        </p:spPr>
        <p:txBody>
          <a:bodyPr vert="horz" wrap="square" lIns="72000" tIns="36000" rIns="72000" bIns="36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ML MODEL</a:t>
            </a:r>
            <a:endParaRPr kumimoji="0" lang="en-AU" sz="1200" b="1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0C890-9297-46C8-A3FF-4D84C25C7275}"/>
              </a:ext>
            </a:extLst>
          </p:cNvPr>
          <p:cNvSpPr/>
          <p:nvPr/>
        </p:nvSpPr>
        <p:spPr>
          <a:xfrm>
            <a:off x="1947696" y="2116182"/>
            <a:ext cx="9985663" cy="7924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/>
        </p:spPr>
        <p:txBody>
          <a:bodyPr vert="horz" wrap="square" lIns="180000" tIns="36000" rIns="36000" bIns="36000" anchor="ctr">
            <a:noAutofit/>
          </a:bodyPr>
          <a:lstStyle/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The feature ‘Subject’ has a datatype – string</a:t>
            </a: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Use of </a:t>
            </a:r>
            <a:r>
              <a:rPr kumimoji="0" lang="en-AU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LabelEncoder</a:t>
            </a: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() for converting string to integer</a:t>
            </a: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Model will be trained after </a:t>
            </a:r>
            <a:r>
              <a:rPr kumimoji="0" lang="en-AU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LabelEncoding</a:t>
            </a:r>
            <a:endParaRPr kumimoji="0" lang="en-AU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" name="Pentagon 52">
            <a:extLst>
              <a:ext uri="{FF2B5EF4-FFF2-40B4-BE49-F238E27FC236}">
                <a16:creationId xmlns:a16="http://schemas.microsoft.com/office/drawing/2014/main" id="{73CD44A9-24A6-42D5-9DBB-8EEB0FC18B6A}"/>
              </a:ext>
            </a:extLst>
          </p:cNvPr>
          <p:cNvSpPr/>
          <p:nvPr/>
        </p:nvSpPr>
        <p:spPr>
          <a:xfrm>
            <a:off x="245651" y="2116181"/>
            <a:ext cx="1702045" cy="792479"/>
          </a:xfrm>
          <a:prstGeom prst="homePlate">
            <a:avLst>
              <a:gd name="adj" fmla="val 14319"/>
            </a:avLst>
          </a:prstGeom>
          <a:solidFill>
            <a:schemeClr val="accent1"/>
          </a:solidFill>
          <a:ln w="28575">
            <a:noFill/>
          </a:ln>
          <a:effectLst/>
        </p:spPr>
        <p:txBody>
          <a:bodyPr vert="horz" wrap="square" lIns="72000" tIns="36000" rIns="72000" bIns="36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LABEL ENCODING &amp; TRAINING</a:t>
            </a:r>
            <a:endParaRPr kumimoji="0" lang="en-AU" sz="1200" b="1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7DFF75-7D59-4A6A-87BE-74BF0D0CF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1" y="3170438"/>
            <a:ext cx="7185921" cy="26280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480318-DA70-425E-A796-7E1E24FDD481}"/>
              </a:ext>
            </a:extLst>
          </p:cNvPr>
          <p:cNvSpPr txBox="1"/>
          <p:nvPr/>
        </p:nvSpPr>
        <p:spPr>
          <a:xfrm>
            <a:off x="1195103" y="5798478"/>
            <a:ext cx="494317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LABEL ENCODING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D9017C-3F9A-4B4C-AA42-11EF47F3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57" y="3797245"/>
            <a:ext cx="4417861" cy="4943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40178C-6A63-4546-A3B4-58AAEFA96C3E}"/>
              </a:ext>
            </a:extLst>
          </p:cNvPr>
          <p:cNvSpPr txBox="1"/>
          <p:nvPr/>
        </p:nvSpPr>
        <p:spPr>
          <a:xfrm>
            <a:off x="9085958" y="4291632"/>
            <a:ext cx="148045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4088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FAED-AC36-4558-A4F2-54711411F648}"/>
              </a:ext>
            </a:extLst>
          </p:cNvPr>
          <p:cNvSpPr txBox="1">
            <a:spLocks/>
          </p:cNvSpPr>
          <p:nvPr/>
        </p:nvSpPr>
        <p:spPr>
          <a:xfrm>
            <a:off x="73728" y="119971"/>
            <a:ext cx="11961390" cy="515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MODEL TESTING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B98D5F-EADF-445A-BB6A-9455E0E9D4EB}"/>
              </a:ext>
            </a:extLst>
          </p:cNvPr>
          <p:cNvSpPr/>
          <p:nvPr/>
        </p:nvSpPr>
        <p:spPr>
          <a:xfrm>
            <a:off x="549621" y="1036319"/>
            <a:ext cx="11092755" cy="12453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separate dataset – ‘Test Dataset’ is created having information of the existing users, on which the model is trained, and some modified information to consider as unauthorized users.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model is able to detect these authorized and unauthorized users as ‘inliers’ and ‘outliers’, in terms of ‘1’ and ‘-1’ respectively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DC45B-21E4-44F5-B6B9-7B7F5C950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62" y="2453799"/>
            <a:ext cx="6113671" cy="24936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8CE48-983D-4663-B0B4-B7BE0F79CCEA}"/>
              </a:ext>
            </a:extLst>
          </p:cNvPr>
          <p:cNvSpPr txBox="1"/>
          <p:nvPr/>
        </p:nvSpPr>
        <p:spPr>
          <a:xfrm>
            <a:off x="3624412" y="4947431"/>
            <a:ext cx="494317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TESTING ON TEST DATA</a:t>
            </a:r>
          </a:p>
        </p:txBody>
      </p:sp>
    </p:spTree>
    <p:extLst>
      <p:ext uri="{BB962C8B-B14F-4D97-AF65-F5344CB8AC3E}">
        <p14:creationId xmlns:p14="http://schemas.microsoft.com/office/powerpoint/2010/main" val="59418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DF07-0F7B-42D3-8FD6-C0907C70CD9F}"/>
              </a:ext>
            </a:extLst>
          </p:cNvPr>
          <p:cNvSpPr txBox="1">
            <a:spLocks/>
          </p:cNvSpPr>
          <p:nvPr/>
        </p:nvSpPr>
        <p:spPr>
          <a:xfrm>
            <a:off x="73728" y="119971"/>
            <a:ext cx="11961390" cy="5154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FILTERING OUTLIERS (UNAUTHORIZED USERS) FROM TEST DATA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779D18-56B6-4024-B6C6-F45D0EC356BA}"/>
              </a:ext>
            </a:extLst>
          </p:cNvPr>
          <p:cNvSpPr/>
          <p:nvPr/>
        </p:nvSpPr>
        <p:spPr>
          <a:xfrm>
            <a:off x="508045" y="940525"/>
            <a:ext cx="11092755" cy="12453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outliers, represented as -1, can be filtered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Information of the unauthorized user can be acquired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Actions and precautions can then be taken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03B65-4872-4B21-8078-99FE8AD3E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98" y="2344952"/>
            <a:ext cx="9629804" cy="3777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8B919-CADE-4C81-97A2-E1E89FC18A3C}"/>
              </a:ext>
            </a:extLst>
          </p:cNvPr>
          <p:cNvSpPr txBox="1"/>
          <p:nvPr/>
        </p:nvSpPr>
        <p:spPr>
          <a:xfrm>
            <a:off x="3624415" y="6122879"/>
            <a:ext cx="494317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OUTLIER DATA AFTER FILTERING ‘-1’</a:t>
            </a:r>
          </a:p>
        </p:txBody>
      </p:sp>
    </p:spTree>
    <p:extLst>
      <p:ext uri="{BB962C8B-B14F-4D97-AF65-F5344CB8AC3E}">
        <p14:creationId xmlns:p14="http://schemas.microsoft.com/office/powerpoint/2010/main" val="39190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51674E-A0E2-4890-A0D7-CACFBD6F7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319F14-41F7-4A73-A29C-6CA88198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8B1D69-F95B-4EDE-AB79-E98516DF3A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1757" y="342902"/>
            <a:ext cx="4460489" cy="4457699"/>
          </a:xfrm>
          <a:prstGeom prst="ellipse">
            <a:avLst/>
          </a:prstGeom>
          <a:ln w="25400">
            <a:solidFill>
              <a:schemeClr val="bg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3B20960-DCC1-4B26-9042-99F232B89F1D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152400" y="152401"/>
            <a:chExt cx="9144000" cy="51434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905859-54A7-4909-BE7C-6B44DAF0B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rgbClr val="004976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2400" y="152401"/>
              <a:ext cx="9144000" cy="51434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C3D5A4-1449-4A69-ADEB-76B51FE41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94157" y="495302"/>
              <a:ext cx="4460489" cy="4457699"/>
            </a:xfrm>
            <a:prstGeom prst="ellipse">
              <a:avLst/>
            </a:prstGeom>
            <a:ln w="25400">
              <a:solidFill>
                <a:srgbClr val="FFFFFF"/>
              </a:solidFill>
            </a:ln>
          </p:spPr>
        </p:pic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8E575F51-D4A3-48F2-80CB-869DEA3C1334}"/>
              </a:ext>
            </a:extLst>
          </p:cNvPr>
          <p:cNvSpPr txBox="1">
            <a:spLocks/>
          </p:cNvSpPr>
          <p:nvPr/>
        </p:nvSpPr>
        <p:spPr>
          <a:xfrm>
            <a:off x="3839252" y="1010305"/>
            <a:ext cx="4104456" cy="1371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7450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66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Libre Baskerville</vt:lpstr>
      <vt:lpstr>Ubuntu</vt:lpstr>
      <vt:lpstr>Verdana</vt:lpstr>
      <vt:lpstr>Wingdings</vt:lpstr>
      <vt:lpstr>Capgemini Master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Sahukaru</dc:creator>
  <cp:lastModifiedBy>Akhil Sahukaru</cp:lastModifiedBy>
  <cp:revision>1</cp:revision>
  <dcterms:created xsi:type="dcterms:W3CDTF">2021-09-21T06:33:02Z</dcterms:created>
  <dcterms:modified xsi:type="dcterms:W3CDTF">2021-09-21T06:33:28Z</dcterms:modified>
</cp:coreProperties>
</file>