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235"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FC3E-F5E1-1DC3-F53D-20ECEF45CE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C2CC7F-F691-60EF-E1A4-F6244C696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8BFF33-8D98-3935-013C-8A38B3742847}"/>
              </a:ext>
            </a:extLst>
          </p:cNvPr>
          <p:cNvSpPr>
            <a:spLocks noGrp="1"/>
          </p:cNvSpPr>
          <p:nvPr>
            <p:ph type="dt" sz="half" idx="10"/>
          </p:nvPr>
        </p:nvSpPr>
        <p:spPr/>
        <p:txBody>
          <a:bodyPr/>
          <a:lstStyle/>
          <a:p>
            <a:fld id="{C5F43052-6F74-4BD3-AC93-75DC17C6BDED}" type="datetimeFigureOut">
              <a:rPr lang="en-IN" smtClean="0"/>
              <a:t>31-07-2024</a:t>
            </a:fld>
            <a:endParaRPr lang="en-IN"/>
          </a:p>
        </p:txBody>
      </p:sp>
      <p:sp>
        <p:nvSpPr>
          <p:cNvPr id="5" name="Footer Placeholder 4">
            <a:extLst>
              <a:ext uri="{FF2B5EF4-FFF2-40B4-BE49-F238E27FC236}">
                <a16:creationId xmlns:a16="http://schemas.microsoft.com/office/drawing/2014/main" id="{E20ACB82-3EEB-2ABC-E5B2-CDE20DF5A3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58497B-950E-4B02-E6F8-67B1178AFB2A}"/>
              </a:ext>
            </a:extLst>
          </p:cNvPr>
          <p:cNvSpPr>
            <a:spLocks noGrp="1"/>
          </p:cNvSpPr>
          <p:nvPr>
            <p:ph type="sldNum" sz="quarter" idx="12"/>
          </p:nvPr>
        </p:nvSpPr>
        <p:spPr/>
        <p:txBody>
          <a:bodyPr/>
          <a:lstStyle/>
          <a:p>
            <a:fld id="{14B7FA5F-34E9-4387-96B9-E15A40A160A2}" type="slidenum">
              <a:rPr lang="en-IN" smtClean="0"/>
              <a:t>‹#›</a:t>
            </a:fld>
            <a:endParaRPr lang="en-IN"/>
          </a:p>
        </p:txBody>
      </p:sp>
    </p:spTree>
    <p:extLst>
      <p:ext uri="{BB962C8B-B14F-4D97-AF65-F5344CB8AC3E}">
        <p14:creationId xmlns:p14="http://schemas.microsoft.com/office/powerpoint/2010/main" val="340898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B293-1927-EDCD-3D45-262725FCB5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6F13F9-82F5-C5AB-4775-DB1F37F2AB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4729E7-A28B-ADB6-F24B-4B235A4E2B3E}"/>
              </a:ext>
            </a:extLst>
          </p:cNvPr>
          <p:cNvSpPr>
            <a:spLocks noGrp="1"/>
          </p:cNvSpPr>
          <p:nvPr>
            <p:ph type="dt" sz="half" idx="10"/>
          </p:nvPr>
        </p:nvSpPr>
        <p:spPr/>
        <p:txBody>
          <a:bodyPr/>
          <a:lstStyle/>
          <a:p>
            <a:fld id="{C5F43052-6F74-4BD3-AC93-75DC17C6BDED}" type="datetimeFigureOut">
              <a:rPr lang="en-IN" smtClean="0"/>
              <a:t>31-07-2024</a:t>
            </a:fld>
            <a:endParaRPr lang="en-IN"/>
          </a:p>
        </p:txBody>
      </p:sp>
      <p:sp>
        <p:nvSpPr>
          <p:cNvPr id="5" name="Footer Placeholder 4">
            <a:extLst>
              <a:ext uri="{FF2B5EF4-FFF2-40B4-BE49-F238E27FC236}">
                <a16:creationId xmlns:a16="http://schemas.microsoft.com/office/drawing/2014/main" id="{5F89A97B-90B6-19E4-010F-E0F19D8E1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FE3214-A336-22A5-4A42-1FAAA1055E47}"/>
              </a:ext>
            </a:extLst>
          </p:cNvPr>
          <p:cNvSpPr>
            <a:spLocks noGrp="1"/>
          </p:cNvSpPr>
          <p:nvPr>
            <p:ph type="sldNum" sz="quarter" idx="12"/>
          </p:nvPr>
        </p:nvSpPr>
        <p:spPr/>
        <p:txBody>
          <a:bodyPr/>
          <a:lstStyle/>
          <a:p>
            <a:fld id="{14B7FA5F-34E9-4387-96B9-E15A40A160A2}" type="slidenum">
              <a:rPr lang="en-IN" smtClean="0"/>
              <a:t>‹#›</a:t>
            </a:fld>
            <a:endParaRPr lang="en-IN"/>
          </a:p>
        </p:txBody>
      </p:sp>
    </p:spTree>
    <p:extLst>
      <p:ext uri="{BB962C8B-B14F-4D97-AF65-F5344CB8AC3E}">
        <p14:creationId xmlns:p14="http://schemas.microsoft.com/office/powerpoint/2010/main" val="14206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8BB1C7-61AD-1515-42F2-5C454C9422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FA6315-9A76-9F45-7636-C739A348C7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25A95E-ACAE-5BCA-F715-3A0408388D57}"/>
              </a:ext>
            </a:extLst>
          </p:cNvPr>
          <p:cNvSpPr>
            <a:spLocks noGrp="1"/>
          </p:cNvSpPr>
          <p:nvPr>
            <p:ph type="dt" sz="half" idx="10"/>
          </p:nvPr>
        </p:nvSpPr>
        <p:spPr/>
        <p:txBody>
          <a:bodyPr/>
          <a:lstStyle/>
          <a:p>
            <a:fld id="{C5F43052-6F74-4BD3-AC93-75DC17C6BDED}" type="datetimeFigureOut">
              <a:rPr lang="en-IN" smtClean="0"/>
              <a:t>31-07-2024</a:t>
            </a:fld>
            <a:endParaRPr lang="en-IN"/>
          </a:p>
        </p:txBody>
      </p:sp>
      <p:sp>
        <p:nvSpPr>
          <p:cNvPr id="5" name="Footer Placeholder 4">
            <a:extLst>
              <a:ext uri="{FF2B5EF4-FFF2-40B4-BE49-F238E27FC236}">
                <a16:creationId xmlns:a16="http://schemas.microsoft.com/office/drawing/2014/main" id="{C27EC8F7-FFD1-1860-ADAC-4DC6506312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BAA7A1-DB8F-DDD3-F130-093BCAC416D4}"/>
              </a:ext>
            </a:extLst>
          </p:cNvPr>
          <p:cNvSpPr>
            <a:spLocks noGrp="1"/>
          </p:cNvSpPr>
          <p:nvPr>
            <p:ph type="sldNum" sz="quarter" idx="12"/>
          </p:nvPr>
        </p:nvSpPr>
        <p:spPr/>
        <p:txBody>
          <a:bodyPr/>
          <a:lstStyle/>
          <a:p>
            <a:fld id="{14B7FA5F-34E9-4387-96B9-E15A40A160A2}" type="slidenum">
              <a:rPr lang="en-IN" smtClean="0"/>
              <a:t>‹#›</a:t>
            </a:fld>
            <a:endParaRPr lang="en-IN"/>
          </a:p>
        </p:txBody>
      </p:sp>
    </p:spTree>
    <p:extLst>
      <p:ext uri="{BB962C8B-B14F-4D97-AF65-F5344CB8AC3E}">
        <p14:creationId xmlns:p14="http://schemas.microsoft.com/office/powerpoint/2010/main" val="262534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A8FB-49DF-D40C-9C96-48B8DD4483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C5B5A6-7A3A-180F-DA3E-2D9CF55BB2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CFB66-0753-7DBF-C35B-33208A4F0EF4}"/>
              </a:ext>
            </a:extLst>
          </p:cNvPr>
          <p:cNvSpPr>
            <a:spLocks noGrp="1"/>
          </p:cNvSpPr>
          <p:nvPr>
            <p:ph type="dt" sz="half" idx="10"/>
          </p:nvPr>
        </p:nvSpPr>
        <p:spPr/>
        <p:txBody>
          <a:bodyPr/>
          <a:lstStyle/>
          <a:p>
            <a:fld id="{C5F43052-6F74-4BD3-AC93-75DC17C6BDED}" type="datetimeFigureOut">
              <a:rPr lang="en-IN" smtClean="0"/>
              <a:t>31-07-2024</a:t>
            </a:fld>
            <a:endParaRPr lang="en-IN"/>
          </a:p>
        </p:txBody>
      </p:sp>
      <p:sp>
        <p:nvSpPr>
          <p:cNvPr id="5" name="Footer Placeholder 4">
            <a:extLst>
              <a:ext uri="{FF2B5EF4-FFF2-40B4-BE49-F238E27FC236}">
                <a16:creationId xmlns:a16="http://schemas.microsoft.com/office/drawing/2014/main" id="{6B5126A5-3D1F-F063-324E-A7B0B7622B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952BBA-13D3-AC21-86BD-098BC07BA7D8}"/>
              </a:ext>
            </a:extLst>
          </p:cNvPr>
          <p:cNvSpPr>
            <a:spLocks noGrp="1"/>
          </p:cNvSpPr>
          <p:nvPr>
            <p:ph type="sldNum" sz="quarter" idx="12"/>
          </p:nvPr>
        </p:nvSpPr>
        <p:spPr/>
        <p:txBody>
          <a:bodyPr/>
          <a:lstStyle/>
          <a:p>
            <a:fld id="{14B7FA5F-34E9-4387-96B9-E15A40A160A2}" type="slidenum">
              <a:rPr lang="en-IN" smtClean="0"/>
              <a:t>‹#›</a:t>
            </a:fld>
            <a:endParaRPr lang="en-IN"/>
          </a:p>
        </p:txBody>
      </p:sp>
    </p:spTree>
    <p:extLst>
      <p:ext uri="{BB962C8B-B14F-4D97-AF65-F5344CB8AC3E}">
        <p14:creationId xmlns:p14="http://schemas.microsoft.com/office/powerpoint/2010/main" val="2900918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3F53-93C0-F3A4-993B-AF2AD7D96F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74EC3B-BDE0-D9E1-99AF-4743189562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475224-6C34-9483-CF15-29BD84277227}"/>
              </a:ext>
            </a:extLst>
          </p:cNvPr>
          <p:cNvSpPr>
            <a:spLocks noGrp="1"/>
          </p:cNvSpPr>
          <p:nvPr>
            <p:ph type="dt" sz="half" idx="10"/>
          </p:nvPr>
        </p:nvSpPr>
        <p:spPr/>
        <p:txBody>
          <a:bodyPr/>
          <a:lstStyle/>
          <a:p>
            <a:fld id="{C5F43052-6F74-4BD3-AC93-75DC17C6BDED}" type="datetimeFigureOut">
              <a:rPr lang="en-IN" smtClean="0"/>
              <a:t>31-07-2024</a:t>
            </a:fld>
            <a:endParaRPr lang="en-IN"/>
          </a:p>
        </p:txBody>
      </p:sp>
      <p:sp>
        <p:nvSpPr>
          <p:cNvPr id="5" name="Footer Placeholder 4">
            <a:extLst>
              <a:ext uri="{FF2B5EF4-FFF2-40B4-BE49-F238E27FC236}">
                <a16:creationId xmlns:a16="http://schemas.microsoft.com/office/drawing/2014/main" id="{CC35C73B-34FD-2D43-9456-4204D6605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2E207-AB45-5872-B74C-F7BD58C66F63}"/>
              </a:ext>
            </a:extLst>
          </p:cNvPr>
          <p:cNvSpPr>
            <a:spLocks noGrp="1"/>
          </p:cNvSpPr>
          <p:nvPr>
            <p:ph type="sldNum" sz="quarter" idx="12"/>
          </p:nvPr>
        </p:nvSpPr>
        <p:spPr/>
        <p:txBody>
          <a:bodyPr/>
          <a:lstStyle/>
          <a:p>
            <a:fld id="{14B7FA5F-34E9-4387-96B9-E15A40A160A2}" type="slidenum">
              <a:rPr lang="en-IN" smtClean="0"/>
              <a:t>‹#›</a:t>
            </a:fld>
            <a:endParaRPr lang="en-IN"/>
          </a:p>
        </p:txBody>
      </p:sp>
    </p:spTree>
    <p:extLst>
      <p:ext uri="{BB962C8B-B14F-4D97-AF65-F5344CB8AC3E}">
        <p14:creationId xmlns:p14="http://schemas.microsoft.com/office/powerpoint/2010/main" val="48474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40EF-D3A7-5FE3-F1FE-9562F72A24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B41E12-2D9B-225C-4519-122AE7473E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87BC18-B24E-8DA4-6F8A-8749B7EDE6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70BB64-5B0B-C671-FEB8-13576F02BCE2}"/>
              </a:ext>
            </a:extLst>
          </p:cNvPr>
          <p:cNvSpPr>
            <a:spLocks noGrp="1"/>
          </p:cNvSpPr>
          <p:nvPr>
            <p:ph type="dt" sz="half" idx="10"/>
          </p:nvPr>
        </p:nvSpPr>
        <p:spPr/>
        <p:txBody>
          <a:bodyPr/>
          <a:lstStyle/>
          <a:p>
            <a:fld id="{C5F43052-6F74-4BD3-AC93-75DC17C6BDED}" type="datetimeFigureOut">
              <a:rPr lang="en-IN" smtClean="0"/>
              <a:t>31-07-2024</a:t>
            </a:fld>
            <a:endParaRPr lang="en-IN"/>
          </a:p>
        </p:txBody>
      </p:sp>
      <p:sp>
        <p:nvSpPr>
          <p:cNvPr id="6" name="Footer Placeholder 5">
            <a:extLst>
              <a:ext uri="{FF2B5EF4-FFF2-40B4-BE49-F238E27FC236}">
                <a16:creationId xmlns:a16="http://schemas.microsoft.com/office/drawing/2014/main" id="{A42F907B-2B49-647D-2431-81AFA82208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09D552-DA9C-C11D-3C02-79478281BFCD}"/>
              </a:ext>
            </a:extLst>
          </p:cNvPr>
          <p:cNvSpPr>
            <a:spLocks noGrp="1"/>
          </p:cNvSpPr>
          <p:nvPr>
            <p:ph type="sldNum" sz="quarter" idx="12"/>
          </p:nvPr>
        </p:nvSpPr>
        <p:spPr/>
        <p:txBody>
          <a:bodyPr/>
          <a:lstStyle/>
          <a:p>
            <a:fld id="{14B7FA5F-34E9-4387-96B9-E15A40A160A2}" type="slidenum">
              <a:rPr lang="en-IN" smtClean="0"/>
              <a:t>‹#›</a:t>
            </a:fld>
            <a:endParaRPr lang="en-IN"/>
          </a:p>
        </p:txBody>
      </p:sp>
    </p:spTree>
    <p:extLst>
      <p:ext uri="{BB962C8B-B14F-4D97-AF65-F5344CB8AC3E}">
        <p14:creationId xmlns:p14="http://schemas.microsoft.com/office/powerpoint/2010/main" val="167937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4223-34A6-B593-0CD8-F5E4EA0025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9611E3-53A6-4FDF-609F-C5CCC0DD96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580D9F-34C3-8329-CF03-DE66C5CF17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A11602-7E0F-5D1D-D55D-BC0652EC1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74E6E3-F910-D4CF-D085-56FCC85D94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88D0AE-4FF9-D8EB-04A5-E0A4D63934E4}"/>
              </a:ext>
            </a:extLst>
          </p:cNvPr>
          <p:cNvSpPr>
            <a:spLocks noGrp="1"/>
          </p:cNvSpPr>
          <p:nvPr>
            <p:ph type="dt" sz="half" idx="10"/>
          </p:nvPr>
        </p:nvSpPr>
        <p:spPr/>
        <p:txBody>
          <a:bodyPr/>
          <a:lstStyle/>
          <a:p>
            <a:fld id="{C5F43052-6F74-4BD3-AC93-75DC17C6BDED}" type="datetimeFigureOut">
              <a:rPr lang="en-IN" smtClean="0"/>
              <a:t>31-07-2024</a:t>
            </a:fld>
            <a:endParaRPr lang="en-IN"/>
          </a:p>
        </p:txBody>
      </p:sp>
      <p:sp>
        <p:nvSpPr>
          <p:cNvPr id="8" name="Footer Placeholder 7">
            <a:extLst>
              <a:ext uri="{FF2B5EF4-FFF2-40B4-BE49-F238E27FC236}">
                <a16:creationId xmlns:a16="http://schemas.microsoft.com/office/drawing/2014/main" id="{A89925A8-D528-8B55-E00A-37690BCA68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06D6BE-0DAB-41A5-891D-35F222660483}"/>
              </a:ext>
            </a:extLst>
          </p:cNvPr>
          <p:cNvSpPr>
            <a:spLocks noGrp="1"/>
          </p:cNvSpPr>
          <p:nvPr>
            <p:ph type="sldNum" sz="quarter" idx="12"/>
          </p:nvPr>
        </p:nvSpPr>
        <p:spPr/>
        <p:txBody>
          <a:bodyPr/>
          <a:lstStyle/>
          <a:p>
            <a:fld id="{14B7FA5F-34E9-4387-96B9-E15A40A160A2}" type="slidenum">
              <a:rPr lang="en-IN" smtClean="0"/>
              <a:t>‹#›</a:t>
            </a:fld>
            <a:endParaRPr lang="en-IN"/>
          </a:p>
        </p:txBody>
      </p:sp>
    </p:spTree>
    <p:extLst>
      <p:ext uri="{BB962C8B-B14F-4D97-AF65-F5344CB8AC3E}">
        <p14:creationId xmlns:p14="http://schemas.microsoft.com/office/powerpoint/2010/main" val="281146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82A9-55AE-EC00-DA61-92462EB67E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29A5BA-AD32-DB3F-7C1C-56A60BB81808}"/>
              </a:ext>
            </a:extLst>
          </p:cNvPr>
          <p:cNvSpPr>
            <a:spLocks noGrp="1"/>
          </p:cNvSpPr>
          <p:nvPr>
            <p:ph type="dt" sz="half" idx="10"/>
          </p:nvPr>
        </p:nvSpPr>
        <p:spPr/>
        <p:txBody>
          <a:bodyPr/>
          <a:lstStyle/>
          <a:p>
            <a:fld id="{C5F43052-6F74-4BD3-AC93-75DC17C6BDED}" type="datetimeFigureOut">
              <a:rPr lang="en-IN" smtClean="0"/>
              <a:t>31-07-2024</a:t>
            </a:fld>
            <a:endParaRPr lang="en-IN"/>
          </a:p>
        </p:txBody>
      </p:sp>
      <p:sp>
        <p:nvSpPr>
          <p:cNvPr id="4" name="Footer Placeholder 3">
            <a:extLst>
              <a:ext uri="{FF2B5EF4-FFF2-40B4-BE49-F238E27FC236}">
                <a16:creationId xmlns:a16="http://schemas.microsoft.com/office/drawing/2014/main" id="{61B6F7B9-6C47-3270-EF37-AD7117890F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D48DD9-00B0-62AC-7DC8-53F82B488FCA}"/>
              </a:ext>
            </a:extLst>
          </p:cNvPr>
          <p:cNvSpPr>
            <a:spLocks noGrp="1"/>
          </p:cNvSpPr>
          <p:nvPr>
            <p:ph type="sldNum" sz="quarter" idx="12"/>
          </p:nvPr>
        </p:nvSpPr>
        <p:spPr/>
        <p:txBody>
          <a:bodyPr/>
          <a:lstStyle/>
          <a:p>
            <a:fld id="{14B7FA5F-34E9-4387-96B9-E15A40A160A2}" type="slidenum">
              <a:rPr lang="en-IN" smtClean="0"/>
              <a:t>‹#›</a:t>
            </a:fld>
            <a:endParaRPr lang="en-IN"/>
          </a:p>
        </p:txBody>
      </p:sp>
    </p:spTree>
    <p:extLst>
      <p:ext uri="{BB962C8B-B14F-4D97-AF65-F5344CB8AC3E}">
        <p14:creationId xmlns:p14="http://schemas.microsoft.com/office/powerpoint/2010/main" val="163595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93824-E5AF-FDE6-59DD-75F00AA3A792}"/>
              </a:ext>
            </a:extLst>
          </p:cNvPr>
          <p:cNvSpPr>
            <a:spLocks noGrp="1"/>
          </p:cNvSpPr>
          <p:nvPr>
            <p:ph type="dt" sz="half" idx="10"/>
          </p:nvPr>
        </p:nvSpPr>
        <p:spPr/>
        <p:txBody>
          <a:bodyPr/>
          <a:lstStyle/>
          <a:p>
            <a:fld id="{C5F43052-6F74-4BD3-AC93-75DC17C6BDED}" type="datetimeFigureOut">
              <a:rPr lang="en-IN" smtClean="0"/>
              <a:t>31-07-2024</a:t>
            </a:fld>
            <a:endParaRPr lang="en-IN"/>
          </a:p>
        </p:txBody>
      </p:sp>
      <p:sp>
        <p:nvSpPr>
          <p:cNvPr id="3" name="Footer Placeholder 2">
            <a:extLst>
              <a:ext uri="{FF2B5EF4-FFF2-40B4-BE49-F238E27FC236}">
                <a16:creationId xmlns:a16="http://schemas.microsoft.com/office/drawing/2014/main" id="{66DEEC21-3C7A-3326-3E0B-81F1F3D00D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F8C1DE-3493-11F7-B278-40F7273AFA17}"/>
              </a:ext>
            </a:extLst>
          </p:cNvPr>
          <p:cNvSpPr>
            <a:spLocks noGrp="1"/>
          </p:cNvSpPr>
          <p:nvPr>
            <p:ph type="sldNum" sz="quarter" idx="12"/>
          </p:nvPr>
        </p:nvSpPr>
        <p:spPr/>
        <p:txBody>
          <a:bodyPr/>
          <a:lstStyle/>
          <a:p>
            <a:fld id="{14B7FA5F-34E9-4387-96B9-E15A40A160A2}" type="slidenum">
              <a:rPr lang="en-IN" smtClean="0"/>
              <a:t>‹#›</a:t>
            </a:fld>
            <a:endParaRPr lang="en-IN"/>
          </a:p>
        </p:txBody>
      </p:sp>
    </p:spTree>
    <p:extLst>
      <p:ext uri="{BB962C8B-B14F-4D97-AF65-F5344CB8AC3E}">
        <p14:creationId xmlns:p14="http://schemas.microsoft.com/office/powerpoint/2010/main" val="357369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9689-4FE4-AA5A-FAC4-658A87BCB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E22324-D63E-B4C3-C27B-E418C6547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A9D18D-091A-9972-3EF7-2B7FC4F2B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ADB7F-A28C-9A83-5731-9DDD3EBD72D7}"/>
              </a:ext>
            </a:extLst>
          </p:cNvPr>
          <p:cNvSpPr>
            <a:spLocks noGrp="1"/>
          </p:cNvSpPr>
          <p:nvPr>
            <p:ph type="dt" sz="half" idx="10"/>
          </p:nvPr>
        </p:nvSpPr>
        <p:spPr/>
        <p:txBody>
          <a:bodyPr/>
          <a:lstStyle/>
          <a:p>
            <a:fld id="{C5F43052-6F74-4BD3-AC93-75DC17C6BDED}" type="datetimeFigureOut">
              <a:rPr lang="en-IN" smtClean="0"/>
              <a:t>31-07-2024</a:t>
            </a:fld>
            <a:endParaRPr lang="en-IN"/>
          </a:p>
        </p:txBody>
      </p:sp>
      <p:sp>
        <p:nvSpPr>
          <p:cNvPr id="6" name="Footer Placeholder 5">
            <a:extLst>
              <a:ext uri="{FF2B5EF4-FFF2-40B4-BE49-F238E27FC236}">
                <a16:creationId xmlns:a16="http://schemas.microsoft.com/office/drawing/2014/main" id="{7F6AE0FA-2929-397E-98AC-F55EEECDF2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9055BA-D2B5-B5C3-BE0B-7B8496992977}"/>
              </a:ext>
            </a:extLst>
          </p:cNvPr>
          <p:cNvSpPr>
            <a:spLocks noGrp="1"/>
          </p:cNvSpPr>
          <p:nvPr>
            <p:ph type="sldNum" sz="quarter" idx="12"/>
          </p:nvPr>
        </p:nvSpPr>
        <p:spPr/>
        <p:txBody>
          <a:bodyPr/>
          <a:lstStyle/>
          <a:p>
            <a:fld id="{14B7FA5F-34E9-4387-96B9-E15A40A160A2}" type="slidenum">
              <a:rPr lang="en-IN" smtClean="0"/>
              <a:t>‹#›</a:t>
            </a:fld>
            <a:endParaRPr lang="en-IN"/>
          </a:p>
        </p:txBody>
      </p:sp>
    </p:spTree>
    <p:extLst>
      <p:ext uri="{BB962C8B-B14F-4D97-AF65-F5344CB8AC3E}">
        <p14:creationId xmlns:p14="http://schemas.microsoft.com/office/powerpoint/2010/main" val="332967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2578-A332-BD01-0058-FE5190DC4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C2E59D-1893-8CBA-880F-4A99506FA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13B9D1-69B1-C372-B3B5-8289C8FF2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81E13-F493-32D6-D041-92EFD67E7A43}"/>
              </a:ext>
            </a:extLst>
          </p:cNvPr>
          <p:cNvSpPr>
            <a:spLocks noGrp="1"/>
          </p:cNvSpPr>
          <p:nvPr>
            <p:ph type="dt" sz="half" idx="10"/>
          </p:nvPr>
        </p:nvSpPr>
        <p:spPr/>
        <p:txBody>
          <a:bodyPr/>
          <a:lstStyle/>
          <a:p>
            <a:fld id="{C5F43052-6F74-4BD3-AC93-75DC17C6BDED}" type="datetimeFigureOut">
              <a:rPr lang="en-IN" smtClean="0"/>
              <a:t>31-07-2024</a:t>
            </a:fld>
            <a:endParaRPr lang="en-IN"/>
          </a:p>
        </p:txBody>
      </p:sp>
      <p:sp>
        <p:nvSpPr>
          <p:cNvPr id="6" name="Footer Placeholder 5">
            <a:extLst>
              <a:ext uri="{FF2B5EF4-FFF2-40B4-BE49-F238E27FC236}">
                <a16:creationId xmlns:a16="http://schemas.microsoft.com/office/drawing/2014/main" id="{56A320E9-200B-5B7E-0DA3-5DE454FF9B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01EB39-F784-70CC-DB1E-D46125E4B8FF}"/>
              </a:ext>
            </a:extLst>
          </p:cNvPr>
          <p:cNvSpPr>
            <a:spLocks noGrp="1"/>
          </p:cNvSpPr>
          <p:nvPr>
            <p:ph type="sldNum" sz="quarter" idx="12"/>
          </p:nvPr>
        </p:nvSpPr>
        <p:spPr/>
        <p:txBody>
          <a:bodyPr/>
          <a:lstStyle/>
          <a:p>
            <a:fld id="{14B7FA5F-34E9-4387-96B9-E15A40A160A2}" type="slidenum">
              <a:rPr lang="en-IN" smtClean="0"/>
              <a:t>‹#›</a:t>
            </a:fld>
            <a:endParaRPr lang="en-IN"/>
          </a:p>
        </p:txBody>
      </p:sp>
    </p:spTree>
    <p:extLst>
      <p:ext uri="{BB962C8B-B14F-4D97-AF65-F5344CB8AC3E}">
        <p14:creationId xmlns:p14="http://schemas.microsoft.com/office/powerpoint/2010/main" val="66690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709A8C-FCFB-9064-8BF5-AC633C06D8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44BFC7-E3F3-D123-BB47-294F1052C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B9BAA0-920E-D90E-1A67-07C1CE841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F43052-6F74-4BD3-AC93-75DC17C6BDED}" type="datetimeFigureOut">
              <a:rPr lang="en-IN" smtClean="0"/>
              <a:t>31-07-2024</a:t>
            </a:fld>
            <a:endParaRPr lang="en-IN"/>
          </a:p>
        </p:txBody>
      </p:sp>
      <p:sp>
        <p:nvSpPr>
          <p:cNvPr id="5" name="Footer Placeholder 4">
            <a:extLst>
              <a:ext uri="{FF2B5EF4-FFF2-40B4-BE49-F238E27FC236}">
                <a16:creationId xmlns:a16="http://schemas.microsoft.com/office/drawing/2014/main" id="{3FAD6576-81BF-41BF-0748-C5B506E373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AA9EA2C-C061-AE79-DFFC-2DE45FCA6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B7FA5F-34E9-4387-96B9-E15A40A160A2}" type="slidenum">
              <a:rPr lang="en-IN" smtClean="0"/>
              <a:t>‹#›</a:t>
            </a:fld>
            <a:endParaRPr lang="en-IN"/>
          </a:p>
        </p:txBody>
      </p:sp>
    </p:spTree>
    <p:extLst>
      <p:ext uri="{BB962C8B-B14F-4D97-AF65-F5344CB8AC3E}">
        <p14:creationId xmlns:p14="http://schemas.microsoft.com/office/powerpoint/2010/main" val="394209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C403D-7E1E-9F0C-32E3-1240CBB6E792}"/>
              </a:ext>
            </a:extLst>
          </p:cNvPr>
          <p:cNvSpPr>
            <a:spLocks noGrp="1"/>
          </p:cNvSpPr>
          <p:nvPr>
            <p:ph type="ctrTitle"/>
          </p:nvPr>
        </p:nvSpPr>
        <p:spPr/>
        <p:txBody>
          <a:bodyPr>
            <a:normAutofit fontScale="90000"/>
          </a:bodyPr>
          <a:lstStyle/>
          <a:p>
            <a:r>
              <a:rPr lang="en-US" dirty="0">
                <a:ln w="0"/>
                <a:effectLst>
                  <a:outerShdw blurRad="38100" dist="19050" dir="2700000" algn="tl" rotWithShape="0">
                    <a:schemeClr val="dk1">
                      <a:alpha val="40000"/>
                    </a:schemeClr>
                  </a:outerShdw>
                </a:effectLst>
              </a:rPr>
              <a:t>ARTIFICIAL INTELLIGENT MONITORING SYSTEM(AIMS)</a:t>
            </a:r>
            <a:endParaRPr lang="en-IN" dirty="0">
              <a:ln w="0"/>
              <a:effectLst>
                <a:outerShdw blurRad="38100" dist="19050" dir="2700000" algn="tl" rotWithShape="0">
                  <a:schemeClr val="dk1">
                    <a:alpha val="40000"/>
                  </a:schemeClr>
                </a:outerShdw>
              </a:effectLst>
            </a:endParaRPr>
          </a:p>
        </p:txBody>
      </p:sp>
      <p:sp>
        <p:nvSpPr>
          <p:cNvPr id="3" name="Subtitle 2">
            <a:extLst>
              <a:ext uri="{FF2B5EF4-FFF2-40B4-BE49-F238E27FC236}">
                <a16:creationId xmlns:a16="http://schemas.microsoft.com/office/drawing/2014/main" id="{73021FEB-2235-C91E-C321-893E69F5276E}"/>
              </a:ext>
              <a:ext uri="{C183D7F6-B498-43B3-948B-1728B52AA6E4}">
                <adec:decorative xmlns:adec="http://schemas.microsoft.com/office/drawing/2017/decorative" val="0"/>
              </a:ext>
            </a:extLst>
          </p:cNvPr>
          <p:cNvSpPr>
            <a:spLocks noGrp="1"/>
          </p:cNvSpPr>
          <p:nvPr>
            <p:ph type="subTitle" idx="1"/>
          </p:nvPr>
        </p:nvSpPr>
        <p:spPr>
          <a:xfrm>
            <a:off x="8613059" y="4437780"/>
            <a:ext cx="2448232" cy="1655762"/>
          </a:xfrm>
        </p:spPr>
        <p:txBody>
          <a:bodyPr/>
          <a:lstStyle/>
          <a:p>
            <a:r>
              <a:rPr lang="en-US" dirty="0"/>
              <a:t>CH.SAI AKHIL</a:t>
            </a:r>
          </a:p>
          <a:p>
            <a:r>
              <a:rPr lang="en-US" dirty="0"/>
              <a:t>192311311</a:t>
            </a:r>
            <a:endParaRPr lang="en-IN" dirty="0"/>
          </a:p>
        </p:txBody>
      </p:sp>
    </p:spTree>
    <p:extLst>
      <p:ext uri="{BB962C8B-B14F-4D97-AF65-F5344CB8AC3E}">
        <p14:creationId xmlns:p14="http://schemas.microsoft.com/office/powerpoint/2010/main" val="1868794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339D26-AC5E-4BA8-BF58-2284BC92C003}"/>
              </a:ext>
            </a:extLst>
          </p:cNvPr>
          <p:cNvSpPr txBox="1"/>
          <p:nvPr/>
        </p:nvSpPr>
        <p:spPr>
          <a:xfrm>
            <a:off x="0" y="0"/>
            <a:ext cx="12192000" cy="8002191"/>
          </a:xfrm>
          <a:prstGeom prst="rect">
            <a:avLst/>
          </a:prstGeom>
          <a:noFill/>
        </p:spPr>
        <p:txBody>
          <a:bodyPr wrap="square" rtlCol="0">
            <a:spAutoFit/>
          </a:bodyPr>
          <a:lstStyle/>
          <a:p>
            <a:pPr algn="l"/>
            <a:r>
              <a:rPr lang="en-US" sz="2000" b="1" i="0" dirty="0">
                <a:solidFill>
                  <a:srgbClr val="0D0D0D"/>
                </a:solidFill>
                <a:effectLst/>
                <a:highlight>
                  <a:srgbClr val="FFFFFF"/>
                </a:highlight>
                <a:latin typeface="ui-sans-serif"/>
              </a:rPr>
              <a:t>Use Cases:</a:t>
            </a:r>
          </a:p>
          <a:p>
            <a:pPr algn="l"/>
            <a:r>
              <a:rPr lang="en-US" sz="2000" b="0" i="0" dirty="0">
                <a:solidFill>
                  <a:srgbClr val="0D0D0D"/>
                </a:solidFill>
                <a:effectLst/>
                <a:highlight>
                  <a:srgbClr val="FFFFFF"/>
                </a:highlight>
                <a:latin typeface="ui-sans-serif"/>
              </a:rPr>
              <a:t>  Planning and evaluating the effects of infrastructure changes.</a:t>
            </a:r>
          </a:p>
          <a:p>
            <a:pPr algn="l"/>
            <a:r>
              <a:rPr lang="en-US" sz="2000" b="0" i="0" dirty="0">
                <a:solidFill>
                  <a:srgbClr val="0D0D0D"/>
                </a:solidFill>
                <a:effectLst/>
                <a:highlight>
                  <a:srgbClr val="FFFFFF"/>
                </a:highlight>
                <a:latin typeface="ui-sans-serif"/>
              </a:rPr>
              <a:t>  Training traffic management personnel.</a:t>
            </a:r>
          </a:p>
          <a:p>
            <a:pPr algn="l"/>
            <a:endParaRPr lang="en-US" sz="2000" dirty="0">
              <a:solidFill>
                <a:srgbClr val="0D0D0D"/>
              </a:solidFill>
              <a:highlight>
                <a:srgbClr val="FFFFFF"/>
              </a:highlight>
              <a:latin typeface="ui-sans-serif"/>
            </a:endParaRPr>
          </a:p>
          <a:p>
            <a:pPr algn="l"/>
            <a:r>
              <a:rPr lang="en-US" sz="2000" b="1" i="0" dirty="0">
                <a:solidFill>
                  <a:srgbClr val="0D0D0D"/>
                </a:solidFill>
                <a:effectLst/>
                <a:highlight>
                  <a:srgbClr val="FFFFFF"/>
                </a:highlight>
                <a:latin typeface="ui-sans-serif"/>
              </a:rPr>
              <a:t>3.Heatmap Overlays for GPS Data:</a:t>
            </a:r>
          </a:p>
          <a:p>
            <a:pPr algn="l"/>
            <a:r>
              <a:rPr lang="en-US" sz="2000" b="1" i="0" dirty="0">
                <a:solidFill>
                  <a:srgbClr val="0D0D0D"/>
                </a:solidFill>
                <a:effectLst/>
                <a:highlight>
                  <a:srgbClr val="FFFFFF"/>
                </a:highlight>
                <a:latin typeface="ui-sans-serif"/>
              </a:rPr>
              <a:t>   Description:</a:t>
            </a:r>
          </a:p>
          <a:p>
            <a:pPr algn="l"/>
            <a:r>
              <a:rPr lang="en-US" sz="2000" b="1" i="0" dirty="0">
                <a:solidFill>
                  <a:srgbClr val="0D0D0D"/>
                </a:solidFill>
                <a:effectLst/>
                <a:highlight>
                  <a:srgbClr val="FFFFFF"/>
                </a:highlight>
                <a:latin typeface="ui-sans-serif"/>
              </a:rPr>
              <a:t>   GPS Trace Heatmaps</a:t>
            </a:r>
            <a:r>
              <a:rPr lang="en-US" sz="2000" b="0" i="0" dirty="0">
                <a:solidFill>
                  <a:srgbClr val="0D0D0D"/>
                </a:solidFill>
                <a:effectLst/>
                <a:highlight>
                  <a:srgbClr val="FFFFFF"/>
                </a:highlight>
                <a:latin typeface="ui-sans-serif"/>
              </a:rPr>
              <a:t>: Visualize the paths taken by vehicles equipped with GPS devices, showing popular routes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and travel patterns.</a:t>
            </a:r>
          </a:p>
          <a:p>
            <a:pPr algn="l"/>
            <a:r>
              <a:rPr lang="en-US" sz="2000" b="1" i="0" dirty="0">
                <a:solidFill>
                  <a:srgbClr val="0D0D0D"/>
                </a:solidFill>
                <a:effectLst/>
                <a:highlight>
                  <a:srgbClr val="FFFFFF"/>
                </a:highlight>
                <a:latin typeface="ui-sans-serif"/>
              </a:rPr>
              <a:t>   Use Cases:</a:t>
            </a:r>
          </a:p>
          <a:p>
            <a:pPr algn="l"/>
            <a:r>
              <a:rPr lang="en-US" sz="2000" b="0" i="0" dirty="0">
                <a:solidFill>
                  <a:srgbClr val="0D0D0D"/>
                </a:solidFill>
                <a:effectLst/>
                <a:highlight>
                  <a:srgbClr val="FFFFFF"/>
                </a:highlight>
                <a:latin typeface="ui-sans-serif"/>
              </a:rPr>
              <a:t>    Analyzing common travel routes and origin-destination pairs.</a:t>
            </a:r>
          </a:p>
          <a:p>
            <a:pPr algn="l"/>
            <a:r>
              <a:rPr lang="en-US" sz="2000" b="0" i="0" dirty="0">
                <a:solidFill>
                  <a:srgbClr val="0D0D0D"/>
                </a:solidFill>
                <a:effectLst/>
                <a:highlight>
                  <a:srgbClr val="FFFFFF"/>
                </a:highlight>
                <a:latin typeface="ui-sans-serif"/>
              </a:rPr>
              <a:t>    Identifying areas of high traffic flow for infrastructure improvements.</a:t>
            </a:r>
          </a:p>
          <a:p>
            <a:pPr algn="l"/>
            <a:endParaRPr lang="en-US" sz="2000" dirty="0">
              <a:solidFill>
                <a:srgbClr val="0D0D0D"/>
              </a:solidFill>
              <a:highlight>
                <a:srgbClr val="FFFFFF"/>
              </a:highlight>
              <a:latin typeface="ui-sans-serif"/>
            </a:endParaRPr>
          </a:p>
          <a:p>
            <a:pPr algn="l"/>
            <a:r>
              <a:rPr lang="en-US" sz="2000" b="1" i="0" dirty="0">
                <a:solidFill>
                  <a:srgbClr val="0D0D0D"/>
                </a:solidFill>
                <a:effectLst/>
                <a:highlight>
                  <a:srgbClr val="FFFFFF"/>
                </a:highlight>
                <a:latin typeface="ui-sans-serif"/>
              </a:rPr>
              <a:t>4.Graphs and Charts:</a:t>
            </a:r>
          </a:p>
          <a:p>
            <a:pPr algn="l"/>
            <a:r>
              <a:rPr lang="en-US" sz="2000" b="1" i="0" dirty="0">
                <a:solidFill>
                  <a:srgbClr val="0D0D0D"/>
                </a:solidFill>
                <a:effectLst/>
                <a:highlight>
                  <a:srgbClr val="FFFFFF"/>
                </a:highlight>
                <a:latin typeface="ui-sans-serif"/>
              </a:rPr>
              <a:t>    Description:</a:t>
            </a:r>
          </a:p>
          <a:p>
            <a:pPr algn="l"/>
            <a:r>
              <a:rPr lang="en-US" sz="2000" b="1" i="0" dirty="0">
                <a:solidFill>
                  <a:srgbClr val="0D0D0D"/>
                </a:solidFill>
                <a:effectLst/>
                <a:highlight>
                  <a:srgbClr val="FFFFFF"/>
                </a:highlight>
                <a:latin typeface="ui-sans-serif"/>
              </a:rPr>
              <a:t>    Bar Charts, Line Graphs, and Pie Charts</a:t>
            </a:r>
            <a:r>
              <a:rPr lang="en-US" sz="2000" b="0" i="0" dirty="0">
                <a:solidFill>
                  <a:srgbClr val="0D0D0D"/>
                </a:solidFill>
                <a:effectLst/>
                <a:highlight>
                  <a:srgbClr val="FFFFFF"/>
                </a:highlight>
                <a:latin typeface="ui-sans-serif"/>
              </a:rPr>
              <a:t>: Represent various traffic metrics like vehicle counts, incident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frequencies, and mode shares.</a:t>
            </a:r>
          </a:p>
          <a:p>
            <a:pPr algn="l"/>
            <a:r>
              <a:rPr lang="en-US" sz="2000" b="1" i="0" dirty="0">
                <a:solidFill>
                  <a:srgbClr val="0D0D0D"/>
                </a:solidFill>
                <a:effectLst/>
                <a:highlight>
                  <a:srgbClr val="FFFFFF"/>
                </a:highlight>
                <a:latin typeface="ui-sans-serif"/>
              </a:rPr>
              <a:t>    Histograms and Box Plots</a:t>
            </a:r>
            <a:r>
              <a:rPr lang="en-US" sz="2000" b="0" i="0" dirty="0">
                <a:solidFill>
                  <a:srgbClr val="0D0D0D"/>
                </a:solidFill>
                <a:effectLst/>
                <a:highlight>
                  <a:srgbClr val="FFFFFF"/>
                </a:highlight>
                <a:latin typeface="ui-sans-serif"/>
              </a:rPr>
              <a:t>: Show distributions and variations in data, such as travel times and speeds.</a:t>
            </a:r>
          </a:p>
          <a:p>
            <a:pPr algn="l"/>
            <a:r>
              <a:rPr lang="en-US" sz="2000" b="1" i="0" dirty="0">
                <a:solidFill>
                  <a:srgbClr val="0D0D0D"/>
                </a:solidFill>
                <a:effectLst/>
                <a:highlight>
                  <a:srgbClr val="FFFFFF"/>
                </a:highlight>
                <a:latin typeface="ui-sans-serif"/>
              </a:rPr>
              <a:t>    Use Cases:</a:t>
            </a:r>
          </a:p>
          <a:p>
            <a:pPr algn="l"/>
            <a:r>
              <a:rPr lang="en-US" sz="2000" b="0" i="0" dirty="0">
                <a:solidFill>
                  <a:srgbClr val="0D0D0D"/>
                </a:solidFill>
                <a:effectLst/>
                <a:highlight>
                  <a:srgbClr val="FFFFFF"/>
                </a:highlight>
                <a:latin typeface="ui-sans-serif"/>
              </a:rPr>
              <a:t>     Detailed analysis of specific metrics over time.</a:t>
            </a:r>
          </a:p>
          <a:p>
            <a:pPr algn="l"/>
            <a:r>
              <a:rPr lang="en-US" sz="2000" b="0" i="0" dirty="0">
                <a:solidFill>
                  <a:srgbClr val="0D0D0D"/>
                </a:solidFill>
                <a:effectLst/>
                <a:highlight>
                  <a:srgbClr val="FFFFFF"/>
                </a:highlight>
                <a:latin typeface="ui-sans-serif"/>
              </a:rPr>
              <a:t>     Comparing different traffic parameters across locations or times.</a:t>
            </a:r>
          </a:p>
          <a:p>
            <a:pPr algn="l"/>
            <a:endParaRPr lang="en-US" sz="2000" b="0" i="0" dirty="0">
              <a:solidFill>
                <a:srgbClr val="0D0D0D"/>
              </a:solidFill>
              <a:effectLst/>
              <a:highlight>
                <a:srgbClr val="FFFFFF"/>
              </a:highlight>
              <a:latin typeface="ui-sans-serif"/>
            </a:endParaRPr>
          </a:p>
          <a:p>
            <a:pPr algn="l"/>
            <a:endParaRPr lang="en-US" sz="2000" b="0" i="0" dirty="0">
              <a:solidFill>
                <a:srgbClr val="0D0D0D"/>
              </a:solidFill>
              <a:effectLst/>
              <a:highlight>
                <a:srgbClr val="FFFFFF"/>
              </a:highlight>
              <a:latin typeface="ui-sans-serif"/>
            </a:endParaRPr>
          </a:p>
          <a:p>
            <a:pPr algn="l"/>
            <a:endParaRPr lang="en-US" sz="2000" dirty="0">
              <a:solidFill>
                <a:srgbClr val="0D0D0D"/>
              </a:solidFill>
              <a:highlight>
                <a:srgbClr val="FFFFFF"/>
              </a:highlight>
              <a:latin typeface="ui-sans-serif"/>
            </a:endParaRPr>
          </a:p>
          <a:p>
            <a:pPr algn="l"/>
            <a:endParaRPr lang="en-US" sz="1800" b="0" i="0" dirty="0">
              <a:solidFill>
                <a:srgbClr val="0D0D0D"/>
              </a:solidFill>
              <a:effectLst/>
              <a:highlight>
                <a:srgbClr val="FFFFFF"/>
              </a:highlight>
              <a:latin typeface="ui-sans-serif"/>
            </a:endParaRPr>
          </a:p>
          <a:p>
            <a:pPr algn="l"/>
            <a:endParaRPr lang="en-US" sz="1800" b="0" i="0" dirty="0">
              <a:solidFill>
                <a:srgbClr val="0D0D0D"/>
              </a:solidFill>
              <a:effectLst/>
              <a:highlight>
                <a:srgbClr val="FFFFFF"/>
              </a:highlight>
              <a:latin typeface="ui-sans-serif"/>
            </a:endParaRPr>
          </a:p>
          <a:p>
            <a:endParaRPr lang="en-IN" dirty="0"/>
          </a:p>
        </p:txBody>
      </p:sp>
    </p:spTree>
    <p:extLst>
      <p:ext uri="{BB962C8B-B14F-4D97-AF65-F5344CB8AC3E}">
        <p14:creationId xmlns:p14="http://schemas.microsoft.com/office/powerpoint/2010/main" val="2139102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FF0654-0FFD-FCE0-185D-02C1CF880ED4}"/>
              </a:ext>
            </a:extLst>
          </p:cNvPr>
          <p:cNvSpPr txBox="1"/>
          <p:nvPr/>
        </p:nvSpPr>
        <p:spPr>
          <a:xfrm>
            <a:off x="0" y="0"/>
            <a:ext cx="12192000" cy="6063198"/>
          </a:xfrm>
          <a:prstGeom prst="rect">
            <a:avLst/>
          </a:prstGeom>
          <a:noFill/>
        </p:spPr>
        <p:txBody>
          <a:bodyPr wrap="square" rtlCol="0">
            <a:spAutoFit/>
          </a:bodyPr>
          <a:lstStyle/>
          <a:p>
            <a:r>
              <a:rPr lang="en-US" sz="2800" b="1" dirty="0"/>
              <a:t>COCLUSION:</a:t>
            </a:r>
          </a:p>
          <a:p>
            <a:pPr algn="l"/>
            <a:r>
              <a:rPr lang="en-US" sz="2000" dirty="0"/>
              <a:t>The AI-based traffic monitoring system would provide all-rounded management and optimization of urban transportation networks by collecting real-time and historical data for an in-depth understanding of traffic dynamics through various means of data collection, such as cameras, sensors, GPS, and others.</a:t>
            </a:r>
            <a:r>
              <a:rPr lang="en-US" sz="2000" b="0" i="0" dirty="0">
                <a:solidFill>
                  <a:srgbClr val="0D0D0D"/>
                </a:solidFill>
                <a:effectLst/>
                <a:highlight>
                  <a:srgbClr val="FFFFFF"/>
                </a:highlight>
                <a:latin typeface="ui-sans-serif"/>
              </a:rPr>
              <a:t> By leveraging advanced data processing techniques, including machine learning and computer vision, the system can predict traffic patterns, detect incidents, and provide actionable insights.</a:t>
            </a:r>
          </a:p>
          <a:p>
            <a:endParaRPr lang="en-US" sz="2000" dirty="0"/>
          </a:p>
          <a:p>
            <a:r>
              <a:rPr lang="en-US" sz="2000" dirty="0"/>
              <a:t>Effective visualization tools can make this data accessible and useable for stakeholders to drive informed decisions. Real-time maps of traffic flows and incident reporting, dashboards detailing all aspects of operations, or even 3D simulations fall into this category.</a:t>
            </a:r>
          </a:p>
          <a:p>
            <a:endParaRPr lang="en-US" sz="2000" dirty="0"/>
          </a:p>
          <a:p>
            <a:r>
              <a:rPr lang="en-US" sz="2000" dirty="0"/>
              <a:t>An AI-based traffic monitoring system is able to substantially improve flow, safety, and the environment. It provides a data-driven approach toward the management of traffic, reduces congestion, and generally enhances the efficiency of transportation networks. In addition, it has many other benefits in terms of faster incident detection and response, better resource allocation, and valuable insights for policy-making.</a:t>
            </a:r>
          </a:p>
          <a:p>
            <a:endParaRPr lang="en-US" sz="2000" dirty="0"/>
          </a:p>
          <a:p>
            <a:r>
              <a:rPr lang="en-US" sz="2000" b="0" i="0" dirty="0">
                <a:solidFill>
                  <a:srgbClr val="0D0D0D"/>
                </a:solidFill>
                <a:effectLst/>
                <a:highlight>
                  <a:srgbClr val="FFFFFF"/>
                </a:highlight>
                <a:latin typeface="ui-sans-serif"/>
              </a:rPr>
              <a:t>However, successful deployment requires careful consideration of data privacy, system integration, scalability, and public acceptance. By addressing these challenges, cities can harness the full potential of AI-driven traffic monitoring systems, creating smarter, safer, and more efficient urban environments.</a:t>
            </a:r>
            <a:endParaRPr lang="en-IN" sz="2000" dirty="0"/>
          </a:p>
        </p:txBody>
      </p:sp>
    </p:spTree>
    <p:extLst>
      <p:ext uri="{BB962C8B-B14F-4D97-AF65-F5344CB8AC3E}">
        <p14:creationId xmlns:p14="http://schemas.microsoft.com/office/powerpoint/2010/main" val="353901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9D1B9B-8AD4-D967-BF1F-1E62D99138BD}"/>
              </a:ext>
            </a:extLst>
          </p:cNvPr>
          <p:cNvSpPr txBox="1"/>
          <p:nvPr/>
        </p:nvSpPr>
        <p:spPr>
          <a:xfrm>
            <a:off x="0" y="88490"/>
            <a:ext cx="12123174" cy="2985433"/>
          </a:xfrm>
          <a:prstGeom prst="rect">
            <a:avLst/>
          </a:prstGeom>
          <a:noFill/>
        </p:spPr>
        <p:txBody>
          <a:bodyPr wrap="square" rtlCol="0">
            <a:spAutoFit/>
          </a:bodyPr>
          <a:lstStyle/>
          <a:p>
            <a:r>
              <a:rPr lang="en-US" sz="2800" b="1" dirty="0"/>
              <a:t>INTRODUCTION:</a:t>
            </a:r>
          </a:p>
          <a:p>
            <a:r>
              <a:rPr lang="en-US" sz="2000" dirty="0"/>
              <a:t>Monitoring traffic effectively has been one of the most important efforts in transportation engineering for years. To this day, most of the traffic monitoring centers rely on human operators to track the nature of traffic flows and oversee any incidents happening on the roads.</a:t>
            </a:r>
          </a:p>
          <a:p>
            <a:pPr marL="342900" indent="-342900">
              <a:buFont typeface="Wingdings" panose="05000000000000000000" pitchFamily="2" charset="2"/>
              <a:buChar char="Ø"/>
            </a:pPr>
            <a:endParaRPr lang="en-US" sz="2000" dirty="0"/>
          </a:p>
          <a:p>
            <a:r>
              <a:rPr lang="en-US" sz="2000" dirty="0"/>
              <a:t>An AI-enabled system can recognize every vehicle and, further, track characteristic movement patterns of the vehicle in order to identify dangerous driving behavior, such as erratic lane changing behavior. Another important aspect of an AI-enabled traffic monitoring system is the correct detection of any stationary vehicles on the road.</a:t>
            </a:r>
            <a:endParaRPr lang="en-IN" sz="2000" dirty="0"/>
          </a:p>
        </p:txBody>
      </p:sp>
      <p:pic>
        <p:nvPicPr>
          <p:cNvPr id="3" name="Picture 2">
            <a:extLst>
              <a:ext uri="{FF2B5EF4-FFF2-40B4-BE49-F238E27FC236}">
                <a16:creationId xmlns:a16="http://schemas.microsoft.com/office/drawing/2014/main" id="{D05ABC1C-1A8F-3566-3CF0-A02684D0688D}"/>
              </a:ext>
            </a:extLst>
          </p:cNvPr>
          <p:cNvPicPr>
            <a:picLocks noChangeAspect="1"/>
          </p:cNvPicPr>
          <p:nvPr/>
        </p:nvPicPr>
        <p:blipFill>
          <a:blip r:embed="rId2"/>
          <a:stretch>
            <a:fillRect/>
          </a:stretch>
        </p:blipFill>
        <p:spPr>
          <a:xfrm>
            <a:off x="6691774" y="3429000"/>
            <a:ext cx="5238750" cy="2905125"/>
          </a:xfrm>
          <a:prstGeom prst="rect">
            <a:avLst/>
          </a:prstGeom>
        </p:spPr>
      </p:pic>
      <p:sp>
        <p:nvSpPr>
          <p:cNvPr id="4" name="TextBox 3">
            <a:extLst>
              <a:ext uri="{FF2B5EF4-FFF2-40B4-BE49-F238E27FC236}">
                <a16:creationId xmlns:a16="http://schemas.microsoft.com/office/drawing/2014/main" id="{A104C38F-6821-AA5C-369C-02869670DB52}"/>
              </a:ext>
            </a:extLst>
          </p:cNvPr>
          <p:cNvSpPr txBox="1"/>
          <p:nvPr/>
        </p:nvSpPr>
        <p:spPr>
          <a:xfrm>
            <a:off x="176981" y="3598606"/>
            <a:ext cx="6322142" cy="3077766"/>
          </a:xfrm>
          <a:prstGeom prst="rect">
            <a:avLst/>
          </a:prstGeom>
          <a:noFill/>
        </p:spPr>
        <p:txBody>
          <a:bodyPr wrap="square" rtlCol="0">
            <a:spAutoFit/>
          </a:bodyPr>
          <a:lstStyle/>
          <a:p>
            <a:r>
              <a:rPr lang="en-US" b="1" i="0" dirty="0">
                <a:solidFill>
                  <a:srgbClr val="222222"/>
                </a:solidFill>
                <a:effectLst/>
                <a:highlight>
                  <a:srgbClr val="FFFFFF"/>
                </a:highlight>
                <a:latin typeface="Arial" panose="020B0604020202020204" pitchFamily="34" charset="0"/>
              </a:rPr>
              <a:t>Figure 1.</a:t>
            </a:r>
            <a:r>
              <a:rPr lang="en-US" b="0" i="0" dirty="0">
                <a:solidFill>
                  <a:srgbClr val="222222"/>
                </a:solidFill>
                <a:effectLst/>
                <a:highlight>
                  <a:srgbClr val="FFFFFF"/>
                </a:highlight>
                <a:latin typeface="Arial" panose="020B0604020202020204" pitchFamily="34" charset="0"/>
              </a:rPr>
              <a:t> </a:t>
            </a:r>
            <a:r>
              <a:rPr lang="en-US" sz="1600" b="0" i="0" dirty="0">
                <a:solidFill>
                  <a:srgbClr val="222222"/>
                </a:solidFill>
                <a:effectLst/>
                <a:highlight>
                  <a:srgbClr val="FFFFFF"/>
                </a:highlight>
                <a:latin typeface="Arial" panose="020B0604020202020204" pitchFamily="34" charset="0"/>
              </a:rPr>
              <a:t>Proposed front-end GUI-based system with algorithms and traffic database processed in the back end. To visualize the demonstration of the proposed GUI based platform, refer </a:t>
            </a:r>
            <a:r>
              <a:rPr lang="en-US" sz="1600" b="0" i="0" dirty="0" err="1">
                <a:solidFill>
                  <a:srgbClr val="222222"/>
                </a:solidFill>
                <a:effectLst/>
                <a:highlight>
                  <a:srgbClr val="FFFFFF"/>
                </a:highlight>
                <a:latin typeface="Arial" panose="020B0604020202020204" pitchFamily="34" charset="0"/>
              </a:rPr>
              <a:t>to</a:t>
            </a:r>
            <a:r>
              <a:rPr lang="en-US" b="0" i="0" dirty="0" err="1">
                <a:solidFill>
                  <a:srgbClr val="222222"/>
                </a:solidFill>
                <a:effectLst/>
                <a:highlight>
                  <a:srgbClr val="FFFFFF"/>
                </a:highlight>
                <a:latin typeface="inherit"/>
              </a:rPr>
              <a:t>Monitoring</a:t>
            </a:r>
            <a:r>
              <a:rPr lang="en-US" b="0" i="0" dirty="0">
                <a:solidFill>
                  <a:srgbClr val="222222"/>
                </a:solidFill>
                <a:effectLst/>
                <a:highlight>
                  <a:srgbClr val="FFFFFF"/>
                </a:highlight>
                <a:latin typeface="inherit"/>
              </a:rPr>
              <a:t> traffic congestion</a:t>
            </a:r>
          </a:p>
          <a:p>
            <a:endParaRPr lang="en-US" b="0" i="0" dirty="0">
              <a:solidFill>
                <a:srgbClr val="222222"/>
              </a:solidFill>
              <a:effectLst/>
              <a:highlight>
                <a:srgbClr val="FFFFFF"/>
              </a:highlight>
              <a:latin typeface="inherit"/>
            </a:endParaRPr>
          </a:p>
          <a:p>
            <a:pPr>
              <a:buFont typeface="Arial" panose="020B0604020202020204" pitchFamily="34" charset="0"/>
              <a:buChar char="•"/>
            </a:pPr>
            <a:r>
              <a:rPr lang="en-US" b="0" i="0" dirty="0">
                <a:solidFill>
                  <a:srgbClr val="222222"/>
                </a:solidFill>
                <a:effectLst/>
                <a:highlight>
                  <a:srgbClr val="FFFFFF"/>
                </a:highlight>
                <a:latin typeface="inherit"/>
              </a:rPr>
              <a:t>Traffic accidents, stationary or stranded vehicle detection</a:t>
            </a:r>
          </a:p>
          <a:p>
            <a:pPr>
              <a:buFont typeface="Arial" panose="020B0604020202020204" pitchFamily="34" charset="0"/>
              <a:buChar char="•"/>
            </a:pPr>
            <a:r>
              <a:rPr lang="en-US" b="0" i="0" dirty="0">
                <a:solidFill>
                  <a:srgbClr val="222222"/>
                </a:solidFill>
                <a:effectLst/>
                <a:highlight>
                  <a:srgbClr val="FFFFFF"/>
                </a:highlight>
                <a:latin typeface="inherit"/>
              </a:rPr>
              <a:t>Vehicle detection and count</a:t>
            </a:r>
          </a:p>
          <a:p>
            <a:pPr>
              <a:buFont typeface="Arial" panose="020B0604020202020204" pitchFamily="34" charset="0"/>
              <a:buChar char="•"/>
            </a:pPr>
            <a:r>
              <a:rPr lang="en-US" b="0" i="0" dirty="0">
                <a:solidFill>
                  <a:srgbClr val="222222"/>
                </a:solidFill>
                <a:effectLst/>
                <a:highlight>
                  <a:srgbClr val="FFFFFF"/>
                </a:highlight>
                <a:latin typeface="inherit"/>
              </a:rPr>
              <a:t>Managing traffic using a stand-alone Graphical User Interface (GUI)</a:t>
            </a:r>
          </a:p>
          <a:p>
            <a:pPr>
              <a:buFont typeface="Arial" panose="020B0604020202020204" pitchFamily="34" charset="0"/>
              <a:buChar char="•"/>
            </a:pPr>
            <a:r>
              <a:rPr lang="en-US" b="0" i="0" dirty="0">
                <a:solidFill>
                  <a:srgbClr val="222222"/>
                </a:solidFill>
                <a:effectLst/>
                <a:highlight>
                  <a:srgbClr val="FFFFFF"/>
                </a:highlight>
                <a:latin typeface="inherit"/>
              </a:rPr>
              <a:t>Scaling traffic monitoring to multiple traffic cameras</a:t>
            </a:r>
          </a:p>
          <a:p>
            <a:endParaRPr lang="en-IN" dirty="0"/>
          </a:p>
        </p:txBody>
      </p:sp>
      <p:sp>
        <p:nvSpPr>
          <p:cNvPr id="5" name="TextBox 4">
            <a:extLst>
              <a:ext uri="{FF2B5EF4-FFF2-40B4-BE49-F238E27FC236}">
                <a16:creationId xmlns:a16="http://schemas.microsoft.com/office/drawing/2014/main" id="{44EF368E-9F84-EBFC-D5C4-4CA73E48C6C8}"/>
              </a:ext>
            </a:extLst>
          </p:cNvPr>
          <p:cNvSpPr txBox="1"/>
          <p:nvPr/>
        </p:nvSpPr>
        <p:spPr>
          <a:xfrm>
            <a:off x="8298426" y="6307040"/>
            <a:ext cx="2143432" cy="369332"/>
          </a:xfrm>
          <a:prstGeom prst="rect">
            <a:avLst/>
          </a:prstGeom>
          <a:noFill/>
        </p:spPr>
        <p:txBody>
          <a:bodyPr wrap="square" rtlCol="0">
            <a:spAutoFit/>
          </a:bodyPr>
          <a:lstStyle/>
          <a:p>
            <a:r>
              <a:rPr lang="en-US" dirty="0"/>
              <a:t>FIGURE 1</a:t>
            </a:r>
            <a:endParaRPr lang="en-IN" dirty="0"/>
          </a:p>
        </p:txBody>
      </p:sp>
    </p:spTree>
    <p:extLst>
      <p:ext uri="{BB962C8B-B14F-4D97-AF65-F5344CB8AC3E}">
        <p14:creationId xmlns:p14="http://schemas.microsoft.com/office/powerpoint/2010/main" val="3391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123385-9F1E-B1AA-D3F4-E4BC2CEB3A2B}"/>
              </a:ext>
            </a:extLst>
          </p:cNvPr>
          <p:cNvSpPr txBox="1"/>
          <p:nvPr/>
        </p:nvSpPr>
        <p:spPr>
          <a:xfrm>
            <a:off x="0" y="0"/>
            <a:ext cx="12192000" cy="2369880"/>
          </a:xfrm>
          <a:prstGeom prst="rect">
            <a:avLst/>
          </a:prstGeom>
          <a:noFill/>
        </p:spPr>
        <p:txBody>
          <a:bodyPr wrap="square" rtlCol="0">
            <a:spAutoFit/>
          </a:bodyPr>
          <a:lstStyle/>
          <a:p>
            <a:r>
              <a:rPr lang="en-US" sz="2800" b="1" dirty="0"/>
              <a:t>PROPOSED METHOLOGY:</a:t>
            </a:r>
            <a:endParaRPr lang="en-US" sz="2400" b="1" dirty="0"/>
          </a:p>
          <a:p>
            <a:r>
              <a:rPr lang="en-US" sz="2000" dirty="0"/>
              <a:t>The methodology adopted in implementing an automatic traffic monitoring system is illustrated in Figure 2. The main components consist of, first, a GPU-enabled backend that needs to be on-premise and designed in such a manner that very deep models can be trained quickly and run on a wide array of cameras in near real-time. At the very core of the proposed AI-enabled traffic monitoring system lies the development and training of a number of deep convolutional neural network models capable of detecting and classifying different objects or segmenting a scene related to traffic into its constituent objects. </a:t>
            </a:r>
            <a:endParaRPr lang="en-IN" sz="2000" dirty="0"/>
          </a:p>
        </p:txBody>
      </p:sp>
      <p:pic>
        <p:nvPicPr>
          <p:cNvPr id="3" name="Picture 2">
            <a:extLst>
              <a:ext uri="{FF2B5EF4-FFF2-40B4-BE49-F238E27FC236}">
                <a16:creationId xmlns:a16="http://schemas.microsoft.com/office/drawing/2014/main" id="{921ED2C9-4D44-80E5-0D42-1DEE939D032C}"/>
              </a:ext>
            </a:extLst>
          </p:cNvPr>
          <p:cNvPicPr>
            <a:picLocks noChangeAspect="1"/>
          </p:cNvPicPr>
          <p:nvPr/>
        </p:nvPicPr>
        <p:blipFill>
          <a:blip r:embed="rId2"/>
          <a:stretch>
            <a:fillRect/>
          </a:stretch>
        </p:blipFill>
        <p:spPr>
          <a:xfrm>
            <a:off x="2713704" y="2762560"/>
            <a:ext cx="5633884" cy="3097161"/>
          </a:xfrm>
          <a:prstGeom prst="rect">
            <a:avLst/>
          </a:prstGeom>
        </p:spPr>
      </p:pic>
      <p:sp>
        <p:nvSpPr>
          <p:cNvPr id="4" name="TextBox 3">
            <a:extLst>
              <a:ext uri="{FF2B5EF4-FFF2-40B4-BE49-F238E27FC236}">
                <a16:creationId xmlns:a16="http://schemas.microsoft.com/office/drawing/2014/main" id="{9B7C1456-A60C-F07D-35BE-AB3F8083428C}"/>
              </a:ext>
            </a:extLst>
          </p:cNvPr>
          <p:cNvSpPr txBox="1"/>
          <p:nvPr/>
        </p:nvSpPr>
        <p:spPr>
          <a:xfrm>
            <a:off x="3111910" y="5938990"/>
            <a:ext cx="4542503" cy="523220"/>
          </a:xfrm>
          <a:prstGeom prst="rect">
            <a:avLst/>
          </a:prstGeom>
          <a:noFill/>
        </p:spPr>
        <p:txBody>
          <a:bodyPr wrap="square" rtlCol="0">
            <a:spAutoFit/>
          </a:bodyPr>
          <a:lstStyle/>
          <a:p>
            <a:r>
              <a:rPr lang="en-US" sz="1400" b="1" i="0" dirty="0">
                <a:solidFill>
                  <a:srgbClr val="222222"/>
                </a:solidFill>
                <a:effectLst/>
                <a:highlight>
                  <a:srgbClr val="FFFFFF"/>
                </a:highlight>
                <a:latin typeface="Arial" panose="020B0604020202020204" pitchFamily="34" charset="0"/>
              </a:rPr>
              <a:t>Figure 2.</a:t>
            </a:r>
            <a:r>
              <a:rPr lang="en-US" sz="1400" b="0" i="0" dirty="0">
                <a:solidFill>
                  <a:srgbClr val="222222"/>
                </a:solidFill>
                <a:effectLst/>
                <a:highlight>
                  <a:srgbClr val="FFFFFF"/>
                </a:highlight>
                <a:latin typeface="Arial" panose="020B0604020202020204" pitchFamily="34" charset="0"/>
              </a:rPr>
              <a:t> Visual representation of the proposed AI-enabled system</a:t>
            </a:r>
            <a:endParaRPr lang="en-IN" sz="1400" dirty="0"/>
          </a:p>
        </p:txBody>
      </p:sp>
    </p:spTree>
    <p:extLst>
      <p:ext uri="{BB962C8B-B14F-4D97-AF65-F5344CB8AC3E}">
        <p14:creationId xmlns:p14="http://schemas.microsoft.com/office/powerpoint/2010/main" val="123729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0E28D3-F308-13B1-EBEC-7FBF7D8D5606}"/>
              </a:ext>
            </a:extLst>
          </p:cNvPr>
          <p:cNvSpPr txBox="1"/>
          <p:nvPr/>
        </p:nvSpPr>
        <p:spPr>
          <a:xfrm>
            <a:off x="0" y="0"/>
            <a:ext cx="12192000" cy="6986528"/>
          </a:xfrm>
          <a:prstGeom prst="rect">
            <a:avLst/>
          </a:prstGeom>
          <a:noFill/>
        </p:spPr>
        <p:txBody>
          <a:bodyPr wrap="square" rtlCol="0">
            <a:spAutoFit/>
          </a:bodyPr>
          <a:lstStyle/>
          <a:p>
            <a:r>
              <a:rPr lang="en-US" sz="2800" b="1" dirty="0">
                <a:solidFill>
                  <a:schemeClr val="tx1">
                    <a:lumMod val="95000"/>
                    <a:lumOff val="5000"/>
                  </a:schemeClr>
                </a:solidFill>
              </a:rPr>
              <a:t>TECNOLOGIES:</a:t>
            </a:r>
          </a:p>
          <a:p>
            <a:r>
              <a:rPr lang="en-US" sz="2000" b="0" i="0" dirty="0">
                <a:solidFill>
                  <a:schemeClr val="tx1">
                    <a:lumMod val="95000"/>
                    <a:lumOff val="5000"/>
                  </a:schemeClr>
                </a:solidFill>
                <a:effectLst/>
                <a:latin typeface="ui-sans-serif"/>
              </a:rPr>
              <a:t>An Artificial Intelligence Monitoring System (AIMS) for traffic utilizes a range of advanced technologies to collect, process, analyze, and manage traffic data. Here are some key technologies used :</a:t>
            </a:r>
          </a:p>
          <a:p>
            <a:r>
              <a:rPr lang="en-IN" sz="2000" b="1" i="0" dirty="0">
                <a:solidFill>
                  <a:srgbClr val="0D0D0D"/>
                </a:solidFill>
                <a:effectLst/>
                <a:highlight>
                  <a:srgbClr val="FFFFFF"/>
                </a:highlight>
                <a:latin typeface="ui-sans-serif"/>
              </a:rPr>
              <a:t>1.Sensors and Data Collection Technologies:</a:t>
            </a:r>
          </a:p>
          <a:p>
            <a:r>
              <a:rPr lang="en-US" sz="2000" b="1" i="0" dirty="0">
                <a:solidFill>
                  <a:srgbClr val="0D0D0D"/>
                </a:solidFill>
                <a:effectLst/>
                <a:highlight>
                  <a:srgbClr val="FFFFFF"/>
                </a:highlight>
                <a:latin typeface="ui-sans-serif"/>
              </a:rPr>
              <a:t>        Cameras:</a:t>
            </a:r>
            <a:r>
              <a:rPr lang="en-US" sz="2000" b="0" i="0" dirty="0">
                <a:solidFill>
                  <a:srgbClr val="0D0D0D"/>
                </a:solidFill>
                <a:effectLst/>
                <a:highlight>
                  <a:srgbClr val="FFFFFF"/>
                </a:highlight>
                <a:latin typeface="ui-sans-serif"/>
              </a:rPr>
              <a:t> High-resolution cameras are used for visual monitoring of traffic conditions, vehicle types, and            </a:t>
            </a:r>
          </a:p>
          <a:p>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Incidents</a:t>
            </a:r>
            <a:endParaRPr lang="en-US" sz="2000" b="1" i="0" dirty="0">
              <a:solidFill>
                <a:srgbClr val="0D0D0D"/>
              </a:solidFill>
              <a:effectLst/>
              <a:highlight>
                <a:srgbClr val="FFFFFF"/>
              </a:highlight>
              <a:latin typeface="ui-sans-serif"/>
            </a:endParaRPr>
          </a:p>
          <a:p>
            <a:r>
              <a:rPr lang="en-US" sz="2000" b="1" i="0" dirty="0">
                <a:solidFill>
                  <a:srgbClr val="0D0D0D"/>
                </a:solidFill>
                <a:effectLst/>
                <a:highlight>
                  <a:srgbClr val="FFFFFF"/>
                </a:highlight>
                <a:latin typeface="ui-sans-serif"/>
              </a:rPr>
              <a:t>        LIDAR:</a:t>
            </a:r>
            <a:r>
              <a:rPr lang="en-US" sz="2000" b="0" i="0" dirty="0">
                <a:solidFill>
                  <a:srgbClr val="0D0D0D"/>
                </a:solidFill>
                <a:effectLst/>
                <a:highlight>
                  <a:srgbClr val="FFFFFF"/>
                </a:highlight>
                <a:latin typeface="ui-sans-serif"/>
              </a:rPr>
              <a:t> Light Detection and Ranging technology is used for creating detailed 3D maps of the environment .</a:t>
            </a:r>
          </a:p>
          <a:p>
            <a:r>
              <a:rPr lang="en-US" sz="2000" dirty="0">
                <a:solidFill>
                  <a:srgbClr val="0D0D0D"/>
                </a:solidFill>
                <a:highlight>
                  <a:srgbClr val="FFFFFF"/>
                </a:highlight>
                <a:latin typeface="ui-sans-serif"/>
              </a:rPr>
              <a:t>        </a:t>
            </a:r>
            <a:r>
              <a:rPr lang="en-US" sz="2000" b="1" i="0" dirty="0">
                <a:solidFill>
                  <a:srgbClr val="0D0D0D"/>
                </a:solidFill>
                <a:effectLst/>
                <a:highlight>
                  <a:srgbClr val="FFFFFF"/>
                </a:highlight>
                <a:latin typeface="ui-sans-serif"/>
              </a:rPr>
              <a:t>Radar:</a:t>
            </a:r>
            <a:r>
              <a:rPr lang="en-US" sz="2000" b="0" i="0" dirty="0">
                <a:solidFill>
                  <a:srgbClr val="0D0D0D"/>
                </a:solidFill>
                <a:effectLst/>
                <a:highlight>
                  <a:srgbClr val="FFFFFF"/>
                </a:highlight>
                <a:latin typeface="ui-sans-serif"/>
              </a:rPr>
              <a:t> Used to measure vehicle speed and detect objects in adverse weather conditions.</a:t>
            </a:r>
          </a:p>
          <a:p>
            <a:endParaRPr lang="en-US" sz="2000" b="0" i="0" dirty="0">
              <a:solidFill>
                <a:srgbClr val="0D0D0D"/>
              </a:solidFill>
              <a:effectLst/>
              <a:highlight>
                <a:srgbClr val="FFFFFF"/>
              </a:highlight>
              <a:latin typeface="ui-sans-serif"/>
            </a:endParaRPr>
          </a:p>
          <a:p>
            <a:r>
              <a:rPr lang="en-US" sz="2000" b="1" i="0" dirty="0">
                <a:solidFill>
                  <a:srgbClr val="0D0D0D"/>
                </a:solidFill>
                <a:effectLst/>
                <a:highlight>
                  <a:srgbClr val="FFFFFF"/>
                </a:highlight>
                <a:latin typeface="ui-sans-serif"/>
              </a:rPr>
              <a:t>2.Data Processing and Analytics:</a:t>
            </a:r>
          </a:p>
          <a:p>
            <a:r>
              <a:rPr lang="en-US" sz="2000" b="1" i="0" dirty="0">
                <a:solidFill>
                  <a:srgbClr val="0D0D0D"/>
                </a:solidFill>
                <a:effectLst/>
                <a:highlight>
                  <a:srgbClr val="FFFFFF"/>
                </a:highlight>
                <a:latin typeface="ui-sans-serif"/>
              </a:rPr>
              <a:t>       Machine Learning (ML):</a:t>
            </a:r>
            <a:r>
              <a:rPr lang="en-US" sz="2000" b="0" i="0" dirty="0">
                <a:solidFill>
                  <a:srgbClr val="0D0D0D"/>
                </a:solidFill>
                <a:effectLst/>
                <a:highlight>
                  <a:srgbClr val="FFFFFF"/>
                </a:highlight>
                <a:latin typeface="ui-sans-serif"/>
              </a:rPr>
              <a:t> Algorithms are used to analyze traffic patterns, predict congestion, detect anomalies        </a:t>
            </a:r>
          </a:p>
          <a:p>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 system performance over time.</a:t>
            </a:r>
          </a:p>
          <a:p>
            <a:r>
              <a:rPr lang="en-US" sz="2000" b="1" i="0" dirty="0">
                <a:solidFill>
                  <a:srgbClr val="0D0D0D"/>
                </a:solidFill>
                <a:effectLst/>
                <a:highlight>
                  <a:srgbClr val="FFFFFF"/>
                </a:highlight>
                <a:latin typeface="ui-sans-serif"/>
              </a:rPr>
              <a:t>       Computer Vision:</a:t>
            </a:r>
            <a:r>
              <a:rPr lang="en-US" sz="2000" b="0" i="0" dirty="0">
                <a:solidFill>
                  <a:srgbClr val="0D0D0D"/>
                </a:solidFill>
                <a:effectLst/>
                <a:highlight>
                  <a:srgbClr val="FFFFFF"/>
                </a:highlight>
                <a:latin typeface="ui-sans-serif"/>
              </a:rPr>
              <a:t> A subfield of AI that enables the system to interpret and understand visual data from cameras, </a:t>
            </a:r>
          </a:p>
          <a:p>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such as recognizing vehicle types, license plates, traffic signals, and pedestrian movements.</a:t>
            </a:r>
          </a:p>
          <a:p>
            <a:endParaRPr lang="en-US" sz="2000" dirty="0">
              <a:solidFill>
                <a:srgbClr val="0D0D0D"/>
              </a:solidFill>
              <a:highlight>
                <a:srgbClr val="FFFFFF"/>
              </a:highlight>
              <a:latin typeface="ui-sans-serif"/>
            </a:endParaRPr>
          </a:p>
          <a:p>
            <a:r>
              <a:rPr lang="en-IN" sz="2000" b="1" i="0" dirty="0">
                <a:solidFill>
                  <a:srgbClr val="0D0D0D"/>
                </a:solidFill>
                <a:effectLst/>
                <a:highlight>
                  <a:srgbClr val="FFFFFF"/>
                </a:highlight>
                <a:latin typeface="ui-sans-serif"/>
              </a:rPr>
              <a:t>3.Communication Technologies:</a:t>
            </a:r>
          </a:p>
          <a:p>
            <a:r>
              <a:rPr lang="en-IN" sz="2000" b="1" i="0" dirty="0">
                <a:solidFill>
                  <a:srgbClr val="0D0D0D"/>
                </a:solidFill>
                <a:effectLst/>
                <a:highlight>
                  <a:srgbClr val="FFFFFF"/>
                </a:highlight>
                <a:latin typeface="ui-sans-serif"/>
              </a:rPr>
              <a:t>       </a:t>
            </a:r>
            <a:r>
              <a:rPr lang="en-US" sz="2000" b="1" i="0" dirty="0">
                <a:solidFill>
                  <a:srgbClr val="0D0D0D"/>
                </a:solidFill>
                <a:effectLst/>
                <a:highlight>
                  <a:srgbClr val="FFFFFF"/>
                </a:highlight>
                <a:latin typeface="ui-sans-serif"/>
              </a:rPr>
              <a:t>5G Networks:</a:t>
            </a:r>
            <a:r>
              <a:rPr lang="en-US" sz="2000" b="0" i="0" dirty="0">
                <a:solidFill>
                  <a:srgbClr val="0D0D0D"/>
                </a:solidFill>
                <a:effectLst/>
                <a:highlight>
                  <a:srgbClr val="FFFFFF"/>
                </a:highlight>
                <a:latin typeface="ui-sans-serif"/>
              </a:rPr>
              <a:t> High-speed mobile networks facilitate fast data transmission between vehicles, infrastructure, </a:t>
            </a:r>
          </a:p>
          <a:p>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and cloud services, supporting real-time applications.</a:t>
            </a:r>
          </a:p>
          <a:p>
            <a:endParaRPr lang="en-US" sz="2000" dirty="0">
              <a:solidFill>
                <a:schemeClr val="tx1">
                  <a:lumMod val="95000"/>
                  <a:lumOff val="5000"/>
                </a:schemeClr>
              </a:solidFill>
              <a:latin typeface="ui-sans-serif"/>
            </a:endParaRPr>
          </a:p>
          <a:p>
            <a:r>
              <a:rPr lang="en-US" sz="2000" b="1" dirty="0">
                <a:solidFill>
                  <a:srgbClr val="0D0D0D"/>
                </a:solidFill>
                <a:highlight>
                  <a:srgbClr val="FFFFFF"/>
                </a:highlight>
                <a:latin typeface="ui-sans-serif"/>
              </a:rPr>
              <a:t>4</a:t>
            </a:r>
            <a:r>
              <a:rPr lang="en-US" sz="2000" b="1" i="0" dirty="0">
                <a:solidFill>
                  <a:srgbClr val="0D0D0D"/>
                </a:solidFill>
                <a:effectLst/>
                <a:highlight>
                  <a:srgbClr val="FFFFFF"/>
                </a:highlight>
                <a:latin typeface="ui-sans-serif"/>
              </a:rPr>
              <a:t>.Security Technologies</a:t>
            </a:r>
          </a:p>
          <a:p>
            <a:r>
              <a:rPr lang="en-US" sz="2000" b="1" i="0" dirty="0">
                <a:solidFill>
                  <a:srgbClr val="0D0D0D"/>
                </a:solidFill>
                <a:effectLst/>
                <a:highlight>
                  <a:srgbClr val="FFFFFF"/>
                </a:highlight>
                <a:latin typeface="ui-sans-serif"/>
              </a:rPr>
              <a:t>     Cybersecurity Protocols:</a:t>
            </a:r>
            <a:r>
              <a:rPr lang="en-US" sz="2000" b="0" i="0" dirty="0">
                <a:solidFill>
                  <a:srgbClr val="0D0D0D"/>
                </a:solidFill>
                <a:effectLst/>
                <a:highlight>
                  <a:srgbClr val="FFFFFF"/>
                </a:highlight>
                <a:latin typeface="ui-sans-serif"/>
              </a:rPr>
              <a:t> Measures to protect data integrity and privacy, ensuring secure communication and </a:t>
            </a:r>
          </a:p>
          <a:p>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data storage.</a:t>
            </a:r>
          </a:p>
        </p:txBody>
      </p:sp>
    </p:spTree>
    <p:extLst>
      <p:ext uri="{BB962C8B-B14F-4D97-AF65-F5344CB8AC3E}">
        <p14:creationId xmlns:p14="http://schemas.microsoft.com/office/powerpoint/2010/main" val="384357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C28804-1FAC-B8BA-44D3-618DD1FC3825}"/>
              </a:ext>
            </a:extLst>
          </p:cNvPr>
          <p:cNvSpPr txBox="1"/>
          <p:nvPr/>
        </p:nvSpPr>
        <p:spPr>
          <a:xfrm>
            <a:off x="0" y="0"/>
            <a:ext cx="12192000" cy="6801862"/>
          </a:xfrm>
          <a:prstGeom prst="rect">
            <a:avLst/>
          </a:prstGeom>
          <a:noFill/>
        </p:spPr>
        <p:txBody>
          <a:bodyPr wrap="square" rtlCol="0">
            <a:spAutoFit/>
          </a:bodyPr>
          <a:lstStyle/>
          <a:p>
            <a:pPr algn="l"/>
            <a:r>
              <a:rPr lang="en-US" sz="2000" b="1" i="0" dirty="0">
                <a:solidFill>
                  <a:srgbClr val="0D0D0D"/>
                </a:solidFill>
                <a:effectLst/>
                <a:highlight>
                  <a:srgbClr val="FFFFFF"/>
                </a:highlight>
                <a:latin typeface="ui-sans-serif"/>
              </a:rPr>
              <a:t>5.Data Storage and Cloud Technologies</a:t>
            </a:r>
          </a:p>
          <a:p>
            <a:pPr algn="l"/>
            <a:r>
              <a:rPr lang="en-US" sz="2000" b="1" i="0" dirty="0">
                <a:solidFill>
                  <a:srgbClr val="0D0D0D"/>
                </a:solidFill>
                <a:effectLst/>
                <a:highlight>
                  <a:srgbClr val="FFFFFF"/>
                </a:highlight>
                <a:latin typeface="ui-sans-serif"/>
              </a:rPr>
              <a:t>     Cloud Computing:</a:t>
            </a:r>
            <a:r>
              <a:rPr lang="en-US" sz="2000" b="0" i="0" dirty="0">
                <a:solidFill>
                  <a:srgbClr val="0D0D0D"/>
                </a:solidFill>
                <a:effectLst/>
                <a:highlight>
                  <a:srgbClr val="FFFFFF"/>
                </a:highlight>
                <a:latin typeface="ui-sans-serif"/>
              </a:rPr>
              <a:t> Provides scalable storage and computing power for processing and analyzing large datasets. It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also supports the deployment of AI models and traffic management applications.</a:t>
            </a:r>
          </a:p>
          <a:p>
            <a:pPr algn="l"/>
            <a:r>
              <a:rPr lang="en-US" sz="2000" b="1" i="0" dirty="0">
                <a:solidFill>
                  <a:srgbClr val="0D0D0D"/>
                </a:solidFill>
                <a:effectLst/>
                <a:highlight>
                  <a:srgbClr val="FFFFFF"/>
                </a:highlight>
                <a:latin typeface="ui-sans-serif"/>
              </a:rPr>
              <a:t>      Data Warehousing:</a:t>
            </a:r>
            <a:r>
              <a:rPr lang="en-US" sz="2000" b="0" i="0" dirty="0">
                <a:solidFill>
                  <a:srgbClr val="0D0D0D"/>
                </a:solidFill>
                <a:effectLst/>
                <a:highlight>
                  <a:srgbClr val="FFFFFF"/>
                </a:highlight>
                <a:latin typeface="ui-sans-serif"/>
              </a:rPr>
              <a:t> Centralized repositories where large volumes of structured and unstructured data are stored,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allowing for efficient querying and analysis.</a:t>
            </a:r>
          </a:p>
          <a:p>
            <a:pPr algn="l"/>
            <a:endParaRPr lang="en-US" sz="2000" dirty="0">
              <a:solidFill>
                <a:srgbClr val="0D0D0D"/>
              </a:solidFill>
              <a:highlight>
                <a:srgbClr val="FFFFFF"/>
              </a:highlight>
              <a:latin typeface="ui-sans-serif"/>
            </a:endParaRPr>
          </a:p>
          <a:p>
            <a:pPr algn="l"/>
            <a:r>
              <a:rPr lang="en-US" sz="2000" b="0" i="0" dirty="0">
                <a:solidFill>
                  <a:srgbClr val="0D0D0D"/>
                </a:solidFill>
                <a:effectLst/>
                <a:highlight>
                  <a:srgbClr val="FFFFFF"/>
                </a:highlight>
                <a:latin typeface="ui-sans-serif"/>
              </a:rPr>
              <a:t>These technologies collectively enable the creation of a sophisticated AIMS that can significantly enhance traffic management, improve safety, and provide valuable insights for urban planning and infrastructure development.</a:t>
            </a:r>
          </a:p>
          <a:p>
            <a:pPr algn="l"/>
            <a:endParaRPr lang="en-US" sz="2800" dirty="0"/>
          </a:p>
          <a:p>
            <a:r>
              <a:rPr lang="en-US" sz="2800" b="1" dirty="0"/>
              <a:t>ALGORITHM:</a:t>
            </a:r>
          </a:p>
          <a:p>
            <a:pPr algn="l"/>
            <a:r>
              <a:rPr lang="en-US" sz="2000" b="1" i="0" dirty="0">
                <a:solidFill>
                  <a:srgbClr val="0D0D0D"/>
                </a:solidFill>
                <a:effectLst/>
                <a:highlight>
                  <a:srgbClr val="FFFFFF"/>
                </a:highlight>
                <a:latin typeface="ui-sans-serif"/>
              </a:rPr>
              <a:t>Image Segmentation Algorithm for AIMS:</a:t>
            </a:r>
          </a:p>
          <a:p>
            <a:pPr algn="l"/>
            <a:r>
              <a:rPr lang="en-US" sz="2000" b="1" i="0" dirty="0">
                <a:solidFill>
                  <a:srgbClr val="0D0D0D"/>
                </a:solidFill>
                <a:effectLst/>
                <a:highlight>
                  <a:srgbClr val="FFFFFF"/>
                </a:highlight>
                <a:latin typeface="ui-sans-serif"/>
              </a:rPr>
              <a:t>1. Data Collection and Annotation:</a:t>
            </a:r>
          </a:p>
          <a:p>
            <a:pPr algn="l"/>
            <a:r>
              <a:rPr lang="en-US" sz="2000" b="1" i="0" dirty="0">
                <a:solidFill>
                  <a:srgbClr val="0D0D0D"/>
                </a:solidFill>
                <a:effectLst/>
                <a:highlight>
                  <a:srgbClr val="FFFFFF"/>
                </a:highlight>
                <a:latin typeface="ui-sans-serif"/>
              </a:rPr>
              <a:t>      Data Collection:</a:t>
            </a:r>
            <a:r>
              <a:rPr lang="en-US" sz="2000" b="0" i="0" dirty="0">
                <a:solidFill>
                  <a:srgbClr val="0D0D0D"/>
                </a:solidFill>
                <a:effectLst/>
                <a:highlight>
                  <a:srgbClr val="FFFFFF"/>
                </a:highlight>
                <a:latin typeface="ui-sans-serif"/>
              </a:rPr>
              <a:t> Gather a large dataset of traffic images and videos from various sources, including street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cameras, drones, and in-vehicle cameras.</a:t>
            </a:r>
          </a:p>
          <a:p>
            <a:pPr algn="l"/>
            <a:r>
              <a:rPr lang="en-US" sz="2000" b="1" i="0" dirty="0">
                <a:solidFill>
                  <a:srgbClr val="0D0D0D"/>
                </a:solidFill>
                <a:effectLst/>
                <a:highlight>
                  <a:srgbClr val="FFFFFF"/>
                </a:highlight>
                <a:latin typeface="ui-sans-serif"/>
              </a:rPr>
              <a:t>      Annotation:</a:t>
            </a:r>
            <a:r>
              <a:rPr lang="en-US" sz="2000" b="0" i="0" dirty="0">
                <a:solidFill>
                  <a:srgbClr val="0D0D0D"/>
                </a:solidFill>
                <a:effectLst/>
                <a:highlight>
                  <a:srgbClr val="FFFFFF"/>
                </a:highlight>
                <a:latin typeface="ui-sans-serif"/>
              </a:rPr>
              <a:t> Manually label the images with pixel-level annotations for classes such as cars, trucks, pedestrians,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bicycles, traffic lights, road signs, lanes, etc. Tools like LabelMe or VIA can assist in this process.</a:t>
            </a:r>
          </a:p>
          <a:p>
            <a:pPr algn="l"/>
            <a:endParaRPr lang="en-US" sz="2000" dirty="0">
              <a:solidFill>
                <a:srgbClr val="0D0D0D"/>
              </a:solidFill>
              <a:highlight>
                <a:srgbClr val="FFFFFF"/>
              </a:highlight>
              <a:latin typeface="ui-sans-serif"/>
            </a:endParaRPr>
          </a:p>
          <a:p>
            <a:pPr algn="l"/>
            <a:r>
              <a:rPr lang="en-US" sz="2000" b="1" i="0" dirty="0">
                <a:solidFill>
                  <a:srgbClr val="0D0D0D"/>
                </a:solidFill>
                <a:effectLst/>
                <a:highlight>
                  <a:srgbClr val="FFFFFF"/>
                </a:highlight>
                <a:latin typeface="ui-sans-serif"/>
              </a:rPr>
              <a:t>2. Preprocessing:</a:t>
            </a:r>
          </a:p>
          <a:p>
            <a:pPr algn="l"/>
            <a:r>
              <a:rPr lang="en-US" sz="2000" b="1" i="0" dirty="0">
                <a:solidFill>
                  <a:srgbClr val="0D0D0D"/>
                </a:solidFill>
                <a:effectLst/>
                <a:highlight>
                  <a:srgbClr val="FFFFFF"/>
                </a:highlight>
                <a:latin typeface="ui-sans-serif"/>
              </a:rPr>
              <a:t>       Normalization:</a:t>
            </a:r>
            <a:r>
              <a:rPr lang="en-US" sz="2000" b="0" i="0" dirty="0">
                <a:solidFill>
                  <a:srgbClr val="0D0D0D"/>
                </a:solidFill>
                <a:effectLst/>
                <a:highlight>
                  <a:srgbClr val="FFFFFF"/>
                </a:highlight>
                <a:latin typeface="ui-sans-serif"/>
              </a:rPr>
              <a:t> Standardize image intensities to a common scale.</a:t>
            </a:r>
          </a:p>
          <a:p>
            <a:pPr algn="l"/>
            <a:r>
              <a:rPr lang="en-US" sz="2000" b="1" i="0" dirty="0">
                <a:solidFill>
                  <a:srgbClr val="0D0D0D"/>
                </a:solidFill>
                <a:effectLst/>
                <a:highlight>
                  <a:srgbClr val="FFFFFF"/>
                </a:highlight>
                <a:latin typeface="ui-sans-serif"/>
              </a:rPr>
              <a:t>       Augmentation:</a:t>
            </a:r>
            <a:r>
              <a:rPr lang="en-US" sz="2000" b="0" i="0" dirty="0">
                <a:solidFill>
                  <a:srgbClr val="0D0D0D"/>
                </a:solidFill>
                <a:effectLst/>
                <a:highlight>
                  <a:srgbClr val="FFFFFF"/>
                </a:highlight>
                <a:latin typeface="ui-sans-serif"/>
              </a:rPr>
              <a:t> Apply transformations like rotation, flipping, scaling, and color jittering to increase dataset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diversity and robustness.</a:t>
            </a:r>
          </a:p>
        </p:txBody>
      </p:sp>
    </p:spTree>
    <p:extLst>
      <p:ext uri="{BB962C8B-B14F-4D97-AF65-F5344CB8AC3E}">
        <p14:creationId xmlns:p14="http://schemas.microsoft.com/office/powerpoint/2010/main" val="149959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7E4F19-4C82-185A-4272-6333902AEAFC}"/>
              </a:ext>
            </a:extLst>
          </p:cNvPr>
          <p:cNvSpPr txBox="1"/>
          <p:nvPr/>
        </p:nvSpPr>
        <p:spPr>
          <a:xfrm>
            <a:off x="0" y="0"/>
            <a:ext cx="12192000" cy="5632311"/>
          </a:xfrm>
          <a:prstGeom prst="rect">
            <a:avLst/>
          </a:prstGeom>
          <a:noFill/>
        </p:spPr>
        <p:txBody>
          <a:bodyPr wrap="square" rtlCol="0">
            <a:spAutoFit/>
          </a:bodyPr>
          <a:lstStyle/>
          <a:p>
            <a:pPr algn="l"/>
            <a:endParaRPr lang="en-US" sz="2000" b="1" i="0" dirty="0">
              <a:solidFill>
                <a:srgbClr val="0D0D0D"/>
              </a:solidFill>
              <a:effectLst/>
              <a:highlight>
                <a:srgbClr val="FFFFFF"/>
              </a:highlight>
              <a:latin typeface="ui-sans-serif"/>
            </a:endParaRPr>
          </a:p>
          <a:p>
            <a:pPr algn="l"/>
            <a:r>
              <a:rPr lang="en-US" sz="2000" b="1" i="0" dirty="0">
                <a:solidFill>
                  <a:srgbClr val="0D0D0D"/>
                </a:solidFill>
                <a:effectLst/>
                <a:highlight>
                  <a:srgbClr val="FFFFFF"/>
                </a:highlight>
                <a:latin typeface="ui-sans-serif"/>
              </a:rPr>
              <a:t>3. Model Architecture:</a:t>
            </a:r>
          </a:p>
          <a:p>
            <a:pPr algn="l"/>
            <a:r>
              <a:rPr lang="en-US" sz="2000" b="1" i="0" dirty="0">
                <a:solidFill>
                  <a:srgbClr val="0D0D0D"/>
                </a:solidFill>
                <a:effectLst/>
                <a:highlight>
                  <a:srgbClr val="FFFFFF"/>
                </a:highlight>
                <a:latin typeface="ui-sans-serif"/>
              </a:rPr>
              <a:t>       Choice of Architecture:</a:t>
            </a:r>
            <a:r>
              <a:rPr lang="en-US" sz="2000" b="0" i="0" dirty="0">
                <a:solidFill>
                  <a:srgbClr val="0D0D0D"/>
                </a:solidFill>
                <a:effectLst/>
                <a:highlight>
                  <a:srgbClr val="FFFFFF"/>
                </a:highlight>
                <a:latin typeface="ui-sans-serif"/>
              </a:rPr>
              <a:t> Select a deep learning architecture known for its effectiveness in segmentation.</a:t>
            </a:r>
          </a:p>
          <a:p>
            <a:pPr algn="l"/>
            <a:endParaRPr lang="en-US" sz="2000" dirty="0">
              <a:solidFill>
                <a:srgbClr val="0D0D0D"/>
              </a:solidFill>
              <a:highlight>
                <a:srgbClr val="FFFFFF"/>
              </a:highlight>
              <a:latin typeface="ui-sans-serif"/>
            </a:endParaRPr>
          </a:p>
          <a:p>
            <a:pPr algn="l"/>
            <a:r>
              <a:rPr lang="en-US" sz="2000" b="1" i="0" dirty="0">
                <a:solidFill>
                  <a:srgbClr val="0D0D0D"/>
                </a:solidFill>
                <a:effectLst/>
                <a:highlight>
                  <a:srgbClr val="FFFFFF"/>
                </a:highlight>
                <a:latin typeface="ui-sans-serif"/>
              </a:rPr>
              <a:t>4.Post-Processing</a:t>
            </a:r>
          </a:p>
          <a:p>
            <a:pPr algn="l"/>
            <a:r>
              <a:rPr lang="en-US" sz="2000" b="1" i="0" dirty="0">
                <a:solidFill>
                  <a:srgbClr val="0D0D0D"/>
                </a:solidFill>
                <a:effectLst/>
                <a:highlight>
                  <a:srgbClr val="FFFFFF"/>
                </a:highlight>
                <a:latin typeface="ui-sans-serif"/>
              </a:rPr>
              <a:t>    Refinement Techniques:</a:t>
            </a:r>
            <a:endParaRPr lang="en-US" sz="2000" b="0" i="0" dirty="0">
              <a:solidFill>
                <a:srgbClr val="0D0D0D"/>
              </a:solidFill>
              <a:effectLst/>
              <a:highlight>
                <a:srgbClr val="FFFFFF"/>
              </a:highlight>
              <a:latin typeface="ui-sans-serif"/>
            </a:endParaRPr>
          </a:p>
          <a:p>
            <a:pPr lvl="1" algn="l"/>
            <a:r>
              <a:rPr lang="en-US" sz="2000" b="1" i="0" dirty="0">
                <a:solidFill>
                  <a:srgbClr val="0D0D0D"/>
                </a:solidFill>
                <a:effectLst/>
                <a:highlight>
                  <a:srgbClr val="FFFFFF"/>
                </a:highlight>
                <a:latin typeface="ui-sans-serif"/>
              </a:rPr>
              <a:t>   Conditional Random Fields (CRFs):</a:t>
            </a:r>
            <a:r>
              <a:rPr lang="en-US" sz="2000" b="0" i="0" dirty="0">
                <a:solidFill>
                  <a:srgbClr val="0D0D0D"/>
                </a:solidFill>
                <a:effectLst/>
                <a:highlight>
                  <a:srgbClr val="FFFFFF"/>
                </a:highlight>
                <a:latin typeface="ui-sans-serif"/>
              </a:rPr>
              <a:t> Refine the segmentation map, especially along object boundaries, to  </a:t>
            </a:r>
          </a:p>
          <a:p>
            <a:pPr lvl="1"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improve accuracy.</a:t>
            </a:r>
          </a:p>
          <a:p>
            <a:pPr algn="l"/>
            <a:r>
              <a:rPr lang="en-US" sz="2000" b="1" i="0" dirty="0">
                <a:solidFill>
                  <a:srgbClr val="0D0D0D"/>
                </a:solidFill>
                <a:effectLst/>
                <a:highlight>
                  <a:srgbClr val="FFFFFF"/>
                </a:highlight>
                <a:latin typeface="ui-sans-serif"/>
              </a:rPr>
              <a:t>5.Applications in AIMS</a:t>
            </a:r>
          </a:p>
          <a:p>
            <a:pPr algn="l"/>
            <a:r>
              <a:rPr lang="en-US" sz="2000" b="1" i="0" dirty="0">
                <a:solidFill>
                  <a:srgbClr val="0D0D0D"/>
                </a:solidFill>
                <a:effectLst/>
                <a:highlight>
                  <a:srgbClr val="FFFFFF"/>
                </a:highlight>
                <a:latin typeface="ui-sans-serif"/>
              </a:rPr>
              <a:t>   Traffic Monitoring:</a:t>
            </a:r>
            <a:r>
              <a:rPr lang="en-US" sz="2000" b="0" i="0" dirty="0">
                <a:solidFill>
                  <a:srgbClr val="0D0D0D"/>
                </a:solidFill>
                <a:effectLst/>
                <a:highlight>
                  <a:srgbClr val="FFFFFF"/>
                </a:highlight>
                <a:latin typeface="ui-sans-serif"/>
              </a:rPr>
              <a:t> Segment and track vehicles, pedestrians, and other objects in real-time to monitor traffic flow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and detect anomalies.</a:t>
            </a:r>
          </a:p>
          <a:p>
            <a:pPr algn="l"/>
            <a:r>
              <a:rPr lang="en-US" sz="2000" b="1" i="0" dirty="0">
                <a:solidFill>
                  <a:srgbClr val="0D0D0D"/>
                </a:solidFill>
                <a:effectLst/>
                <a:highlight>
                  <a:srgbClr val="FFFFFF"/>
                </a:highlight>
                <a:latin typeface="ui-sans-serif"/>
              </a:rPr>
              <a:t>   Incident Detection:</a:t>
            </a:r>
            <a:r>
              <a:rPr lang="en-US" sz="2000" b="0" i="0" dirty="0">
                <a:solidFill>
                  <a:srgbClr val="0D0D0D"/>
                </a:solidFill>
                <a:effectLst/>
                <a:highlight>
                  <a:srgbClr val="FFFFFF"/>
                </a:highlight>
                <a:latin typeface="ui-sans-serif"/>
              </a:rPr>
              <a:t> Identify and segment incidents like accidents, stopped vehicles, or roadblocks.</a:t>
            </a:r>
          </a:p>
          <a:p>
            <a:pPr algn="l"/>
            <a:r>
              <a:rPr lang="en-US" sz="2000" b="1" i="0" dirty="0">
                <a:solidFill>
                  <a:srgbClr val="0D0D0D"/>
                </a:solidFill>
                <a:effectLst/>
                <a:highlight>
                  <a:srgbClr val="FFFFFF"/>
                </a:highlight>
                <a:latin typeface="ui-sans-serif"/>
              </a:rPr>
              <a:t>   Traffic Analysis:</a:t>
            </a:r>
            <a:r>
              <a:rPr lang="en-US" sz="2000" b="0" i="0" dirty="0">
                <a:solidFill>
                  <a:srgbClr val="0D0D0D"/>
                </a:solidFill>
                <a:effectLst/>
                <a:highlight>
                  <a:srgbClr val="FFFFFF"/>
                </a:highlight>
                <a:latin typeface="ui-sans-serif"/>
              </a:rPr>
              <a:t> Use segmented data to analyze traffic patterns, optimize signal timings, and provide real-time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alerts or recommendations to drivers.</a:t>
            </a:r>
          </a:p>
          <a:p>
            <a:pPr algn="l"/>
            <a:endParaRPr lang="en-US" sz="2000" dirty="0">
              <a:solidFill>
                <a:srgbClr val="0D0D0D"/>
              </a:solidFill>
              <a:highlight>
                <a:srgbClr val="FFFFFF"/>
              </a:highlight>
              <a:latin typeface="ui-sans-serif"/>
            </a:endParaRPr>
          </a:p>
          <a:p>
            <a:pPr algn="l"/>
            <a:r>
              <a:rPr lang="en-US" sz="2000" b="0" i="0" dirty="0">
                <a:solidFill>
                  <a:srgbClr val="0D0D0D"/>
                </a:solidFill>
                <a:effectLst/>
                <a:highlight>
                  <a:srgbClr val="FFFFFF"/>
                </a:highlight>
                <a:latin typeface="ui-sans-serif"/>
              </a:rPr>
              <a:t>This deep learning-based image segmentation algorithm can provide a detailed and accurate understanding of traffic environments, enabling advanced monitoring, analysis, and management capabilities in AIMS.</a:t>
            </a:r>
            <a:endParaRPr lang="en-US" sz="2000" dirty="0">
              <a:solidFill>
                <a:srgbClr val="0D0D0D"/>
              </a:solidFill>
              <a:highlight>
                <a:srgbClr val="FFFFFF"/>
              </a:highlight>
              <a:latin typeface="ui-sans-serif"/>
            </a:endParaRPr>
          </a:p>
          <a:p>
            <a:pPr algn="l"/>
            <a:endParaRPr lang="en-US" sz="2000"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229038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AF4CA-F5F3-067D-22D3-53AC8EA9F6FA}"/>
              </a:ext>
            </a:extLst>
          </p:cNvPr>
          <p:cNvSpPr txBox="1"/>
          <p:nvPr/>
        </p:nvSpPr>
        <p:spPr>
          <a:xfrm>
            <a:off x="0" y="0"/>
            <a:ext cx="12192000" cy="6740307"/>
          </a:xfrm>
          <a:prstGeom prst="rect">
            <a:avLst/>
          </a:prstGeom>
          <a:noFill/>
        </p:spPr>
        <p:txBody>
          <a:bodyPr wrap="square" rtlCol="0">
            <a:spAutoFit/>
          </a:bodyPr>
          <a:lstStyle/>
          <a:p>
            <a:r>
              <a:rPr lang="en-US" sz="2800" b="1" i="0" dirty="0">
                <a:solidFill>
                  <a:srgbClr val="0D0D0D"/>
                </a:solidFill>
                <a:effectLst/>
                <a:highlight>
                  <a:srgbClr val="FFFFFF"/>
                </a:highlight>
                <a:latin typeface="ui-sans-serif"/>
              </a:rPr>
              <a:t>COLLECTION DATA:</a:t>
            </a:r>
          </a:p>
          <a:p>
            <a:r>
              <a:rPr lang="en-US" sz="2000" b="0" i="0" dirty="0">
                <a:solidFill>
                  <a:srgbClr val="0D0D0D"/>
                </a:solidFill>
                <a:effectLst/>
                <a:highlight>
                  <a:srgbClr val="FFFFFF"/>
                </a:highlight>
                <a:latin typeface="ui-sans-serif"/>
              </a:rPr>
              <a:t>Data collection is a critical aspect of an AI monitoring system for traffic. The accuracy and effectiveness of the system depend heavily on the quality and variety of data collected.</a:t>
            </a:r>
          </a:p>
          <a:p>
            <a:pPr algn="l"/>
            <a:r>
              <a:rPr lang="en-US" sz="2000" b="1" i="0" dirty="0">
                <a:solidFill>
                  <a:srgbClr val="0D0D0D"/>
                </a:solidFill>
                <a:effectLst/>
                <a:highlight>
                  <a:srgbClr val="FFFFFF"/>
                </a:highlight>
                <a:latin typeface="ui-sans-serif"/>
              </a:rPr>
              <a:t>1.Cameras :</a:t>
            </a:r>
          </a:p>
          <a:p>
            <a:pPr algn="l"/>
            <a:r>
              <a:rPr lang="en-US" sz="2000" b="1" dirty="0">
                <a:solidFill>
                  <a:srgbClr val="0D0D0D"/>
                </a:solidFill>
                <a:highlight>
                  <a:srgbClr val="FFFFFF"/>
                </a:highlight>
                <a:latin typeface="ui-sans-serif"/>
              </a:rPr>
              <a:t>         </a:t>
            </a:r>
            <a:r>
              <a:rPr lang="en-US" sz="2000" b="1" i="0" dirty="0">
                <a:solidFill>
                  <a:srgbClr val="0D0D0D"/>
                </a:solidFill>
                <a:effectLst/>
                <a:highlight>
                  <a:srgbClr val="FFFFFF"/>
                </a:highlight>
                <a:latin typeface="ui-sans-serif"/>
              </a:rPr>
              <a:t>Types:</a:t>
            </a:r>
          </a:p>
          <a:p>
            <a:pPr algn="l"/>
            <a:r>
              <a:rPr lang="en-US" sz="2000" b="1" i="0" dirty="0">
                <a:solidFill>
                  <a:srgbClr val="0D0D0D"/>
                </a:solidFill>
                <a:effectLst/>
                <a:highlight>
                  <a:srgbClr val="FFFFFF"/>
                </a:highlight>
                <a:latin typeface="ui-sans-serif"/>
              </a:rPr>
              <a:t>         Fixed Cameras</a:t>
            </a:r>
            <a:r>
              <a:rPr lang="en-US" sz="2000" b="0" i="0" dirty="0">
                <a:solidFill>
                  <a:srgbClr val="0D0D0D"/>
                </a:solidFill>
                <a:effectLst/>
                <a:highlight>
                  <a:srgbClr val="FFFFFF"/>
                </a:highlight>
                <a:latin typeface="ui-sans-serif"/>
              </a:rPr>
              <a:t>: Mounted at strategic locations like intersections and highways.</a:t>
            </a:r>
          </a:p>
          <a:p>
            <a:pPr algn="l"/>
            <a:r>
              <a:rPr lang="en-US" sz="2000" b="1" i="0" dirty="0">
                <a:solidFill>
                  <a:srgbClr val="0D0D0D"/>
                </a:solidFill>
                <a:effectLst/>
                <a:highlight>
                  <a:srgbClr val="FFFFFF"/>
                </a:highlight>
                <a:latin typeface="ui-sans-serif"/>
              </a:rPr>
              <a:t>         Pan-Tilt-Zoom (PTZ) Cameras</a:t>
            </a:r>
            <a:r>
              <a:rPr lang="en-US" sz="2000" b="0" i="0" dirty="0">
                <a:solidFill>
                  <a:srgbClr val="0D0D0D"/>
                </a:solidFill>
                <a:effectLst/>
                <a:highlight>
                  <a:srgbClr val="FFFFFF"/>
                </a:highlight>
                <a:latin typeface="ui-sans-serif"/>
              </a:rPr>
              <a:t>: Can be remotely controlled to focus on specific areas or incidents.</a:t>
            </a:r>
          </a:p>
          <a:p>
            <a:pPr algn="l"/>
            <a:endParaRPr lang="en-US" sz="2000" dirty="0">
              <a:solidFill>
                <a:srgbClr val="0D0D0D"/>
              </a:solidFill>
              <a:highlight>
                <a:srgbClr val="FFFFFF"/>
              </a:highlight>
              <a:latin typeface="ui-sans-serif"/>
            </a:endParaRPr>
          </a:p>
          <a:p>
            <a:pPr algn="l"/>
            <a:r>
              <a:rPr lang="en-US" sz="2000" b="1" i="0" dirty="0">
                <a:solidFill>
                  <a:srgbClr val="0D0D0D"/>
                </a:solidFill>
                <a:effectLst/>
                <a:highlight>
                  <a:srgbClr val="FFFFFF"/>
                </a:highlight>
                <a:latin typeface="ui-sans-serif"/>
              </a:rPr>
              <a:t>2.Data Collected:</a:t>
            </a:r>
          </a:p>
          <a:p>
            <a:pPr algn="l"/>
            <a:r>
              <a:rPr lang="en-US" sz="2000" b="0" i="0" dirty="0">
                <a:solidFill>
                  <a:srgbClr val="0D0D0D"/>
                </a:solidFill>
                <a:effectLst/>
                <a:highlight>
                  <a:srgbClr val="FFFFFF"/>
                </a:highlight>
                <a:latin typeface="ui-sans-serif"/>
              </a:rPr>
              <a:t>   Traffic density and flow</a:t>
            </a:r>
          </a:p>
          <a:p>
            <a:pPr algn="l"/>
            <a:r>
              <a:rPr lang="en-US" sz="2000" b="0" i="0" dirty="0">
                <a:solidFill>
                  <a:srgbClr val="0D0D0D"/>
                </a:solidFill>
                <a:effectLst/>
                <a:highlight>
                  <a:srgbClr val="FFFFFF"/>
                </a:highlight>
                <a:latin typeface="ui-sans-serif"/>
              </a:rPr>
              <a:t>    Vehicle counts and classifications (cars, trucks, motorcycles, etc.)</a:t>
            </a:r>
          </a:p>
          <a:p>
            <a:pPr algn="l"/>
            <a:r>
              <a:rPr lang="en-US" sz="2000" b="0" i="0" dirty="0">
                <a:solidFill>
                  <a:srgbClr val="0D0D0D"/>
                </a:solidFill>
                <a:effectLst/>
                <a:highlight>
                  <a:srgbClr val="FFFFFF"/>
                </a:highlight>
                <a:latin typeface="ui-sans-serif"/>
              </a:rPr>
              <a:t>    Incident detection (accidents, stalled vehicles)</a:t>
            </a:r>
          </a:p>
          <a:p>
            <a:pPr algn="l"/>
            <a:r>
              <a:rPr lang="en-US" sz="2000" b="0" i="0" dirty="0">
                <a:solidFill>
                  <a:srgbClr val="0D0D0D"/>
                </a:solidFill>
                <a:effectLst/>
                <a:highlight>
                  <a:srgbClr val="FFFFFF"/>
                </a:highlight>
                <a:latin typeface="ui-sans-serif"/>
              </a:rPr>
              <a:t>    Traffic violations (e.g., running red lights)</a:t>
            </a:r>
          </a:p>
          <a:p>
            <a:pPr algn="l"/>
            <a:endParaRPr lang="en-US" sz="2000" dirty="0">
              <a:solidFill>
                <a:srgbClr val="0D0D0D"/>
              </a:solidFill>
              <a:highlight>
                <a:srgbClr val="FFFFFF"/>
              </a:highlight>
              <a:latin typeface="ui-sans-serif"/>
            </a:endParaRPr>
          </a:p>
          <a:p>
            <a:pPr algn="l"/>
            <a:r>
              <a:rPr lang="en-US" sz="2000" b="1" i="0" dirty="0">
                <a:solidFill>
                  <a:srgbClr val="0D0D0D"/>
                </a:solidFill>
                <a:effectLst/>
                <a:highlight>
                  <a:srgbClr val="FFFFFF"/>
                </a:highlight>
                <a:latin typeface="ui-sans-serif"/>
              </a:rPr>
              <a:t>3.GPS Data</a:t>
            </a:r>
          </a:p>
          <a:p>
            <a:pPr algn="l"/>
            <a:r>
              <a:rPr lang="en-US" sz="2000" b="1" i="0" dirty="0">
                <a:solidFill>
                  <a:srgbClr val="0D0D0D"/>
                </a:solidFill>
                <a:effectLst/>
                <a:highlight>
                  <a:srgbClr val="FFFFFF"/>
                </a:highlight>
                <a:latin typeface="ui-sans-serif"/>
              </a:rPr>
              <a:t>   Sources:</a:t>
            </a:r>
          </a:p>
          <a:p>
            <a:pPr algn="l"/>
            <a:r>
              <a:rPr lang="en-US" sz="2000" b="1" i="0" dirty="0">
                <a:solidFill>
                  <a:srgbClr val="0D0D0D"/>
                </a:solidFill>
                <a:effectLst/>
                <a:highlight>
                  <a:srgbClr val="FFFFFF"/>
                </a:highlight>
                <a:latin typeface="ui-sans-serif"/>
              </a:rPr>
              <a:t>    Connected Vehicles</a:t>
            </a:r>
            <a:r>
              <a:rPr lang="en-US" sz="2000" b="0" i="0" dirty="0">
                <a:solidFill>
                  <a:srgbClr val="0D0D0D"/>
                </a:solidFill>
                <a:effectLst/>
                <a:highlight>
                  <a:srgbClr val="FFFFFF"/>
                </a:highlight>
                <a:latin typeface="ui-sans-serif"/>
              </a:rPr>
              <a:t>: Vehicles equipped with GPS can provide real-time location and speed data.</a:t>
            </a:r>
          </a:p>
          <a:p>
            <a:pPr algn="l"/>
            <a:r>
              <a:rPr lang="en-US" sz="2000" b="1" i="0" dirty="0">
                <a:solidFill>
                  <a:srgbClr val="0D0D0D"/>
                </a:solidFill>
                <a:effectLst/>
                <a:highlight>
                  <a:srgbClr val="FFFFFF"/>
                </a:highlight>
                <a:latin typeface="ui-sans-serif"/>
              </a:rPr>
              <a:t>    Smartphones</a:t>
            </a:r>
            <a:r>
              <a:rPr lang="en-US" sz="2000" b="0" i="0" dirty="0">
                <a:solidFill>
                  <a:srgbClr val="0D0D0D"/>
                </a:solidFill>
                <a:effectLst/>
                <a:highlight>
                  <a:srgbClr val="FFFFFF"/>
                </a:highlight>
                <a:latin typeface="ui-sans-serif"/>
              </a:rPr>
              <a:t>: Mobile apps can collect GPS data from users' smartphones.</a:t>
            </a:r>
          </a:p>
          <a:p>
            <a:pPr algn="l"/>
            <a:r>
              <a:rPr lang="en-US" sz="2000" b="1" i="0" dirty="0">
                <a:solidFill>
                  <a:srgbClr val="0D0D0D"/>
                </a:solidFill>
                <a:effectLst/>
                <a:highlight>
                  <a:srgbClr val="FFFFFF"/>
                </a:highlight>
                <a:latin typeface="ui-sans-serif"/>
              </a:rPr>
              <a:t>    Data Collected:</a:t>
            </a:r>
          </a:p>
          <a:p>
            <a:pPr algn="l"/>
            <a:r>
              <a:rPr lang="en-US" sz="2000" b="0" i="0" dirty="0">
                <a:solidFill>
                  <a:srgbClr val="0D0D0D"/>
                </a:solidFill>
                <a:effectLst/>
                <a:highlight>
                  <a:srgbClr val="FFFFFF"/>
                </a:highlight>
                <a:latin typeface="ui-sans-serif"/>
              </a:rPr>
              <a:t>    Real-time traffic conditions</a:t>
            </a:r>
          </a:p>
          <a:p>
            <a:pPr algn="l"/>
            <a:r>
              <a:rPr lang="en-US" sz="2000" b="0" i="0" dirty="0">
                <a:solidFill>
                  <a:srgbClr val="0D0D0D"/>
                </a:solidFill>
                <a:effectLst/>
                <a:highlight>
                  <a:srgbClr val="FFFFFF"/>
                </a:highlight>
                <a:latin typeface="ui-sans-serif"/>
              </a:rPr>
              <a:t>    Route preferences and travel times</a:t>
            </a:r>
          </a:p>
        </p:txBody>
      </p:sp>
    </p:spTree>
    <p:extLst>
      <p:ext uri="{BB962C8B-B14F-4D97-AF65-F5344CB8AC3E}">
        <p14:creationId xmlns:p14="http://schemas.microsoft.com/office/powerpoint/2010/main" val="350115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C8F77C-6578-79BF-23BB-5BFD1DFE0213}"/>
              </a:ext>
            </a:extLst>
          </p:cNvPr>
          <p:cNvSpPr txBox="1"/>
          <p:nvPr/>
        </p:nvSpPr>
        <p:spPr>
          <a:xfrm>
            <a:off x="0" y="43458"/>
            <a:ext cx="12319819" cy="6832640"/>
          </a:xfrm>
          <a:prstGeom prst="rect">
            <a:avLst/>
          </a:prstGeom>
          <a:noFill/>
        </p:spPr>
        <p:txBody>
          <a:bodyPr wrap="square" rtlCol="0">
            <a:spAutoFit/>
          </a:bodyPr>
          <a:lstStyle/>
          <a:p>
            <a:pPr algn="l"/>
            <a:r>
              <a:rPr lang="en-US" sz="2000" b="1" i="0" dirty="0">
                <a:solidFill>
                  <a:srgbClr val="0D0D0D"/>
                </a:solidFill>
                <a:effectLst/>
                <a:highlight>
                  <a:srgbClr val="FFFFFF"/>
                </a:highlight>
                <a:latin typeface="ui-sans-serif"/>
              </a:rPr>
              <a:t>4.Roadside Units (RSUs)</a:t>
            </a:r>
          </a:p>
          <a:p>
            <a:pPr algn="l"/>
            <a:r>
              <a:rPr lang="en-US" sz="2000" b="1" i="0" dirty="0">
                <a:solidFill>
                  <a:srgbClr val="0D0D0D"/>
                </a:solidFill>
                <a:effectLst/>
                <a:highlight>
                  <a:srgbClr val="FFFFFF"/>
                </a:highlight>
                <a:latin typeface="ui-sans-serif"/>
              </a:rPr>
              <a:t>   Description:</a:t>
            </a:r>
          </a:p>
          <a:p>
            <a:pPr algn="l"/>
            <a:r>
              <a:rPr lang="en-US" sz="2000" b="0" i="0" dirty="0">
                <a:solidFill>
                  <a:srgbClr val="0D0D0D"/>
                </a:solidFill>
                <a:effectLst/>
                <a:highlight>
                  <a:srgbClr val="FFFFFF"/>
                </a:highlight>
                <a:latin typeface="ui-sans-serif"/>
              </a:rPr>
              <a:t>     RSUs are part of the vehicle-to-infrastructure (V2I) communication system, interacting with vehicles and collecting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data.</a:t>
            </a:r>
          </a:p>
          <a:p>
            <a:pPr algn="l"/>
            <a:r>
              <a:rPr lang="en-US" sz="2000" b="1" i="0" dirty="0">
                <a:solidFill>
                  <a:srgbClr val="0D0D0D"/>
                </a:solidFill>
                <a:effectLst/>
                <a:highlight>
                  <a:srgbClr val="FFFFFF"/>
                </a:highlight>
                <a:latin typeface="ui-sans-serif"/>
              </a:rPr>
              <a:t>    Data Collected:</a:t>
            </a:r>
          </a:p>
          <a:p>
            <a:pPr algn="l"/>
            <a:r>
              <a:rPr lang="en-US" sz="2000" b="0" i="0" dirty="0">
                <a:solidFill>
                  <a:srgbClr val="0D0D0D"/>
                </a:solidFill>
                <a:effectLst/>
                <a:highlight>
                  <a:srgbClr val="FFFFFF"/>
                </a:highlight>
                <a:latin typeface="ui-sans-serif"/>
              </a:rPr>
              <a:t>     Vehicle speed and direction</a:t>
            </a:r>
          </a:p>
          <a:p>
            <a:pPr algn="l"/>
            <a:r>
              <a:rPr lang="en-US" sz="2000" b="0" i="0" dirty="0">
                <a:solidFill>
                  <a:srgbClr val="0D0D0D"/>
                </a:solidFill>
                <a:effectLst/>
                <a:highlight>
                  <a:srgbClr val="FFFFFF"/>
                </a:highlight>
                <a:latin typeface="ui-sans-serif"/>
              </a:rPr>
              <a:t>     Traffic signal status</a:t>
            </a:r>
          </a:p>
          <a:p>
            <a:pPr algn="l"/>
            <a:r>
              <a:rPr lang="en-US" sz="2000" b="0" i="0" dirty="0">
                <a:solidFill>
                  <a:srgbClr val="0D0D0D"/>
                </a:solidFill>
                <a:effectLst/>
                <a:highlight>
                  <a:srgbClr val="FFFFFF"/>
                </a:highlight>
                <a:latin typeface="ui-sans-serif"/>
              </a:rPr>
              <a:t>     Environmental data</a:t>
            </a:r>
          </a:p>
          <a:p>
            <a:pPr algn="l"/>
            <a:endParaRPr lang="en-US" dirty="0">
              <a:solidFill>
                <a:srgbClr val="0D0D0D"/>
              </a:solidFill>
              <a:highlight>
                <a:srgbClr val="FFFFFF"/>
              </a:highlight>
              <a:latin typeface="ui-sans-serif"/>
            </a:endParaRPr>
          </a:p>
          <a:p>
            <a:pPr algn="l"/>
            <a:r>
              <a:rPr lang="en-US" sz="2000" b="1" i="0" dirty="0">
                <a:solidFill>
                  <a:srgbClr val="0D0D0D"/>
                </a:solidFill>
                <a:effectLst/>
                <a:highlight>
                  <a:srgbClr val="FFFFFF"/>
                </a:highlight>
                <a:latin typeface="ui-sans-serif"/>
              </a:rPr>
              <a:t>5.Mobile Sensors</a:t>
            </a:r>
          </a:p>
          <a:p>
            <a:pPr algn="l"/>
            <a:r>
              <a:rPr lang="en-US" sz="2000" b="1" i="0" dirty="0">
                <a:solidFill>
                  <a:srgbClr val="0D0D0D"/>
                </a:solidFill>
                <a:effectLst/>
                <a:highlight>
                  <a:srgbClr val="FFFFFF"/>
                </a:highlight>
                <a:latin typeface="ui-sans-serif"/>
              </a:rPr>
              <a:t>    Description:</a:t>
            </a:r>
          </a:p>
          <a:p>
            <a:pPr algn="l"/>
            <a:r>
              <a:rPr lang="en-US" sz="2000" b="0" i="0" dirty="0">
                <a:solidFill>
                  <a:srgbClr val="0D0D0D"/>
                </a:solidFill>
                <a:effectLst/>
                <a:highlight>
                  <a:srgbClr val="FFFFFF"/>
                </a:highlight>
                <a:latin typeface="ui-sans-serif"/>
              </a:rPr>
              <a:t>     Mobile units equipped with various sensors, such as cameras and GPS, can be deployed on vehicles or drones.</a:t>
            </a:r>
          </a:p>
          <a:p>
            <a:pPr algn="l"/>
            <a:r>
              <a:rPr lang="en-US" sz="2000" b="1" i="0" dirty="0">
                <a:solidFill>
                  <a:srgbClr val="0D0D0D"/>
                </a:solidFill>
                <a:effectLst/>
                <a:highlight>
                  <a:srgbClr val="FFFFFF"/>
                </a:highlight>
                <a:latin typeface="ui-sans-serif"/>
              </a:rPr>
              <a:t>   Data Collected:</a:t>
            </a:r>
          </a:p>
          <a:p>
            <a:pPr algn="l"/>
            <a:r>
              <a:rPr lang="en-US" sz="2000" b="0" i="0" dirty="0">
                <a:solidFill>
                  <a:srgbClr val="0D0D0D"/>
                </a:solidFill>
                <a:effectLst/>
                <a:highlight>
                  <a:srgbClr val="FFFFFF"/>
                </a:highlight>
                <a:latin typeface="ui-sans-serif"/>
              </a:rPr>
              <a:t>     Road conditions</a:t>
            </a:r>
          </a:p>
          <a:p>
            <a:pPr algn="l"/>
            <a:r>
              <a:rPr lang="en-US" sz="2000" b="0" i="0" dirty="0">
                <a:solidFill>
                  <a:srgbClr val="0D0D0D"/>
                </a:solidFill>
                <a:effectLst/>
                <a:highlight>
                  <a:srgbClr val="FFFFFF"/>
                </a:highlight>
                <a:latin typeface="ui-sans-serif"/>
              </a:rPr>
              <a:t>     Environmental data (weather, air quality)</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Incident reporting</a:t>
            </a:r>
          </a:p>
          <a:p>
            <a:pPr algn="l"/>
            <a:endParaRPr lang="en-US" sz="2000" dirty="0">
              <a:solidFill>
                <a:srgbClr val="0D0D0D"/>
              </a:solidFill>
              <a:highlight>
                <a:srgbClr val="FFFFFF"/>
              </a:highlight>
              <a:latin typeface="ui-sans-serif"/>
            </a:endParaRPr>
          </a:p>
          <a:p>
            <a:pPr algn="l"/>
            <a:r>
              <a:rPr lang="en-US" sz="2000" b="1" i="0" dirty="0">
                <a:solidFill>
                  <a:srgbClr val="0D0D0D"/>
                </a:solidFill>
                <a:effectLst/>
                <a:highlight>
                  <a:srgbClr val="FFFFFF"/>
                </a:highlight>
                <a:latin typeface="ui-sans-serif"/>
              </a:rPr>
              <a:t>Data Integration and Processing:</a:t>
            </a:r>
          </a:p>
          <a:p>
            <a:pPr algn="l"/>
            <a:r>
              <a:rPr lang="en-US" sz="2000" b="0" i="0" dirty="0">
                <a:solidFill>
                  <a:srgbClr val="0D0D0D"/>
                </a:solidFill>
                <a:effectLst/>
                <a:highlight>
                  <a:srgbClr val="FFFFFF"/>
                </a:highlight>
                <a:latin typeface="ui-sans-serif"/>
              </a:rPr>
              <a:t>   The collected data is typically sent to a central processing unit or cloud-based system for analysis. AI algorithms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process the data to extract valuable insights, such as predicting traffic jams, identifying accident-prone areas, and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optimizing traffic light timings.</a:t>
            </a:r>
          </a:p>
          <a:p>
            <a:pPr algn="l"/>
            <a:endParaRPr lang="en-US" sz="2000"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256199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AF707-7196-B178-9BC9-3484BDFBB681}"/>
              </a:ext>
            </a:extLst>
          </p:cNvPr>
          <p:cNvSpPr txBox="1"/>
          <p:nvPr/>
        </p:nvSpPr>
        <p:spPr>
          <a:xfrm>
            <a:off x="0" y="0"/>
            <a:ext cx="12192000" cy="6555641"/>
          </a:xfrm>
          <a:prstGeom prst="rect">
            <a:avLst/>
          </a:prstGeom>
          <a:noFill/>
        </p:spPr>
        <p:txBody>
          <a:bodyPr wrap="square" rtlCol="0">
            <a:spAutoFit/>
          </a:bodyPr>
          <a:lstStyle/>
          <a:p>
            <a:r>
              <a:rPr lang="en-US" sz="3200" b="0" i="0" dirty="0">
                <a:solidFill>
                  <a:srgbClr val="0D0D0D"/>
                </a:solidFill>
                <a:effectLst/>
                <a:highlight>
                  <a:srgbClr val="FFFFFF"/>
                </a:highlight>
                <a:latin typeface="ui-sans-serif"/>
              </a:rPr>
              <a:t>VISUALIZATION:</a:t>
            </a:r>
          </a:p>
          <a:p>
            <a:r>
              <a:rPr lang="en-US" sz="2000" b="0" i="0" dirty="0">
                <a:solidFill>
                  <a:srgbClr val="0D0D0D"/>
                </a:solidFill>
                <a:effectLst/>
                <a:highlight>
                  <a:srgbClr val="FFFFFF"/>
                </a:highlight>
                <a:latin typeface="ui-sans-serif"/>
              </a:rPr>
              <a:t>Visualization is a crucial aspect of an AI traffic monitoring system, as it helps stakeholders understand traffic conditions, trends, and issues at a glance. Effective visualizations can assist traffic managers, city planners, law enforcement, and the general public in making informed decisions</a:t>
            </a:r>
            <a:r>
              <a:rPr lang="en-US" sz="2800" b="0" i="0" dirty="0">
                <a:solidFill>
                  <a:srgbClr val="0D0D0D"/>
                </a:solidFill>
                <a:effectLst/>
                <a:highlight>
                  <a:srgbClr val="FFFFFF"/>
                </a:highlight>
                <a:latin typeface="ui-sans-serif"/>
              </a:rPr>
              <a:t>.</a:t>
            </a:r>
            <a:endParaRPr lang="en-US" sz="2800" dirty="0">
              <a:solidFill>
                <a:srgbClr val="0D0D0D"/>
              </a:solidFill>
              <a:highlight>
                <a:srgbClr val="FFFFFF"/>
              </a:highlight>
              <a:latin typeface="ui-sans-serif"/>
            </a:endParaRPr>
          </a:p>
          <a:p>
            <a:pPr algn="l"/>
            <a:r>
              <a:rPr lang="en-US" sz="2000" b="1" i="0" dirty="0">
                <a:solidFill>
                  <a:srgbClr val="0D0D0D"/>
                </a:solidFill>
                <a:effectLst/>
                <a:highlight>
                  <a:srgbClr val="FFFFFF"/>
                </a:highlight>
                <a:latin typeface="ui-sans-serif"/>
              </a:rPr>
              <a:t>1. Traffic Flow Maps:</a:t>
            </a:r>
          </a:p>
          <a:p>
            <a:pPr algn="l"/>
            <a:r>
              <a:rPr lang="en-US" sz="2000" b="1" i="0" dirty="0">
                <a:solidFill>
                  <a:srgbClr val="0D0D0D"/>
                </a:solidFill>
                <a:effectLst/>
                <a:highlight>
                  <a:srgbClr val="FFFFFF"/>
                </a:highlight>
                <a:latin typeface="ui-sans-serif"/>
              </a:rPr>
              <a:t>   Description:</a:t>
            </a:r>
          </a:p>
          <a:p>
            <a:pPr algn="l"/>
            <a:r>
              <a:rPr lang="en-US" sz="2000" b="1" i="0" dirty="0">
                <a:solidFill>
                  <a:srgbClr val="0D0D0D"/>
                </a:solidFill>
                <a:effectLst/>
                <a:highlight>
                  <a:srgbClr val="FFFFFF"/>
                </a:highlight>
                <a:latin typeface="ui-sans-serif"/>
              </a:rPr>
              <a:t>   Real-time Traffic Maps</a:t>
            </a:r>
            <a:r>
              <a:rPr lang="en-US" sz="2000" b="0" i="0" dirty="0">
                <a:solidFill>
                  <a:srgbClr val="0D0D0D"/>
                </a:solidFill>
                <a:effectLst/>
                <a:highlight>
                  <a:srgbClr val="FFFFFF"/>
                </a:highlight>
                <a:latin typeface="ui-sans-serif"/>
              </a:rPr>
              <a:t>: Display real-time traffic conditions using color-coded lines on road networks (e.g., green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for smooth traffic, red for heavy congestion).</a:t>
            </a:r>
          </a:p>
          <a:p>
            <a:pPr algn="l"/>
            <a:r>
              <a:rPr lang="en-US" sz="2000" b="1" i="0" dirty="0">
                <a:solidFill>
                  <a:srgbClr val="0D0D0D"/>
                </a:solidFill>
                <a:effectLst/>
                <a:highlight>
                  <a:srgbClr val="FFFFFF"/>
                </a:highlight>
                <a:latin typeface="ui-sans-serif"/>
              </a:rPr>
              <a:t>   Heat Maps</a:t>
            </a:r>
            <a:r>
              <a:rPr lang="en-US" sz="2000" b="0" i="0" dirty="0">
                <a:solidFill>
                  <a:srgbClr val="0D0D0D"/>
                </a:solidFill>
                <a:effectLst/>
                <a:highlight>
                  <a:srgbClr val="FFFFFF"/>
                </a:highlight>
                <a:latin typeface="ui-sans-serif"/>
              </a:rPr>
              <a:t>: Show traffic density and congestion levels using color gradients, where warmer colors indicate higher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traffic density.</a:t>
            </a:r>
          </a:p>
          <a:p>
            <a:pPr algn="l"/>
            <a:r>
              <a:rPr lang="en-US" sz="2000" b="1" i="0" dirty="0">
                <a:solidFill>
                  <a:srgbClr val="0D0D0D"/>
                </a:solidFill>
                <a:effectLst/>
                <a:highlight>
                  <a:srgbClr val="FFFFFF"/>
                </a:highlight>
                <a:latin typeface="ui-sans-serif"/>
              </a:rPr>
              <a:t>   Use Cases:</a:t>
            </a:r>
          </a:p>
          <a:p>
            <a:pPr algn="l"/>
            <a:r>
              <a:rPr lang="en-US" sz="2000" b="0" i="0" dirty="0">
                <a:solidFill>
                  <a:srgbClr val="0D0D0D"/>
                </a:solidFill>
                <a:effectLst/>
                <a:highlight>
                  <a:srgbClr val="FFFFFF"/>
                </a:highlight>
                <a:latin typeface="ui-sans-serif"/>
              </a:rPr>
              <a:t>    1. Monitoring current traffic conditions.</a:t>
            </a:r>
          </a:p>
          <a:p>
            <a:pPr algn="l"/>
            <a:r>
              <a:rPr lang="en-US" sz="2000" b="0" i="0" dirty="0">
                <a:solidFill>
                  <a:srgbClr val="0D0D0D"/>
                </a:solidFill>
                <a:effectLst/>
                <a:highlight>
                  <a:srgbClr val="FFFFFF"/>
                </a:highlight>
                <a:latin typeface="ui-sans-serif"/>
              </a:rPr>
              <a:t>    2.Identifying congested areas and bottlenecks.</a:t>
            </a:r>
          </a:p>
          <a:p>
            <a:pPr algn="l"/>
            <a:r>
              <a:rPr lang="en-US" sz="2000" b="0" i="0" dirty="0">
                <a:solidFill>
                  <a:srgbClr val="0D0D0D"/>
                </a:solidFill>
                <a:effectLst/>
                <a:highlight>
                  <a:srgbClr val="FFFFFF"/>
                </a:highlight>
                <a:latin typeface="ui-sans-serif"/>
              </a:rPr>
              <a:t>    3. Visualizing traffic flow patterns over time.</a:t>
            </a:r>
          </a:p>
          <a:p>
            <a:pPr algn="l"/>
            <a:endParaRPr lang="en-US" sz="2000" dirty="0">
              <a:solidFill>
                <a:srgbClr val="0D0D0D"/>
              </a:solidFill>
              <a:highlight>
                <a:srgbClr val="FFFFFF"/>
              </a:highlight>
              <a:latin typeface="ui-sans-serif"/>
            </a:endParaRPr>
          </a:p>
          <a:p>
            <a:pPr algn="l"/>
            <a:r>
              <a:rPr lang="en-US" sz="2000" b="1" dirty="0">
                <a:solidFill>
                  <a:srgbClr val="0D0D0D"/>
                </a:solidFill>
                <a:highlight>
                  <a:srgbClr val="FFFFFF"/>
                </a:highlight>
                <a:latin typeface="ui-sans-serif"/>
              </a:rPr>
              <a:t>2</a:t>
            </a:r>
            <a:r>
              <a:rPr lang="en-US" sz="2000" b="1" i="0" dirty="0">
                <a:solidFill>
                  <a:srgbClr val="0D0D0D"/>
                </a:solidFill>
                <a:effectLst/>
                <a:highlight>
                  <a:srgbClr val="FFFFFF"/>
                </a:highlight>
                <a:latin typeface="ui-sans-serif"/>
              </a:rPr>
              <a:t>. 3D Models and Simulations:</a:t>
            </a:r>
          </a:p>
          <a:p>
            <a:pPr algn="l"/>
            <a:r>
              <a:rPr lang="en-US" sz="2000" b="1" i="0" dirty="0">
                <a:solidFill>
                  <a:srgbClr val="0D0D0D"/>
                </a:solidFill>
                <a:effectLst/>
                <a:highlight>
                  <a:srgbClr val="FFFFFF"/>
                </a:highlight>
                <a:latin typeface="ui-sans-serif"/>
              </a:rPr>
              <a:t>    Description:</a:t>
            </a:r>
          </a:p>
          <a:p>
            <a:pPr algn="l"/>
            <a:r>
              <a:rPr lang="en-US" sz="2000" b="1" dirty="0">
                <a:solidFill>
                  <a:srgbClr val="0D0D0D"/>
                </a:solidFill>
                <a:highlight>
                  <a:srgbClr val="FFFFFF"/>
                </a:highlight>
                <a:latin typeface="ui-sans-serif"/>
              </a:rPr>
              <a:t>      </a:t>
            </a:r>
            <a:r>
              <a:rPr lang="en-US" sz="2000" b="1" i="0" dirty="0">
                <a:solidFill>
                  <a:srgbClr val="0D0D0D"/>
                </a:solidFill>
                <a:effectLst/>
                <a:highlight>
                  <a:srgbClr val="FFFFFF"/>
                </a:highlight>
                <a:latin typeface="ui-sans-serif"/>
              </a:rPr>
              <a:t>3D Traffic Visualizations</a:t>
            </a:r>
            <a:r>
              <a:rPr lang="en-US" sz="2000" b="0" i="0" dirty="0">
                <a:solidFill>
                  <a:srgbClr val="0D0D0D"/>
                </a:solidFill>
                <a:effectLst/>
                <a:highlight>
                  <a:srgbClr val="FFFFFF"/>
                </a:highlight>
                <a:latin typeface="ui-sans-serif"/>
              </a:rPr>
              <a:t>: Create realistic 3D models of road networks and traffic conditions.</a:t>
            </a:r>
          </a:p>
          <a:p>
            <a:pPr algn="l"/>
            <a:r>
              <a:rPr lang="en-US" sz="2000" b="1" i="0" dirty="0">
                <a:solidFill>
                  <a:srgbClr val="0D0D0D"/>
                </a:solidFill>
                <a:effectLst/>
                <a:highlight>
                  <a:srgbClr val="FFFFFF"/>
                </a:highlight>
                <a:latin typeface="ui-sans-serif"/>
              </a:rPr>
              <a:t>      Simulations</a:t>
            </a:r>
            <a:r>
              <a:rPr lang="en-US" sz="2000" b="0" i="0" dirty="0">
                <a:solidFill>
                  <a:srgbClr val="0D0D0D"/>
                </a:solidFill>
                <a:effectLst/>
                <a:highlight>
                  <a:srgbClr val="FFFFFF"/>
                </a:highlight>
                <a:latin typeface="ui-sans-serif"/>
              </a:rPr>
              <a:t>: Use simulation software to model and predict traffic scenarios, such as the impact of road closures </a:t>
            </a:r>
          </a:p>
          <a:p>
            <a:pPr algn="l"/>
            <a:r>
              <a:rPr lang="en-US" sz="2000" dirty="0">
                <a:solidFill>
                  <a:srgbClr val="0D0D0D"/>
                </a:solidFill>
                <a:highlight>
                  <a:srgbClr val="FFFFFF"/>
                </a:highlight>
                <a:latin typeface="ui-sans-serif"/>
              </a:rPr>
              <a:t>      </a:t>
            </a:r>
            <a:r>
              <a:rPr lang="en-US" sz="2000" b="0" i="0" dirty="0">
                <a:solidFill>
                  <a:srgbClr val="0D0D0D"/>
                </a:solidFill>
                <a:effectLst/>
                <a:highlight>
                  <a:srgbClr val="FFFFFF"/>
                </a:highlight>
                <a:latin typeface="ui-sans-serif"/>
              </a:rPr>
              <a:t>or new infrastructure projects.</a:t>
            </a:r>
          </a:p>
        </p:txBody>
      </p:sp>
    </p:spTree>
    <p:extLst>
      <p:ext uri="{BB962C8B-B14F-4D97-AF65-F5344CB8AC3E}">
        <p14:creationId xmlns:p14="http://schemas.microsoft.com/office/powerpoint/2010/main" val="282889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433</TotalTime>
  <Words>1797</Words>
  <Application>Microsoft Office PowerPoint</Application>
  <PresentationFormat>Widescreen</PresentationFormat>
  <Paragraphs>165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inherit</vt:lpstr>
      <vt:lpstr>ui-sans-serif</vt:lpstr>
      <vt:lpstr>Wingdings</vt:lpstr>
      <vt:lpstr>Office Theme</vt:lpstr>
      <vt:lpstr>ARTIFICIAL INTELLIGENT MONITORING SYSTEM(AIMS)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saiakhil7110@outlook.com</dc:creator>
  <cp:lastModifiedBy>saiakhil7110@outlook.com</cp:lastModifiedBy>
  <cp:revision>3</cp:revision>
  <dcterms:created xsi:type="dcterms:W3CDTF">2024-07-31T03:29:07Z</dcterms:created>
  <dcterms:modified xsi:type="dcterms:W3CDTF">2024-07-31T17:15:22Z</dcterms:modified>
</cp:coreProperties>
</file>