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A0ACC9-259C-4561-AA74-8E7554761E07}" v="1" dt="2022-08-14T18:20:58.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maligireddy" userId="067423008982a33d" providerId="LiveId" clId="{85A0ACC9-259C-4561-AA74-8E7554761E07}"/>
    <pc:docChg chg="custSel addSld modSld">
      <pc:chgData name="akhil maligireddy" userId="067423008982a33d" providerId="LiveId" clId="{85A0ACC9-259C-4561-AA74-8E7554761E07}" dt="2022-08-14T18:21:38.587" v="20" actId="255"/>
      <pc:docMkLst>
        <pc:docMk/>
      </pc:docMkLst>
      <pc:sldChg chg="modSp mod">
        <pc:chgData name="akhil maligireddy" userId="067423008982a33d" providerId="LiveId" clId="{85A0ACC9-259C-4561-AA74-8E7554761E07}" dt="2022-08-14T18:21:38.587" v="20" actId="255"/>
        <pc:sldMkLst>
          <pc:docMk/>
          <pc:sldMk cId="0" sldId="256"/>
        </pc:sldMkLst>
        <pc:spChg chg="mod">
          <ac:chgData name="akhil maligireddy" userId="067423008982a33d" providerId="LiveId" clId="{85A0ACC9-259C-4561-AA74-8E7554761E07}" dt="2022-08-14T18:21:38.587" v="20" actId="255"/>
          <ac:spMkLst>
            <pc:docMk/>
            <pc:sldMk cId="0" sldId="256"/>
            <ac:spMk id="55" creationId="{00000000-0000-0000-0000-000000000000}"/>
          </ac:spMkLst>
        </pc:spChg>
      </pc:sldChg>
      <pc:sldChg chg="modSp mod">
        <pc:chgData name="akhil maligireddy" userId="067423008982a33d" providerId="LiveId" clId="{85A0ACC9-259C-4561-AA74-8E7554761E07}" dt="2022-08-14T18:20:59.043" v="15" actId="27636"/>
        <pc:sldMkLst>
          <pc:docMk/>
          <pc:sldMk cId="0" sldId="258"/>
        </pc:sldMkLst>
        <pc:spChg chg="mod">
          <ac:chgData name="akhil maligireddy" userId="067423008982a33d" providerId="LiveId" clId="{85A0ACC9-259C-4561-AA74-8E7554761E07}" dt="2022-08-14T18:20:59.043" v="15" actId="27636"/>
          <ac:spMkLst>
            <pc:docMk/>
            <pc:sldMk cId="0" sldId="258"/>
            <ac:spMk id="67" creationId="{00000000-0000-0000-0000-000000000000}"/>
          </ac:spMkLst>
        </pc:spChg>
      </pc:sldChg>
      <pc:sldChg chg="modSp mod">
        <pc:chgData name="akhil maligireddy" userId="067423008982a33d" providerId="LiveId" clId="{85A0ACC9-259C-4561-AA74-8E7554761E07}" dt="2022-08-14T18:20:59.073" v="16" actId="27636"/>
        <pc:sldMkLst>
          <pc:docMk/>
          <pc:sldMk cId="0" sldId="262"/>
        </pc:sldMkLst>
        <pc:spChg chg="mod">
          <ac:chgData name="akhil maligireddy" userId="067423008982a33d" providerId="LiveId" clId="{85A0ACC9-259C-4561-AA74-8E7554761E07}" dt="2022-08-14T18:20:59.073" v="16" actId="27636"/>
          <ac:spMkLst>
            <pc:docMk/>
            <pc:sldMk cId="0" sldId="262"/>
            <ac:spMk id="94" creationId="{00000000-0000-0000-0000-000000000000}"/>
          </ac:spMkLst>
        </pc:spChg>
      </pc:sldChg>
      <pc:sldChg chg="modSp mod">
        <pc:chgData name="akhil maligireddy" userId="067423008982a33d" providerId="LiveId" clId="{85A0ACC9-259C-4561-AA74-8E7554761E07}" dt="2022-08-14T18:20:59.091" v="17" actId="27636"/>
        <pc:sldMkLst>
          <pc:docMk/>
          <pc:sldMk cId="0" sldId="263"/>
        </pc:sldMkLst>
        <pc:spChg chg="mod">
          <ac:chgData name="akhil maligireddy" userId="067423008982a33d" providerId="LiveId" clId="{85A0ACC9-259C-4561-AA74-8E7554761E07}" dt="2022-08-14T18:20:59.091" v="17" actId="27636"/>
          <ac:spMkLst>
            <pc:docMk/>
            <pc:sldMk cId="0" sldId="263"/>
            <ac:spMk id="100" creationId="{00000000-0000-0000-0000-000000000000}"/>
          </ac:spMkLst>
        </pc:spChg>
      </pc:sldChg>
      <pc:sldChg chg="modSp new mod">
        <pc:chgData name="akhil maligireddy" userId="067423008982a33d" providerId="LiveId" clId="{85A0ACC9-259C-4561-AA74-8E7554761E07}" dt="2022-08-14T18:20:28.377" v="14" actId="27636"/>
        <pc:sldMkLst>
          <pc:docMk/>
          <pc:sldMk cId="124750990" sldId="269"/>
        </pc:sldMkLst>
        <pc:spChg chg="mod">
          <ac:chgData name="akhil maligireddy" userId="067423008982a33d" providerId="LiveId" clId="{85A0ACC9-259C-4561-AA74-8E7554761E07}" dt="2022-08-14T18:20:10.417" v="12" actId="20577"/>
          <ac:spMkLst>
            <pc:docMk/>
            <pc:sldMk cId="124750990" sldId="269"/>
            <ac:spMk id="2" creationId="{ACDC78A7-E0A4-6D72-9082-1AF5739D799D}"/>
          </ac:spMkLst>
        </pc:spChg>
        <pc:spChg chg="mod">
          <ac:chgData name="akhil maligireddy" userId="067423008982a33d" providerId="LiveId" clId="{85A0ACC9-259C-4561-AA74-8E7554761E07}" dt="2022-08-14T18:20:28.377" v="14" actId="27636"/>
          <ac:spMkLst>
            <pc:docMk/>
            <pc:sldMk cId="124750990" sldId="269"/>
            <ac:spMk id="3" creationId="{6D01A0DC-47CE-B6BA-98A6-17CB53DA99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kaspedia.in/agriculture/crop-production/integrated-pest-managment/ipm-for-commercial-crops/ipm-strategies-for-tea/tea-diseases" TargetMode="External"/><Relationship Id="rId7" Type="http://schemas.openxmlformats.org/officeDocument/2006/relationships/hyperlink" Target="https://towardsdatascience.com/xgboost-python-example-42777d01001e" TargetMode="External"/><Relationship Id="rId2" Type="http://schemas.openxmlformats.org/officeDocument/2006/relationships/hyperlink" Target="https://doi.org/10.1094/pdis-09-20-1945-fe" TargetMode="External"/><Relationship Id="rId1" Type="http://schemas.openxmlformats.org/officeDocument/2006/relationships/slideLayout" Target="../slideLayouts/slideLayout2.xml"/><Relationship Id="rId6" Type="http://schemas.openxmlformats.org/officeDocument/2006/relationships/hyperlink" Target="https://realpython.com/knn-python/#:~:text=The%20kNN%20algorithm%20is%20a%20supervised%20machine%20learning,Practical%20Guide.%20kNN%20Is%20a%20Nonlinear%20Learning%20Algorithm" TargetMode="External"/><Relationship Id="rId5" Type="http://schemas.openxmlformats.org/officeDocument/2006/relationships/hyperlink" Target="https://www.edureka.co/blog/convolutional-neural-network/" TargetMode="External"/><Relationship Id="rId4" Type="http://schemas.openxmlformats.org/officeDocument/2006/relationships/hyperlink" Target="https://medium.com/pythoneers/make-webapp-with-streamlit-with-python-ecc59e488a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280"/>
              <a:t>Tea Leaf Disease Prediction</a:t>
            </a:r>
            <a:endParaRPr sz="3280"/>
          </a:p>
          <a:p>
            <a:pPr marL="0" lvl="0" indent="0" algn="ctr" rtl="0">
              <a:lnSpc>
                <a:spcPct val="100000"/>
              </a:lnSpc>
              <a:spcBef>
                <a:spcPts val="0"/>
              </a:spcBef>
              <a:spcAft>
                <a:spcPts val="0"/>
              </a:spcAft>
              <a:buSzPts val="5200"/>
              <a:buNone/>
            </a:pPr>
            <a:r>
              <a:rPr lang="en" sz="3280"/>
              <a:t>using XgBoost, KNN &amp; CNN Model</a:t>
            </a:r>
            <a:endParaRPr sz="328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700"/>
              <a:buNone/>
            </a:pPr>
            <a:r>
              <a:rPr lang="en" sz="800" b="1" dirty="0"/>
              <a:t>Presented by </a:t>
            </a:r>
            <a:endParaRPr sz="800" b="1" dirty="0"/>
          </a:p>
          <a:p>
            <a:pPr marL="0" lvl="0" indent="0" algn="ctr" rtl="0">
              <a:lnSpc>
                <a:spcPct val="90000"/>
              </a:lnSpc>
              <a:spcBef>
                <a:spcPts val="0"/>
              </a:spcBef>
              <a:spcAft>
                <a:spcPts val="0"/>
              </a:spcAft>
              <a:buSzPts val="700"/>
              <a:buNone/>
            </a:pPr>
            <a:r>
              <a:rPr lang="en" sz="1000" b="1" dirty="0"/>
              <a:t>Akhil Reddy Maligireddy</a:t>
            </a:r>
            <a:endParaRPr sz="1000" b="1" dirty="0"/>
          </a:p>
          <a:p>
            <a:pPr marL="0" lvl="0" indent="0" algn="ctr" rtl="0">
              <a:lnSpc>
                <a:spcPct val="90000"/>
              </a:lnSpc>
              <a:spcBef>
                <a:spcPts val="0"/>
              </a:spcBef>
              <a:spcAft>
                <a:spcPts val="0"/>
              </a:spcAft>
              <a:buSzPts val="700"/>
              <a:buNone/>
            </a:pPr>
            <a:endParaRPr sz="1000" b="1" dirty="0"/>
          </a:p>
          <a:p>
            <a:pPr marL="0" lvl="0" indent="0" algn="ctr" rtl="0">
              <a:lnSpc>
                <a:spcPct val="90000"/>
              </a:lnSpc>
              <a:spcBef>
                <a:spcPts val="0"/>
              </a:spcBef>
              <a:spcAft>
                <a:spcPts val="0"/>
              </a:spcAft>
              <a:buSzPts val="700"/>
              <a:buNone/>
            </a:pPr>
            <a:r>
              <a:rPr lang="en" sz="1000" b="1" dirty="0"/>
              <a:t>Under guidance of </a:t>
            </a:r>
            <a:endParaRPr sz="1000" b="1" dirty="0"/>
          </a:p>
          <a:p>
            <a:pPr marL="0" lvl="0" indent="0" algn="ctr" rtl="0">
              <a:lnSpc>
                <a:spcPct val="90000"/>
              </a:lnSpc>
              <a:spcBef>
                <a:spcPts val="0"/>
              </a:spcBef>
              <a:spcAft>
                <a:spcPts val="0"/>
              </a:spcAft>
              <a:buSzPts val="700"/>
              <a:buNone/>
            </a:pPr>
            <a:endParaRPr sz="1000" b="1" dirty="0"/>
          </a:p>
          <a:p>
            <a:pPr marL="0" lvl="0" indent="0" algn="ctr" rtl="0">
              <a:lnSpc>
                <a:spcPct val="90000"/>
              </a:lnSpc>
              <a:spcBef>
                <a:spcPts val="0"/>
              </a:spcBef>
              <a:spcAft>
                <a:spcPts val="0"/>
              </a:spcAft>
              <a:buSzPts val="700"/>
              <a:buNone/>
            </a:pPr>
            <a:r>
              <a:rPr lang="en" sz="1000" b="1" dirty="0"/>
              <a:t>Dr.Chaojie Wang</a:t>
            </a:r>
            <a:endParaRPr sz="1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a:t>
            </a:r>
            <a:endParaRPr/>
          </a:p>
        </p:txBody>
      </p:sp>
      <p:pic>
        <p:nvPicPr>
          <p:cNvPr id="112" name="Google Shape;112;p22"/>
          <p:cNvPicPr preferRelativeResize="0"/>
          <p:nvPr/>
        </p:nvPicPr>
        <p:blipFill rotWithShape="1">
          <a:blip r:embed="rId3">
            <a:alphaModFix/>
          </a:blip>
          <a:srcRect/>
          <a:stretch/>
        </p:blipFill>
        <p:spPr>
          <a:xfrm>
            <a:off x="311688" y="1187988"/>
            <a:ext cx="4352925" cy="2428875"/>
          </a:xfrm>
          <a:prstGeom prst="rect">
            <a:avLst/>
          </a:prstGeom>
          <a:noFill/>
          <a:ln>
            <a:noFill/>
          </a:ln>
        </p:spPr>
      </p:pic>
      <p:pic>
        <p:nvPicPr>
          <p:cNvPr id="113" name="Google Shape;113;p22"/>
          <p:cNvPicPr preferRelativeResize="0"/>
          <p:nvPr/>
        </p:nvPicPr>
        <p:blipFill>
          <a:blip r:embed="rId4">
            <a:alphaModFix/>
          </a:blip>
          <a:stretch>
            <a:fillRect/>
          </a:stretch>
        </p:blipFill>
        <p:spPr>
          <a:xfrm>
            <a:off x="5041063" y="555200"/>
            <a:ext cx="3905250" cy="266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Deployment</a:t>
            </a:r>
            <a:endParaRPr/>
          </a:p>
        </p:txBody>
      </p:sp>
      <p:sp>
        <p:nvSpPr>
          <p:cNvPr id="119" name="Google Shape;11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Developing a specific web interface to interact with your model.</a:t>
            </a:r>
            <a:endParaRPr/>
          </a:p>
          <a:p>
            <a:pPr marL="457200" lvl="0" indent="-342900" algn="just" rtl="0">
              <a:lnSpc>
                <a:spcPct val="150000"/>
              </a:lnSpc>
              <a:spcBef>
                <a:spcPts val="0"/>
              </a:spcBef>
              <a:spcAft>
                <a:spcPts val="0"/>
              </a:spcAft>
              <a:buSzPts val="1800"/>
              <a:buChar char="●"/>
            </a:pPr>
            <a:r>
              <a:rPr lang="en"/>
              <a:t>Streamlit, is an open-source Python library that makes it easy to create and share web apps for machine learning and data science. </a:t>
            </a:r>
            <a:endParaRPr/>
          </a:p>
          <a:p>
            <a:pPr marL="457200" lvl="0" indent="-342900" algn="just" rtl="0">
              <a:lnSpc>
                <a:spcPct val="150000"/>
              </a:lnSpc>
              <a:spcBef>
                <a:spcPts val="0"/>
              </a:spcBef>
              <a:spcAft>
                <a:spcPts val="0"/>
              </a:spcAft>
              <a:buSzPts val="1800"/>
              <a:buChar char="●"/>
            </a:pPr>
            <a:r>
              <a:rPr lang="en"/>
              <a:t>It can be extremely useful in presenting progress on a project to your team, gain and share insights to your managers and even get feedback from clients.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Deployment</a:t>
            </a:r>
            <a:endParaRPr/>
          </a:p>
        </p:txBody>
      </p:sp>
      <p:pic>
        <p:nvPicPr>
          <p:cNvPr id="125" name="Google Shape;125;p24"/>
          <p:cNvPicPr preferRelativeResize="0"/>
          <p:nvPr/>
        </p:nvPicPr>
        <p:blipFill>
          <a:blip r:embed="rId3">
            <a:alphaModFix/>
          </a:blip>
          <a:stretch>
            <a:fillRect/>
          </a:stretch>
        </p:blipFill>
        <p:spPr>
          <a:xfrm>
            <a:off x="595850" y="1091600"/>
            <a:ext cx="3675300" cy="3427450"/>
          </a:xfrm>
          <a:prstGeom prst="rect">
            <a:avLst/>
          </a:prstGeom>
          <a:noFill/>
          <a:ln>
            <a:noFill/>
          </a:ln>
        </p:spPr>
      </p:pic>
      <p:pic>
        <p:nvPicPr>
          <p:cNvPr id="126" name="Google Shape;126;p24"/>
          <p:cNvPicPr preferRelativeResize="0"/>
          <p:nvPr/>
        </p:nvPicPr>
        <p:blipFill>
          <a:blip r:embed="rId4">
            <a:alphaModFix/>
          </a:blip>
          <a:stretch>
            <a:fillRect/>
          </a:stretch>
        </p:blipFill>
        <p:spPr>
          <a:xfrm>
            <a:off x="4423550" y="1170125"/>
            <a:ext cx="3642074" cy="3315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 </a:t>
            </a:r>
            <a:endParaRPr/>
          </a:p>
        </p:txBody>
      </p:sp>
      <p:sp>
        <p:nvSpPr>
          <p:cNvPr id="132" name="Google Shape;132;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dirty="0"/>
              <a:t>From the above-shown accuracy, it is advisable to choose and deploy the</a:t>
            </a:r>
            <a:endParaRPr dirty="0"/>
          </a:p>
          <a:p>
            <a:pPr marL="457200" lvl="0" indent="0" algn="just" rtl="0">
              <a:lnSpc>
                <a:spcPct val="150000"/>
              </a:lnSpc>
              <a:spcBef>
                <a:spcPts val="0"/>
              </a:spcBef>
              <a:spcAft>
                <a:spcPts val="0"/>
              </a:spcAft>
              <a:buNone/>
            </a:pPr>
            <a:r>
              <a:rPr lang="en" dirty="0"/>
              <a:t>Xgboost model.</a:t>
            </a:r>
            <a:endParaRPr dirty="0"/>
          </a:p>
          <a:p>
            <a:pPr marL="457200" lvl="0" indent="-342900" algn="just" rtl="0">
              <a:lnSpc>
                <a:spcPct val="150000"/>
              </a:lnSpc>
              <a:spcBef>
                <a:spcPts val="0"/>
              </a:spcBef>
              <a:spcAft>
                <a:spcPts val="0"/>
              </a:spcAft>
              <a:buSzPts val="1800"/>
              <a:buChar char="●"/>
            </a:pPr>
            <a:r>
              <a:rPr lang="en" dirty="0"/>
              <a:t>Increasing the data volume will help this model perform better.</a:t>
            </a:r>
            <a:endParaRPr dirty="0"/>
          </a:p>
          <a:p>
            <a:pPr marL="457200" lvl="0" indent="-342900" algn="just" rtl="0">
              <a:lnSpc>
                <a:spcPct val="150000"/>
              </a:lnSpc>
              <a:spcBef>
                <a:spcPts val="0"/>
              </a:spcBef>
              <a:spcAft>
                <a:spcPts val="0"/>
              </a:spcAft>
              <a:buSzPts val="1800"/>
              <a:buChar char="●"/>
            </a:pPr>
            <a:r>
              <a:rPr lang="en" dirty="0"/>
              <a:t>Accuracy of the proposed model for healthy tea, tea bud blight, tea leaf blight, and tea red scab is 64%.</a:t>
            </a:r>
            <a:endParaRPr dirty="0"/>
          </a:p>
          <a:p>
            <a:pPr marL="457200" lvl="0" indent="-342900" algn="just" rtl="0">
              <a:lnSpc>
                <a:spcPct val="150000"/>
              </a:lnSpc>
              <a:spcBef>
                <a:spcPts val="0"/>
              </a:spcBef>
              <a:spcAft>
                <a:spcPts val="0"/>
              </a:spcAft>
              <a:buSzPts val="1800"/>
              <a:buChar char="●"/>
            </a:pPr>
            <a:r>
              <a:rPr lang="en" dirty="0"/>
              <a:t>This model may not be 100% accurate, but working on this model even</a:t>
            </a:r>
            <a:endParaRPr dirty="0"/>
          </a:p>
          <a:p>
            <a:pPr marL="457200" lvl="0" indent="0" algn="just" rtl="0">
              <a:lnSpc>
                <a:spcPct val="150000"/>
              </a:lnSpc>
              <a:spcBef>
                <a:spcPts val="0"/>
              </a:spcBef>
              <a:spcAft>
                <a:spcPts val="0"/>
              </a:spcAft>
              <a:buNone/>
            </a:pPr>
            <a:r>
              <a:rPr lang="en" dirty="0"/>
              <a:t>further can definitely improve the accuracy by collecting more images.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8A7-E0A4-6D72-9082-1AF5739D799D}"/>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6D01A0DC-47CE-B6BA-98A6-17CB53DA9969}"/>
              </a:ext>
            </a:extLst>
          </p:cNvPr>
          <p:cNvSpPr>
            <a:spLocks noGrp="1"/>
          </p:cNvSpPr>
          <p:nvPr>
            <p:ph type="body" idx="1"/>
          </p:nvPr>
        </p:nvSpPr>
        <p:spPr/>
        <p:txBody>
          <a:bodyPr>
            <a:normAutofit fontScale="77500" lnSpcReduction="20000"/>
          </a:bodyPr>
          <a:lstStyle/>
          <a:p>
            <a:pPr algn="l">
              <a:buFont typeface="+mj-lt"/>
              <a:buAutoNum type="arabicPeriod"/>
            </a:pPr>
            <a:r>
              <a:rPr lang="en-US" b="0" i="0" dirty="0">
                <a:solidFill>
                  <a:srgbClr val="24292F"/>
                </a:solidFill>
                <a:effectLst/>
                <a:latin typeface="-apple-system"/>
              </a:rPr>
              <a:t>Pandey, A. K., </a:t>
            </a:r>
            <a:r>
              <a:rPr lang="en-US" b="0" i="0" dirty="0" err="1">
                <a:solidFill>
                  <a:srgbClr val="24292F"/>
                </a:solidFill>
                <a:effectLst/>
                <a:latin typeface="-apple-system"/>
              </a:rPr>
              <a:t>Sinniah</a:t>
            </a:r>
            <a:r>
              <a:rPr lang="en-US" b="0" i="0" dirty="0">
                <a:solidFill>
                  <a:srgbClr val="24292F"/>
                </a:solidFill>
                <a:effectLst/>
                <a:latin typeface="-apple-system"/>
              </a:rPr>
              <a:t>, G. D., Babu, A. K., &amp; Tanti, A. (2021). How the Global Tea Industry Copes up with Fungal Diseases-Challenges and Opportunities. Plant Disease. </a:t>
            </a:r>
            <a:r>
              <a:rPr lang="en-US" b="0" i="0" u="none" strike="noStrike" dirty="0">
                <a:solidFill>
                  <a:srgbClr val="24292F"/>
                </a:solidFill>
                <a:effectLst/>
                <a:latin typeface="-apple-system"/>
                <a:hlinkClick r:id="rId2"/>
              </a:rPr>
              <a:t>https://doi.org/10.1094/pdis-09-20-1945-fe</a:t>
            </a:r>
            <a:r>
              <a:rPr lang="en-US" b="0" i="0" dirty="0">
                <a:solidFill>
                  <a:srgbClr val="24292F"/>
                </a:solidFill>
                <a:effectLst/>
                <a:latin typeface="-apple-system"/>
              </a:rPr>
              <a:t> .</a:t>
            </a:r>
          </a:p>
          <a:p>
            <a:pPr algn="l">
              <a:buFont typeface="+mj-lt"/>
              <a:buAutoNum type="arabicPeriod"/>
            </a:pPr>
            <a:r>
              <a:rPr lang="en-US" b="0" i="0" dirty="0" err="1">
                <a:solidFill>
                  <a:srgbClr val="24292F"/>
                </a:solidFill>
                <a:effectLst/>
                <a:latin typeface="-apple-system"/>
              </a:rPr>
              <a:t>vikaspedia</a:t>
            </a:r>
            <a:r>
              <a:rPr lang="en-US" b="0" i="0" dirty="0">
                <a:solidFill>
                  <a:srgbClr val="24292F"/>
                </a:solidFill>
                <a:effectLst/>
                <a:latin typeface="-apple-system"/>
              </a:rPr>
              <a:t> Domains. (n.d.). Vikaspedia.in. Retrieved June 10, 2022, from </a:t>
            </a:r>
            <a:r>
              <a:rPr lang="en-US" b="0" i="0" u="none" strike="noStrike" dirty="0">
                <a:solidFill>
                  <a:srgbClr val="24292F"/>
                </a:solidFill>
                <a:effectLst/>
                <a:latin typeface="-apple-system"/>
                <a:hlinkClick r:id="rId3"/>
              </a:rPr>
              <a:t>https://vikaspedia.in/agriculture/crop-production/integrated-pest-managment/ipm-for-commercial-crops/ipm-strategies-for-tea/tea-diseases</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Chauhan, A. (2022, February 6). Make WebApp With </a:t>
            </a:r>
            <a:r>
              <a:rPr lang="en-US" b="0" i="0" dirty="0" err="1">
                <a:solidFill>
                  <a:srgbClr val="24292F"/>
                </a:solidFill>
                <a:effectLst/>
                <a:latin typeface="-apple-system"/>
              </a:rPr>
              <a:t>Streamlit</a:t>
            </a:r>
            <a:r>
              <a:rPr lang="en-US" b="0" i="0" dirty="0">
                <a:solidFill>
                  <a:srgbClr val="24292F"/>
                </a:solidFill>
                <a:effectLst/>
                <a:latin typeface="-apple-system"/>
              </a:rPr>
              <a:t> With Python. The </a:t>
            </a:r>
            <a:r>
              <a:rPr lang="en-US" b="0" i="0" dirty="0" err="1">
                <a:solidFill>
                  <a:srgbClr val="24292F"/>
                </a:solidFill>
                <a:effectLst/>
                <a:latin typeface="-apple-system"/>
              </a:rPr>
              <a:t>Pythoneers</a:t>
            </a:r>
            <a:r>
              <a:rPr lang="en-US" b="0" i="0" dirty="0">
                <a:solidFill>
                  <a:srgbClr val="24292F"/>
                </a:solidFill>
                <a:effectLst/>
                <a:latin typeface="-apple-system"/>
              </a:rPr>
              <a:t>. </a:t>
            </a:r>
            <a:r>
              <a:rPr lang="en-US" b="0" i="0" u="none" strike="noStrike" dirty="0">
                <a:solidFill>
                  <a:srgbClr val="24292F"/>
                </a:solidFill>
                <a:effectLst/>
                <a:latin typeface="-apple-system"/>
                <a:hlinkClick r:id="rId4"/>
              </a:rPr>
              <a:t>https://medium.com/pythoneers/make-webapp-with-streamlit-with-python-ecc59e488a5</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Rao, A. (2018, November 27). Convolutional Neural Network Tutorial (CNN) – Developing An Image Classifier In Python Using TensorFlow. </a:t>
            </a:r>
            <a:r>
              <a:rPr lang="en-US" b="0" i="0" dirty="0" err="1">
                <a:solidFill>
                  <a:srgbClr val="24292F"/>
                </a:solidFill>
                <a:effectLst/>
                <a:latin typeface="-apple-system"/>
              </a:rPr>
              <a:t>Edureka</a:t>
            </a:r>
            <a:r>
              <a:rPr lang="en-US" b="0" i="0" dirty="0">
                <a:solidFill>
                  <a:srgbClr val="24292F"/>
                </a:solidFill>
                <a:effectLst/>
                <a:latin typeface="-apple-system"/>
              </a:rPr>
              <a:t>; </a:t>
            </a:r>
            <a:r>
              <a:rPr lang="en-US" b="0" i="0" dirty="0" err="1">
                <a:solidFill>
                  <a:srgbClr val="24292F"/>
                </a:solidFill>
                <a:effectLst/>
                <a:latin typeface="-apple-system"/>
              </a:rPr>
              <a:t>Edureka</a:t>
            </a:r>
            <a:r>
              <a:rPr lang="en-US" b="0" i="0" dirty="0">
                <a:solidFill>
                  <a:srgbClr val="24292F"/>
                </a:solidFill>
                <a:effectLst/>
                <a:latin typeface="-apple-system"/>
              </a:rPr>
              <a:t>. </a:t>
            </a:r>
            <a:r>
              <a:rPr lang="en-US" b="0" i="0" u="none" strike="noStrike" dirty="0">
                <a:solidFill>
                  <a:srgbClr val="24292F"/>
                </a:solidFill>
                <a:effectLst/>
                <a:latin typeface="-apple-system"/>
                <a:hlinkClick r:id="rId5"/>
              </a:rPr>
              <a:t>https://www.edureka.co/blog/convolutional-neural-network/</a:t>
            </a:r>
            <a:endParaRPr lang="en-US" b="0" i="0" dirty="0">
              <a:solidFill>
                <a:srgbClr val="24292F"/>
              </a:solidFill>
              <a:effectLst/>
              <a:latin typeface="-apple-system"/>
            </a:endParaRPr>
          </a:p>
          <a:p>
            <a:pPr algn="l">
              <a:buFont typeface="+mj-lt"/>
              <a:buAutoNum type="arabicPeriod"/>
            </a:pPr>
            <a:r>
              <a:rPr lang="en-US" b="0" i="0" u="none" strike="noStrike" dirty="0">
                <a:solidFill>
                  <a:srgbClr val="24292F"/>
                </a:solidFill>
                <a:effectLst/>
                <a:latin typeface="-apple-system"/>
                <a:hlinkClick r:id="rId6"/>
              </a:rPr>
              <a:t>https://realpython.com/knn-python/#:~:text=The%20kNN%20algorithm%20is%20a%20supervised%20machine%20learning,Practical%20Guide.%20kNN%20Is%20a%20Nonlinear%20Learning%20Algorithm</a:t>
            </a:r>
            <a:endParaRPr lang="en-US" b="0" i="0" dirty="0">
              <a:solidFill>
                <a:srgbClr val="24292F"/>
              </a:solidFill>
              <a:effectLst/>
              <a:latin typeface="-apple-system"/>
            </a:endParaRPr>
          </a:p>
          <a:p>
            <a:pPr algn="l">
              <a:buFont typeface="+mj-lt"/>
              <a:buAutoNum type="arabicPeriod"/>
            </a:pPr>
            <a:r>
              <a:rPr lang="en-US" b="0" i="0" dirty="0" err="1">
                <a:solidFill>
                  <a:srgbClr val="24292F"/>
                </a:solidFill>
                <a:effectLst/>
                <a:latin typeface="-apple-system"/>
              </a:rPr>
              <a:t>Maklin</a:t>
            </a:r>
            <a:r>
              <a:rPr lang="en-US" b="0" i="0" dirty="0">
                <a:solidFill>
                  <a:srgbClr val="24292F"/>
                </a:solidFill>
                <a:effectLst/>
                <a:latin typeface="-apple-system"/>
              </a:rPr>
              <a:t>, C. (2020, May 9). </a:t>
            </a:r>
            <a:r>
              <a:rPr lang="en-US" b="0" i="0" dirty="0" err="1">
                <a:solidFill>
                  <a:srgbClr val="24292F"/>
                </a:solidFill>
                <a:effectLst/>
                <a:latin typeface="-apple-system"/>
              </a:rPr>
              <a:t>XGBoost</a:t>
            </a:r>
            <a:r>
              <a:rPr lang="en-US" b="0" i="0" dirty="0">
                <a:solidFill>
                  <a:srgbClr val="24292F"/>
                </a:solidFill>
                <a:effectLst/>
                <a:latin typeface="-apple-system"/>
              </a:rPr>
              <a:t> Python Example. Medium. </a:t>
            </a:r>
            <a:r>
              <a:rPr lang="en-US" b="0" i="0" u="none" strike="noStrike" dirty="0">
                <a:solidFill>
                  <a:srgbClr val="24292F"/>
                </a:solidFill>
                <a:effectLst/>
                <a:latin typeface="-apple-system"/>
                <a:hlinkClick r:id="rId7"/>
              </a:rPr>
              <a:t>https://towardsdatascience.com/xgboost-python-example-42777d01001e</a:t>
            </a:r>
            <a:endParaRPr lang="en-US" b="0" i="0" dirty="0">
              <a:solidFill>
                <a:srgbClr val="24292F"/>
              </a:solidFill>
              <a:effectLst/>
              <a:latin typeface="-apple-system"/>
            </a:endParaRPr>
          </a:p>
          <a:p>
            <a:endParaRPr lang="en-US" dirty="0"/>
          </a:p>
        </p:txBody>
      </p:sp>
    </p:spTree>
    <p:extLst>
      <p:ext uri="{BB962C8B-B14F-4D97-AF65-F5344CB8AC3E}">
        <p14:creationId xmlns:p14="http://schemas.microsoft.com/office/powerpoint/2010/main" val="12475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Tea is a crop that has significant economic significance.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It is highly efficient in boosting human immunity, as well as containing a number of useful substances that are necessary for the functioning of the human body, and it performs activities related to medicine and health care.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Tea growers may earn a significant portion of their fortunes via the cultivation of tea plants.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At the moment, the manual approach is the only one that can be used to diagnose illnesses that affect tea leaves.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majority of tea plants may be found in more harsh highland regions. </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Therefore, it is both time-consuming and expensive for specialists to go to the tea estate in order to make a diagnosis.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Objective</a:t>
            </a:r>
            <a:endParaRPr/>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Farmers depend on their own personal experiences to differentiate between the many forms of tea illnesses, the findings are very subjective. </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The use of machine learning and image processing technology to achieve automatic detection and identification of crop diseases has become an important method for the automatic diagnosis of crop disease as a result of the development of computer technology. </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This is because these technologies can detect and identify crop diseases automatically.</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Dataset</a:t>
            </a:r>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39279" algn="just" rtl="0">
              <a:lnSpc>
                <a:spcPct val="150000"/>
              </a:lnSpc>
              <a:spcBef>
                <a:spcPts val="0"/>
              </a:spcBef>
              <a:spcAft>
                <a:spcPts val="0"/>
              </a:spcAft>
              <a:buSzPct val="100000"/>
              <a:buFont typeface="Times New Roman"/>
              <a:buChar char="●"/>
            </a:pPr>
            <a:r>
              <a:rPr lang="en" sz="2050" dirty="0">
                <a:latin typeface="Times New Roman"/>
                <a:ea typeface="Times New Roman"/>
                <a:cs typeface="Times New Roman"/>
                <a:sym typeface="Times New Roman"/>
              </a:rPr>
              <a:t>This tea sickness dataset contains tea leaves showing 7 common diseases of tea:</a:t>
            </a:r>
            <a:endParaRPr sz="2050"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Red leaf spot</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Algal leaf spot</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Bird’s eyespot</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Gray blight</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White spot</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Anthracnose</a:t>
            </a:r>
            <a:endParaRPr dirty="0">
              <a:latin typeface="Times New Roman"/>
              <a:ea typeface="Times New Roman"/>
              <a:cs typeface="Times New Roman"/>
              <a:sym typeface="Times New Roman"/>
            </a:endParaRPr>
          </a:p>
          <a:p>
            <a:pPr marL="914400" lvl="1" indent="-30416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Brown blight</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The dataset further contains a class of healthy tea leaves.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Each of the classes contains more than 100 images. The dataset was collected in Johnstone Boiyon farm, Koiwa location, Bomet county from a clone of 1510.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It can be used with transfer learning for Machine learning models for predicting sickness in tea.</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Dataset</a:t>
            </a:r>
            <a:endParaRPr/>
          </a:p>
        </p:txBody>
      </p:sp>
      <p:pic>
        <p:nvPicPr>
          <p:cNvPr id="79" name="Google Shape;79;p17"/>
          <p:cNvPicPr preferRelativeResize="0"/>
          <p:nvPr/>
        </p:nvPicPr>
        <p:blipFill rotWithShape="1">
          <a:blip r:embed="rId3">
            <a:alphaModFix/>
          </a:blip>
          <a:srcRect/>
          <a:stretch/>
        </p:blipFill>
        <p:spPr>
          <a:xfrm>
            <a:off x="453750" y="1106625"/>
            <a:ext cx="4027356" cy="3820976"/>
          </a:xfrm>
          <a:prstGeom prst="rect">
            <a:avLst/>
          </a:prstGeom>
          <a:noFill/>
          <a:ln>
            <a:noFill/>
          </a:ln>
        </p:spPr>
      </p:pic>
      <p:pic>
        <p:nvPicPr>
          <p:cNvPr id="80" name="Google Shape;80;p17"/>
          <p:cNvPicPr preferRelativeResize="0"/>
          <p:nvPr/>
        </p:nvPicPr>
        <p:blipFill rotWithShape="1">
          <a:blip r:embed="rId4">
            <a:alphaModFix/>
          </a:blip>
          <a:srcRect/>
          <a:stretch/>
        </p:blipFill>
        <p:spPr>
          <a:xfrm>
            <a:off x="4654681" y="1106625"/>
            <a:ext cx="4035568"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EDA</a:t>
            </a:r>
            <a:endParaRPr/>
          </a:p>
        </p:txBody>
      </p:sp>
      <p:pic>
        <p:nvPicPr>
          <p:cNvPr id="86" name="Google Shape;86;p18"/>
          <p:cNvPicPr preferRelativeResize="0"/>
          <p:nvPr/>
        </p:nvPicPr>
        <p:blipFill rotWithShape="1">
          <a:blip r:embed="rId3">
            <a:alphaModFix/>
          </a:blip>
          <a:srcRect/>
          <a:stretch/>
        </p:blipFill>
        <p:spPr>
          <a:xfrm>
            <a:off x="255750" y="1093088"/>
            <a:ext cx="4667250" cy="3324225"/>
          </a:xfrm>
          <a:prstGeom prst="rect">
            <a:avLst/>
          </a:prstGeom>
          <a:noFill/>
          <a:ln>
            <a:noFill/>
          </a:ln>
        </p:spPr>
      </p:pic>
      <p:pic>
        <p:nvPicPr>
          <p:cNvPr id="87" name="Google Shape;87;p18"/>
          <p:cNvPicPr preferRelativeResize="0"/>
          <p:nvPr/>
        </p:nvPicPr>
        <p:blipFill rotWithShape="1">
          <a:blip r:embed="rId4">
            <a:alphaModFix/>
          </a:blip>
          <a:srcRect/>
          <a:stretch/>
        </p:blipFill>
        <p:spPr>
          <a:xfrm>
            <a:off x="5188275" y="386950"/>
            <a:ext cx="3124200" cy="1457325"/>
          </a:xfrm>
          <a:prstGeom prst="rect">
            <a:avLst/>
          </a:prstGeom>
          <a:noFill/>
          <a:ln>
            <a:noFill/>
          </a:ln>
        </p:spPr>
      </p:pic>
      <p:pic>
        <p:nvPicPr>
          <p:cNvPr id="88" name="Google Shape;88;p18"/>
          <p:cNvPicPr preferRelativeResize="0"/>
          <p:nvPr/>
        </p:nvPicPr>
        <p:blipFill rotWithShape="1">
          <a:blip r:embed="rId5">
            <a:alphaModFix/>
          </a:blip>
          <a:srcRect/>
          <a:stretch/>
        </p:blipFill>
        <p:spPr>
          <a:xfrm>
            <a:off x="5534025" y="2003725"/>
            <a:ext cx="3048000"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ML Algorithms</a:t>
            </a:r>
            <a:endParaRPr/>
          </a:p>
        </p:txBody>
      </p:sp>
      <p:sp>
        <p:nvSpPr>
          <p:cNvPr id="94" name="Google Shape;94;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10000"/>
          </a:bodyPr>
          <a:lstStyle/>
          <a:p>
            <a:pPr marL="0" lvl="0" indent="0" algn="just" rtl="0">
              <a:lnSpc>
                <a:spcPct val="150000"/>
              </a:lnSpc>
              <a:spcBef>
                <a:spcPts val="0"/>
              </a:spcBef>
              <a:spcAft>
                <a:spcPts val="0"/>
              </a:spcAft>
              <a:buSzPct val="159999"/>
              <a:buNone/>
            </a:pPr>
            <a:r>
              <a:rPr lang="en" dirty="0">
                <a:latin typeface="Times New Roman"/>
                <a:ea typeface="Times New Roman"/>
                <a:cs typeface="Times New Roman"/>
                <a:sym typeface="Times New Roman"/>
              </a:rPr>
              <a:t>KNN</a:t>
            </a:r>
            <a:endParaRPr dirty="0">
              <a:latin typeface="Times New Roman"/>
              <a:ea typeface="Times New Roman"/>
              <a:cs typeface="Times New Roman"/>
              <a:sym typeface="Times New Roman"/>
            </a:endParaRPr>
          </a:p>
          <a:p>
            <a:pPr marL="457200" lvl="0" indent="-300037"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K-Nearest Neighbour is one of the simplest Machine Learning algorithms based on Supervised Learning technique.</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K-NN algorithm assumes the similarity between the new case/data and available cases and put the new case into the category that is most similar to the available categories.</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K-NN algorithm stores all the available data and classifies a new data point based on the similarity. This means when new data appears then it can be easily classified into a well suite category by using K- NN algorithm.</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K-NN algorithm can be used for Regression as well as for Classification but mostly it is used for the Classification problems.</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K-NN is a non-parametric algorithm, which means it does not make any assumption on underlying data.</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It is also called a lazy learner algorithm because it does not learn from the training set immediately instead it stores the dataset and at the time of classification, it performs an action on the dataset.</a:t>
            </a:r>
            <a:endParaRPr dirty="0">
              <a:latin typeface="Times New Roman"/>
              <a:ea typeface="Times New Roman"/>
              <a:cs typeface="Times New Roman"/>
              <a:sym typeface="Times New Roman"/>
            </a:endParaRPr>
          </a:p>
          <a:p>
            <a:pPr marL="457200" lvl="0" indent="-300037"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KNN algorithm at the training phase just stores the dataset and when it gets new data, then it classifies that data into a category that is much similar to the new data.</a:t>
            </a: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ML Algorithms</a:t>
            </a:r>
            <a:endParaRPr/>
          </a:p>
        </p:txBody>
      </p:sp>
      <p:sp>
        <p:nvSpPr>
          <p:cNvPr id="100" name="Google Shape;100;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62500" lnSpcReduction="20000"/>
          </a:bodyPr>
          <a:lstStyle/>
          <a:p>
            <a:pPr marL="0" lvl="0" indent="0" algn="just" rtl="0">
              <a:lnSpc>
                <a:spcPct val="150000"/>
              </a:lnSpc>
              <a:spcBef>
                <a:spcPts val="0"/>
              </a:spcBef>
              <a:spcAft>
                <a:spcPts val="0"/>
              </a:spcAft>
              <a:buSzPct val="142857"/>
              <a:buNone/>
            </a:pPr>
            <a:r>
              <a:rPr lang="en" dirty="0"/>
              <a:t>XGboost</a:t>
            </a:r>
            <a:endParaRPr dirty="0"/>
          </a:p>
          <a:p>
            <a:pPr marL="457200" lvl="0" indent="-308610" algn="just" rtl="0">
              <a:lnSpc>
                <a:spcPct val="150000"/>
              </a:lnSpc>
              <a:spcBef>
                <a:spcPts val="1200"/>
              </a:spcBef>
              <a:spcAft>
                <a:spcPts val="0"/>
              </a:spcAft>
              <a:buSzPct val="100000"/>
              <a:buChar char="●"/>
            </a:pPr>
            <a:r>
              <a:rPr lang="en" dirty="0"/>
              <a:t>Considering the massive size of feature vectors and low number of classes, i.e. 10, decided to employed linear XG Boosting classifier  known as “Extreme Gradient Boosting”.</a:t>
            </a:r>
            <a:endParaRPr dirty="0"/>
          </a:p>
          <a:p>
            <a:pPr marL="457200" lvl="0" indent="-308610" algn="just" rtl="0">
              <a:lnSpc>
                <a:spcPct val="150000"/>
              </a:lnSpc>
              <a:spcBef>
                <a:spcPts val="0"/>
              </a:spcBef>
              <a:spcAft>
                <a:spcPts val="0"/>
              </a:spcAft>
              <a:buSzPct val="100000"/>
              <a:buChar char="●"/>
            </a:pPr>
            <a:r>
              <a:rPr lang="en" dirty="0"/>
              <a:t>It is called “an enhanced gradient boosting library” that makes use of a gradient boosting framework. </a:t>
            </a:r>
            <a:endParaRPr dirty="0"/>
          </a:p>
          <a:p>
            <a:pPr marL="457200" lvl="0" indent="-308610" algn="just" rtl="0">
              <a:lnSpc>
                <a:spcPct val="150000"/>
              </a:lnSpc>
              <a:spcBef>
                <a:spcPts val="0"/>
              </a:spcBef>
              <a:spcAft>
                <a:spcPts val="0"/>
              </a:spcAft>
              <a:buSzPct val="100000"/>
              <a:buChar char="●"/>
            </a:pPr>
            <a:r>
              <a:rPr lang="en" dirty="0"/>
              <a:t>But, decision tree-based algorithms are considered to be good performers when it comes to small to medium structured data or tabular data. XGboost is commonly used for supervised learning in machine learning.</a:t>
            </a:r>
            <a:endParaRPr dirty="0"/>
          </a:p>
          <a:p>
            <a:pPr marL="457200" lvl="0" indent="-308610" algn="just" rtl="0">
              <a:lnSpc>
                <a:spcPct val="150000"/>
              </a:lnSpc>
              <a:spcBef>
                <a:spcPts val="0"/>
              </a:spcBef>
              <a:spcAft>
                <a:spcPts val="0"/>
              </a:spcAft>
              <a:buSzPct val="100000"/>
              <a:buChar char="●"/>
            </a:pPr>
            <a:r>
              <a:rPr lang="en" dirty="0"/>
              <a:t>Boosting is nothing but ensemble techniques where previous model errors are resolved in the new models. These models are added straight until no other improvement is seen. </a:t>
            </a:r>
            <a:endParaRPr dirty="0"/>
          </a:p>
          <a:p>
            <a:pPr marL="457200" lvl="0" indent="-308610" algn="just" rtl="0">
              <a:lnSpc>
                <a:spcPct val="150000"/>
              </a:lnSpc>
              <a:spcBef>
                <a:spcPts val="0"/>
              </a:spcBef>
              <a:spcAft>
                <a:spcPts val="0"/>
              </a:spcAft>
              <a:buSzPct val="100000"/>
              <a:buChar char="●"/>
            </a:pPr>
            <a:r>
              <a:rPr lang="en" dirty="0"/>
              <a:t>One of the best examples of such an algorithm is the AdaBoost algorithm. </a:t>
            </a:r>
            <a:endParaRPr dirty="0"/>
          </a:p>
          <a:p>
            <a:pPr marL="457200" lvl="0" indent="-308610" algn="just" rtl="0">
              <a:lnSpc>
                <a:spcPct val="150000"/>
              </a:lnSpc>
              <a:spcBef>
                <a:spcPts val="0"/>
              </a:spcBef>
              <a:spcAft>
                <a:spcPts val="0"/>
              </a:spcAft>
              <a:buSzPct val="100000"/>
              <a:buChar char="●"/>
            </a:pPr>
            <a:r>
              <a:rPr lang="en" dirty="0"/>
              <a:t>Gradient boosting is a method where the new models are created that computes the error in the previous model and then leftover is added to make the final prediction.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CNN</a:t>
            </a:r>
            <a:endParaRPr/>
          </a:p>
        </p:txBody>
      </p:sp>
      <p:sp>
        <p:nvSpPr>
          <p:cNvPr id="106" name="Google Shape;10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convolution layer is the core building block of the CNN. It carries the main portion of the network’s computational load.</a:t>
            </a:r>
            <a:endParaRPr/>
          </a:p>
          <a:p>
            <a:pPr marL="457200" lvl="0" indent="-342900" algn="just" rtl="0">
              <a:lnSpc>
                <a:spcPct val="150000"/>
              </a:lnSpc>
              <a:spcBef>
                <a:spcPts val="0"/>
              </a:spcBef>
              <a:spcAft>
                <a:spcPts val="0"/>
              </a:spcAft>
              <a:buSzPts val="1800"/>
              <a:buChar char="●"/>
            </a:pPr>
            <a:r>
              <a:rPr lang="en"/>
              <a:t>This layer performs a dot product between two matrices, where one matrix is the set of learnable parameters otherwise known as a kernel, and the other matrix is the restricted portion of the receptive field.</a:t>
            </a:r>
            <a:endParaRPr/>
          </a:p>
          <a:p>
            <a:pPr marL="457200" lvl="0" indent="-342900" algn="just" rtl="0">
              <a:lnSpc>
                <a:spcPct val="150000"/>
              </a:lnSpc>
              <a:spcBef>
                <a:spcPts val="0"/>
              </a:spcBef>
              <a:spcAft>
                <a:spcPts val="0"/>
              </a:spcAft>
              <a:buSzPts val="1800"/>
              <a:buChar char="●"/>
            </a:pPr>
            <a:r>
              <a:rPr lang="en"/>
              <a:t>Major concepts of CNN are Max Pooling, Dropout, Flattening.</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On-screen Show (16:9)</PresentationFormat>
  <Paragraphs>74</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-apple-system</vt:lpstr>
      <vt:lpstr>Arial</vt:lpstr>
      <vt:lpstr>Times New Roman</vt:lpstr>
      <vt:lpstr>Simple Light</vt:lpstr>
      <vt:lpstr>Tea Leaf Disease Prediction using XgBoost, KNN &amp; CNN Model</vt:lpstr>
      <vt:lpstr>Introduction</vt:lpstr>
      <vt:lpstr>Objective</vt:lpstr>
      <vt:lpstr>Dataset</vt:lpstr>
      <vt:lpstr>Dataset</vt:lpstr>
      <vt:lpstr>EDA</vt:lpstr>
      <vt:lpstr>ML Algorithms</vt:lpstr>
      <vt:lpstr>ML Algorithms</vt:lpstr>
      <vt:lpstr>CNN</vt:lpstr>
      <vt:lpstr>Results</vt:lpstr>
      <vt:lpstr>Deployment</vt:lpstr>
      <vt:lpstr>Deployment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 Leaf Disease Prediction using XgBoost, KNN &amp; CNN Model</dc:title>
  <cp:lastModifiedBy>akhil maligireddy</cp:lastModifiedBy>
  <cp:revision>1</cp:revision>
  <dcterms:modified xsi:type="dcterms:W3CDTF">2022-08-14T18:21:47Z</dcterms:modified>
</cp:coreProperties>
</file>