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
      <p:font typeface="PT Sans Narrow"/>
      <p:regular r:id="rId37"/>
      <p:bold r:id="rId38"/>
    </p:embeddedFont>
    <p:embeddedFont>
      <p:font typeface="Open Sans"/>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PTSansNarrow-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PTSansNarr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eb818e3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05eb818e3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5eb818e3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05eb818e3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f694828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05f694828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5eb818e3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05eb818e3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5f694828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05f694828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5f6948282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05f6948282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f6948282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05f694828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5f6948282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05f6948282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5f6948282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05f6948282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5f6948282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05f6948282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5050176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1015050176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5f6948282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05f6948282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f694828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05f694828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f6948282_1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05f6948282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5f6948282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05f694828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f6948282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05f694828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5f6948282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05f6948282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5f6948282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05f6948282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f6948282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105f6948282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13f46e0fa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013f46e0f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eb818e38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05eb818e38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eb818e3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05eb818e3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eb818e38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05eb818e38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eb818e38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05eb818e3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f6948282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5f6948282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5f694828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05f694828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2628675"/>
            <a:ext cx="9144000" cy="1291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06C00"/>
              </a:buClr>
              <a:buSzPts val="3600"/>
              <a:buFont typeface="PT Sans Narrow"/>
              <a:buNone/>
            </a:pPr>
            <a:r>
              <a:rPr b="1" lang="en-IN" sz="3600">
                <a:solidFill>
                  <a:srgbClr val="F06C00"/>
                </a:solidFill>
                <a:latin typeface="PT Sans Narrow"/>
                <a:ea typeface="PT Sans Narrow"/>
                <a:cs typeface="PT Sans Narrow"/>
                <a:sym typeface="PT Sans Narrow"/>
              </a:rPr>
              <a:t>Sale-o-Meter </a:t>
            </a:r>
            <a:endParaRPr b="1" sz="3600">
              <a:solidFill>
                <a:srgbClr val="F06C00"/>
              </a:solidFill>
              <a:latin typeface="PT Sans Narrow"/>
              <a:ea typeface="PT Sans Narrow"/>
              <a:cs typeface="PT Sans Narrow"/>
              <a:sym typeface="PT Sans Narrow"/>
            </a:endParaRPr>
          </a:p>
          <a:p>
            <a:pPr indent="0" lvl="0" marL="0" rtl="0" algn="ctr">
              <a:lnSpc>
                <a:spcPct val="90000"/>
              </a:lnSpc>
              <a:spcBef>
                <a:spcPts val="0"/>
              </a:spcBef>
              <a:spcAft>
                <a:spcPts val="0"/>
              </a:spcAft>
              <a:buClr>
                <a:srgbClr val="F06C00"/>
              </a:buClr>
              <a:buSzPts val="3600"/>
              <a:buFont typeface="PT Sans Narrow"/>
              <a:buNone/>
            </a:pPr>
            <a:r>
              <a:rPr b="1" lang="en-IN" sz="3600">
                <a:solidFill>
                  <a:srgbClr val="F06C00"/>
                </a:solidFill>
                <a:latin typeface="PT Sans Narrow"/>
                <a:ea typeface="PT Sans Narrow"/>
                <a:cs typeface="PT Sans Narrow"/>
                <a:sym typeface="PT Sans Narrow"/>
              </a:rPr>
              <a:t>  Housing Price Prediction Tool</a:t>
            </a:r>
            <a:endParaRPr b="1" sz="3600">
              <a:solidFill>
                <a:srgbClr val="F06C00"/>
              </a:solidFill>
              <a:latin typeface="PT Sans Narrow"/>
              <a:ea typeface="PT Sans Narrow"/>
              <a:cs typeface="PT Sans Narrow"/>
              <a:sym typeface="PT Sans Narrow"/>
            </a:endParaRPr>
          </a:p>
        </p:txBody>
      </p:sp>
      <p:sp>
        <p:nvSpPr>
          <p:cNvPr id="89" name="Google Shape;89;p13"/>
          <p:cNvSpPr txBox="1"/>
          <p:nvPr>
            <p:ph idx="1" type="subTitle"/>
          </p:nvPr>
        </p:nvSpPr>
        <p:spPr>
          <a:xfrm>
            <a:off x="836325" y="3920175"/>
            <a:ext cx="10714800" cy="2776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4DB7AD"/>
              </a:buClr>
              <a:buSzPts val="1600"/>
              <a:buNone/>
            </a:pPr>
            <a:r>
              <a:rPr b="1" lang="en-IN" sz="3400">
                <a:solidFill>
                  <a:srgbClr val="4DB7AD"/>
                </a:solidFill>
                <a:latin typeface="PT Sans Narrow"/>
                <a:ea typeface="PT Sans Narrow"/>
                <a:cs typeface="PT Sans Narrow"/>
                <a:sym typeface="PT Sans Narrow"/>
              </a:rPr>
              <a:t>Supervised Learning </a:t>
            </a:r>
            <a:r>
              <a:rPr b="1" i="0" lang="en-IN" sz="3400" u="none" strike="noStrike">
                <a:solidFill>
                  <a:srgbClr val="4DB7AD"/>
                </a:solidFill>
                <a:latin typeface="PT Sans Narrow"/>
                <a:ea typeface="PT Sans Narrow"/>
                <a:cs typeface="PT Sans Narrow"/>
                <a:sym typeface="PT Sans Narrow"/>
              </a:rPr>
              <a:t>Course Project </a:t>
            </a:r>
            <a:r>
              <a:rPr b="1" lang="en-IN" sz="3400">
                <a:solidFill>
                  <a:srgbClr val="4DB7AD"/>
                </a:solidFill>
                <a:latin typeface="PT Sans Narrow"/>
                <a:ea typeface="PT Sans Narrow"/>
                <a:cs typeface="PT Sans Narrow"/>
                <a:sym typeface="PT Sans Narrow"/>
              </a:rPr>
              <a:t>Presentation</a:t>
            </a:r>
            <a:endParaRPr b="1" sz="2700">
              <a:solidFill>
                <a:srgbClr val="4DB7AD"/>
              </a:solidFill>
              <a:latin typeface="PT Sans Narrow"/>
              <a:ea typeface="PT Sans Narrow"/>
              <a:cs typeface="PT Sans Narrow"/>
              <a:sym typeface="PT Sans Narrow"/>
            </a:endParaRPr>
          </a:p>
          <a:p>
            <a:pPr indent="0" lvl="0" marL="0" rtl="0" algn="ctr">
              <a:lnSpc>
                <a:spcPct val="90000"/>
              </a:lnSpc>
              <a:spcBef>
                <a:spcPts val="1000"/>
              </a:spcBef>
              <a:spcAft>
                <a:spcPts val="0"/>
              </a:spcAft>
              <a:buClr>
                <a:srgbClr val="695D46"/>
              </a:buClr>
              <a:buSzPts val="1600"/>
              <a:buNone/>
            </a:pPr>
            <a:r>
              <a:t/>
            </a:r>
            <a:endParaRPr b="1" sz="1600">
              <a:solidFill>
                <a:srgbClr val="695D46"/>
              </a:solidFill>
              <a:latin typeface="Open Sans"/>
              <a:ea typeface="Open Sans"/>
              <a:cs typeface="Open Sans"/>
              <a:sym typeface="Open Sans"/>
            </a:endParaRPr>
          </a:p>
          <a:p>
            <a:pPr indent="0" lvl="0" marL="0" rtl="0" algn="ctr">
              <a:lnSpc>
                <a:spcPct val="90000"/>
              </a:lnSpc>
              <a:spcBef>
                <a:spcPts val="1000"/>
              </a:spcBef>
              <a:spcAft>
                <a:spcPts val="0"/>
              </a:spcAft>
              <a:buClr>
                <a:srgbClr val="695D46"/>
              </a:buClr>
              <a:buSzPts val="1600"/>
              <a:buNone/>
            </a:pPr>
            <a:r>
              <a:rPr b="1" i="0" lang="en-IN" sz="1600" u="none" strike="noStrike">
                <a:solidFill>
                  <a:srgbClr val="695D46"/>
                </a:solidFill>
                <a:latin typeface="Open Sans"/>
                <a:ea typeface="Open Sans"/>
                <a:cs typeface="Open Sans"/>
                <a:sym typeface="Open Sans"/>
              </a:rPr>
              <a:t>Faculty: </a:t>
            </a:r>
            <a:r>
              <a:rPr b="0" i="0" lang="en-IN" sz="1600" u="none" strike="noStrike">
                <a:solidFill>
                  <a:srgbClr val="695D46"/>
                </a:solidFill>
                <a:latin typeface="Open Sans"/>
                <a:ea typeface="Open Sans"/>
                <a:cs typeface="Open Sans"/>
                <a:sym typeface="Open Sans"/>
              </a:rPr>
              <a:t>Dr. </a:t>
            </a:r>
            <a:r>
              <a:rPr lang="en-IN" sz="1600">
                <a:solidFill>
                  <a:srgbClr val="695D46"/>
                </a:solidFill>
                <a:latin typeface="Open Sans"/>
                <a:ea typeface="Open Sans"/>
                <a:cs typeface="Open Sans"/>
                <a:sym typeface="Open Sans"/>
              </a:rPr>
              <a:t>Jianlin (Jack) Cheng</a:t>
            </a:r>
            <a:endParaRPr sz="1600">
              <a:solidFill>
                <a:srgbClr val="695D46"/>
              </a:solidFill>
              <a:latin typeface="Open Sans"/>
              <a:ea typeface="Open Sans"/>
              <a:cs typeface="Open Sans"/>
              <a:sym typeface="Open Sans"/>
            </a:endParaRPr>
          </a:p>
          <a:p>
            <a:pPr indent="0" lvl="0" marL="0" rtl="0" algn="ctr">
              <a:lnSpc>
                <a:spcPct val="90000"/>
              </a:lnSpc>
              <a:spcBef>
                <a:spcPts val="1000"/>
              </a:spcBef>
              <a:spcAft>
                <a:spcPts val="0"/>
              </a:spcAft>
              <a:buClr>
                <a:srgbClr val="695D46"/>
              </a:buClr>
              <a:buSzPts val="1600"/>
              <a:buNone/>
            </a:pPr>
            <a:r>
              <a:rPr b="1" i="0" lang="en-IN" sz="1600" u="none" strike="noStrike">
                <a:solidFill>
                  <a:srgbClr val="695D46"/>
                </a:solidFill>
                <a:latin typeface="Open Sans"/>
                <a:ea typeface="Open Sans"/>
                <a:cs typeface="Open Sans"/>
                <a:sym typeface="Open Sans"/>
              </a:rPr>
              <a:t>Grad Students:</a:t>
            </a:r>
            <a:r>
              <a:rPr b="0" i="0" lang="en-IN" sz="1600" u="none" strike="noStrike">
                <a:solidFill>
                  <a:srgbClr val="695D46"/>
                </a:solidFill>
                <a:latin typeface="Open Sans"/>
                <a:ea typeface="Open Sans"/>
                <a:cs typeface="Open Sans"/>
                <a:sym typeface="Open Sans"/>
              </a:rPr>
              <a:t> Sai Akhil Chopparapu(14395374), </a:t>
            </a:r>
            <a:r>
              <a:rPr lang="en-IN" sz="1600">
                <a:solidFill>
                  <a:srgbClr val="695D46"/>
                </a:solidFill>
                <a:latin typeface="Open Sans"/>
                <a:ea typeface="Open Sans"/>
                <a:cs typeface="Open Sans"/>
                <a:sym typeface="Open Sans"/>
              </a:rPr>
              <a:t>Trinath Adusumilli(14395378)</a:t>
            </a:r>
            <a:r>
              <a:rPr b="0" i="0" lang="en-IN" sz="1600" u="none" strike="noStrike">
                <a:solidFill>
                  <a:srgbClr val="695D46"/>
                </a:solidFill>
                <a:latin typeface="Open Sans"/>
                <a:ea typeface="Open Sans"/>
                <a:cs typeface="Open Sans"/>
                <a:sym typeface="Open Sans"/>
              </a:rPr>
              <a:t>, Sai Darahas Venigalla(14394460), Srija</a:t>
            </a:r>
            <a:r>
              <a:rPr lang="en-IN" sz="1600">
                <a:solidFill>
                  <a:srgbClr val="695D46"/>
                </a:solidFill>
                <a:latin typeface="Open Sans"/>
                <a:ea typeface="Open Sans"/>
                <a:cs typeface="Open Sans"/>
                <a:sym typeface="Open Sans"/>
              </a:rPr>
              <a:t> </a:t>
            </a:r>
            <a:r>
              <a:rPr b="0" i="0" lang="en-IN" sz="1600" u="none" strike="noStrike">
                <a:solidFill>
                  <a:srgbClr val="695D46"/>
                </a:solidFill>
                <a:latin typeface="Open Sans"/>
                <a:ea typeface="Open Sans"/>
                <a:cs typeface="Open Sans"/>
                <a:sym typeface="Open Sans"/>
              </a:rPr>
              <a:t>Panda(14397705)</a:t>
            </a:r>
            <a:endParaRPr b="0" i="0" sz="1600" u="none" strike="noStrike">
              <a:solidFill>
                <a:srgbClr val="695D46"/>
              </a:solidFill>
              <a:latin typeface="Open Sans"/>
              <a:ea typeface="Open Sans"/>
              <a:cs typeface="Open Sans"/>
              <a:sym typeface="Open Sans"/>
            </a:endParaRPr>
          </a:p>
          <a:p>
            <a:pPr indent="0" lvl="0" marL="0" rtl="0" algn="ctr">
              <a:lnSpc>
                <a:spcPct val="90000"/>
              </a:lnSpc>
              <a:spcBef>
                <a:spcPts val="1000"/>
              </a:spcBef>
              <a:spcAft>
                <a:spcPts val="0"/>
              </a:spcAft>
              <a:buClr>
                <a:srgbClr val="695D46"/>
              </a:buClr>
              <a:buSzPts val="1600"/>
              <a:buNone/>
            </a:pPr>
            <a:r>
              <a:t/>
            </a:r>
            <a:endParaRPr sz="1600">
              <a:solidFill>
                <a:srgbClr val="695D46"/>
              </a:solidFill>
              <a:latin typeface="Open Sans"/>
              <a:ea typeface="Open Sans"/>
              <a:cs typeface="Open Sans"/>
              <a:sym typeface="Open Sans"/>
            </a:endParaRPr>
          </a:p>
          <a:p>
            <a:pPr indent="0" lvl="0" marL="0" rtl="0" algn="ctr">
              <a:lnSpc>
                <a:spcPct val="90000"/>
              </a:lnSpc>
              <a:spcBef>
                <a:spcPts val="1000"/>
              </a:spcBef>
              <a:spcAft>
                <a:spcPts val="0"/>
              </a:spcAft>
              <a:buClr>
                <a:srgbClr val="695D46"/>
              </a:buClr>
              <a:buSzPts val="1600"/>
              <a:buNone/>
            </a:pPr>
            <a:r>
              <a:rPr b="0" i="0" lang="en-IN" sz="1600" u="none" strike="noStrike">
                <a:solidFill>
                  <a:srgbClr val="695D46"/>
                </a:solidFill>
                <a:latin typeface="Arial"/>
                <a:ea typeface="Arial"/>
                <a:cs typeface="Arial"/>
                <a:sym typeface="Arial"/>
              </a:rPr>
              <a:t>Department of Electrical Engineering and Computer Science,</a:t>
            </a:r>
            <a:endParaRPr/>
          </a:p>
          <a:p>
            <a:pPr indent="0" lvl="0" marL="0" rtl="0" algn="ctr">
              <a:lnSpc>
                <a:spcPct val="90000"/>
              </a:lnSpc>
              <a:spcBef>
                <a:spcPts val="1000"/>
              </a:spcBef>
              <a:spcAft>
                <a:spcPts val="0"/>
              </a:spcAft>
              <a:buClr>
                <a:srgbClr val="695D46"/>
              </a:buClr>
              <a:buSzPts val="1600"/>
              <a:buNone/>
            </a:pPr>
            <a:r>
              <a:rPr b="0" i="0" lang="en-IN" sz="1600" u="none" strike="noStrike">
                <a:solidFill>
                  <a:srgbClr val="695D46"/>
                </a:solidFill>
                <a:latin typeface="Arial"/>
                <a:ea typeface="Arial"/>
                <a:cs typeface="Arial"/>
                <a:sym typeface="Arial"/>
              </a:rPr>
              <a:t>University of Missouri - Columbia</a:t>
            </a:r>
            <a:endParaRPr sz="1600"/>
          </a:p>
        </p:txBody>
      </p:sp>
      <p:pic>
        <p:nvPicPr>
          <p:cNvPr id="90" name="Google Shape;90;p13"/>
          <p:cNvPicPr preferRelativeResize="0"/>
          <p:nvPr/>
        </p:nvPicPr>
        <p:blipFill>
          <a:blip r:embed="rId3">
            <a:alphaModFix/>
          </a:blip>
          <a:stretch>
            <a:fillRect/>
          </a:stretch>
        </p:blipFill>
        <p:spPr>
          <a:xfrm>
            <a:off x="5123113" y="406950"/>
            <a:ext cx="2141229" cy="2040849"/>
          </a:xfrm>
          <a:prstGeom prst="rect">
            <a:avLst/>
          </a:prstGeom>
          <a:noFill/>
          <a:ln>
            <a:noFill/>
          </a:ln>
        </p:spPr>
      </p:pic>
      <p:sp>
        <p:nvSpPr>
          <p:cNvPr id="91" name="Google Shape;91;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Reason for this Approach</a:t>
            </a:r>
            <a:endParaRPr b="1" sz="5000">
              <a:latin typeface="Open Sans"/>
              <a:ea typeface="Open Sans"/>
              <a:cs typeface="Open Sans"/>
              <a:sym typeface="Open Sans"/>
            </a:endParaRPr>
          </a:p>
        </p:txBody>
      </p:sp>
      <p:sp>
        <p:nvSpPr>
          <p:cNvPr id="175" name="Google Shape;175;p2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2"/>
          <p:cNvSpPr txBox="1"/>
          <p:nvPr/>
        </p:nvSpPr>
        <p:spPr>
          <a:xfrm>
            <a:off x="669725" y="1955600"/>
            <a:ext cx="110238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latin typeface="Calibri"/>
                <a:ea typeface="Calibri"/>
                <a:cs typeface="Calibri"/>
                <a:sym typeface="Calibri"/>
              </a:rPr>
              <a:t>We adapted this solution approach because of below advantages: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We don’t want our model to overfit and want to reduce the complexity.</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We want our model to have decent trade-off between bias and variance.</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We want our model to be robust to new unknown data and at the same time </a:t>
            </a:r>
            <a:r>
              <a:rPr lang="en-IN" sz="2500">
                <a:latin typeface="Calibri"/>
                <a:ea typeface="Calibri"/>
                <a:cs typeface="Calibri"/>
                <a:sym typeface="Calibri"/>
              </a:rPr>
              <a:t>efficient</a:t>
            </a:r>
            <a:r>
              <a:rPr lang="en-IN" sz="2500">
                <a:latin typeface="Calibri"/>
                <a:ea typeface="Calibri"/>
                <a:cs typeface="Calibri"/>
                <a:sym typeface="Calibri"/>
              </a:rPr>
              <a:t> in predicting the new data.</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We want to predict the top key features from our dataset which are of high priority in prediction.</a:t>
            </a:r>
            <a:endParaRPr sz="2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Advanced Regression Concepts</a:t>
            </a:r>
            <a:endParaRPr b="1" sz="5000">
              <a:latin typeface="Open Sans"/>
              <a:ea typeface="Open Sans"/>
              <a:cs typeface="Open Sans"/>
              <a:sym typeface="Open Sans"/>
            </a:endParaRPr>
          </a:p>
        </p:txBody>
      </p:sp>
      <p:sp>
        <p:nvSpPr>
          <p:cNvPr id="182" name="Google Shape;182;p2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3" name="Google Shape;183;p23"/>
          <p:cNvPicPr preferRelativeResize="0"/>
          <p:nvPr/>
        </p:nvPicPr>
        <p:blipFill>
          <a:blip r:embed="rId3">
            <a:alphaModFix/>
          </a:blip>
          <a:stretch>
            <a:fillRect/>
          </a:stretch>
        </p:blipFill>
        <p:spPr>
          <a:xfrm>
            <a:off x="1205525" y="1807875"/>
            <a:ext cx="9935800" cy="4830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Regularization</a:t>
            </a:r>
            <a:endParaRPr b="1" sz="5000">
              <a:latin typeface="Open Sans"/>
              <a:ea typeface="Open Sans"/>
              <a:cs typeface="Open Sans"/>
              <a:sym typeface="Open Sans"/>
            </a:endParaRPr>
          </a:p>
        </p:txBody>
      </p:sp>
      <p:sp>
        <p:nvSpPr>
          <p:cNvPr id="189" name="Google Shape;189;p2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4"/>
          <p:cNvSpPr txBox="1"/>
          <p:nvPr/>
        </p:nvSpPr>
        <p:spPr>
          <a:xfrm>
            <a:off x="723300" y="1928825"/>
            <a:ext cx="10854000" cy="4109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222222"/>
              </a:buClr>
              <a:buSzPts val="2500"/>
              <a:buChar char="●"/>
            </a:pPr>
            <a:r>
              <a:rPr lang="en-IN" sz="2500">
                <a:solidFill>
                  <a:srgbClr val="222222"/>
                </a:solidFill>
                <a:highlight>
                  <a:srgbClr val="FFFFFF"/>
                </a:highlight>
              </a:rPr>
              <a:t>Regularization is one of the ways to improve our model to work on unseen data by ignoring the less important features.</a:t>
            </a:r>
            <a:endParaRPr sz="2500">
              <a:solidFill>
                <a:srgbClr val="222222"/>
              </a:solidFill>
              <a:highlight>
                <a:srgbClr val="FFFFFF"/>
              </a:highlight>
            </a:endParaRPr>
          </a:p>
          <a:p>
            <a:pPr indent="0" lvl="0" marL="457200" rtl="0" algn="l">
              <a:lnSpc>
                <a:spcPct val="115000"/>
              </a:lnSpc>
              <a:spcBef>
                <a:spcPts val="0"/>
              </a:spcBef>
              <a:spcAft>
                <a:spcPts val="0"/>
              </a:spcAft>
              <a:buNone/>
            </a:pPr>
            <a:r>
              <a:t/>
            </a:r>
            <a:endParaRPr sz="2500">
              <a:solidFill>
                <a:srgbClr val="222222"/>
              </a:solidFill>
              <a:highlight>
                <a:srgbClr val="FFFFFF"/>
              </a:highlight>
            </a:endParaRPr>
          </a:p>
          <a:p>
            <a:pPr indent="-387350" lvl="0" marL="457200" rtl="0" algn="l">
              <a:lnSpc>
                <a:spcPct val="115000"/>
              </a:lnSpc>
              <a:spcBef>
                <a:spcPts val="0"/>
              </a:spcBef>
              <a:spcAft>
                <a:spcPts val="0"/>
              </a:spcAft>
              <a:buClr>
                <a:srgbClr val="222222"/>
              </a:buClr>
              <a:buSzPts val="2500"/>
              <a:buChar char="●"/>
            </a:pPr>
            <a:r>
              <a:rPr lang="en-IN" sz="2500">
                <a:solidFill>
                  <a:srgbClr val="222222"/>
                </a:solidFill>
                <a:highlight>
                  <a:srgbClr val="FFFFFF"/>
                </a:highlight>
              </a:rPr>
              <a:t>Regularization minimizes the validation loss and tries to improve the accuracy of the model on test data.</a:t>
            </a:r>
            <a:endParaRPr sz="2500">
              <a:solidFill>
                <a:srgbClr val="222222"/>
              </a:solidFill>
              <a:highlight>
                <a:srgbClr val="FFFFFF"/>
              </a:highlight>
            </a:endParaRPr>
          </a:p>
          <a:p>
            <a:pPr indent="0" lvl="0" marL="457200" rtl="0" algn="l">
              <a:lnSpc>
                <a:spcPct val="115000"/>
              </a:lnSpc>
              <a:spcBef>
                <a:spcPts val="0"/>
              </a:spcBef>
              <a:spcAft>
                <a:spcPts val="0"/>
              </a:spcAft>
              <a:buNone/>
            </a:pPr>
            <a:r>
              <a:t/>
            </a:r>
            <a:endParaRPr sz="2500">
              <a:solidFill>
                <a:srgbClr val="222222"/>
              </a:solidFill>
              <a:highlight>
                <a:srgbClr val="FFFFFF"/>
              </a:highlight>
            </a:endParaRPr>
          </a:p>
          <a:p>
            <a:pPr indent="-387350" lvl="0" marL="457200" rtl="0" algn="l">
              <a:lnSpc>
                <a:spcPct val="115000"/>
              </a:lnSpc>
              <a:spcBef>
                <a:spcPts val="0"/>
              </a:spcBef>
              <a:spcAft>
                <a:spcPts val="0"/>
              </a:spcAft>
              <a:buClr>
                <a:srgbClr val="222222"/>
              </a:buClr>
              <a:buSzPts val="2500"/>
              <a:buChar char="●"/>
            </a:pPr>
            <a:r>
              <a:rPr lang="en-IN" sz="2500">
                <a:solidFill>
                  <a:srgbClr val="222222"/>
                </a:solidFill>
                <a:highlight>
                  <a:srgbClr val="FFFFFF"/>
                </a:highlight>
              </a:rPr>
              <a:t>It avoids overfitting by adding a penalty to the model with high variance, thereby shrinking the beta coefficients.</a:t>
            </a:r>
            <a:endParaRPr sz="2500">
              <a:solidFill>
                <a:srgbClr val="222222"/>
              </a:solidFill>
              <a:highlight>
                <a:srgbClr val="FFFFFF"/>
              </a:highlight>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Calibri"/>
              <a:buNone/>
            </a:pPr>
            <a:r>
              <a:rPr b="1" lang="en-IN" sz="5000">
                <a:latin typeface="Open Sans"/>
                <a:ea typeface="Open Sans"/>
                <a:cs typeface="Open Sans"/>
                <a:sym typeface="Open Sans"/>
              </a:rPr>
              <a:t>Lasso &amp; Ridge Regularization</a:t>
            </a:r>
            <a:endParaRPr b="1" sz="5000">
              <a:latin typeface="Open Sans"/>
              <a:ea typeface="Open Sans"/>
              <a:cs typeface="Open Sans"/>
              <a:sym typeface="Open Sans"/>
            </a:endParaRPr>
          </a:p>
        </p:txBody>
      </p:sp>
      <p:sp>
        <p:nvSpPr>
          <p:cNvPr id="196" name="Google Shape;196;p25"/>
          <p:cNvSpPr/>
          <p:nvPr/>
        </p:nvSpPr>
        <p:spPr>
          <a:xfrm>
            <a:off x="669036" y="154172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5"/>
          <p:cNvSpPr txBox="1"/>
          <p:nvPr/>
        </p:nvSpPr>
        <p:spPr>
          <a:xfrm>
            <a:off x="651150" y="1810350"/>
            <a:ext cx="10889700" cy="46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500">
                <a:latin typeface="Calibri"/>
                <a:ea typeface="Calibri"/>
                <a:cs typeface="Calibri"/>
                <a:sym typeface="Calibri"/>
              </a:rPr>
              <a:t>Ridge Regularization:</a:t>
            </a:r>
            <a:endParaRPr b="1" sz="2500">
              <a:latin typeface="Calibri"/>
              <a:ea typeface="Calibri"/>
              <a:cs typeface="Calibri"/>
              <a:sym typeface="Calibri"/>
            </a:endParaRPr>
          </a:p>
          <a:p>
            <a:pPr indent="0" lvl="0" marL="0" rtl="0" algn="l">
              <a:spcBef>
                <a:spcPts val="0"/>
              </a:spcBef>
              <a:spcAft>
                <a:spcPts val="0"/>
              </a:spcAft>
              <a:buNone/>
            </a:pPr>
            <a:r>
              <a:t/>
            </a:r>
            <a:endParaRPr b="1"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The penalty used in this regularisation techniques is the square of the beta coefficients.</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This shrinks the coefficients to nearly zero values ( BUT NOT ZERO ).</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It is computationally </a:t>
            </a:r>
            <a:r>
              <a:rPr lang="en-IN" sz="2500">
                <a:latin typeface="Calibri"/>
                <a:ea typeface="Calibri"/>
                <a:cs typeface="Calibri"/>
                <a:sym typeface="Calibri"/>
              </a:rPr>
              <a:t>efficient</a:t>
            </a:r>
            <a:r>
              <a:rPr lang="en-IN" sz="2500">
                <a:latin typeface="Calibri"/>
                <a:ea typeface="Calibri"/>
                <a:cs typeface="Calibri"/>
                <a:sym typeface="Calibri"/>
              </a:rPr>
              <a:t> as there is direct matrix form to obtain the solution.</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This is mainly used when there is high correlation between the features.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198" name="Google Shape;198;p25"/>
          <p:cNvPicPr preferRelativeResize="0"/>
          <p:nvPr/>
        </p:nvPicPr>
        <p:blipFill>
          <a:blip r:embed="rId3">
            <a:alphaModFix/>
          </a:blip>
          <a:stretch>
            <a:fillRect/>
          </a:stretch>
        </p:blipFill>
        <p:spPr>
          <a:xfrm>
            <a:off x="3817425" y="5164950"/>
            <a:ext cx="3924300" cy="133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Lasso &amp; Ridge Regularization</a:t>
            </a:r>
            <a:endParaRPr b="1" sz="5000">
              <a:latin typeface="Open Sans"/>
              <a:ea typeface="Open Sans"/>
              <a:cs typeface="Open Sans"/>
              <a:sym typeface="Open Sans"/>
            </a:endParaRPr>
          </a:p>
        </p:txBody>
      </p:sp>
      <p:sp>
        <p:nvSpPr>
          <p:cNvPr id="204" name="Google Shape;204;p26"/>
          <p:cNvSpPr/>
          <p:nvPr/>
        </p:nvSpPr>
        <p:spPr>
          <a:xfrm>
            <a:off x="669036" y="15115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6"/>
          <p:cNvSpPr txBox="1"/>
          <p:nvPr/>
        </p:nvSpPr>
        <p:spPr>
          <a:xfrm>
            <a:off x="651150" y="1529850"/>
            <a:ext cx="10889700" cy="49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500">
                <a:latin typeface="Calibri"/>
                <a:ea typeface="Calibri"/>
                <a:cs typeface="Calibri"/>
                <a:sym typeface="Calibri"/>
              </a:rPr>
              <a:t>Lasso </a:t>
            </a:r>
            <a:r>
              <a:rPr b="1" lang="en-IN" sz="2500">
                <a:latin typeface="Calibri"/>
                <a:ea typeface="Calibri"/>
                <a:cs typeface="Calibri"/>
                <a:sym typeface="Calibri"/>
              </a:rPr>
              <a:t>Regularization:</a:t>
            </a:r>
            <a:endParaRPr b="1" sz="2500">
              <a:latin typeface="Calibri"/>
              <a:ea typeface="Calibri"/>
              <a:cs typeface="Calibri"/>
              <a:sym typeface="Calibri"/>
            </a:endParaRPr>
          </a:p>
          <a:p>
            <a:pPr indent="0" lvl="0" marL="0" rtl="0" algn="l">
              <a:spcBef>
                <a:spcPts val="0"/>
              </a:spcBef>
              <a:spcAft>
                <a:spcPts val="0"/>
              </a:spcAft>
              <a:buNone/>
            </a:pPr>
            <a:r>
              <a:t/>
            </a:r>
            <a:endParaRPr b="1"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The penalty used in this regularisation techniques is the absolute value of beta coefficients.</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This shrinks the coefficients to zero values ( ZERO ).</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solidFill>
                  <a:schemeClr val="dk1"/>
                </a:solidFill>
                <a:latin typeface="Calibri"/>
                <a:ea typeface="Calibri"/>
                <a:cs typeface="Calibri"/>
                <a:sym typeface="Calibri"/>
              </a:rPr>
              <a:t>This regularisation thus gives sparse solutions.</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It is computationally tough as it involves multiple </a:t>
            </a:r>
            <a:r>
              <a:rPr lang="en-IN" sz="2500">
                <a:latin typeface="Calibri"/>
                <a:ea typeface="Calibri"/>
                <a:cs typeface="Calibri"/>
                <a:sym typeface="Calibri"/>
              </a:rPr>
              <a:t>iterations</a:t>
            </a:r>
            <a:r>
              <a:rPr lang="en-IN" sz="2500">
                <a:latin typeface="Calibri"/>
                <a:ea typeface="Calibri"/>
                <a:cs typeface="Calibri"/>
                <a:sym typeface="Calibri"/>
              </a:rPr>
              <a:t> to obtain the solution.</a:t>
            </a:r>
            <a:endParaRPr sz="2500">
              <a:latin typeface="Calibri"/>
              <a:ea typeface="Calibri"/>
              <a:cs typeface="Calibri"/>
              <a:sym typeface="Calibri"/>
            </a:endParaRPr>
          </a:p>
          <a:p>
            <a:pPr indent="-387350" lvl="0" marL="457200" rtl="0" algn="l">
              <a:spcBef>
                <a:spcPts val="0"/>
              </a:spcBef>
              <a:spcAft>
                <a:spcPts val="0"/>
              </a:spcAft>
              <a:buSzPts val="2500"/>
              <a:buFont typeface="Calibri"/>
              <a:buAutoNum type="arabicPeriod"/>
            </a:pPr>
            <a:r>
              <a:rPr lang="en-IN" sz="2500">
                <a:latin typeface="Calibri"/>
                <a:ea typeface="Calibri"/>
                <a:cs typeface="Calibri"/>
                <a:sym typeface="Calibri"/>
              </a:rPr>
              <a:t>This is mainly used when there is need for dimensionality reduction or feature selection.</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pic>
        <p:nvPicPr>
          <p:cNvPr id="206" name="Google Shape;206;p26"/>
          <p:cNvPicPr preferRelativeResize="0"/>
          <p:nvPr/>
        </p:nvPicPr>
        <p:blipFill>
          <a:blip r:embed="rId3">
            <a:alphaModFix/>
          </a:blip>
          <a:stretch>
            <a:fillRect/>
          </a:stretch>
        </p:blipFill>
        <p:spPr>
          <a:xfrm>
            <a:off x="3981450" y="5253050"/>
            <a:ext cx="4229100" cy="139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a:t>
            </a:r>
            <a:endParaRPr b="1" sz="5000">
              <a:latin typeface="Open Sans"/>
              <a:ea typeface="Open Sans"/>
              <a:cs typeface="Open Sans"/>
              <a:sym typeface="Open Sans"/>
            </a:endParaRPr>
          </a:p>
        </p:txBody>
      </p:sp>
      <p:sp>
        <p:nvSpPr>
          <p:cNvPr id="212" name="Google Shape;212;p2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3" name="Google Shape;213;p27"/>
          <p:cNvPicPr preferRelativeResize="0"/>
          <p:nvPr/>
        </p:nvPicPr>
        <p:blipFill>
          <a:blip r:embed="rId3">
            <a:alphaModFix/>
          </a:blip>
          <a:stretch>
            <a:fillRect/>
          </a:stretch>
        </p:blipFill>
        <p:spPr>
          <a:xfrm>
            <a:off x="3236700" y="1834661"/>
            <a:ext cx="8718992" cy="4857539"/>
          </a:xfrm>
          <a:prstGeom prst="rect">
            <a:avLst/>
          </a:prstGeom>
          <a:noFill/>
          <a:ln>
            <a:noFill/>
          </a:ln>
        </p:spPr>
      </p:pic>
      <p:sp>
        <p:nvSpPr>
          <p:cNvPr id="214" name="Google Shape;214;p27"/>
          <p:cNvSpPr txBox="1"/>
          <p:nvPr/>
        </p:nvSpPr>
        <p:spPr>
          <a:xfrm>
            <a:off x="937625" y="1982400"/>
            <a:ext cx="2299200" cy="44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latin typeface="Calibri"/>
                <a:ea typeface="Calibri"/>
                <a:cs typeface="Calibri"/>
                <a:sym typeface="Calibri"/>
              </a:rPr>
              <a:t>Ridge after RFE:</a:t>
            </a:r>
            <a:endParaRPr b="1" sz="2200">
              <a:latin typeface="Calibri"/>
              <a:ea typeface="Calibri"/>
              <a:cs typeface="Calibri"/>
              <a:sym typeface="Calibri"/>
            </a:endParaRPr>
          </a:p>
          <a:p>
            <a:pPr indent="-368300" lvl="0" marL="457200" rtl="0" algn="l">
              <a:spcBef>
                <a:spcPts val="0"/>
              </a:spcBef>
              <a:spcAft>
                <a:spcPts val="0"/>
              </a:spcAft>
              <a:buSzPts val="2200"/>
              <a:buChar char="●"/>
            </a:pPr>
            <a:r>
              <a:rPr lang="en-IN" sz="2200">
                <a:latin typeface="Calibri"/>
                <a:ea typeface="Calibri"/>
                <a:cs typeface="Calibri"/>
                <a:sym typeface="Calibri"/>
              </a:rPr>
              <a:t>After implementing RFE, we tune our model with Ridge regularisation using GridSearchCV to obtain the best value of </a:t>
            </a:r>
            <a:r>
              <a:rPr b="1" lang="en-IN" sz="2200">
                <a:solidFill>
                  <a:srgbClr val="202124"/>
                </a:solidFill>
                <a:highlight>
                  <a:srgbClr val="FFFFFF"/>
                </a:highlight>
                <a:latin typeface="Roboto"/>
                <a:ea typeface="Roboto"/>
                <a:cs typeface="Roboto"/>
                <a:sym typeface="Roboto"/>
              </a:rPr>
              <a:t>λ (tuning parameter)</a:t>
            </a:r>
            <a:endParaRPr sz="2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 (Contd.,)</a:t>
            </a:r>
            <a:endParaRPr b="1" sz="5000">
              <a:latin typeface="Open Sans"/>
              <a:ea typeface="Open Sans"/>
              <a:cs typeface="Open Sans"/>
              <a:sym typeface="Open Sans"/>
            </a:endParaRPr>
          </a:p>
        </p:txBody>
      </p:sp>
      <p:sp>
        <p:nvSpPr>
          <p:cNvPr id="220" name="Google Shape;220;p2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8"/>
          <p:cNvSpPr txBox="1"/>
          <p:nvPr/>
        </p:nvSpPr>
        <p:spPr>
          <a:xfrm>
            <a:off x="937625" y="1982400"/>
            <a:ext cx="2759400" cy="4152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We plot the graph between lambda and mean train score, mean test score.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We choose the lambda value which gives least error.</a:t>
            </a:r>
            <a:endParaRPr sz="2200">
              <a:latin typeface="Calibri"/>
              <a:ea typeface="Calibri"/>
              <a:cs typeface="Calibri"/>
              <a:sym typeface="Calibri"/>
            </a:endParaRPr>
          </a:p>
        </p:txBody>
      </p:sp>
      <p:pic>
        <p:nvPicPr>
          <p:cNvPr id="222" name="Google Shape;222;p28"/>
          <p:cNvPicPr preferRelativeResize="0"/>
          <p:nvPr/>
        </p:nvPicPr>
        <p:blipFill>
          <a:blip r:embed="rId3">
            <a:alphaModFix/>
          </a:blip>
          <a:stretch>
            <a:fillRect/>
          </a:stretch>
        </p:blipFill>
        <p:spPr>
          <a:xfrm>
            <a:off x="4259850" y="1807886"/>
            <a:ext cx="6566820" cy="48575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 (Contd.,)</a:t>
            </a:r>
            <a:endParaRPr b="1" sz="5000">
              <a:latin typeface="Open Sans"/>
              <a:ea typeface="Open Sans"/>
              <a:cs typeface="Open Sans"/>
              <a:sym typeface="Open Sans"/>
            </a:endParaRPr>
          </a:p>
        </p:txBody>
      </p:sp>
      <p:sp>
        <p:nvSpPr>
          <p:cNvPr id="228" name="Google Shape;228;p2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9"/>
          <p:cNvSpPr txBox="1"/>
          <p:nvPr/>
        </p:nvSpPr>
        <p:spPr>
          <a:xfrm>
            <a:off x="937625" y="1982400"/>
            <a:ext cx="2759400" cy="4152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Here, we build the Ridge Model using optimal lambda value.</a:t>
            </a:r>
            <a:endParaRPr sz="2200">
              <a:latin typeface="Calibri"/>
              <a:ea typeface="Calibri"/>
              <a:cs typeface="Calibri"/>
              <a:sym typeface="Calibri"/>
            </a:endParaRPr>
          </a:p>
        </p:txBody>
      </p:sp>
      <p:pic>
        <p:nvPicPr>
          <p:cNvPr id="230" name="Google Shape;230;p29"/>
          <p:cNvPicPr preferRelativeResize="0"/>
          <p:nvPr/>
        </p:nvPicPr>
        <p:blipFill>
          <a:blip r:embed="rId3">
            <a:alphaModFix/>
          </a:blip>
          <a:stretch>
            <a:fillRect/>
          </a:stretch>
        </p:blipFill>
        <p:spPr>
          <a:xfrm>
            <a:off x="3755675" y="1807886"/>
            <a:ext cx="8023614" cy="48575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 (Contd.,)</a:t>
            </a:r>
            <a:endParaRPr b="1" sz="5000">
              <a:latin typeface="Open Sans"/>
              <a:ea typeface="Open Sans"/>
              <a:cs typeface="Open Sans"/>
              <a:sym typeface="Open Sans"/>
            </a:endParaRPr>
          </a:p>
        </p:txBody>
      </p:sp>
      <p:sp>
        <p:nvSpPr>
          <p:cNvPr id="236" name="Google Shape;236;p3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30"/>
          <p:cNvSpPr txBox="1"/>
          <p:nvPr/>
        </p:nvSpPr>
        <p:spPr>
          <a:xfrm>
            <a:off x="937625" y="1982400"/>
            <a:ext cx="2759400" cy="41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latin typeface="Calibri"/>
                <a:ea typeface="Calibri"/>
                <a:cs typeface="Calibri"/>
                <a:sym typeface="Calibri"/>
              </a:rPr>
              <a:t>Ridge without RFE:</a:t>
            </a:r>
            <a:endParaRPr b="1" sz="2200">
              <a:latin typeface="Calibri"/>
              <a:ea typeface="Calibri"/>
              <a:cs typeface="Calibri"/>
              <a:sym typeface="Calibri"/>
            </a:endParaRPr>
          </a:p>
          <a:p>
            <a:pPr indent="0" lvl="0" marL="0" rtl="0" algn="l">
              <a:spcBef>
                <a:spcPts val="0"/>
              </a:spcBef>
              <a:spcAft>
                <a:spcPts val="0"/>
              </a:spcAft>
              <a:buNone/>
            </a:pPr>
            <a:r>
              <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Similar to early method, we build ridge model with optimal lambda value.</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Here, we do not perform RFE before </a:t>
            </a:r>
            <a:r>
              <a:rPr lang="en-IN" sz="2200">
                <a:latin typeface="Calibri"/>
                <a:ea typeface="Calibri"/>
                <a:cs typeface="Calibri"/>
                <a:sym typeface="Calibri"/>
              </a:rPr>
              <a:t>the</a:t>
            </a:r>
            <a:r>
              <a:rPr lang="en-IN" sz="2200">
                <a:latin typeface="Calibri"/>
                <a:ea typeface="Calibri"/>
                <a:cs typeface="Calibri"/>
                <a:sym typeface="Calibri"/>
              </a:rPr>
              <a:t> model build.</a:t>
            </a:r>
            <a:endParaRPr sz="2200">
              <a:latin typeface="Calibri"/>
              <a:ea typeface="Calibri"/>
              <a:cs typeface="Calibri"/>
              <a:sym typeface="Calibri"/>
            </a:endParaRPr>
          </a:p>
        </p:txBody>
      </p:sp>
      <p:pic>
        <p:nvPicPr>
          <p:cNvPr id="238" name="Google Shape;238;p30"/>
          <p:cNvPicPr preferRelativeResize="0"/>
          <p:nvPr/>
        </p:nvPicPr>
        <p:blipFill>
          <a:blip r:embed="rId3">
            <a:alphaModFix/>
          </a:blip>
          <a:stretch>
            <a:fillRect/>
          </a:stretch>
        </p:blipFill>
        <p:spPr>
          <a:xfrm>
            <a:off x="3849425" y="1848061"/>
            <a:ext cx="7420532" cy="48575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 (Contd.,)</a:t>
            </a:r>
            <a:endParaRPr b="1" sz="5000">
              <a:latin typeface="Open Sans"/>
              <a:ea typeface="Open Sans"/>
              <a:cs typeface="Open Sans"/>
              <a:sym typeface="Open Sans"/>
            </a:endParaRPr>
          </a:p>
        </p:txBody>
      </p:sp>
      <p:sp>
        <p:nvSpPr>
          <p:cNvPr id="244" name="Google Shape;244;p3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31"/>
          <p:cNvSpPr txBox="1"/>
          <p:nvPr/>
        </p:nvSpPr>
        <p:spPr>
          <a:xfrm>
            <a:off x="937625" y="1982400"/>
            <a:ext cx="2759400" cy="41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chemeClr val="dk1"/>
                </a:solidFill>
                <a:latin typeface="Calibri"/>
                <a:ea typeface="Calibri"/>
                <a:cs typeface="Calibri"/>
                <a:sym typeface="Calibri"/>
              </a:rPr>
              <a:t>Lasso </a:t>
            </a:r>
            <a:r>
              <a:rPr b="1" lang="en-IN" sz="2200">
                <a:solidFill>
                  <a:schemeClr val="dk1"/>
                </a:solidFill>
                <a:latin typeface="Calibri"/>
                <a:ea typeface="Calibri"/>
                <a:cs typeface="Calibri"/>
                <a:sym typeface="Calibri"/>
              </a:rPr>
              <a:t>after RFE:</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After implementing RFE, we tune our model with Lasso regularisation using GridSearchCV to obtain the best value of </a:t>
            </a:r>
            <a:r>
              <a:rPr b="1" lang="en-IN" sz="2200">
                <a:solidFill>
                  <a:srgbClr val="202124"/>
                </a:solidFill>
                <a:highlight>
                  <a:srgbClr val="FFFFFF"/>
                </a:highlight>
                <a:latin typeface="Roboto"/>
                <a:ea typeface="Roboto"/>
                <a:cs typeface="Roboto"/>
                <a:sym typeface="Roboto"/>
              </a:rPr>
              <a:t>λ (tuning parameter)</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200">
              <a:latin typeface="Calibri"/>
              <a:ea typeface="Calibri"/>
              <a:cs typeface="Calibri"/>
              <a:sym typeface="Calibri"/>
            </a:endParaRPr>
          </a:p>
        </p:txBody>
      </p:sp>
      <p:pic>
        <p:nvPicPr>
          <p:cNvPr id="246" name="Google Shape;246;p31"/>
          <p:cNvPicPr preferRelativeResize="0"/>
          <p:nvPr/>
        </p:nvPicPr>
        <p:blipFill>
          <a:blip r:embed="rId3">
            <a:alphaModFix/>
          </a:blip>
          <a:stretch>
            <a:fillRect/>
          </a:stretch>
        </p:blipFill>
        <p:spPr>
          <a:xfrm>
            <a:off x="4331625" y="1848061"/>
            <a:ext cx="6958875" cy="48575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grpSp>
        <p:nvGrpSpPr>
          <p:cNvPr id="96" name="Google Shape;96;p14"/>
          <p:cNvGrpSpPr/>
          <p:nvPr/>
        </p:nvGrpSpPr>
        <p:grpSpPr>
          <a:xfrm>
            <a:off x="838201" y="2605419"/>
            <a:ext cx="10583631" cy="1323741"/>
            <a:chOff x="848152" y="1923980"/>
            <a:chExt cx="7442778" cy="807997"/>
          </a:xfrm>
        </p:grpSpPr>
        <p:sp>
          <p:nvSpPr>
            <p:cNvPr id="97" name="Google Shape;97;p14"/>
            <p:cNvSpPr/>
            <p:nvPr/>
          </p:nvSpPr>
          <p:spPr>
            <a:xfrm>
              <a:off x="2744231" y="1923980"/>
              <a:ext cx="5546700" cy="807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Data Cleaning</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Data Preparation</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Model Building and Analysis</a:t>
              </a:r>
              <a:endParaRPr sz="1200">
                <a:solidFill>
                  <a:srgbClr val="22222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solidFill>
                  <a:srgbClr val="222222"/>
                </a:solidFill>
                <a:latin typeface="Open Sans"/>
                <a:ea typeface="Open Sans"/>
                <a:cs typeface="Open Sans"/>
                <a:sym typeface="Open Sans"/>
              </a:endParaRPr>
            </a:p>
          </p:txBody>
        </p:sp>
        <p:sp>
          <p:nvSpPr>
            <p:cNvPr id="98" name="Google Shape;98;p14"/>
            <p:cNvSpPr/>
            <p:nvPr/>
          </p:nvSpPr>
          <p:spPr>
            <a:xfrm>
              <a:off x="848152" y="1924076"/>
              <a:ext cx="1784700" cy="807900"/>
            </a:xfrm>
            <a:prstGeom prst="roundRect">
              <a:avLst>
                <a:gd fmla="val 16667" name="adj"/>
              </a:avLst>
            </a:prstGeom>
            <a:solidFill>
              <a:srgbClr val="B6D7A8"/>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t/>
              </a:r>
              <a:endParaRPr b="1" sz="1900">
                <a:solidFill>
                  <a:schemeClr val="dk1"/>
                </a:solidFill>
                <a:latin typeface="Open Sans"/>
                <a:ea typeface="Open Sans"/>
                <a:cs typeface="Open Sans"/>
                <a:sym typeface="Open Sans"/>
              </a:endParaRPr>
            </a:p>
            <a:p>
              <a:pPr indent="0" lvl="0" marL="0" rtl="0" algn="ctr">
                <a:spcBef>
                  <a:spcPts val="0"/>
                </a:spcBef>
                <a:spcAft>
                  <a:spcPts val="0"/>
                </a:spcAft>
                <a:buClr>
                  <a:schemeClr val="dk1"/>
                </a:buClr>
                <a:buFont typeface="Arial"/>
                <a:buNone/>
              </a:pPr>
              <a:r>
                <a:rPr b="1" lang="en-IN" sz="1900">
                  <a:solidFill>
                    <a:schemeClr val="dk1"/>
                  </a:solidFill>
                  <a:latin typeface="Open Sans"/>
                  <a:ea typeface="Open Sans"/>
                  <a:cs typeface="Open Sans"/>
                  <a:sym typeface="Open Sans"/>
                </a:rPr>
                <a:t>Solution Approach</a:t>
              </a:r>
              <a:endParaRPr sz="2100">
                <a:solidFill>
                  <a:srgbClr val="A1E8D9"/>
                </a:solidFill>
                <a:latin typeface="Open Sans"/>
                <a:ea typeface="Open Sans"/>
                <a:cs typeface="Open Sans"/>
                <a:sym typeface="Open Sans"/>
              </a:endParaRPr>
            </a:p>
            <a:p>
              <a:pPr indent="0" lvl="0" marL="0" marR="0" rtl="0" algn="ctr">
                <a:spcBef>
                  <a:spcPts val="0"/>
                </a:spcBef>
                <a:spcAft>
                  <a:spcPts val="0"/>
                </a:spcAft>
                <a:buNone/>
              </a:pPr>
              <a:r>
                <a:t/>
              </a:r>
              <a:endParaRPr b="1" sz="1900">
                <a:latin typeface="Open Sans"/>
                <a:ea typeface="Open Sans"/>
                <a:cs typeface="Open Sans"/>
                <a:sym typeface="Open Sans"/>
              </a:endParaRPr>
            </a:p>
          </p:txBody>
        </p:sp>
      </p:grpSp>
      <p:grpSp>
        <p:nvGrpSpPr>
          <p:cNvPr id="99" name="Google Shape;99;p14"/>
          <p:cNvGrpSpPr/>
          <p:nvPr/>
        </p:nvGrpSpPr>
        <p:grpSpPr>
          <a:xfrm>
            <a:off x="845375" y="5440267"/>
            <a:ext cx="10576273" cy="1223810"/>
            <a:chOff x="853075" y="3957900"/>
            <a:chExt cx="7437604" cy="873900"/>
          </a:xfrm>
        </p:grpSpPr>
        <p:sp>
          <p:nvSpPr>
            <p:cNvPr id="100" name="Google Shape;100;p14"/>
            <p:cNvSpPr/>
            <p:nvPr/>
          </p:nvSpPr>
          <p:spPr>
            <a:xfrm>
              <a:off x="2743979" y="3957900"/>
              <a:ext cx="5546700" cy="8739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Test Set Results</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Comparative Study </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Key Features</a:t>
              </a:r>
              <a:endParaRPr sz="1900">
                <a:solidFill>
                  <a:srgbClr val="222222"/>
                </a:solidFill>
                <a:latin typeface="Open Sans"/>
                <a:ea typeface="Open Sans"/>
                <a:cs typeface="Open Sans"/>
                <a:sym typeface="Open Sans"/>
              </a:endParaRPr>
            </a:p>
            <a:p>
              <a:pPr indent="-241300" lvl="0" marL="457200" marR="0" rtl="0" algn="l">
                <a:lnSpc>
                  <a:spcPct val="115000"/>
                </a:lnSpc>
                <a:spcBef>
                  <a:spcPts val="0"/>
                </a:spcBef>
                <a:spcAft>
                  <a:spcPts val="0"/>
                </a:spcAft>
                <a:buClr>
                  <a:srgbClr val="000000"/>
                </a:buClr>
                <a:buSzPts val="900"/>
                <a:buFont typeface="Arial"/>
                <a:buNone/>
              </a:pPr>
              <a:r>
                <a:t/>
              </a:r>
              <a:endParaRPr i="0" sz="1200" u="none" cap="none" strike="noStrike">
                <a:solidFill>
                  <a:srgbClr val="222222"/>
                </a:solidFill>
                <a:latin typeface="Open Sans"/>
                <a:ea typeface="Open Sans"/>
                <a:cs typeface="Open Sans"/>
                <a:sym typeface="Open Sans"/>
              </a:endParaRPr>
            </a:p>
          </p:txBody>
        </p:sp>
        <p:sp>
          <p:nvSpPr>
            <p:cNvPr id="101" name="Google Shape;101;p14"/>
            <p:cNvSpPr/>
            <p:nvPr/>
          </p:nvSpPr>
          <p:spPr>
            <a:xfrm>
              <a:off x="853075" y="3957900"/>
              <a:ext cx="1784700" cy="857100"/>
            </a:xfrm>
            <a:prstGeom prst="roundRect">
              <a:avLst>
                <a:gd fmla="val 16667" name="adj"/>
              </a:avLst>
            </a:prstGeom>
            <a:solidFill>
              <a:srgbClr val="D9D2E9"/>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IN" sz="1900">
                  <a:solidFill>
                    <a:schemeClr val="dk1"/>
                  </a:solidFill>
                  <a:latin typeface="Open Sans"/>
                  <a:ea typeface="Open Sans"/>
                  <a:cs typeface="Open Sans"/>
                  <a:sym typeface="Open Sans"/>
                </a:rPr>
                <a:t>Results</a:t>
              </a:r>
              <a:endParaRPr i="0" sz="2100" u="none" cap="none" strike="noStrike">
                <a:solidFill>
                  <a:srgbClr val="A1E8D9"/>
                </a:solidFill>
                <a:latin typeface="Open Sans"/>
                <a:ea typeface="Open Sans"/>
                <a:cs typeface="Open Sans"/>
                <a:sym typeface="Open Sans"/>
              </a:endParaRPr>
            </a:p>
          </p:txBody>
        </p:sp>
      </p:grpSp>
      <p:grpSp>
        <p:nvGrpSpPr>
          <p:cNvPr id="102" name="Google Shape;102;p14"/>
          <p:cNvGrpSpPr/>
          <p:nvPr/>
        </p:nvGrpSpPr>
        <p:grpSpPr>
          <a:xfrm>
            <a:off x="845200" y="1300878"/>
            <a:ext cx="10576623" cy="1223858"/>
            <a:chOff x="853075" y="1062800"/>
            <a:chExt cx="7437850" cy="940200"/>
          </a:xfrm>
        </p:grpSpPr>
        <p:sp>
          <p:nvSpPr>
            <p:cNvPr id="103" name="Google Shape;103;p14"/>
            <p:cNvSpPr/>
            <p:nvPr/>
          </p:nvSpPr>
          <p:spPr>
            <a:xfrm>
              <a:off x="2703125" y="1062800"/>
              <a:ext cx="5587800" cy="9402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349250" lvl="0" marL="457200" marR="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Problem Statement</a:t>
              </a:r>
              <a:endParaRPr sz="1900">
                <a:solidFill>
                  <a:srgbClr val="222222"/>
                </a:solidFill>
                <a:latin typeface="Open Sans"/>
                <a:ea typeface="Open Sans"/>
                <a:cs typeface="Open Sans"/>
                <a:sym typeface="Open Sans"/>
              </a:endParaRPr>
            </a:p>
            <a:p>
              <a:pPr indent="-349250" lvl="0" marL="457200" marR="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Data Set Analysis</a:t>
              </a:r>
              <a:endParaRPr sz="1900">
                <a:solidFill>
                  <a:srgbClr val="222222"/>
                </a:solidFill>
                <a:latin typeface="Open Sans"/>
                <a:ea typeface="Open Sans"/>
                <a:cs typeface="Open Sans"/>
                <a:sym typeface="Open Sans"/>
              </a:endParaRPr>
            </a:p>
          </p:txBody>
        </p:sp>
        <p:sp>
          <p:nvSpPr>
            <p:cNvPr id="104" name="Google Shape;104;p14"/>
            <p:cNvSpPr/>
            <p:nvPr/>
          </p:nvSpPr>
          <p:spPr>
            <a:xfrm>
              <a:off x="853075" y="1062800"/>
              <a:ext cx="1784700" cy="940200"/>
            </a:xfrm>
            <a:prstGeom prst="roundRect">
              <a:avLst>
                <a:gd fmla="val 16667" name="adj"/>
              </a:avLst>
            </a:prstGeom>
            <a:solidFill>
              <a:srgbClr val="E69138"/>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IN" sz="2000">
                  <a:latin typeface="Open Sans"/>
                  <a:ea typeface="Open Sans"/>
                  <a:cs typeface="Open Sans"/>
                  <a:sym typeface="Open Sans"/>
                </a:rPr>
                <a:t>Introduction</a:t>
              </a:r>
              <a:endParaRPr i="0" sz="2000" u="none" cap="none" strike="noStrike">
                <a:solidFill>
                  <a:srgbClr val="A1E8D9"/>
                </a:solidFill>
                <a:latin typeface="Open Sans"/>
                <a:ea typeface="Open Sans"/>
                <a:cs typeface="Open Sans"/>
                <a:sym typeface="Open Sans"/>
              </a:endParaRPr>
            </a:p>
          </p:txBody>
        </p:sp>
      </p:grpSp>
      <p:grpSp>
        <p:nvGrpSpPr>
          <p:cNvPr id="105" name="Google Shape;105;p14"/>
          <p:cNvGrpSpPr/>
          <p:nvPr/>
        </p:nvGrpSpPr>
        <p:grpSpPr>
          <a:xfrm>
            <a:off x="845376" y="4040314"/>
            <a:ext cx="10576284" cy="1323755"/>
            <a:chOff x="853075" y="2918445"/>
            <a:chExt cx="7437612" cy="983400"/>
          </a:xfrm>
        </p:grpSpPr>
        <p:sp>
          <p:nvSpPr>
            <p:cNvPr id="106" name="Google Shape;106;p14"/>
            <p:cNvSpPr/>
            <p:nvPr/>
          </p:nvSpPr>
          <p:spPr>
            <a:xfrm>
              <a:off x="2743987" y="2918445"/>
              <a:ext cx="5546700" cy="983400"/>
            </a:xfrm>
            <a:prstGeom prst="roundRect">
              <a:avLst>
                <a:gd fmla="val 16667" name="adj"/>
              </a:avLst>
            </a:prstGeom>
            <a:solidFill>
              <a:srgbClr val="E6EFF0"/>
            </a:solid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Advanced Regression Concepts</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Lasso and Ridge Regularization</a:t>
              </a:r>
              <a:endParaRPr sz="1900">
                <a:solidFill>
                  <a:srgbClr val="222222"/>
                </a:solidFill>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IN" sz="1900">
                  <a:solidFill>
                    <a:srgbClr val="222222"/>
                  </a:solidFill>
                  <a:latin typeface="Open Sans"/>
                  <a:ea typeface="Open Sans"/>
                  <a:cs typeface="Open Sans"/>
                  <a:sym typeface="Open Sans"/>
                </a:rPr>
                <a:t>Code Implementation in Python</a:t>
              </a:r>
              <a:endParaRPr sz="1900">
                <a:solidFill>
                  <a:srgbClr val="222222"/>
                </a:solidFill>
                <a:latin typeface="Open Sans"/>
                <a:ea typeface="Open Sans"/>
                <a:cs typeface="Open Sans"/>
                <a:sym typeface="Open Sans"/>
              </a:endParaRPr>
            </a:p>
          </p:txBody>
        </p:sp>
        <p:sp>
          <p:nvSpPr>
            <p:cNvPr id="107" name="Google Shape;107;p14"/>
            <p:cNvSpPr/>
            <p:nvPr/>
          </p:nvSpPr>
          <p:spPr>
            <a:xfrm>
              <a:off x="853075" y="2928017"/>
              <a:ext cx="1784700" cy="973800"/>
            </a:xfrm>
            <a:prstGeom prst="roundRect">
              <a:avLst>
                <a:gd fmla="val 16667" name="adj"/>
              </a:avLst>
            </a:prstGeom>
            <a:solidFill>
              <a:srgbClr val="CADDE1"/>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IN" sz="1900">
                  <a:solidFill>
                    <a:schemeClr val="dk1"/>
                  </a:solidFill>
                  <a:latin typeface="Open Sans"/>
                  <a:ea typeface="Open Sans"/>
                  <a:cs typeface="Open Sans"/>
                  <a:sym typeface="Open Sans"/>
                </a:rPr>
                <a:t>Algorithms &amp; Implementation</a:t>
              </a:r>
              <a:endParaRPr i="0" sz="2100" u="none" cap="none" strike="noStrike">
                <a:solidFill>
                  <a:srgbClr val="A1E8D9"/>
                </a:solidFill>
                <a:latin typeface="Open Sans"/>
                <a:ea typeface="Open Sans"/>
                <a:cs typeface="Open Sans"/>
                <a:sym typeface="Open Sans"/>
              </a:endParaRPr>
            </a:p>
          </p:txBody>
        </p:sp>
      </p:grpSp>
      <p:sp>
        <p:nvSpPr>
          <p:cNvPr id="108" name="Google Shape;108;p14"/>
          <p:cNvSpPr txBox="1"/>
          <p:nvPr>
            <p:ph type="title"/>
          </p:nvPr>
        </p:nvSpPr>
        <p:spPr>
          <a:xfrm>
            <a:off x="838200" y="180875"/>
            <a:ext cx="10515600" cy="106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Agenda</a:t>
            </a:r>
            <a:endParaRPr sz="5000">
              <a:latin typeface="Open Sans"/>
              <a:ea typeface="Open Sans"/>
              <a:cs typeface="Open Sans"/>
              <a:sym typeface="Open Sans"/>
            </a:endParaRPr>
          </a:p>
        </p:txBody>
      </p:sp>
      <p:sp>
        <p:nvSpPr>
          <p:cNvPr id="109" name="Google Shape;109;p14"/>
          <p:cNvSpPr/>
          <p:nvPr/>
        </p:nvSpPr>
        <p:spPr>
          <a:xfrm>
            <a:off x="567886" y="1049398"/>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 (Contd.,)</a:t>
            </a:r>
            <a:endParaRPr b="1" sz="5000">
              <a:latin typeface="Open Sans"/>
              <a:ea typeface="Open Sans"/>
              <a:cs typeface="Open Sans"/>
              <a:sym typeface="Open Sans"/>
            </a:endParaRPr>
          </a:p>
        </p:txBody>
      </p:sp>
      <p:sp>
        <p:nvSpPr>
          <p:cNvPr id="252" name="Google Shape;252;p3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2"/>
          <p:cNvSpPr txBox="1"/>
          <p:nvPr/>
        </p:nvSpPr>
        <p:spPr>
          <a:xfrm>
            <a:off x="937625" y="1982400"/>
            <a:ext cx="2759400" cy="4152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Here, we build the Lasso Model using optimal lambda value.</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IN" sz="2200">
                <a:latin typeface="Calibri"/>
                <a:ea typeface="Calibri"/>
                <a:cs typeface="Calibri"/>
                <a:sym typeface="Calibri"/>
              </a:rPr>
              <a:t>We could observe that many coefficients are reduced to 0 (which is main feature of Lasso penalty)</a:t>
            </a:r>
            <a:r>
              <a:rPr lang="en-IN" sz="2200">
                <a:latin typeface="Calibri"/>
                <a:ea typeface="Calibri"/>
                <a:cs typeface="Calibri"/>
                <a:sym typeface="Calibri"/>
              </a:rPr>
              <a:t>.</a:t>
            </a:r>
            <a:endParaRPr sz="2200">
              <a:latin typeface="Calibri"/>
              <a:ea typeface="Calibri"/>
              <a:cs typeface="Calibri"/>
              <a:sym typeface="Calibri"/>
            </a:endParaRPr>
          </a:p>
        </p:txBody>
      </p:sp>
      <p:pic>
        <p:nvPicPr>
          <p:cNvPr id="254" name="Google Shape;254;p32"/>
          <p:cNvPicPr preferRelativeResize="0"/>
          <p:nvPr/>
        </p:nvPicPr>
        <p:blipFill>
          <a:blip r:embed="rId3">
            <a:alphaModFix/>
          </a:blip>
          <a:stretch>
            <a:fillRect/>
          </a:stretch>
        </p:blipFill>
        <p:spPr>
          <a:xfrm>
            <a:off x="3849425" y="1848061"/>
            <a:ext cx="7746454" cy="48575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Implementation (Contd.,)</a:t>
            </a:r>
            <a:endParaRPr b="1" sz="5000">
              <a:latin typeface="Open Sans"/>
              <a:ea typeface="Open Sans"/>
              <a:cs typeface="Open Sans"/>
              <a:sym typeface="Open Sans"/>
            </a:endParaRPr>
          </a:p>
        </p:txBody>
      </p:sp>
      <p:sp>
        <p:nvSpPr>
          <p:cNvPr id="260" name="Google Shape;260;p3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3"/>
          <p:cNvSpPr txBox="1"/>
          <p:nvPr/>
        </p:nvSpPr>
        <p:spPr>
          <a:xfrm>
            <a:off x="937625" y="1982400"/>
            <a:ext cx="3522600" cy="41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latin typeface="Calibri"/>
                <a:ea typeface="Calibri"/>
                <a:cs typeface="Calibri"/>
                <a:sym typeface="Calibri"/>
              </a:rPr>
              <a:t>Lasso </a:t>
            </a:r>
            <a:r>
              <a:rPr b="1" lang="en-IN" sz="2200">
                <a:latin typeface="Calibri"/>
                <a:ea typeface="Calibri"/>
                <a:cs typeface="Calibri"/>
                <a:sym typeface="Calibri"/>
              </a:rPr>
              <a:t>without RFE:</a:t>
            </a:r>
            <a:endParaRPr b="1" sz="2200">
              <a:latin typeface="Calibri"/>
              <a:ea typeface="Calibri"/>
              <a:cs typeface="Calibri"/>
              <a:sym typeface="Calibri"/>
            </a:endParaRPr>
          </a:p>
          <a:p>
            <a:pPr indent="0" lvl="0" marL="0" rtl="0" algn="l">
              <a:spcBef>
                <a:spcPts val="0"/>
              </a:spcBef>
              <a:spcAft>
                <a:spcPts val="0"/>
              </a:spcAft>
              <a:buNone/>
            </a:pPr>
            <a:r>
              <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Similar to early method, we build lasso model with optimal lambda value.</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Here, we do not perform RFE before the model build.</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IN" sz="2200">
                <a:latin typeface="Calibri"/>
                <a:ea typeface="Calibri"/>
                <a:cs typeface="Calibri"/>
                <a:sym typeface="Calibri"/>
              </a:rPr>
              <a:t>We could see many more coefficients are reduced to 0.</a:t>
            </a:r>
            <a:endParaRPr sz="2200">
              <a:latin typeface="Calibri"/>
              <a:ea typeface="Calibri"/>
              <a:cs typeface="Calibri"/>
              <a:sym typeface="Calibri"/>
            </a:endParaRPr>
          </a:p>
          <a:p>
            <a:pPr indent="0" lvl="0" marL="0" rtl="0" algn="l">
              <a:spcBef>
                <a:spcPts val="0"/>
              </a:spcBef>
              <a:spcAft>
                <a:spcPts val="0"/>
              </a:spcAft>
              <a:buNone/>
            </a:pPr>
            <a:r>
              <a:rPr lang="en-IN" sz="2200">
                <a:latin typeface="Calibri"/>
                <a:ea typeface="Calibri"/>
                <a:cs typeface="Calibri"/>
                <a:sym typeface="Calibri"/>
              </a:rPr>
              <a:t> </a:t>
            </a:r>
            <a:endParaRPr sz="2200">
              <a:latin typeface="Calibri"/>
              <a:ea typeface="Calibri"/>
              <a:cs typeface="Calibri"/>
              <a:sym typeface="Calibri"/>
            </a:endParaRPr>
          </a:p>
        </p:txBody>
      </p:sp>
      <p:pic>
        <p:nvPicPr>
          <p:cNvPr id="262" name="Google Shape;262;p33"/>
          <p:cNvPicPr preferRelativeResize="0"/>
          <p:nvPr/>
        </p:nvPicPr>
        <p:blipFill>
          <a:blip r:embed="rId3">
            <a:alphaModFix/>
          </a:blip>
          <a:stretch>
            <a:fillRect/>
          </a:stretch>
        </p:blipFill>
        <p:spPr>
          <a:xfrm>
            <a:off x="4545950" y="1834661"/>
            <a:ext cx="5891057" cy="48575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Results</a:t>
            </a:r>
            <a:endParaRPr b="1" sz="5000">
              <a:latin typeface="Open Sans"/>
              <a:ea typeface="Open Sans"/>
              <a:cs typeface="Open Sans"/>
              <a:sym typeface="Open Sans"/>
            </a:endParaRPr>
          </a:p>
        </p:txBody>
      </p:sp>
      <p:sp>
        <p:nvSpPr>
          <p:cNvPr id="268" name="Google Shape;268;p3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9" name="Google Shape;269;p34"/>
          <p:cNvPicPr preferRelativeResize="0"/>
          <p:nvPr/>
        </p:nvPicPr>
        <p:blipFill>
          <a:blip r:embed="rId3">
            <a:alphaModFix/>
          </a:blip>
          <a:stretch>
            <a:fillRect/>
          </a:stretch>
        </p:blipFill>
        <p:spPr>
          <a:xfrm>
            <a:off x="2844700" y="2062386"/>
            <a:ext cx="6276975" cy="1657350"/>
          </a:xfrm>
          <a:prstGeom prst="rect">
            <a:avLst/>
          </a:prstGeom>
          <a:noFill/>
          <a:ln>
            <a:noFill/>
          </a:ln>
        </p:spPr>
      </p:pic>
      <p:sp>
        <p:nvSpPr>
          <p:cNvPr id="270" name="Google Shape;270;p34"/>
          <p:cNvSpPr txBox="1"/>
          <p:nvPr/>
        </p:nvSpPr>
        <p:spPr>
          <a:xfrm>
            <a:off x="1352850" y="4205875"/>
            <a:ext cx="9496800" cy="160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For the model </a:t>
            </a:r>
            <a:r>
              <a:rPr b="1" lang="en-IN" sz="2300">
                <a:latin typeface="Calibri"/>
                <a:ea typeface="Calibri"/>
                <a:cs typeface="Calibri"/>
                <a:sym typeface="Calibri"/>
              </a:rPr>
              <a:t>Ridge after RFE</a:t>
            </a:r>
            <a:r>
              <a:rPr lang="en-IN" sz="2300">
                <a:latin typeface="Calibri"/>
                <a:ea typeface="Calibri"/>
                <a:cs typeface="Calibri"/>
                <a:sym typeface="Calibri"/>
              </a:rPr>
              <a:t> we calculated the train and test R2 score for train and test data.</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By Using Ridge regression after RFE, we got 85.3% test score and 86.5% train score</a:t>
            </a:r>
            <a:endParaRPr sz="2300">
              <a:latin typeface="Calibri"/>
              <a:ea typeface="Calibri"/>
              <a:cs typeface="Calibri"/>
              <a:sym typeface="Calibri"/>
            </a:endParaRPr>
          </a:p>
        </p:txBody>
      </p:sp>
      <p:sp>
        <p:nvSpPr>
          <p:cNvPr id="271" name="Google Shape;271;p34"/>
          <p:cNvSpPr txBox="1"/>
          <p:nvPr/>
        </p:nvSpPr>
        <p:spPr>
          <a:xfrm>
            <a:off x="1071575" y="5933775"/>
            <a:ext cx="881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**R2 score explains how well the variance in the observed data is explained.</a:t>
            </a: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Results</a:t>
            </a:r>
            <a:endParaRPr b="1" sz="5000">
              <a:latin typeface="Open Sans"/>
              <a:ea typeface="Open Sans"/>
              <a:cs typeface="Open Sans"/>
              <a:sym typeface="Open Sans"/>
            </a:endParaRPr>
          </a:p>
        </p:txBody>
      </p:sp>
      <p:sp>
        <p:nvSpPr>
          <p:cNvPr id="277" name="Google Shape;277;p3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5"/>
          <p:cNvSpPr txBox="1"/>
          <p:nvPr/>
        </p:nvSpPr>
        <p:spPr>
          <a:xfrm>
            <a:off x="1352850" y="4205875"/>
            <a:ext cx="9496800" cy="160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For the model </a:t>
            </a:r>
            <a:r>
              <a:rPr b="1" lang="en-IN" sz="2300">
                <a:latin typeface="Calibri"/>
                <a:ea typeface="Calibri"/>
                <a:cs typeface="Calibri"/>
                <a:sym typeface="Calibri"/>
              </a:rPr>
              <a:t>Ridge without RFE</a:t>
            </a:r>
            <a:r>
              <a:rPr lang="en-IN" sz="2300">
                <a:latin typeface="Calibri"/>
                <a:ea typeface="Calibri"/>
                <a:cs typeface="Calibri"/>
                <a:sym typeface="Calibri"/>
              </a:rPr>
              <a:t> we calculated the train and test R2 score for train and test data.</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By Using Ridge regression without RFE, we got 76.9% test score and 78.3% train score</a:t>
            </a:r>
            <a:endParaRPr sz="2300">
              <a:latin typeface="Calibri"/>
              <a:ea typeface="Calibri"/>
              <a:cs typeface="Calibri"/>
              <a:sym typeface="Calibri"/>
            </a:endParaRPr>
          </a:p>
        </p:txBody>
      </p:sp>
      <p:pic>
        <p:nvPicPr>
          <p:cNvPr id="279" name="Google Shape;279;p35"/>
          <p:cNvPicPr preferRelativeResize="0"/>
          <p:nvPr/>
        </p:nvPicPr>
        <p:blipFill>
          <a:blip r:embed="rId3">
            <a:alphaModFix/>
          </a:blip>
          <a:stretch>
            <a:fillRect/>
          </a:stretch>
        </p:blipFill>
        <p:spPr>
          <a:xfrm>
            <a:off x="2550025" y="2062012"/>
            <a:ext cx="6010275" cy="18184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Results</a:t>
            </a:r>
            <a:endParaRPr b="1" sz="5000">
              <a:latin typeface="Open Sans"/>
              <a:ea typeface="Open Sans"/>
              <a:cs typeface="Open Sans"/>
              <a:sym typeface="Open Sans"/>
            </a:endParaRPr>
          </a:p>
        </p:txBody>
      </p:sp>
      <p:sp>
        <p:nvSpPr>
          <p:cNvPr id="285" name="Google Shape;285;p3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6"/>
          <p:cNvSpPr txBox="1"/>
          <p:nvPr/>
        </p:nvSpPr>
        <p:spPr>
          <a:xfrm>
            <a:off x="1352850" y="4205875"/>
            <a:ext cx="9496800" cy="160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For the model </a:t>
            </a:r>
            <a:r>
              <a:rPr b="1" lang="en-IN" sz="2300">
                <a:latin typeface="Calibri"/>
                <a:ea typeface="Calibri"/>
                <a:cs typeface="Calibri"/>
                <a:sym typeface="Calibri"/>
              </a:rPr>
              <a:t>Lasso after RFE</a:t>
            </a:r>
            <a:r>
              <a:rPr lang="en-IN" sz="2300">
                <a:latin typeface="Calibri"/>
                <a:ea typeface="Calibri"/>
                <a:cs typeface="Calibri"/>
                <a:sym typeface="Calibri"/>
              </a:rPr>
              <a:t> we calculated the train and test R2 score for train and test data.</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By Using Lasso regression after RFE, we got 85.1% test score and 88.2% train score</a:t>
            </a:r>
            <a:endParaRPr sz="2300">
              <a:latin typeface="Calibri"/>
              <a:ea typeface="Calibri"/>
              <a:cs typeface="Calibri"/>
              <a:sym typeface="Calibri"/>
            </a:endParaRPr>
          </a:p>
        </p:txBody>
      </p:sp>
      <p:pic>
        <p:nvPicPr>
          <p:cNvPr id="287" name="Google Shape;287;p36"/>
          <p:cNvPicPr preferRelativeResize="0"/>
          <p:nvPr/>
        </p:nvPicPr>
        <p:blipFill>
          <a:blip r:embed="rId3">
            <a:alphaModFix/>
          </a:blip>
          <a:stretch>
            <a:fillRect/>
          </a:stretch>
        </p:blipFill>
        <p:spPr>
          <a:xfrm>
            <a:off x="2831325" y="2129361"/>
            <a:ext cx="6238875" cy="175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Results</a:t>
            </a:r>
            <a:endParaRPr b="1" sz="5000">
              <a:latin typeface="Open Sans"/>
              <a:ea typeface="Open Sans"/>
              <a:cs typeface="Open Sans"/>
              <a:sym typeface="Open Sans"/>
            </a:endParaRPr>
          </a:p>
        </p:txBody>
      </p:sp>
      <p:sp>
        <p:nvSpPr>
          <p:cNvPr id="293" name="Google Shape;293;p3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37"/>
          <p:cNvSpPr txBox="1"/>
          <p:nvPr/>
        </p:nvSpPr>
        <p:spPr>
          <a:xfrm>
            <a:off x="1352850" y="4205875"/>
            <a:ext cx="9496800" cy="160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For the model </a:t>
            </a:r>
            <a:r>
              <a:rPr b="1" lang="en-IN" sz="2300">
                <a:latin typeface="Calibri"/>
                <a:ea typeface="Calibri"/>
                <a:cs typeface="Calibri"/>
                <a:sym typeface="Calibri"/>
              </a:rPr>
              <a:t>Lasso without RFE</a:t>
            </a:r>
            <a:r>
              <a:rPr lang="en-IN" sz="2300">
                <a:latin typeface="Calibri"/>
                <a:ea typeface="Calibri"/>
                <a:cs typeface="Calibri"/>
                <a:sym typeface="Calibri"/>
              </a:rPr>
              <a:t> we calculated the train and test R2 score for train and test data.</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IN" sz="2300">
                <a:latin typeface="Calibri"/>
                <a:ea typeface="Calibri"/>
                <a:cs typeface="Calibri"/>
                <a:sym typeface="Calibri"/>
              </a:rPr>
              <a:t>By Using Lasso regression without RFE, we got 76.8% test score and 78.3% train score</a:t>
            </a:r>
            <a:endParaRPr sz="2300">
              <a:latin typeface="Calibri"/>
              <a:ea typeface="Calibri"/>
              <a:cs typeface="Calibri"/>
              <a:sym typeface="Calibri"/>
            </a:endParaRPr>
          </a:p>
        </p:txBody>
      </p:sp>
      <p:pic>
        <p:nvPicPr>
          <p:cNvPr id="295" name="Google Shape;295;p37"/>
          <p:cNvPicPr preferRelativeResize="0"/>
          <p:nvPr/>
        </p:nvPicPr>
        <p:blipFill>
          <a:blip r:embed="rId3">
            <a:alphaModFix/>
          </a:blip>
          <a:stretch>
            <a:fillRect/>
          </a:stretch>
        </p:blipFill>
        <p:spPr>
          <a:xfrm>
            <a:off x="2308925" y="2088761"/>
            <a:ext cx="6153150" cy="1724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Key Features</a:t>
            </a:r>
            <a:endParaRPr b="1" sz="5000">
              <a:latin typeface="Open Sans"/>
              <a:ea typeface="Open Sans"/>
              <a:cs typeface="Open Sans"/>
              <a:sym typeface="Open Sans"/>
            </a:endParaRPr>
          </a:p>
        </p:txBody>
      </p:sp>
      <p:sp>
        <p:nvSpPr>
          <p:cNvPr id="301" name="Google Shape;301;p3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2" name="Google Shape;302;p38"/>
          <p:cNvPicPr preferRelativeResize="0"/>
          <p:nvPr/>
        </p:nvPicPr>
        <p:blipFill>
          <a:blip r:embed="rId3">
            <a:alphaModFix/>
          </a:blip>
          <a:stretch>
            <a:fillRect/>
          </a:stretch>
        </p:blipFill>
        <p:spPr>
          <a:xfrm>
            <a:off x="6822875" y="1834686"/>
            <a:ext cx="3312912" cy="4857539"/>
          </a:xfrm>
          <a:prstGeom prst="rect">
            <a:avLst/>
          </a:prstGeom>
          <a:noFill/>
          <a:ln>
            <a:noFill/>
          </a:ln>
        </p:spPr>
      </p:pic>
      <p:sp>
        <p:nvSpPr>
          <p:cNvPr id="303" name="Google Shape;303;p38"/>
          <p:cNvSpPr txBox="1"/>
          <p:nvPr/>
        </p:nvSpPr>
        <p:spPr>
          <a:xfrm>
            <a:off x="776875" y="2009175"/>
            <a:ext cx="5733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latin typeface="Calibri"/>
                <a:ea typeface="Calibri"/>
                <a:cs typeface="Calibri"/>
                <a:sym typeface="Calibri"/>
              </a:rPr>
              <a:t>We could see the key features responsible for predicting the price of house from our model.</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IN" sz="2400">
                <a:latin typeface="Calibri"/>
                <a:ea typeface="Calibri"/>
                <a:cs typeface="Calibri"/>
                <a:sym typeface="Calibri"/>
              </a:rPr>
              <a:t>The key features obtained from the model:</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IN" sz="2400">
                <a:latin typeface="Calibri"/>
                <a:ea typeface="Calibri"/>
                <a:cs typeface="Calibri"/>
                <a:sym typeface="Calibri"/>
              </a:rPr>
              <a:t>Overall Quality</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IN" sz="2400">
                <a:latin typeface="Calibri"/>
                <a:ea typeface="Calibri"/>
                <a:cs typeface="Calibri"/>
                <a:sym typeface="Calibri"/>
              </a:rPr>
              <a:t>Neighborhood</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IN" sz="2400">
                <a:latin typeface="Calibri"/>
                <a:ea typeface="Calibri"/>
                <a:cs typeface="Calibri"/>
                <a:sym typeface="Calibri"/>
              </a:rPr>
              <a:t>Exterior</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IN" sz="2400">
                <a:latin typeface="Calibri"/>
                <a:ea typeface="Calibri"/>
                <a:cs typeface="Calibri"/>
                <a:sym typeface="Calibri"/>
              </a:rPr>
              <a:t>Basement Quality</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IN" sz="2400">
                <a:latin typeface="Calibri"/>
                <a:ea typeface="Calibri"/>
                <a:cs typeface="Calibri"/>
                <a:sym typeface="Calibri"/>
              </a:rPr>
              <a:t>Kitchen Quality</a:t>
            </a:r>
            <a:endParaRPr sz="2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Comparing Results</a:t>
            </a:r>
            <a:endParaRPr b="1" sz="5000">
              <a:latin typeface="Open Sans"/>
              <a:ea typeface="Open Sans"/>
              <a:cs typeface="Open Sans"/>
              <a:sym typeface="Open Sans"/>
            </a:endParaRPr>
          </a:p>
        </p:txBody>
      </p:sp>
      <p:sp>
        <p:nvSpPr>
          <p:cNvPr id="309" name="Google Shape;309;p3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0" name="Google Shape;310;p39"/>
          <p:cNvPicPr preferRelativeResize="0"/>
          <p:nvPr/>
        </p:nvPicPr>
        <p:blipFill>
          <a:blip r:embed="rId3">
            <a:alphaModFix/>
          </a:blip>
          <a:stretch>
            <a:fillRect/>
          </a:stretch>
        </p:blipFill>
        <p:spPr>
          <a:xfrm>
            <a:off x="3085800" y="1861473"/>
            <a:ext cx="5534025" cy="2518550"/>
          </a:xfrm>
          <a:prstGeom prst="rect">
            <a:avLst/>
          </a:prstGeom>
          <a:noFill/>
          <a:ln>
            <a:noFill/>
          </a:ln>
        </p:spPr>
      </p:pic>
      <p:sp>
        <p:nvSpPr>
          <p:cNvPr id="311" name="Google Shape;311;p39"/>
          <p:cNvSpPr txBox="1"/>
          <p:nvPr/>
        </p:nvSpPr>
        <p:spPr>
          <a:xfrm>
            <a:off x="1019400" y="4714875"/>
            <a:ext cx="10153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100">
                <a:latin typeface="Calibri"/>
                <a:ea typeface="Calibri"/>
                <a:cs typeface="Calibri"/>
                <a:sym typeface="Calibri"/>
              </a:rPr>
              <a:t>Conclusion:</a:t>
            </a:r>
            <a:endParaRPr b="1"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IN" sz="2100">
                <a:latin typeface="Calibri"/>
                <a:ea typeface="Calibri"/>
                <a:cs typeface="Calibri"/>
                <a:sym typeface="Calibri"/>
              </a:rPr>
              <a:t>We could observe that R2 scores after RFE is better compared to without RFE as we took only top important features and built the model.</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IN" sz="2100">
                <a:latin typeface="Calibri"/>
                <a:ea typeface="Calibri"/>
                <a:cs typeface="Calibri"/>
                <a:sym typeface="Calibri"/>
              </a:rPr>
              <a:t>Without RFE, R2 scores are little lower as they consider other less important features too that may be redundant.</a:t>
            </a:r>
            <a:endParaRPr sz="21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0"/>
          <p:cNvSpPr/>
          <p:nvPr/>
        </p:nvSpPr>
        <p:spPr>
          <a:xfrm>
            <a:off x="1525" y="7535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40"/>
          <p:cNvSpPr txBox="1"/>
          <p:nvPr>
            <p:ph type="title"/>
          </p:nvPr>
        </p:nvSpPr>
        <p:spPr>
          <a:xfrm>
            <a:off x="738400" y="1074799"/>
            <a:ext cx="11071800" cy="4638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6600"/>
              <a:buFont typeface="Calibri"/>
              <a:buNone/>
            </a:pPr>
            <a:r>
              <a:rPr b="1" lang="en-IN" sz="6600">
                <a:solidFill>
                  <a:schemeClr val="dk1"/>
                </a:solidFill>
              </a:rPr>
              <a:t>Thank you :)</a:t>
            </a:r>
            <a:endParaRPr b="1"/>
          </a:p>
        </p:txBody>
      </p:sp>
      <p:sp>
        <p:nvSpPr>
          <p:cNvPr id="318" name="Google Shape;318;p40"/>
          <p:cNvSpPr/>
          <p:nvPr/>
        </p:nvSpPr>
        <p:spPr>
          <a:xfrm>
            <a:off x="6400000" y="5713395"/>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Problem Statement</a:t>
            </a:r>
            <a:endParaRPr sz="5000">
              <a:latin typeface="Open Sans"/>
              <a:ea typeface="Open Sans"/>
              <a:cs typeface="Open Sans"/>
              <a:sym typeface="Open Sans"/>
            </a:endParaRPr>
          </a:p>
        </p:txBody>
      </p:sp>
      <p:sp>
        <p:nvSpPr>
          <p:cNvPr id="116" name="Google Shape;116;p1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5"/>
          <p:cNvSpPr txBox="1"/>
          <p:nvPr/>
        </p:nvSpPr>
        <p:spPr>
          <a:xfrm>
            <a:off x="663200" y="2185525"/>
            <a:ext cx="110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8" name="Google Shape;118;p15"/>
          <p:cNvSpPr txBox="1"/>
          <p:nvPr/>
        </p:nvSpPr>
        <p:spPr>
          <a:xfrm>
            <a:off x="838200" y="1875375"/>
            <a:ext cx="10310700" cy="36672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Housing price indices are important indicators for stakeholders in the real estate market including real estate agents, appraisers, assessors, mortgage lenders, brokers, property developers, investors and fund managers, and policy makers, as well as to actual and potential house owners. </a:t>
            </a:r>
            <a:endParaRPr sz="2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Moreover, the development of a housing price prediction tool would greatly assist in the prediction of housing prices and the establishment of real estate policies.</a:t>
            </a:r>
            <a:endParaRPr sz="2500">
              <a:latin typeface="Calibri"/>
              <a:ea typeface="Calibri"/>
              <a:cs typeface="Calibri"/>
              <a:sym typeface="Calibri"/>
            </a:endParaRPr>
          </a:p>
        </p:txBody>
      </p:sp>
      <p:sp>
        <p:nvSpPr>
          <p:cNvPr id="119" name="Google Shape;119;p15"/>
          <p:cNvSpPr txBox="1"/>
          <p:nvPr/>
        </p:nvSpPr>
        <p:spPr>
          <a:xfrm>
            <a:off x="557675" y="6164675"/>
            <a:ext cx="11063400" cy="9588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None/>
            </a:pPr>
            <a:r>
              <a:rPr lang="en-IN" sz="1000">
                <a:solidFill>
                  <a:srgbClr val="222222"/>
                </a:solidFill>
                <a:highlight>
                  <a:srgbClr val="FFFFFF"/>
                </a:highlight>
              </a:rPr>
              <a:t>Park, Byeonghwa, and Jae Kwon Bae. "Using machine learning algorithms for housing price prediction: The case of Fairfax County, Virginia housing data." </a:t>
            </a:r>
            <a:r>
              <a:rPr i="1" lang="en-IN" sz="1000">
                <a:solidFill>
                  <a:srgbClr val="222222"/>
                </a:solidFill>
                <a:highlight>
                  <a:srgbClr val="FFFFFF"/>
                </a:highlight>
              </a:rPr>
              <a:t>Expert systems with applications</a:t>
            </a:r>
            <a:r>
              <a:rPr lang="en-IN" sz="1000">
                <a:solidFill>
                  <a:srgbClr val="222222"/>
                </a:solidFill>
                <a:highlight>
                  <a:srgbClr val="FFFFFF"/>
                </a:highlight>
              </a:rPr>
              <a:t> 42.6 (2015): 2928-2934.</a:t>
            </a:r>
            <a:endParaRPr sz="1000">
              <a:solidFill>
                <a:srgbClr val="222222"/>
              </a:solidFill>
              <a:highlight>
                <a:srgbClr val="FFFFFF"/>
              </a:highlight>
            </a:endParaRPr>
          </a:p>
          <a:p>
            <a:pPr indent="0" lvl="0" marL="0" rtl="0" algn="r">
              <a:lnSpc>
                <a:spcPct val="115000"/>
              </a:lnSpc>
              <a:spcBef>
                <a:spcPts val="0"/>
              </a:spcBef>
              <a:spcAft>
                <a:spcPts val="0"/>
              </a:spcAft>
              <a:buNone/>
            </a:pPr>
            <a:r>
              <a:rPr lang="en-IN" sz="1000">
                <a:solidFill>
                  <a:srgbClr val="777777"/>
                </a:solidFill>
                <a:highlight>
                  <a:srgbClr val="FFFFFF"/>
                </a:highlight>
              </a:rPr>
              <a:t>APA</a:t>
            </a:r>
            <a:endParaRPr sz="1000">
              <a:solidFill>
                <a:srgbClr val="777777"/>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16"/>
          <p:cNvSpPr txBox="1"/>
          <p:nvPr>
            <p:ph type="title"/>
          </p:nvPr>
        </p:nvSpPr>
        <p:spPr>
          <a:xfrm>
            <a:off x="258475" y="365125"/>
            <a:ext cx="11433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Calibri"/>
              <a:buNone/>
            </a:pPr>
            <a:r>
              <a:rPr b="1" lang="en-IN" sz="5000">
                <a:latin typeface="Open Sans"/>
                <a:ea typeface="Open Sans"/>
                <a:cs typeface="Open Sans"/>
                <a:sym typeface="Open Sans"/>
              </a:rPr>
              <a:t>Do we need to pay the same Price?</a:t>
            </a:r>
            <a:endParaRPr sz="5000">
              <a:latin typeface="Open Sans"/>
              <a:ea typeface="Open Sans"/>
              <a:cs typeface="Open Sans"/>
              <a:sym typeface="Open Sans"/>
            </a:endParaRPr>
          </a:p>
        </p:txBody>
      </p:sp>
      <p:sp>
        <p:nvSpPr>
          <p:cNvPr id="125" name="Google Shape;125;p16"/>
          <p:cNvSpPr/>
          <p:nvPr/>
        </p:nvSpPr>
        <p:spPr>
          <a:xfrm>
            <a:off x="258475" y="1619705"/>
            <a:ext cx="11152411" cy="23180"/>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6" name="Google Shape;126;p16"/>
          <p:cNvPicPr preferRelativeResize="0"/>
          <p:nvPr/>
        </p:nvPicPr>
        <p:blipFill>
          <a:blip r:embed="rId3">
            <a:alphaModFix/>
          </a:blip>
          <a:stretch>
            <a:fillRect/>
          </a:stretch>
        </p:blipFill>
        <p:spPr>
          <a:xfrm>
            <a:off x="6582300" y="3105900"/>
            <a:ext cx="4000536" cy="2495550"/>
          </a:xfrm>
          <a:prstGeom prst="rect">
            <a:avLst/>
          </a:prstGeom>
          <a:noFill/>
          <a:ln>
            <a:noFill/>
          </a:ln>
        </p:spPr>
      </p:pic>
      <p:pic>
        <p:nvPicPr>
          <p:cNvPr id="127" name="Google Shape;127;p16"/>
          <p:cNvPicPr preferRelativeResize="0"/>
          <p:nvPr/>
        </p:nvPicPr>
        <p:blipFill>
          <a:blip r:embed="rId4">
            <a:alphaModFix/>
          </a:blip>
          <a:stretch>
            <a:fillRect/>
          </a:stretch>
        </p:blipFill>
        <p:spPr>
          <a:xfrm>
            <a:off x="838192" y="3105900"/>
            <a:ext cx="4000508" cy="2495550"/>
          </a:xfrm>
          <a:prstGeom prst="rect">
            <a:avLst/>
          </a:prstGeom>
          <a:noFill/>
          <a:ln>
            <a:noFill/>
          </a:ln>
        </p:spPr>
      </p:pic>
      <p:sp>
        <p:nvSpPr>
          <p:cNvPr id="128" name="Google Shape;128;p16"/>
          <p:cNvSpPr txBox="1"/>
          <p:nvPr/>
        </p:nvSpPr>
        <p:spPr>
          <a:xfrm>
            <a:off x="838200" y="2205575"/>
            <a:ext cx="435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Calibri"/>
                <a:ea typeface="Calibri"/>
                <a:cs typeface="Calibri"/>
                <a:sym typeface="Calibri"/>
              </a:rPr>
              <a:t>A house in  a Metropolitan City </a:t>
            </a:r>
            <a:endParaRPr b="1" sz="2400">
              <a:latin typeface="Calibri"/>
              <a:ea typeface="Calibri"/>
              <a:cs typeface="Calibri"/>
              <a:sym typeface="Calibri"/>
            </a:endParaRPr>
          </a:p>
        </p:txBody>
      </p:sp>
      <p:sp>
        <p:nvSpPr>
          <p:cNvPr id="129" name="Google Shape;129;p16"/>
          <p:cNvSpPr txBox="1"/>
          <p:nvPr/>
        </p:nvSpPr>
        <p:spPr>
          <a:xfrm>
            <a:off x="6487500" y="2205575"/>
            <a:ext cx="419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Calibri"/>
                <a:ea typeface="Calibri"/>
                <a:cs typeface="Calibri"/>
                <a:sym typeface="Calibri"/>
              </a:rPr>
              <a:t>A house in Rural Area</a:t>
            </a:r>
            <a:endParaRPr b="1"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Data set Analysis</a:t>
            </a:r>
            <a:endParaRPr b="1" sz="5000">
              <a:latin typeface="Open Sans"/>
              <a:ea typeface="Open Sans"/>
              <a:cs typeface="Open Sans"/>
              <a:sym typeface="Open Sans"/>
            </a:endParaRPr>
          </a:p>
        </p:txBody>
      </p:sp>
      <p:sp>
        <p:nvSpPr>
          <p:cNvPr id="135" name="Google Shape;135;p1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7"/>
          <p:cNvSpPr txBox="1"/>
          <p:nvPr/>
        </p:nvSpPr>
        <p:spPr>
          <a:xfrm>
            <a:off x="1119300" y="1757738"/>
            <a:ext cx="1031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latin typeface="Calibri"/>
                <a:ea typeface="Calibri"/>
                <a:cs typeface="Calibri"/>
                <a:sym typeface="Calibri"/>
              </a:rPr>
              <a:t>Dataset : https://www.kaggle.com/c/house-prices-advanced-regression-techniques/data</a:t>
            </a:r>
            <a:endParaRPr b="1" sz="2400">
              <a:latin typeface="Calibri"/>
              <a:ea typeface="Calibri"/>
              <a:cs typeface="Calibri"/>
              <a:sym typeface="Calibri"/>
            </a:endParaRPr>
          </a:p>
        </p:txBody>
      </p:sp>
      <p:sp>
        <p:nvSpPr>
          <p:cNvPr id="137" name="Google Shape;137;p17"/>
          <p:cNvSpPr txBox="1"/>
          <p:nvPr/>
        </p:nvSpPr>
        <p:spPr>
          <a:xfrm>
            <a:off x="1203750" y="2748050"/>
            <a:ext cx="10150200" cy="35901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For this project, we used the real estate datasets from Kaggle, which is taken from the Ames Housing dataset, it's an incredible, modernized and expanded version of the often cited Boston Housing dataset.</a:t>
            </a:r>
            <a:endParaRPr sz="2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We extracted approximately 1500 records from the above dataset.</a:t>
            </a:r>
            <a:endParaRPr sz="2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Each extracted record included 81 attributes (variables). </a:t>
            </a:r>
            <a:endParaRPr sz="2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8"/>
          <p:cNvSpPr txBox="1"/>
          <p:nvPr>
            <p:ph type="title"/>
          </p:nvPr>
        </p:nvSpPr>
        <p:spPr>
          <a:xfrm>
            <a:off x="838200" y="1237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Data set Analysis (Contd.,)</a:t>
            </a:r>
            <a:endParaRPr b="1" sz="5000">
              <a:latin typeface="Open Sans"/>
              <a:ea typeface="Open Sans"/>
              <a:cs typeface="Open Sans"/>
              <a:sym typeface="Open Sans"/>
            </a:endParaRPr>
          </a:p>
        </p:txBody>
      </p:sp>
      <p:sp>
        <p:nvSpPr>
          <p:cNvPr id="143" name="Google Shape;143;p18"/>
          <p:cNvSpPr/>
          <p:nvPr/>
        </p:nvSpPr>
        <p:spPr>
          <a:xfrm>
            <a:off x="669036" y="1228048"/>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8"/>
          <p:cNvSpPr txBox="1"/>
          <p:nvPr/>
        </p:nvSpPr>
        <p:spPr>
          <a:xfrm>
            <a:off x="1203600" y="1335075"/>
            <a:ext cx="10150200" cy="18972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The features of housing like Lot Area, Overall quality, Basement quality, Pool Area etc., are included in the </a:t>
            </a:r>
            <a:r>
              <a:rPr lang="en-IN" sz="2500">
                <a:solidFill>
                  <a:schemeClr val="dk1"/>
                </a:solidFill>
                <a:latin typeface="Calibri"/>
                <a:ea typeface="Calibri"/>
                <a:cs typeface="Calibri"/>
                <a:sym typeface="Calibri"/>
              </a:rPr>
              <a:t>81 attributes (variables)</a:t>
            </a:r>
            <a:r>
              <a:rPr lang="en-IN" sz="2500">
                <a:solidFill>
                  <a:schemeClr val="dk1"/>
                </a:solidFill>
                <a:latin typeface="Calibri"/>
                <a:ea typeface="Calibri"/>
                <a:cs typeface="Calibri"/>
                <a:sym typeface="Calibri"/>
              </a:rPr>
              <a:t> </a:t>
            </a:r>
            <a:endParaRPr sz="25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We have divided dataset into training(70%), and test set(30%).</a:t>
            </a:r>
            <a:endParaRPr sz="2000">
              <a:latin typeface="Calibri"/>
              <a:ea typeface="Calibri"/>
              <a:cs typeface="Calibri"/>
              <a:sym typeface="Calibri"/>
            </a:endParaRPr>
          </a:p>
        </p:txBody>
      </p:sp>
      <p:pic>
        <p:nvPicPr>
          <p:cNvPr id="145" name="Google Shape;145;p18"/>
          <p:cNvPicPr preferRelativeResize="0"/>
          <p:nvPr/>
        </p:nvPicPr>
        <p:blipFill>
          <a:blip r:embed="rId3">
            <a:alphaModFix/>
          </a:blip>
          <a:stretch>
            <a:fillRect/>
          </a:stretch>
        </p:blipFill>
        <p:spPr>
          <a:xfrm>
            <a:off x="1285275" y="3165225"/>
            <a:ext cx="9986851" cy="346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Solution Approach</a:t>
            </a:r>
            <a:endParaRPr b="1" sz="5000">
              <a:latin typeface="Open Sans"/>
              <a:ea typeface="Open Sans"/>
              <a:cs typeface="Open Sans"/>
              <a:sym typeface="Open Sans"/>
            </a:endParaRPr>
          </a:p>
        </p:txBody>
      </p:sp>
      <p:sp>
        <p:nvSpPr>
          <p:cNvPr id="151" name="Google Shape;151;p1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9"/>
          <p:cNvSpPr txBox="1"/>
          <p:nvPr/>
        </p:nvSpPr>
        <p:spPr>
          <a:xfrm>
            <a:off x="935175" y="2127075"/>
            <a:ext cx="9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3" name="Google Shape;153;p19"/>
          <p:cNvSpPr txBox="1"/>
          <p:nvPr/>
        </p:nvSpPr>
        <p:spPr>
          <a:xfrm>
            <a:off x="637800" y="1541725"/>
            <a:ext cx="10916400" cy="46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IN" sz="2500">
                <a:latin typeface="Calibri"/>
                <a:ea typeface="Calibri"/>
                <a:cs typeface="Calibri"/>
                <a:sym typeface="Calibri"/>
              </a:rPr>
              <a:t>Our Solution Approach uses the concepts of Advanced Regression. </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IN" sz="2500">
                <a:latin typeface="Calibri"/>
                <a:ea typeface="Calibri"/>
                <a:cs typeface="Calibri"/>
                <a:sym typeface="Calibri"/>
              </a:rPr>
              <a:t>We use Linear regression with Regularisation to predict the Sale Price of a house.</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IN" sz="2500">
                <a:latin typeface="Calibri"/>
                <a:ea typeface="Calibri"/>
                <a:cs typeface="Calibri"/>
                <a:sym typeface="Calibri"/>
              </a:rPr>
              <a:t>We use Ridge and Lasso regularisations onto same data set to penalise the model and prevent it from over fitting.</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IN" sz="2500">
                <a:latin typeface="Calibri"/>
                <a:ea typeface="Calibri"/>
                <a:cs typeface="Calibri"/>
                <a:sym typeface="Calibri"/>
              </a:rPr>
              <a:t>Our Model also identifies the key performance indicators (most important features in the dataset) for the price prediction.</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Solution Approach (Contd.,)</a:t>
            </a:r>
            <a:endParaRPr b="1" sz="5000">
              <a:latin typeface="Open Sans"/>
              <a:ea typeface="Open Sans"/>
              <a:cs typeface="Open Sans"/>
              <a:sym typeface="Open Sans"/>
            </a:endParaRPr>
          </a:p>
        </p:txBody>
      </p:sp>
      <p:sp>
        <p:nvSpPr>
          <p:cNvPr id="159" name="Google Shape;159;p2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0"/>
          <p:cNvSpPr txBox="1"/>
          <p:nvPr/>
        </p:nvSpPr>
        <p:spPr>
          <a:xfrm>
            <a:off x="935175" y="2127075"/>
            <a:ext cx="9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20"/>
          <p:cNvSpPr txBox="1"/>
          <p:nvPr/>
        </p:nvSpPr>
        <p:spPr>
          <a:xfrm>
            <a:off x="629550" y="1902025"/>
            <a:ext cx="10916400" cy="46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2500">
                <a:solidFill>
                  <a:schemeClr val="dk1"/>
                </a:solidFill>
                <a:latin typeface="Calibri"/>
                <a:ea typeface="Calibri"/>
                <a:cs typeface="Calibri"/>
                <a:sym typeface="Calibri"/>
              </a:rPr>
              <a:t>Data Cleaning and Preparation:</a:t>
            </a:r>
            <a:endParaRPr b="1" sz="2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IN" sz="2500">
                <a:solidFill>
                  <a:schemeClr val="dk1"/>
                </a:solidFill>
                <a:latin typeface="Calibri"/>
                <a:ea typeface="Calibri"/>
                <a:cs typeface="Calibri"/>
                <a:sym typeface="Calibri"/>
              </a:rPr>
              <a:t>Our dataset have many features combining both categorical variables and continuous variables.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IN" sz="2500">
                <a:solidFill>
                  <a:schemeClr val="dk1"/>
                </a:solidFill>
                <a:latin typeface="Calibri"/>
                <a:ea typeface="Calibri"/>
                <a:cs typeface="Calibri"/>
                <a:sym typeface="Calibri"/>
              </a:rPr>
              <a:t>Many features have null values.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IN" sz="2500">
                <a:solidFill>
                  <a:schemeClr val="dk1"/>
                </a:solidFill>
                <a:latin typeface="Calibri"/>
                <a:ea typeface="Calibri"/>
                <a:cs typeface="Calibri"/>
                <a:sym typeface="Calibri"/>
              </a:rPr>
              <a:t>So, we handle these data consistencies by removing null values or imputing mean or mode into missing data values.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IN" sz="2500">
                <a:solidFill>
                  <a:schemeClr val="dk1"/>
                </a:solidFill>
                <a:latin typeface="Calibri"/>
                <a:ea typeface="Calibri"/>
                <a:cs typeface="Calibri"/>
                <a:sym typeface="Calibri"/>
              </a:rPr>
              <a:t>We convert categorical variables into dummy variables to make them feasible for model learning.</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AutoNum type="arabicPeriod"/>
            </a:pPr>
            <a:r>
              <a:rPr lang="en-IN" sz="2500">
                <a:solidFill>
                  <a:schemeClr val="dk1"/>
                </a:solidFill>
                <a:latin typeface="Calibri"/>
                <a:ea typeface="Calibri"/>
                <a:cs typeface="Calibri"/>
                <a:sym typeface="Calibri"/>
              </a:rPr>
              <a:t>We scale the continuous variables so that the magnitude of the variable does not impact the importance of feature.</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IN" sz="5000">
                <a:latin typeface="Open Sans"/>
                <a:ea typeface="Open Sans"/>
                <a:cs typeface="Open Sans"/>
                <a:sym typeface="Open Sans"/>
              </a:rPr>
              <a:t>Solution Approach (Contd.,)</a:t>
            </a:r>
            <a:endParaRPr b="1" sz="5000">
              <a:latin typeface="Open Sans"/>
              <a:ea typeface="Open Sans"/>
              <a:cs typeface="Open Sans"/>
              <a:sym typeface="Open Sans"/>
            </a:endParaRPr>
          </a:p>
        </p:txBody>
      </p:sp>
      <p:sp>
        <p:nvSpPr>
          <p:cNvPr id="167" name="Google Shape;167;p2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1"/>
          <p:cNvSpPr txBox="1"/>
          <p:nvPr/>
        </p:nvSpPr>
        <p:spPr>
          <a:xfrm>
            <a:off x="935175" y="2127075"/>
            <a:ext cx="9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9" name="Google Shape;169;p21"/>
          <p:cNvSpPr txBox="1"/>
          <p:nvPr/>
        </p:nvSpPr>
        <p:spPr>
          <a:xfrm>
            <a:off x="637800" y="2127075"/>
            <a:ext cx="10916400" cy="4607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First, we build the model using linear regression using RFE (Recursive Feature Elimination).</a:t>
            </a:r>
            <a:endParaRPr sz="2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Then, we implement regularisation techniques (both Ridge and Lasso) onto same data set with and without RFE.</a:t>
            </a:r>
            <a:endParaRPr sz="2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We compare the results of Ridge and Lasso Regression techniques.</a:t>
            </a:r>
            <a:endParaRPr sz="2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