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58" r:id="rId6"/>
    <p:sldId id="260" r:id="rId7"/>
    <p:sldId id="259" r:id="rId8"/>
    <p:sldId id="261" r:id="rId9"/>
    <p:sldId id="257" r:id="rId10"/>
    <p:sldId id="262" r:id="rId11"/>
    <p:sldId id="263" r:id="rId12"/>
    <p:sldId id="267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C432B-6A44-FADA-3206-512AD925A8A4}" v="63" dt="2023-11-29T02:03:21.652"/>
    <p1510:client id="{0C04663A-7348-DB3E-F8C6-ED009BF504DE}" v="33" dt="2023-11-29T15:06:57.172"/>
    <p1510:client id="{1747AEDF-44FC-E96D-EA1C-CBF8E46A39AC}" v="5" dt="2023-11-30T17:56:26.345"/>
    <p1510:client id="{246531A4-5DE9-1176-3EFB-17452AFFCE81}" v="431" dt="2023-10-24T00:04:42.340"/>
    <p1510:client id="{6C6AD031-BC94-FE41-295E-40F1925EFA34}" v="868" dt="2023-10-24T00:50:59.874"/>
    <p1510:client id="{76E6ABB4-9E5A-8407-20EE-9E941761AA42}" v="200" dt="2023-11-30T22:18:12.943"/>
    <p1510:client id="{868E8916-1165-F8F0-C0B6-2B6ED4EE29D5}" v="64" dt="2023-10-24T01:15:23.338"/>
    <p1510:client id="{A43E0432-985F-356B-FB81-D8425FED6540}" v="504" dt="2023-11-30T22:29:18.821"/>
    <p1510:client id="{AC6B01FA-A406-CDDF-6229-A05347425A8F}" v="12" dt="2023-10-23T12:55:19.110"/>
    <p1510:client id="{B63047FD-4BD2-6FE8-1F94-7748FBD76059}" v="183" dt="2023-11-30T22:25:11.103"/>
    <p1510:client id="{CD559CC2-E1E0-6D86-7AF7-6495808630D1}" v="52" dt="2023-10-23T15:03:38.505"/>
    <p1510:client id="{F206FB51-5D1E-9647-C116-66093F39D740}" v="462" dt="2023-10-23T19:25:23.087"/>
    <p1510:client id="{F2B3CAC9-40AF-6E66-D597-905CA07225DF}" v="2" dt="2023-11-29T18:18:27.369"/>
    <p1510:client id="{FA8650C0-EB1C-9EC3-0030-E350A0397CA2}" v="1561" dt="2023-10-24T01:06:18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506A2-307E-4EB1-B581-17C6E2635C79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4F03E4-1711-48F1-A957-D34CACC42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F03E4-1711-48F1-A957-D34CACC42DD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9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4F03E4-1711-48F1-A957-D34CACC42DD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6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4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0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logs/machine-learning/build-streamlit-apps-in-amazon-sagemaker-stud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calvarezj/belarus-used-car-prices-regression-analysis/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F1D8B-3359-ED13-D2CC-BA8530F7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87" y="232198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>
                <a:cs typeface="Calibri Light"/>
              </a:rPr>
              <a:t>Car price prediction on AWS</a:t>
            </a:r>
            <a:endParaRPr lang="en-IN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0E554-DB11-B946-E6C8-CA26CFBC4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3495" y="3433233"/>
            <a:ext cx="8258176" cy="191240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IN" sz="2800"/>
              <a:t>Cloud Computing Project – Group 3</a:t>
            </a:r>
          </a:p>
          <a:p>
            <a:r>
              <a:rPr lang="en-IN" sz="2800">
                <a:cs typeface="Calibri"/>
              </a:rPr>
              <a:t>Akhil Bharadwaj</a:t>
            </a:r>
          </a:p>
          <a:p>
            <a:r>
              <a:rPr lang="en-IN" sz="2800">
                <a:cs typeface="Calibri"/>
              </a:rPr>
              <a:t>Akshay Verma</a:t>
            </a:r>
          </a:p>
          <a:p>
            <a:r>
              <a:rPr lang="en-IN" sz="2800">
                <a:cs typeface="Calibri"/>
              </a:rPr>
              <a:t>Yashwant </a:t>
            </a:r>
            <a:r>
              <a:rPr lang="en-IN" sz="2800" err="1">
                <a:cs typeface="Calibri"/>
              </a:rPr>
              <a:t>Bhaidkar</a:t>
            </a:r>
          </a:p>
          <a:p>
            <a:endParaRPr lang="en-IN" sz="2800">
              <a:cs typeface="Calibri"/>
            </a:endParaRPr>
          </a:p>
          <a:p>
            <a:endParaRPr lang="en-IN" sz="2800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1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4C27-2799-928A-1391-5C9C74F5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05" y="269875"/>
            <a:ext cx="10515600" cy="676132"/>
          </a:xfrm>
        </p:spPr>
        <p:txBody>
          <a:bodyPr>
            <a:normAutofit fontScale="90000"/>
          </a:bodyPr>
          <a:lstStyle/>
          <a:p>
            <a:r>
              <a:rPr lang="en-US" b="1">
                <a:cs typeface="Calibri Light"/>
              </a:rPr>
              <a:t>Processing user data and model deployment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3AD595C-010B-F960-DF95-E62963B9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9" y="2177641"/>
            <a:ext cx="5619482" cy="978722"/>
          </a:xfrm>
          <a:prstGeom prst="rect">
            <a:avLst/>
          </a:prstGeom>
        </p:spPr>
      </p:pic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B158490-AB31-1323-7D5B-63D665E7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442" y="2217309"/>
            <a:ext cx="4675030" cy="781324"/>
          </a:xfrm>
          <a:prstGeom prst="rect">
            <a:avLst/>
          </a:prstGeom>
        </p:spPr>
      </p:pic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D7064E43-F1CE-CC31-16B4-1C9694302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766" y="4264080"/>
            <a:ext cx="4138411" cy="1109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5F277-108B-2903-5C08-A90FC36ED0D7}"/>
              </a:ext>
            </a:extLst>
          </p:cNvPr>
          <p:cNvSpPr txBox="1"/>
          <p:nvPr/>
        </p:nvSpPr>
        <p:spPr>
          <a:xfrm>
            <a:off x="799563" y="1405943"/>
            <a:ext cx="46873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Creating pickle file for scaling and encoding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DA080-A035-00CA-88B6-21353D8D8895}"/>
              </a:ext>
            </a:extLst>
          </p:cNvPr>
          <p:cNvSpPr txBox="1"/>
          <p:nvPr/>
        </p:nvSpPr>
        <p:spPr>
          <a:xfrm>
            <a:off x="7230951" y="1405943"/>
            <a:ext cx="4193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Model predictions using deployed model</a:t>
            </a:r>
            <a:endParaRPr lang="en-US"/>
          </a:p>
        </p:txBody>
      </p:sp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ECA352D-76B8-8DB0-A56A-C97EDF12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59" y="3964890"/>
            <a:ext cx="5265312" cy="16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0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C703-B467-7B78-EA7B-9BB8672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484070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err="1"/>
              <a:t>Streamlit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24D9F-9195-8951-FAA8-D1FA1E05D684}"/>
              </a:ext>
            </a:extLst>
          </p:cNvPr>
          <p:cNvSpPr txBox="1"/>
          <p:nvPr/>
        </p:nvSpPr>
        <p:spPr>
          <a:xfrm>
            <a:off x="4073729" y="369955"/>
            <a:ext cx="7485413" cy="22875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Streamlit</a:t>
            </a:r>
            <a:r>
              <a:rPr lang="en-US" sz="1400"/>
              <a:t> serves as the ideal companion to our machine learning (ML) model integration, offering a straightforward approach to creating user-friendly web interfaces. </a:t>
            </a:r>
            <a:endParaRPr lang="en-US" sz="1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With a simplified Python scripting paradigm, </a:t>
            </a:r>
            <a:r>
              <a:rPr lang="en-US" sz="1400" err="1"/>
              <a:t>Streamlit</a:t>
            </a:r>
            <a:r>
              <a:rPr lang="en-US" sz="1400"/>
              <a:t> allows us to effortlessly design an intuitive interface for our car price prediction application. The interface has input features, comprising number input boxes and select boxes, providing users with a streamlined way to input car specifications. </a:t>
            </a:r>
            <a:endParaRPr lang="en-US" sz="1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addition of a dedicated "Predict Price" button enhances user interaction, initiating the model's inference process. Upon user input, our ML model processes the features and generates a predicted car price, creating a seamless and interactive experience for users exploring the predictive capabilities of our system. </a:t>
            </a:r>
            <a:endParaRPr lang="en-US" sz="14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Streamlit's</a:t>
            </a:r>
            <a:r>
              <a:rPr lang="en-US" sz="1400"/>
              <a:t> simplicity accelerates the development of this user interface, making it a powerful tool for data scientists to showcase their ML models.</a:t>
            </a:r>
            <a:endParaRPr lang="en-US" sz="14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E344DE-54FE-6FDD-C397-54EC4FD78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09" b="21311"/>
          <a:stretch/>
        </p:blipFill>
        <p:spPr>
          <a:xfrm>
            <a:off x="1564" y="2763151"/>
            <a:ext cx="12093845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7699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4B62-70A0-EC7D-1E2D-C7968641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60C98-6BE9-6952-F8AF-CF42D5202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https://aws.amazon.com/blogs/machine-learning/build-streamlit-apps-in-amazon-sagemaker-studio/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http://52.205.183.224:8502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59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08F-DD54-288B-039B-9768B240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01"/>
            <a:ext cx="10515600" cy="1325563"/>
          </a:xfrm>
        </p:spPr>
        <p:txBody>
          <a:bodyPr/>
          <a:lstStyle/>
          <a:p>
            <a:pPr algn="ctr"/>
            <a:r>
              <a:rPr lang="en-IN">
                <a:cs typeface="Calibri Light"/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CA3-40DA-AB73-4B48-7749E509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30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cs typeface="Calibri"/>
              </a:rPr>
              <a:t>Car price prediction using the following AWS resources:</a:t>
            </a:r>
          </a:p>
          <a:p>
            <a:pPr marL="514350" indent="-514350">
              <a:buAutoNum type="arabicPeriod"/>
            </a:pPr>
            <a:r>
              <a:rPr lang="en-IN" dirty="0">
                <a:cs typeface="Calibri"/>
              </a:rPr>
              <a:t>AWS S3 bucket for dataset storage,</a:t>
            </a:r>
            <a:endParaRPr lang="en-IN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IN" dirty="0">
                <a:cs typeface="Calibri"/>
              </a:rPr>
              <a:t>AWS SageMaker for machine learning, and </a:t>
            </a:r>
            <a:endParaRPr lang="en-IN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IN" dirty="0">
                <a:cs typeface="Calibri"/>
              </a:rPr>
              <a:t>AWS EC2 instance to host the </a:t>
            </a:r>
            <a:r>
              <a:rPr lang="en-IN" dirty="0" err="1">
                <a:cs typeface="Calibri"/>
              </a:rPr>
              <a:t>Streamlit</a:t>
            </a:r>
            <a:r>
              <a:rPr lang="en-IN" dirty="0">
                <a:cs typeface="Calibri"/>
              </a:rPr>
              <a:t> app for inferencing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cs typeface="Calibri"/>
              </a:rPr>
              <a:t>We have created a website where you can select various features of a car and it will predict the sales price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>
                <a:cs typeface="Calibri"/>
              </a:rPr>
              <a:t>The dataset contains car sale price and features and  is taken from Kaggle,  it has </a:t>
            </a:r>
            <a:r>
              <a:rPr lang="en-US" dirty="0">
                <a:cs typeface="Calibri"/>
              </a:rPr>
              <a:t>38,522 observations with 30 variables</a:t>
            </a:r>
            <a:r>
              <a:rPr lang="en-US" sz="2400" dirty="0">
                <a:cs typeface="Calibri"/>
              </a:rPr>
              <a:t>.</a:t>
            </a:r>
            <a:endParaRPr lang="en-IN" dirty="0"/>
          </a:p>
          <a:p>
            <a:r>
              <a:rPr lang="en-IN" b="1" dirty="0">
                <a:cs typeface="Calibri"/>
              </a:rPr>
              <a:t>Deliverable</a:t>
            </a:r>
            <a:r>
              <a:rPr lang="en-IN" dirty="0">
                <a:cs typeface="Calibri"/>
              </a:rPr>
              <a:t>: Website that predicts car prices based on features.</a:t>
            </a:r>
            <a:endParaRPr lang="en-IN" dirty="0">
              <a:ea typeface="Calibri"/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  <a:p>
            <a:endParaRPr lang="en-IN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58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8B52-2B3C-3893-384E-AB708833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1679-D741-D9E9-D046-1B5552D7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ea typeface="+mn-lt"/>
                <a:cs typeface="+mn-lt"/>
              </a:rPr>
              <a:t>The dataset has 38,522 observations with 30 variables.</a:t>
            </a:r>
          </a:p>
          <a:p>
            <a:r>
              <a:rPr lang="en-US">
                <a:ea typeface="+mn-lt"/>
                <a:cs typeface="+mn-lt"/>
              </a:rPr>
              <a:t>This dataset contains car sale prices of used cars, it has been taken from the Kaggle website.</a:t>
            </a:r>
          </a:p>
          <a:p>
            <a:r>
              <a:rPr lang="en-US">
                <a:ea typeface="+mn-lt"/>
                <a:cs typeface="+mn-lt"/>
              </a:rPr>
              <a:t>Source:- </a:t>
            </a:r>
            <a:r>
              <a:rPr lang="en-US">
                <a:ea typeface="+mn-lt"/>
                <a:cs typeface="+mn-lt"/>
                <a:hlinkClick r:id="rId2"/>
              </a:rPr>
              <a:t>https://www.kaggle.com/code/jcalvarezj/belarus-used-car-prices-regression-analysis/input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The data set has 30 columns: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[1-5] Manufacturer Name, Model Name, Transmission, Color, Odometer Value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[6-10] Year Produced, Engine Fuel, Engine Has Gas, Engine Type, Engine Capacity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[11-15] Body Type, Warranty, State, Drivetrain, Price in USD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[16-20] Is Exchangeable, Location, Number of Photos, Upgrade Count, Duration        Listed 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[21-30] Feature 0  to Feature 9 (Categorical)</a:t>
            </a:r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393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6617-6E11-09B0-5F8D-4A0D4325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76" y="139745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Features that are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5DFC-0886-3578-6219-2AC56FED0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76" y="1610977"/>
            <a:ext cx="10515600" cy="4877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Data Storage on AWS S3 Bucket </a:t>
            </a:r>
            <a:endParaRPr lang="en-US" dirty="0">
              <a:ea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Storing dataset for input to AWS SageMaker</a:t>
            </a:r>
          </a:p>
          <a:p>
            <a:r>
              <a:rPr lang="en-US" dirty="0">
                <a:cs typeface="Calibri"/>
              </a:rPr>
              <a:t>Model training using AWS SageMaker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Developing ML model by fetching data from S3 bucket and using </a:t>
            </a:r>
            <a:r>
              <a:rPr lang="en-US" sz="2000" dirty="0" err="1">
                <a:ea typeface="+mn-lt"/>
                <a:cs typeface="+mn-lt"/>
              </a:rPr>
              <a:t>xgboost</a:t>
            </a:r>
            <a:r>
              <a:rPr lang="en-US" sz="2000" dirty="0">
                <a:ea typeface="+mn-lt"/>
                <a:cs typeface="Calibri"/>
              </a:rPr>
              <a:t> regression in SageMaker for predictions</a:t>
            </a:r>
            <a:r>
              <a:rPr lang="en-US" sz="2000" dirty="0">
                <a:ea typeface="Calibri"/>
                <a:cs typeface="Calibri"/>
              </a:rPr>
              <a:t>. Achieved R score of 0.90</a:t>
            </a:r>
          </a:p>
          <a:p>
            <a:r>
              <a:rPr lang="en-US" dirty="0">
                <a:ea typeface="Calibri"/>
                <a:cs typeface="Calibri"/>
              </a:rPr>
              <a:t>EC2 instance for </a:t>
            </a:r>
            <a:r>
              <a:rPr lang="en-US" dirty="0" err="1">
                <a:ea typeface="Calibri"/>
                <a:cs typeface="Calibri"/>
              </a:rPr>
              <a:t>Streamlit</a:t>
            </a:r>
            <a:r>
              <a:rPr lang="en-US" dirty="0">
                <a:ea typeface="Calibri"/>
                <a:cs typeface="Calibri"/>
              </a:rPr>
              <a:t> app</a:t>
            </a: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Using EC2 for data cleaning pipelines and output generations. Hosting </a:t>
            </a:r>
            <a:r>
              <a:rPr lang="en-US" sz="2000" dirty="0" err="1">
                <a:ea typeface="Calibri"/>
                <a:cs typeface="Calibri"/>
              </a:rPr>
              <a:t>Streamlit</a:t>
            </a:r>
            <a:r>
              <a:rPr lang="en-US" sz="2000" dirty="0">
                <a:ea typeface="Calibri"/>
                <a:cs typeface="Calibri"/>
              </a:rPr>
              <a:t> app with Model on EC2 instance as well.</a:t>
            </a:r>
            <a:endParaRPr lang="en-US" dirty="0"/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81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A0-B2E2-5BFA-DC39-275AB4C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00" y="340083"/>
            <a:ext cx="10515600" cy="949930"/>
          </a:xfrm>
        </p:spPr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61E7C-8426-2BDA-234D-DC8FE29B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31" y="1578781"/>
            <a:ext cx="11121681" cy="4984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There are two ways to get the outcome: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1) Real-time result for the single input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User will get the estimated price for the old car(based on real time input) </a:t>
            </a: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2)Excel based request for the multiple outputs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User can submit multiple inputs through a file and get the results collectively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3)Better price prediction for the Vintage cars</a:t>
            </a: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developing the model which will give attention to the Vintage car prediction.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41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04AD-93EE-83C6-66D5-FA9C7B9F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208"/>
            <a:ext cx="10515600" cy="1039814"/>
          </a:xfrm>
        </p:spPr>
        <p:txBody>
          <a:bodyPr/>
          <a:lstStyle/>
          <a:p>
            <a:pPr algn="ctr"/>
            <a:r>
              <a:rPr lang="en-IN"/>
              <a:t>Logical Architecture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E7702-C84E-7582-745C-8CE5AF1E24EC}"/>
              </a:ext>
            </a:extLst>
          </p:cNvPr>
          <p:cNvSpPr/>
          <p:nvPr/>
        </p:nvSpPr>
        <p:spPr>
          <a:xfrm>
            <a:off x="7807132" y="5490104"/>
            <a:ext cx="1566333" cy="1375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Dataset (Train and Test)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E6EFE-9B83-BAC8-59C1-E400D028E9F4}"/>
              </a:ext>
            </a:extLst>
          </p:cNvPr>
          <p:cNvSpPr/>
          <p:nvPr/>
        </p:nvSpPr>
        <p:spPr>
          <a:xfrm>
            <a:off x="10119831" y="3203142"/>
            <a:ext cx="1746250" cy="2042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AWS SageMaker</a:t>
            </a:r>
          </a:p>
          <a:p>
            <a:pPr algn="ctr"/>
            <a:r>
              <a:rPr lang="en-US">
                <a:cs typeface="Calibri"/>
              </a:rPr>
              <a:t>(Model Training, Saving and Evaluation)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789FBA-6CBE-59D7-BD18-33F8B202A8B8}"/>
              </a:ext>
            </a:extLst>
          </p:cNvPr>
          <p:cNvSpPr/>
          <p:nvPr/>
        </p:nvSpPr>
        <p:spPr>
          <a:xfrm>
            <a:off x="7594024" y="1511012"/>
            <a:ext cx="1418167" cy="1206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AWS EC2 instance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78FEBD-B707-906B-E535-A3B3D4CE92A0}"/>
              </a:ext>
            </a:extLst>
          </p:cNvPr>
          <p:cNvCxnSpPr/>
          <p:nvPr/>
        </p:nvCxnSpPr>
        <p:spPr>
          <a:xfrm>
            <a:off x="6582641" y="2024110"/>
            <a:ext cx="1014461" cy="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C94791-9590-1CCE-AB5D-2878FC4BCE24}"/>
              </a:ext>
            </a:extLst>
          </p:cNvPr>
          <p:cNvSpPr/>
          <p:nvPr/>
        </p:nvSpPr>
        <p:spPr>
          <a:xfrm>
            <a:off x="7643091" y="3816012"/>
            <a:ext cx="1629833" cy="1121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AWS S3 Bucket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44DEFA-2D64-0C8B-28E1-89E5BF39CBFD}"/>
              </a:ext>
            </a:extLst>
          </p:cNvPr>
          <p:cNvCxnSpPr/>
          <p:nvPr/>
        </p:nvCxnSpPr>
        <p:spPr>
          <a:xfrm flipH="1" flipV="1">
            <a:off x="9300201" y="4696239"/>
            <a:ext cx="828002" cy="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578B242-D0BE-3089-799C-59B69301C14D}"/>
              </a:ext>
            </a:extLst>
          </p:cNvPr>
          <p:cNvSpPr/>
          <p:nvPr/>
        </p:nvSpPr>
        <p:spPr>
          <a:xfrm>
            <a:off x="387734" y="1773669"/>
            <a:ext cx="1809749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User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90F581-0B43-FE59-55DD-52B99CECE7F5}"/>
              </a:ext>
            </a:extLst>
          </p:cNvPr>
          <p:cNvCxnSpPr>
            <a:cxnSpLocks/>
          </p:cNvCxnSpPr>
          <p:nvPr/>
        </p:nvCxnSpPr>
        <p:spPr>
          <a:xfrm flipV="1">
            <a:off x="2120322" y="2013911"/>
            <a:ext cx="2776104" cy="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36410F-760D-E380-D101-2CD192526290}"/>
              </a:ext>
            </a:extLst>
          </p:cNvPr>
          <p:cNvCxnSpPr>
            <a:cxnSpLocks/>
          </p:cNvCxnSpPr>
          <p:nvPr/>
        </p:nvCxnSpPr>
        <p:spPr>
          <a:xfrm flipH="1">
            <a:off x="2176510" y="2302161"/>
            <a:ext cx="2712794" cy="1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474DF9-D695-609E-8301-19005BB2E82A}"/>
              </a:ext>
            </a:extLst>
          </p:cNvPr>
          <p:cNvSpPr txBox="1"/>
          <p:nvPr/>
        </p:nvSpPr>
        <p:spPr>
          <a:xfrm>
            <a:off x="2333385" y="2401695"/>
            <a:ext cx="24409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Output price predicted from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76D30-A049-260F-77B1-1E6DBCCB6F86}"/>
              </a:ext>
            </a:extLst>
          </p:cNvPr>
          <p:cNvSpPr txBox="1"/>
          <p:nvPr/>
        </p:nvSpPr>
        <p:spPr>
          <a:xfrm>
            <a:off x="2381698" y="1640565"/>
            <a:ext cx="198236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User input from the UI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9853FC-0E4A-3DF5-CC6E-936FFCD79DA9}"/>
              </a:ext>
            </a:extLst>
          </p:cNvPr>
          <p:cNvSpPr/>
          <p:nvPr/>
        </p:nvSpPr>
        <p:spPr>
          <a:xfrm>
            <a:off x="4865687" y="1359959"/>
            <a:ext cx="1661583" cy="1650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Calibri"/>
              </a:rPr>
              <a:t>Streamlit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Website </a:t>
            </a:r>
            <a:endParaRPr lang="en-US" dirty="0"/>
          </a:p>
          <a:p>
            <a:pPr algn="ctr"/>
            <a:r>
              <a:rPr lang="en-US" dirty="0">
                <a:cs typeface="Calibri"/>
              </a:rPr>
              <a:t>(For inferencing on user input)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C04EA-2548-525B-9283-3931BA4FA63E}"/>
              </a:ext>
            </a:extLst>
          </p:cNvPr>
          <p:cNvSpPr txBox="1"/>
          <p:nvPr/>
        </p:nvSpPr>
        <p:spPr>
          <a:xfrm>
            <a:off x="7696795" y="5104730"/>
            <a:ext cx="15163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Hosted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B7778F-B678-E425-DCF9-6ECBEB2EBA6E}"/>
              </a:ext>
            </a:extLst>
          </p:cNvPr>
          <p:cNvCxnSpPr>
            <a:cxnSpLocks/>
          </p:cNvCxnSpPr>
          <p:nvPr/>
        </p:nvCxnSpPr>
        <p:spPr>
          <a:xfrm flipH="1">
            <a:off x="6551276" y="2465724"/>
            <a:ext cx="1019463" cy="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DE02A1-0E24-0725-5DFA-9A09FC0078F5}"/>
              </a:ext>
            </a:extLst>
          </p:cNvPr>
          <p:cNvCxnSpPr>
            <a:cxnSpLocks/>
          </p:cNvCxnSpPr>
          <p:nvPr/>
        </p:nvCxnSpPr>
        <p:spPr>
          <a:xfrm flipV="1">
            <a:off x="8581428" y="2722347"/>
            <a:ext cx="2579" cy="10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04EC7-13B5-440C-6D01-35400CEF723C}"/>
              </a:ext>
            </a:extLst>
          </p:cNvPr>
          <p:cNvSpPr txBox="1"/>
          <p:nvPr/>
        </p:nvSpPr>
        <p:spPr>
          <a:xfrm>
            <a:off x="7164380" y="3264197"/>
            <a:ext cx="147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Model 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0A95E-834F-9F5D-3E81-74671ED9F07B}"/>
              </a:ext>
            </a:extLst>
          </p:cNvPr>
          <p:cNvSpPr txBox="1"/>
          <p:nvPr/>
        </p:nvSpPr>
        <p:spPr>
          <a:xfrm>
            <a:off x="6555316" y="1686983"/>
            <a:ext cx="114511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User 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79538E-D606-2D41-4AE5-6E6BDA0DBB96}"/>
              </a:ext>
            </a:extLst>
          </p:cNvPr>
          <p:cNvSpPr txBox="1"/>
          <p:nvPr/>
        </p:nvSpPr>
        <p:spPr>
          <a:xfrm>
            <a:off x="6373909" y="2619211"/>
            <a:ext cx="13779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Model response</a:t>
            </a:r>
            <a:r>
              <a:rPr lang="en-US" sz="1400">
                <a:cs typeface="Calibri"/>
              </a:rPr>
              <a:t>​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35D00-C55D-3B40-A940-C210894AA582}"/>
              </a:ext>
            </a:extLst>
          </p:cNvPr>
          <p:cNvCxnSpPr>
            <a:cxnSpLocks/>
          </p:cNvCxnSpPr>
          <p:nvPr/>
        </p:nvCxnSpPr>
        <p:spPr>
          <a:xfrm flipH="1" flipV="1">
            <a:off x="8639673" y="5042846"/>
            <a:ext cx="1608" cy="4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6A0746-26DC-A9AD-F08D-9C7A9F9E1B5B}"/>
              </a:ext>
            </a:extLst>
          </p:cNvPr>
          <p:cNvSpPr txBox="1"/>
          <p:nvPr/>
        </p:nvSpPr>
        <p:spPr>
          <a:xfrm>
            <a:off x="9299205" y="3913739"/>
            <a:ext cx="7083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Calibri" panose="020F0502020204030204"/>
                <a:cs typeface="Calibri" panose="020F0502020204030204"/>
              </a:rPr>
              <a:t>Input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19F00E-4078-9FC6-7527-5D46CFFACC48}"/>
              </a:ext>
            </a:extLst>
          </p:cNvPr>
          <p:cNvCxnSpPr>
            <a:cxnSpLocks/>
          </p:cNvCxnSpPr>
          <p:nvPr/>
        </p:nvCxnSpPr>
        <p:spPr>
          <a:xfrm>
            <a:off x="9296929" y="4265786"/>
            <a:ext cx="834543" cy="1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4A1811-FFC3-B1DA-F6A8-D03D5421B0CB}"/>
              </a:ext>
            </a:extLst>
          </p:cNvPr>
          <p:cNvSpPr txBox="1"/>
          <p:nvPr/>
        </p:nvSpPr>
        <p:spPr>
          <a:xfrm>
            <a:off x="8341217" y="444535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Calibri" panose="020F0502020204030204"/>
                <a:cs typeface="Calibri" panose="020F0502020204030204"/>
              </a:rPr>
              <a:t>Saved model</a:t>
            </a:r>
          </a:p>
        </p:txBody>
      </p:sp>
    </p:spTree>
    <p:extLst>
      <p:ext uri="{BB962C8B-B14F-4D97-AF65-F5344CB8AC3E}">
        <p14:creationId xmlns:p14="http://schemas.microsoft.com/office/powerpoint/2010/main" val="152838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F6257-1C24-F535-20DE-53ACB0C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 panose="020F0302020204030204"/>
              </a:rPr>
              <a:t>Data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31218-D125-D30B-5BE6-DADFFCA2BAC5}"/>
              </a:ext>
            </a:extLst>
          </p:cNvPr>
          <p:cNvSpPr/>
          <p:nvPr/>
        </p:nvSpPr>
        <p:spPr>
          <a:xfrm>
            <a:off x="492124" y="2513540"/>
            <a:ext cx="1693333" cy="1344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Dataset</a:t>
            </a:r>
          </a:p>
          <a:p>
            <a:pPr algn="ctr"/>
            <a:r>
              <a:rPr lang="en-US">
                <a:cs typeface="Calibri"/>
              </a:rPr>
              <a:t>(CSV Format)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08191-92A1-62C6-C956-A6A290D3C962}"/>
              </a:ext>
            </a:extLst>
          </p:cNvPr>
          <p:cNvSpPr txBox="1"/>
          <p:nvPr/>
        </p:nvSpPr>
        <p:spPr>
          <a:xfrm>
            <a:off x="3571875" y="48286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36270-B65E-A7DA-7561-030AC1C6D0E5}"/>
              </a:ext>
            </a:extLst>
          </p:cNvPr>
          <p:cNvSpPr/>
          <p:nvPr/>
        </p:nvSpPr>
        <p:spPr>
          <a:xfrm>
            <a:off x="2621299" y="1923521"/>
            <a:ext cx="1963688" cy="2465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Pipelines for Data Cleaning</a:t>
            </a:r>
          </a:p>
          <a:p>
            <a:pPr algn="ctr"/>
            <a:r>
              <a:rPr lang="en-US">
                <a:cs typeface="Calibri"/>
              </a:rPr>
              <a:t>(Removing Null/empty values, handling outliers)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28854-D6E7-6508-7F7A-4F9AF4C835B0}"/>
              </a:ext>
            </a:extLst>
          </p:cNvPr>
          <p:cNvSpPr/>
          <p:nvPr/>
        </p:nvSpPr>
        <p:spPr>
          <a:xfrm>
            <a:off x="5147829" y="2638376"/>
            <a:ext cx="1768378" cy="1215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Feature Engineering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394DA-AD06-F9E7-DDE1-8A27F52DB9CB}"/>
              </a:ext>
            </a:extLst>
          </p:cNvPr>
          <p:cNvSpPr/>
          <p:nvPr/>
        </p:nvSpPr>
        <p:spPr>
          <a:xfrm>
            <a:off x="7328958" y="2251604"/>
            <a:ext cx="1777999" cy="198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Regression Model building Using training data </a:t>
            </a:r>
          </a:p>
          <a:p>
            <a:pPr algn="ctr"/>
            <a:r>
              <a:rPr lang="en-US">
                <a:cs typeface="Calibri"/>
              </a:rPr>
              <a:t>(</a:t>
            </a:r>
            <a:r>
              <a:rPr lang="en-US" sz="1400" err="1">
                <a:solidFill>
                  <a:schemeClr val="bg1"/>
                </a:solidFill>
                <a:cs typeface="Calibri"/>
              </a:rPr>
              <a:t>XGBoost</a:t>
            </a:r>
            <a:r>
              <a:rPr lang="en-US" sz="1400">
                <a:solidFill>
                  <a:schemeClr val="bg1"/>
                </a:solidFill>
                <a:cs typeface="Calibri"/>
              </a:rPr>
              <a:t>, Random Forest</a:t>
            </a:r>
            <a:r>
              <a:rPr lang="en-US">
                <a:cs typeface="Calibri"/>
              </a:rPr>
              <a:t>)</a:t>
            </a:r>
            <a:endParaRPr lang="en-US" sz="14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506B0-9E1A-DBEE-EE2D-D3F8F169494C}"/>
              </a:ext>
            </a:extLst>
          </p:cNvPr>
          <p:cNvSpPr/>
          <p:nvPr/>
        </p:nvSpPr>
        <p:spPr>
          <a:xfrm>
            <a:off x="9588259" y="2537355"/>
            <a:ext cx="1598083" cy="1418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Price prediction on test data</a:t>
            </a:r>
            <a:endParaRPr lang="en-US">
              <a:cs typeface="Calibri"/>
            </a:endParaRPr>
          </a:p>
          <a:p>
            <a:pPr algn="ctr"/>
            <a:endParaRPr lang="en-US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8D52B7-7F6F-7B0F-450D-D7FF8179D802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B089E3-EC32-5C7B-F67B-4E5E77053878}"/>
              </a:ext>
            </a:extLst>
          </p:cNvPr>
          <p:cNvCxnSpPr/>
          <p:nvPr/>
        </p:nvCxnSpPr>
        <p:spPr>
          <a:xfrm flipV="1">
            <a:off x="9113501" y="3254568"/>
            <a:ext cx="493953" cy="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418019-9D60-3C3A-D0A1-05119A8D0036}"/>
              </a:ext>
            </a:extLst>
          </p:cNvPr>
          <p:cNvCxnSpPr/>
          <p:nvPr/>
        </p:nvCxnSpPr>
        <p:spPr>
          <a:xfrm>
            <a:off x="4580466" y="3246967"/>
            <a:ext cx="548795" cy="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DC5AF8-A82F-196E-E0D8-60EE17655A2D}"/>
              </a:ext>
            </a:extLst>
          </p:cNvPr>
          <p:cNvCxnSpPr/>
          <p:nvPr/>
        </p:nvCxnSpPr>
        <p:spPr>
          <a:xfrm flipV="1">
            <a:off x="2172758" y="3161243"/>
            <a:ext cx="448733" cy="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BE242F-5277-B6CA-206F-91F5FCBB376F}"/>
              </a:ext>
            </a:extLst>
          </p:cNvPr>
          <p:cNvCxnSpPr/>
          <p:nvPr/>
        </p:nvCxnSpPr>
        <p:spPr>
          <a:xfrm flipV="1">
            <a:off x="6834716" y="3208868"/>
            <a:ext cx="501650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55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1345-0B4E-2F34-3694-EDC677C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AWS SageMaker</a:t>
            </a:r>
            <a:endParaRPr lang="en-US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45BD-4F36-45C4-2F5A-2341E9C2199F}"/>
              </a:ext>
            </a:extLst>
          </p:cNvPr>
          <p:cNvSpPr txBox="1"/>
          <p:nvPr/>
        </p:nvSpPr>
        <p:spPr>
          <a:xfrm>
            <a:off x="573852" y="2069629"/>
            <a:ext cx="104196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In our Cloud Computing project, we leverage the power of AWS services to create a sophisticated Car Price Prediction system. At the heart of our machine learning pipeline is Amazon SageMaker, a fully managed service that enables us to build, train, and deploy machine learning models at scale.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0A10E-DE97-3F50-558E-329CB37565FE}"/>
              </a:ext>
            </a:extLst>
          </p:cNvPr>
          <p:cNvSpPr txBox="1"/>
          <p:nvPr/>
        </p:nvSpPr>
        <p:spPr>
          <a:xfrm>
            <a:off x="423598" y="3251252"/>
            <a:ext cx="608282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Amazon SageMaker's integration with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simplifies the development and presentation of machine learning (ML) model applications.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, an open-source Python library, enables effortless creation and sharing of user-friendly web apps for ML and data science. Leveraging the integrated development environment (IDE) of Amazon SageMaker Studio, we can seamlessly build, run, and host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web apps within the same environment used for model development, ensuring security and reproducibility.</a:t>
            </a:r>
          </a:p>
        </p:txBody>
      </p:sp>
      <p:pic>
        <p:nvPicPr>
          <p:cNvPr id="5" name="Picture 4" descr="A diagram of a software server&#10;&#10;Description automatically generated">
            <a:extLst>
              <a:ext uri="{FF2B5EF4-FFF2-40B4-BE49-F238E27FC236}">
                <a16:creationId xmlns:a16="http://schemas.microsoft.com/office/drawing/2014/main" id="{AE6DD374-4C7D-045E-E029-01095726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13" y="3038843"/>
            <a:ext cx="5484331" cy="37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2FBB-990C-4A67-C659-D742ED75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91" y="365125"/>
            <a:ext cx="10783909" cy="885535"/>
          </a:xfrm>
        </p:spPr>
        <p:txBody>
          <a:bodyPr/>
          <a:lstStyle/>
          <a:p>
            <a:r>
              <a:rPr lang="en-US" b="1">
                <a:cs typeface="Calibri Light" panose="020F0302020204030204"/>
              </a:rPr>
              <a:t>Data scaling, Encoding and feature importance</a:t>
            </a:r>
          </a:p>
        </p:txBody>
      </p:sp>
      <p:pic>
        <p:nvPicPr>
          <p:cNvPr id="3" name="Picture 2" descr="A graph with text and numbers&#10;&#10;Description automatically generated">
            <a:extLst>
              <a:ext uri="{FF2B5EF4-FFF2-40B4-BE49-F238E27FC236}">
                <a16:creationId xmlns:a16="http://schemas.microsoft.com/office/drawing/2014/main" id="{2A12E376-B2DC-1ABC-55BE-C451BEC2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8" y="2680186"/>
            <a:ext cx="4814552" cy="2849909"/>
          </a:xfrm>
          <a:prstGeom prst="rect">
            <a:avLst/>
          </a:prstGeom>
        </p:spPr>
      </p:pic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99B2A45-009A-C12C-A7EC-59C5A8E21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77" y="3181622"/>
            <a:ext cx="5565819" cy="1578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4F6C4-C3A4-D100-3762-FE8FB83EE6E0}"/>
              </a:ext>
            </a:extLst>
          </p:cNvPr>
          <p:cNvSpPr txBox="1"/>
          <p:nvPr/>
        </p:nvSpPr>
        <p:spPr>
          <a:xfrm>
            <a:off x="8333703" y="1845972"/>
            <a:ext cx="2291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Feature Importance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79ADF-F82B-9747-13B8-F1FB81211069}"/>
              </a:ext>
            </a:extLst>
          </p:cNvPr>
          <p:cNvSpPr txBox="1"/>
          <p:nvPr/>
        </p:nvSpPr>
        <p:spPr>
          <a:xfrm>
            <a:off x="1143000" y="1848654"/>
            <a:ext cx="38126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Standard Scaling label Encoding and one hot encoding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23475ff-eff7-4f4f-8291-aa8d6d1ded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568C039145824681348E71DE22A70C" ma:contentTypeVersion="7" ma:contentTypeDescription="Create a new document." ma:contentTypeScope="" ma:versionID="bb51dbd7db37d0c2feab6d43efc7a820">
  <xsd:schema xmlns:xsd="http://www.w3.org/2001/XMLSchema" xmlns:xs="http://www.w3.org/2001/XMLSchema" xmlns:p="http://schemas.microsoft.com/office/2006/metadata/properties" xmlns:ns3="723475ff-eff7-4f4f-8291-aa8d6d1deded" xmlns:ns4="ac54cf2f-9611-4706-bbc9-a1459c5f7d35" targetNamespace="http://schemas.microsoft.com/office/2006/metadata/properties" ma:root="true" ma:fieldsID="9a0275acafc227cae16481f6e3c2f941" ns3:_="" ns4:_="">
    <xsd:import namespace="723475ff-eff7-4f4f-8291-aa8d6d1deded"/>
    <xsd:import namespace="ac54cf2f-9611-4706-bbc9-a1459c5f7d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475ff-eff7-4f4f-8291-aa8d6d1ded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54cf2f-9611-4706-bbc9-a1459c5f7d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A44729-DF6F-4D64-BF23-815553934F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7BBB72-517F-47AE-8F20-A2B482491A2A}">
  <ds:schemaRefs>
    <ds:schemaRef ds:uri="723475ff-eff7-4f4f-8291-aa8d6d1deded"/>
    <ds:schemaRef ds:uri="ac54cf2f-9611-4706-bbc9-a1459c5f7d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83AF27-B8BB-4747-A6DA-ADB7E4500DA3}">
  <ds:schemaRefs>
    <ds:schemaRef ds:uri="723475ff-eff7-4f4f-8291-aa8d6d1deded"/>
    <ds:schemaRef ds:uri="ac54cf2f-9611-4706-bbc9-a1459c5f7d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Car price prediction on AWS</vt:lpstr>
      <vt:lpstr>Scope of the project</vt:lpstr>
      <vt:lpstr>Data source</vt:lpstr>
      <vt:lpstr>Features that are implemented</vt:lpstr>
      <vt:lpstr>Outcomes</vt:lpstr>
      <vt:lpstr>Logical Architecture Diagram</vt:lpstr>
      <vt:lpstr>Data flow diagram</vt:lpstr>
      <vt:lpstr>AWS SageMaker</vt:lpstr>
      <vt:lpstr>Data scaling, Encoding and feature importance</vt:lpstr>
      <vt:lpstr>Processing user data and model deployment</vt:lpstr>
      <vt:lpstr>Streamlit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Bharadwaj, Akhil Mateti</dc:creator>
  <cp:revision>42</cp:revision>
  <dcterms:created xsi:type="dcterms:W3CDTF">2023-10-22T21:30:02Z</dcterms:created>
  <dcterms:modified xsi:type="dcterms:W3CDTF">2023-11-30T22:44:46Z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0x01010033568C039145824681348E71DE22A70C</vt:lpwstr>
  </property>
</Properties>
</file>