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12639" r:id="rId3"/>
    <p:sldId id="12643" r:id="rId4"/>
    <p:sldId id="263" r:id="rId5"/>
    <p:sldId id="264" r:id="rId6"/>
    <p:sldId id="12657" r:id="rId7"/>
    <p:sldId id="12666" r:id="rId8"/>
    <p:sldId id="12648" r:id="rId9"/>
    <p:sldId id="12647" r:id="rId10"/>
    <p:sldId id="12649" r:id="rId11"/>
    <p:sldId id="12656" r:id="rId12"/>
    <p:sldId id="12667" r:id="rId13"/>
    <p:sldId id="260" r:id="rId14"/>
    <p:sldId id="12659" r:id="rId15"/>
    <p:sldId id="12665" r:id="rId16"/>
    <p:sldId id="258" r:id="rId17"/>
    <p:sldId id="12663" r:id="rId18"/>
    <p:sldId id="12658" r:id="rId19"/>
    <p:sldId id="257" r:id="rId20"/>
    <p:sldId id="12640" r:id="rId21"/>
    <p:sldId id="12660" r:id="rId22"/>
    <p:sldId id="12661" r:id="rId23"/>
    <p:sldId id="1265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7A1C6-6DF2-125D-0FC7-AA660AE8BBEF}" v="514" dt="2023-12-10T19:45:29.255"/>
    <p1510:client id="{1B738085-2815-F713-0CAA-7CC142EF9110}" v="620" dt="2023-12-10T05:01:50.837"/>
    <p1510:client id="{2061BE27-128B-089E-8EE3-6854CCD47A49}" v="101" dt="2023-12-10T21:30:16.392"/>
    <p1510:client id="{281549FF-7916-DCD8-ADE3-D7EC75C7EDDF}" v="8" dt="2023-12-10T20:55:09.771"/>
    <p1510:client id="{297CB4BB-2CF8-91FD-C9AB-A13B38824495}" v="660" dt="2023-12-10T19:41:38.320"/>
    <p1510:client id="{36C9AE29-FD15-DA99-7EC2-7DE95BD90396}" v="476" dt="2023-12-10T04:19:30.159"/>
    <p1510:client id="{3857567F-4A68-EE09-75B6-25333D54F70B}" v="101" dt="2023-12-10T01:48:10.160"/>
    <p1510:client id="{4EAAF666-20D2-1B06-AAC8-BFAAB4715474}" v="54" dt="2023-12-10T02:34:14.379"/>
    <p1510:client id="{536A3D5B-D77F-D770-87D1-D6C7786379F3}" v="423" dt="2023-12-10T06:03:54.718"/>
    <p1510:client id="{68A7EF7A-71E7-4209-5823-F7BF26272519}" v="1" dt="2023-12-10T23:52:23.447"/>
    <p1510:client id="{7FD43CA5-699F-4581-9A93-6F0EBB1C9FEE}" v="6" dt="2023-12-10T02:28:44.167"/>
    <p1510:client id="{8C916888-881A-EFDA-9E6D-5C24DFA4F6E2}" v="104" dt="2023-12-10T15:07:50.003"/>
    <p1510:client id="{8F12D327-9F59-220F-6465-716A2D0346A2}" v="53" dt="2023-12-10T01:33:33.811"/>
    <p1510:client id="{9029CDFB-DD02-C6DE-7A74-F9620C165DC8}" v="74" dt="2023-12-10T06:13:55.599"/>
    <p1510:client id="{9649C1BD-5C3E-EA1A-EF0C-0A5CD2238374}" v="438" dt="2023-12-10T02:23:16.362"/>
    <p1510:client id="{A46AB12F-546B-41C7-E059-C3A01E2E9FB6}" v="1100" dt="2023-12-10T03:19:25.969"/>
    <p1510:client id="{DB941E92-DD5F-50E5-14AB-68403BD0BB84}" v="588" dt="2023-12-11T00:01:19.007"/>
    <p1510:client id="{F4634AFA-5AE1-BDBB-3D16-F0CE54DB9416}" v="2" dt="2023-12-11T19:41:44.9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huggingface.co/datasets/ninadn/indian-legal" TargetMode="External"/><Relationship Id="rId7" Type="http://schemas.openxmlformats.org/officeDocument/2006/relationships/image" Target="../media/image24.svg"/><Relationship Id="rId2" Type="http://schemas.openxmlformats.org/officeDocument/2006/relationships/hyperlink" Target="https://www.sec.gov/litigation/litreleases" TargetMode="External"/><Relationship Id="rId1" Type="http://schemas.openxmlformats.org/officeDocument/2006/relationships/hyperlink" Target="https://huggingface.co/nsi319/legal-pegasus" TargetMode="Externa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hyperlink" Target="https://huggingface.co/nsi319/legal-pegasus" TargetMode="External"/><Relationship Id="rId7" Type="http://schemas.openxmlformats.org/officeDocument/2006/relationships/image" Target="../media/image25.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hyperlink" Target="https://www.sec.gov/litigation/litreleases" TargetMode="External"/><Relationship Id="rId9" Type="http://schemas.openxmlformats.org/officeDocument/2006/relationships/hyperlink" Target="https://huggingface.co/datasets/ninadn/indian-lega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DE852EF-B896-4F1D-BAD5-642AF82819A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C865FC0-C830-4AD5-AC2F-D0C45B2A0501}">
      <dgm:prSet/>
      <dgm:spPr/>
      <dgm:t>
        <a:bodyPr/>
        <a:lstStyle/>
        <a:p>
          <a:r>
            <a:rPr lang="en-US"/>
            <a:t>Summarization: Condense complex legal texts into precise, easy-to-understand summaries.</a:t>
          </a:r>
        </a:p>
      </dgm:t>
    </dgm:pt>
    <dgm:pt modelId="{B63AE1DF-1565-4514-A988-3B7773793D36}" type="parTrans" cxnId="{83F6C8AF-1B36-48FC-843B-F27AB023F976}">
      <dgm:prSet/>
      <dgm:spPr/>
      <dgm:t>
        <a:bodyPr/>
        <a:lstStyle/>
        <a:p>
          <a:endParaRPr lang="en-US"/>
        </a:p>
      </dgm:t>
    </dgm:pt>
    <dgm:pt modelId="{A07735BC-B0E5-4517-A11F-5133E95FC7C8}" type="sibTrans" cxnId="{83F6C8AF-1B36-48FC-843B-F27AB023F976}">
      <dgm:prSet/>
      <dgm:spPr/>
      <dgm:t>
        <a:bodyPr/>
        <a:lstStyle/>
        <a:p>
          <a:endParaRPr lang="en-US"/>
        </a:p>
      </dgm:t>
    </dgm:pt>
    <dgm:pt modelId="{6C26027C-5496-4E3E-83DF-2D91A121297A}">
      <dgm:prSet/>
      <dgm:spPr/>
      <dgm:t>
        <a:bodyPr/>
        <a:lstStyle/>
        <a:p>
          <a:r>
            <a:rPr lang="en-US"/>
            <a:t>Prediction: Predict the likelihood of a petition being accepted, leveraging AI-driven analysis.</a:t>
          </a:r>
        </a:p>
      </dgm:t>
    </dgm:pt>
    <dgm:pt modelId="{C734397B-E34F-4AB1-9726-83E67E41C85A}" type="parTrans" cxnId="{20BC98C1-AFD9-435E-883A-F310C109BD85}">
      <dgm:prSet/>
      <dgm:spPr/>
      <dgm:t>
        <a:bodyPr/>
        <a:lstStyle/>
        <a:p>
          <a:endParaRPr lang="en-US"/>
        </a:p>
      </dgm:t>
    </dgm:pt>
    <dgm:pt modelId="{AEA29E34-046D-45CC-974A-CDF01818C2C3}" type="sibTrans" cxnId="{20BC98C1-AFD9-435E-883A-F310C109BD85}">
      <dgm:prSet/>
      <dgm:spPr/>
      <dgm:t>
        <a:bodyPr/>
        <a:lstStyle/>
        <a:p>
          <a:endParaRPr lang="en-US"/>
        </a:p>
      </dgm:t>
    </dgm:pt>
    <dgm:pt modelId="{E1228AA3-965D-490C-945A-6D2E54D9C094}">
      <dgm:prSet/>
      <dgm:spPr/>
      <dgm:t>
        <a:bodyPr/>
        <a:lstStyle/>
        <a:p>
          <a:r>
            <a:rPr lang="en-US"/>
            <a:t>Generation: Automate the drafting of contextually relevant legal documents.</a:t>
          </a:r>
        </a:p>
      </dgm:t>
    </dgm:pt>
    <dgm:pt modelId="{8BC707EE-FC94-4141-9F09-9F3EA5F3C89D}" type="parTrans" cxnId="{DA9D528F-167B-46DA-9BF1-32FFFA5FBE14}">
      <dgm:prSet/>
      <dgm:spPr/>
      <dgm:t>
        <a:bodyPr/>
        <a:lstStyle/>
        <a:p>
          <a:endParaRPr lang="en-US"/>
        </a:p>
      </dgm:t>
    </dgm:pt>
    <dgm:pt modelId="{0E77B826-7053-4279-80B5-D71606213F60}" type="sibTrans" cxnId="{DA9D528F-167B-46DA-9BF1-32FFFA5FBE14}">
      <dgm:prSet/>
      <dgm:spPr/>
      <dgm:t>
        <a:bodyPr/>
        <a:lstStyle/>
        <a:p>
          <a:endParaRPr lang="en-US"/>
        </a:p>
      </dgm:t>
    </dgm:pt>
    <dgm:pt modelId="{4F3D95B2-4F4C-4EAD-892C-64C8AE2B628C}" type="pres">
      <dgm:prSet presAssocID="{2DE852EF-B896-4F1D-BAD5-642AF82819AC}" presName="root" presStyleCnt="0">
        <dgm:presLayoutVars>
          <dgm:dir/>
          <dgm:resizeHandles val="exact"/>
        </dgm:presLayoutVars>
      </dgm:prSet>
      <dgm:spPr/>
    </dgm:pt>
    <dgm:pt modelId="{9805EBBD-092A-435D-8F77-B4A733D1FBFB}" type="pres">
      <dgm:prSet presAssocID="{1C865FC0-C830-4AD5-AC2F-D0C45B2A0501}" presName="compNode" presStyleCnt="0"/>
      <dgm:spPr/>
    </dgm:pt>
    <dgm:pt modelId="{556A9F56-54ED-44CF-868F-906E64334EA0}" type="pres">
      <dgm:prSet presAssocID="{1C865FC0-C830-4AD5-AC2F-D0C45B2A0501}" presName="bgRect" presStyleLbl="bgShp" presStyleIdx="0" presStyleCnt="3"/>
      <dgm:spPr/>
    </dgm:pt>
    <dgm:pt modelId="{8E1BE91F-C337-4C7F-BFA9-19C82D219FDE}" type="pres">
      <dgm:prSet presAssocID="{1C865FC0-C830-4AD5-AC2F-D0C45B2A05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d Quotation Mark"/>
        </a:ext>
      </dgm:extLst>
    </dgm:pt>
    <dgm:pt modelId="{549BF772-48B1-4C9F-A47C-C7EA58FD5D8E}" type="pres">
      <dgm:prSet presAssocID="{1C865FC0-C830-4AD5-AC2F-D0C45B2A0501}" presName="spaceRect" presStyleCnt="0"/>
      <dgm:spPr/>
    </dgm:pt>
    <dgm:pt modelId="{6B747E2D-E2C0-4918-87CC-0087FD0BA7BF}" type="pres">
      <dgm:prSet presAssocID="{1C865FC0-C830-4AD5-AC2F-D0C45B2A0501}" presName="parTx" presStyleLbl="revTx" presStyleIdx="0" presStyleCnt="3">
        <dgm:presLayoutVars>
          <dgm:chMax val="0"/>
          <dgm:chPref val="0"/>
        </dgm:presLayoutVars>
      </dgm:prSet>
      <dgm:spPr/>
    </dgm:pt>
    <dgm:pt modelId="{0C5B129B-EB11-4CB1-980B-E9A714D56BB2}" type="pres">
      <dgm:prSet presAssocID="{A07735BC-B0E5-4517-A11F-5133E95FC7C8}" presName="sibTrans" presStyleCnt="0"/>
      <dgm:spPr/>
    </dgm:pt>
    <dgm:pt modelId="{A77342FA-DC84-4EBB-B200-9B96EDC8A3CD}" type="pres">
      <dgm:prSet presAssocID="{6C26027C-5496-4E3E-83DF-2D91A121297A}" presName="compNode" presStyleCnt="0"/>
      <dgm:spPr/>
    </dgm:pt>
    <dgm:pt modelId="{DF05CA2C-C722-4605-B165-DDB28DF682AA}" type="pres">
      <dgm:prSet presAssocID="{6C26027C-5496-4E3E-83DF-2D91A121297A}" presName="bgRect" presStyleLbl="bgShp" presStyleIdx="1" presStyleCnt="3"/>
      <dgm:spPr/>
    </dgm:pt>
    <dgm:pt modelId="{E136952E-40BA-4575-867A-04CB00CE637D}" type="pres">
      <dgm:prSet presAssocID="{6C26027C-5496-4E3E-83DF-2D91A12129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910104DD-6BD1-4083-A8CA-636E2F0DC167}" type="pres">
      <dgm:prSet presAssocID="{6C26027C-5496-4E3E-83DF-2D91A121297A}" presName="spaceRect" presStyleCnt="0"/>
      <dgm:spPr/>
    </dgm:pt>
    <dgm:pt modelId="{88BA6255-EF24-4574-A3FA-1D696CDBE38F}" type="pres">
      <dgm:prSet presAssocID="{6C26027C-5496-4E3E-83DF-2D91A121297A}" presName="parTx" presStyleLbl="revTx" presStyleIdx="1" presStyleCnt="3">
        <dgm:presLayoutVars>
          <dgm:chMax val="0"/>
          <dgm:chPref val="0"/>
        </dgm:presLayoutVars>
      </dgm:prSet>
      <dgm:spPr/>
    </dgm:pt>
    <dgm:pt modelId="{4BF6398C-6B6D-465A-AE31-C62688F4EED5}" type="pres">
      <dgm:prSet presAssocID="{AEA29E34-046D-45CC-974A-CDF01818C2C3}" presName="sibTrans" presStyleCnt="0"/>
      <dgm:spPr/>
    </dgm:pt>
    <dgm:pt modelId="{63C257E3-189A-4073-A2A6-42D1E3DB87F3}" type="pres">
      <dgm:prSet presAssocID="{E1228AA3-965D-490C-945A-6D2E54D9C094}" presName="compNode" presStyleCnt="0"/>
      <dgm:spPr/>
    </dgm:pt>
    <dgm:pt modelId="{D315A394-BCCC-46D3-A8A1-748C12F0E668}" type="pres">
      <dgm:prSet presAssocID="{E1228AA3-965D-490C-945A-6D2E54D9C094}" presName="bgRect" presStyleLbl="bgShp" presStyleIdx="2" presStyleCnt="3"/>
      <dgm:spPr/>
    </dgm:pt>
    <dgm:pt modelId="{B8F404F0-8F28-4661-A2E4-C3E37D77B9E9}" type="pres">
      <dgm:prSet presAssocID="{E1228AA3-965D-490C-945A-6D2E54D9C0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F1748A39-9E45-459F-AABE-F9B3BCA823B4}" type="pres">
      <dgm:prSet presAssocID="{E1228AA3-965D-490C-945A-6D2E54D9C094}" presName="spaceRect" presStyleCnt="0"/>
      <dgm:spPr/>
    </dgm:pt>
    <dgm:pt modelId="{6C40D3B2-AD8E-4552-8F21-96BA48EAE167}" type="pres">
      <dgm:prSet presAssocID="{E1228AA3-965D-490C-945A-6D2E54D9C094}" presName="parTx" presStyleLbl="revTx" presStyleIdx="2" presStyleCnt="3">
        <dgm:presLayoutVars>
          <dgm:chMax val="0"/>
          <dgm:chPref val="0"/>
        </dgm:presLayoutVars>
      </dgm:prSet>
      <dgm:spPr/>
    </dgm:pt>
  </dgm:ptLst>
  <dgm:cxnLst>
    <dgm:cxn modelId="{A9EB460D-29ED-4C79-B8BA-09D2E037FED5}" type="presOf" srcId="{2DE852EF-B896-4F1D-BAD5-642AF82819AC}" destId="{4F3D95B2-4F4C-4EAD-892C-64C8AE2B628C}" srcOrd="0" destOrd="0" presId="urn:microsoft.com/office/officeart/2018/2/layout/IconVerticalSolidList"/>
    <dgm:cxn modelId="{D5AA8323-A1B7-41FF-872F-3F239632A0DD}" type="presOf" srcId="{1C865FC0-C830-4AD5-AC2F-D0C45B2A0501}" destId="{6B747E2D-E2C0-4918-87CC-0087FD0BA7BF}" srcOrd="0" destOrd="0" presId="urn:microsoft.com/office/officeart/2018/2/layout/IconVerticalSolidList"/>
    <dgm:cxn modelId="{DA9D528F-167B-46DA-9BF1-32FFFA5FBE14}" srcId="{2DE852EF-B896-4F1D-BAD5-642AF82819AC}" destId="{E1228AA3-965D-490C-945A-6D2E54D9C094}" srcOrd="2" destOrd="0" parTransId="{8BC707EE-FC94-4141-9F09-9F3EA5F3C89D}" sibTransId="{0E77B826-7053-4279-80B5-D71606213F60}"/>
    <dgm:cxn modelId="{83F6C8AF-1B36-48FC-843B-F27AB023F976}" srcId="{2DE852EF-B896-4F1D-BAD5-642AF82819AC}" destId="{1C865FC0-C830-4AD5-AC2F-D0C45B2A0501}" srcOrd="0" destOrd="0" parTransId="{B63AE1DF-1565-4514-A988-3B7773793D36}" sibTransId="{A07735BC-B0E5-4517-A11F-5133E95FC7C8}"/>
    <dgm:cxn modelId="{A8570FBA-29BB-4EA8-BF58-879AC6BB1BD6}" type="presOf" srcId="{E1228AA3-965D-490C-945A-6D2E54D9C094}" destId="{6C40D3B2-AD8E-4552-8F21-96BA48EAE167}" srcOrd="0" destOrd="0" presId="urn:microsoft.com/office/officeart/2018/2/layout/IconVerticalSolidList"/>
    <dgm:cxn modelId="{20BC98C1-AFD9-435E-883A-F310C109BD85}" srcId="{2DE852EF-B896-4F1D-BAD5-642AF82819AC}" destId="{6C26027C-5496-4E3E-83DF-2D91A121297A}" srcOrd="1" destOrd="0" parTransId="{C734397B-E34F-4AB1-9726-83E67E41C85A}" sibTransId="{AEA29E34-046D-45CC-974A-CDF01818C2C3}"/>
    <dgm:cxn modelId="{07C9D7FA-F859-4D92-A7C9-3CAA5738B4F8}" type="presOf" srcId="{6C26027C-5496-4E3E-83DF-2D91A121297A}" destId="{88BA6255-EF24-4574-A3FA-1D696CDBE38F}" srcOrd="0" destOrd="0" presId="urn:microsoft.com/office/officeart/2018/2/layout/IconVerticalSolidList"/>
    <dgm:cxn modelId="{A06FDB74-2FF1-45D0-AE45-5127FE2BD240}" type="presParOf" srcId="{4F3D95B2-4F4C-4EAD-892C-64C8AE2B628C}" destId="{9805EBBD-092A-435D-8F77-B4A733D1FBFB}" srcOrd="0" destOrd="0" presId="urn:microsoft.com/office/officeart/2018/2/layout/IconVerticalSolidList"/>
    <dgm:cxn modelId="{3E716F43-2175-4102-A697-5129E37F0705}" type="presParOf" srcId="{9805EBBD-092A-435D-8F77-B4A733D1FBFB}" destId="{556A9F56-54ED-44CF-868F-906E64334EA0}" srcOrd="0" destOrd="0" presId="urn:microsoft.com/office/officeart/2018/2/layout/IconVerticalSolidList"/>
    <dgm:cxn modelId="{AB59B0CA-267B-4AA8-A716-7FE00AE63E0E}" type="presParOf" srcId="{9805EBBD-092A-435D-8F77-B4A733D1FBFB}" destId="{8E1BE91F-C337-4C7F-BFA9-19C82D219FDE}" srcOrd="1" destOrd="0" presId="urn:microsoft.com/office/officeart/2018/2/layout/IconVerticalSolidList"/>
    <dgm:cxn modelId="{8C4B883E-BE48-4E7F-A27A-E3C0DB601136}" type="presParOf" srcId="{9805EBBD-092A-435D-8F77-B4A733D1FBFB}" destId="{549BF772-48B1-4C9F-A47C-C7EA58FD5D8E}" srcOrd="2" destOrd="0" presId="urn:microsoft.com/office/officeart/2018/2/layout/IconVerticalSolidList"/>
    <dgm:cxn modelId="{C9509939-165D-4A34-97BF-45DCFA70A6A3}" type="presParOf" srcId="{9805EBBD-092A-435D-8F77-B4A733D1FBFB}" destId="{6B747E2D-E2C0-4918-87CC-0087FD0BA7BF}" srcOrd="3" destOrd="0" presId="urn:microsoft.com/office/officeart/2018/2/layout/IconVerticalSolidList"/>
    <dgm:cxn modelId="{16945B5B-A73E-4C5A-BF26-A1622E0F6F79}" type="presParOf" srcId="{4F3D95B2-4F4C-4EAD-892C-64C8AE2B628C}" destId="{0C5B129B-EB11-4CB1-980B-E9A714D56BB2}" srcOrd="1" destOrd="0" presId="urn:microsoft.com/office/officeart/2018/2/layout/IconVerticalSolidList"/>
    <dgm:cxn modelId="{704FEF5F-A261-4C46-8D35-029D69415E73}" type="presParOf" srcId="{4F3D95B2-4F4C-4EAD-892C-64C8AE2B628C}" destId="{A77342FA-DC84-4EBB-B200-9B96EDC8A3CD}" srcOrd="2" destOrd="0" presId="urn:microsoft.com/office/officeart/2018/2/layout/IconVerticalSolidList"/>
    <dgm:cxn modelId="{385B12FC-5445-4735-A00D-49D278E490CB}" type="presParOf" srcId="{A77342FA-DC84-4EBB-B200-9B96EDC8A3CD}" destId="{DF05CA2C-C722-4605-B165-DDB28DF682AA}" srcOrd="0" destOrd="0" presId="urn:microsoft.com/office/officeart/2018/2/layout/IconVerticalSolidList"/>
    <dgm:cxn modelId="{503C5623-2F68-486B-A09F-EA3E3574AEE9}" type="presParOf" srcId="{A77342FA-DC84-4EBB-B200-9B96EDC8A3CD}" destId="{E136952E-40BA-4575-867A-04CB00CE637D}" srcOrd="1" destOrd="0" presId="urn:microsoft.com/office/officeart/2018/2/layout/IconVerticalSolidList"/>
    <dgm:cxn modelId="{D39E3A5D-AB79-447E-A707-FB0BE1E0C280}" type="presParOf" srcId="{A77342FA-DC84-4EBB-B200-9B96EDC8A3CD}" destId="{910104DD-6BD1-4083-A8CA-636E2F0DC167}" srcOrd="2" destOrd="0" presId="urn:microsoft.com/office/officeart/2018/2/layout/IconVerticalSolidList"/>
    <dgm:cxn modelId="{AD5FFD60-2EC4-4108-A8CC-A59C51AA9F2B}" type="presParOf" srcId="{A77342FA-DC84-4EBB-B200-9B96EDC8A3CD}" destId="{88BA6255-EF24-4574-A3FA-1D696CDBE38F}" srcOrd="3" destOrd="0" presId="urn:microsoft.com/office/officeart/2018/2/layout/IconVerticalSolidList"/>
    <dgm:cxn modelId="{CAA9EC77-D91C-40C3-A178-9E41288983E5}" type="presParOf" srcId="{4F3D95B2-4F4C-4EAD-892C-64C8AE2B628C}" destId="{4BF6398C-6B6D-465A-AE31-C62688F4EED5}" srcOrd="3" destOrd="0" presId="urn:microsoft.com/office/officeart/2018/2/layout/IconVerticalSolidList"/>
    <dgm:cxn modelId="{44F09C5F-D6E5-44DF-8589-CC12DFB62FE5}" type="presParOf" srcId="{4F3D95B2-4F4C-4EAD-892C-64C8AE2B628C}" destId="{63C257E3-189A-4073-A2A6-42D1E3DB87F3}" srcOrd="4" destOrd="0" presId="urn:microsoft.com/office/officeart/2018/2/layout/IconVerticalSolidList"/>
    <dgm:cxn modelId="{7B9B51FA-D1F6-4DBC-BE38-C5F25A9F8609}" type="presParOf" srcId="{63C257E3-189A-4073-A2A6-42D1E3DB87F3}" destId="{D315A394-BCCC-46D3-A8A1-748C12F0E668}" srcOrd="0" destOrd="0" presId="urn:microsoft.com/office/officeart/2018/2/layout/IconVerticalSolidList"/>
    <dgm:cxn modelId="{1A131265-527F-47C6-A8C9-677DC82B7873}" type="presParOf" srcId="{63C257E3-189A-4073-A2A6-42D1E3DB87F3}" destId="{B8F404F0-8F28-4661-A2E4-C3E37D77B9E9}" srcOrd="1" destOrd="0" presId="urn:microsoft.com/office/officeart/2018/2/layout/IconVerticalSolidList"/>
    <dgm:cxn modelId="{FD860908-3E46-4A19-A672-6C20CFA0F82E}" type="presParOf" srcId="{63C257E3-189A-4073-A2A6-42D1E3DB87F3}" destId="{F1748A39-9E45-459F-AABE-F9B3BCA823B4}" srcOrd="2" destOrd="0" presId="urn:microsoft.com/office/officeart/2018/2/layout/IconVerticalSolidList"/>
    <dgm:cxn modelId="{C8708288-CB31-4A7C-A702-187058B4688B}" type="presParOf" srcId="{63C257E3-189A-4073-A2A6-42D1E3DB87F3}" destId="{6C40D3B2-AD8E-4552-8F21-96BA48EAE1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48CBC8-E339-4296-9D86-1FCA17E30ABB}"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9AC2C83-046E-4F78-AB90-77E88A0B6539}">
      <dgm:prSet/>
      <dgm:spPr/>
      <dgm:t>
        <a:bodyPr/>
        <a:lstStyle/>
        <a:p>
          <a:pPr>
            <a:lnSpc>
              <a:spcPct val="100000"/>
            </a:lnSpc>
            <a:defRPr cap="all"/>
          </a:pPr>
          <a:r>
            <a:rPr lang="en-US"/>
            <a:t>Enhance productivity and accuracy in legal document processing.</a:t>
          </a:r>
        </a:p>
      </dgm:t>
    </dgm:pt>
    <dgm:pt modelId="{7ECC5FB9-8703-4183-AA47-DC94E4BF9FA7}" type="parTrans" cxnId="{71016665-8C2B-449C-B616-6DBF73FC5191}">
      <dgm:prSet/>
      <dgm:spPr/>
      <dgm:t>
        <a:bodyPr/>
        <a:lstStyle/>
        <a:p>
          <a:endParaRPr lang="en-US"/>
        </a:p>
      </dgm:t>
    </dgm:pt>
    <dgm:pt modelId="{1596A428-1396-45F5-84B6-B83693B01EC3}" type="sibTrans" cxnId="{71016665-8C2B-449C-B616-6DBF73FC5191}">
      <dgm:prSet/>
      <dgm:spPr/>
      <dgm:t>
        <a:bodyPr/>
        <a:lstStyle/>
        <a:p>
          <a:endParaRPr lang="en-US"/>
        </a:p>
      </dgm:t>
    </dgm:pt>
    <dgm:pt modelId="{C95AADFF-AAE8-4BB0-B050-F0B5B9B51199}">
      <dgm:prSet/>
      <dgm:spPr/>
      <dgm:t>
        <a:bodyPr/>
        <a:lstStyle/>
        <a:p>
          <a:pPr>
            <a:lnSpc>
              <a:spcPct val="100000"/>
            </a:lnSpc>
            <a:defRPr cap="all"/>
          </a:pPr>
          <a:r>
            <a:rPr lang="en-US"/>
            <a:t>Support in-depth legal research and informed decision-making.</a:t>
          </a:r>
        </a:p>
      </dgm:t>
    </dgm:pt>
    <dgm:pt modelId="{18FFD67D-81FE-4AE1-AD82-FB2475E8459D}" type="parTrans" cxnId="{C5338644-C792-4209-A1E3-43F08F9310FB}">
      <dgm:prSet/>
      <dgm:spPr/>
      <dgm:t>
        <a:bodyPr/>
        <a:lstStyle/>
        <a:p>
          <a:endParaRPr lang="en-US"/>
        </a:p>
      </dgm:t>
    </dgm:pt>
    <dgm:pt modelId="{DF820AA5-A324-4982-B60D-F298DFAFC80D}" type="sibTrans" cxnId="{C5338644-C792-4209-A1E3-43F08F9310FB}">
      <dgm:prSet/>
      <dgm:spPr/>
      <dgm:t>
        <a:bodyPr/>
        <a:lstStyle/>
        <a:p>
          <a:endParaRPr lang="en-US"/>
        </a:p>
      </dgm:t>
    </dgm:pt>
    <dgm:pt modelId="{A07091B0-1571-40EA-A40E-08DE02337989}">
      <dgm:prSet/>
      <dgm:spPr/>
      <dgm:t>
        <a:bodyPr/>
        <a:lstStyle/>
        <a:p>
          <a:pPr>
            <a:lnSpc>
              <a:spcPct val="100000"/>
            </a:lnSpc>
            <a:defRPr cap="all"/>
          </a:pPr>
          <a:r>
            <a:rPr lang="en-US"/>
            <a:t>Provide an essential tool for legal professionals, academics, and legal tech firms.</a:t>
          </a:r>
        </a:p>
      </dgm:t>
    </dgm:pt>
    <dgm:pt modelId="{72CFD5B2-70A2-48B5-B618-B688EB0D2E8F}" type="parTrans" cxnId="{68B876C5-14E6-44FF-B87A-AC85895C6796}">
      <dgm:prSet/>
      <dgm:spPr/>
      <dgm:t>
        <a:bodyPr/>
        <a:lstStyle/>
        <a:p>
          <a:endParaRPr lang="en-US"/>
        </a:p>
      </dgm:t>
    </dgm:pt>
    <dgm:pt modelId="{B13300A4-0DAE-415C-A4DE-ADC278340BF1}" type="sibTrans" cxnId="{68B876C5-14E6-44FF-B87A-AC85895C6796}">
      <dgm:prSet/>
      <dgm:spPr/>
      <dgm:t>
        <a:bodyPr/>
        <a:lstStyle/>
        <a:p>
          <a:endParaRPr lang="en-US"/>
        </a:p>
      </dgm:t>
    </dgm:pt>
    <dgm:pt modelId="{6231B8B9-7D40-45AE-A526-B598AF2C7C17}" type="pres">
      <dgm:prSet presAssocID="{4B48CBC8-E339-4296-9D86-1FCA17E30ABB}" presName="root" presStyleCnt="0">
        <dgm:presLayoutVars>
          <dgm:dir/>
          <dgm:resizeHandles val="exact"/>
        </dgm:presLayoutVars>
      </dgm:prSet>
      <dgm:spPr/>
    </dgm:pt>
    <dgm:pt modelId="{843874BE-B0EF-48D5-AB3A-17EDA400067E}" type="pres">
      <dgm:prSet presAssocID="{99AC2C83-046E-4F78-AB90-77E88A0B6539}" presName="compNode" presStyleCnt="0"/>
      <dgm:spPr/>
    </dgm:pt>
    <dgm:pt modelId="{360214D2-09E7-4806-BC0E-DF0566B5D337}" type="pres">
      <dgm:prSet presAssocID="{99AC2C83-046E-4F78-AB90-77E88A0B6539}" presName="iconBgRect" presStyleLbl="bgShp" presStyleIdx="0" presStyleCnt="3"/>
      <dgm:spPr/>
    </dgm:pt>
    <dgm:pt modelId="{2CA13D43-57A5-4D77-BC7D-4CE8CBB925F1}" type="pres">
      <dgm:prSet presAssocID="{99AC2C83-046E-4F78-AB90-77E88A0B653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65DDB872-D391-4051-979D-56DB0EC8A989}" type="pres">
      <dgm:prSet presAssocID="{99AC2C83-046E-4F78-AB90-77E88A0B6539}" presName="spaceRect" presStyleCnt="0"/>
      <dgm:spPr/>
    </dgm:pt>
    <dgm:pt modelId="{001B76C8-E4FF-44D4-A19E-D58C2E4C23FA}" type="pres">
      <dgm:prSet presAssocID="{99AC2C83-046E-4F78-AB90-77E88A0B6539}" presName="textRect" presStyleLbl="revTx" presStyleIdx="0" presStyleCnt="3">
        <dgm:presLayoutVars>
          <dgm:chMax val="1"/>
          <dgm:chPref val="1"/>
        </dgm:presLayoutVars>
      </dgm:prSet>
      <dgm:spPr/>
    </dgm:pt>
    <dgm:pt modelId="{F182FB84-DC47-4BCB-A79A-A4F92B5E68AE}" type="pres">
      <dgm:prSet presAssocID="{1596A428-1396-45F5-84B6-B83693B01EC3}" presName="sibTrans" presStyleCnt="0"/>
      <dgm:spPr/>
    </dgm:pt>
    <dgm:pt modelId="{8882C0A8-8D03-4AFC-8EA5-61B20AB7B7AA}" type="pres">
      <dgm:prSet presAssocID="{C95AADFF-AAE8-4BB0-B050-F0B5B9B51199}" presName="compNode" presStyleCnt="0"/>
      <dgm:spPr/>
    </dgm:pt>
    <dgm:pt modelId="{49D22216-ADDE-46F1-8EC5-511D9D60F098}" type="pres">
      <dgm:prSet presAssocID="{C95AADFF-AAE8-4BB0-B050-F0B5B9B51199}" presName="iconBgRect" presStyleLbl="bgShp" presStyleIdx="1" presStyleCnt="3"/>
      <dgm:spPr/>
    </dgm:pt>
    <dgm:pt modelId="{B7093EEF-C05E-4E18-9105-DDE7121AB581}" type="pres">
      <dgm:prSet presAssocID="{C95AADFF-AAE8-4BB0-B050-F0B5B9B511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dge"/>
        </a:ext>
      </dgm:extLst>
    </dgm:pt>
    <dgm:pt modelId="{58EA8B8B-9EE1-4728-9679-2AE9815689EF}" type="pres">
      <dgm:prSet presAssocID="{C95AADFF-AAE8-4BB0-B050-F0B5B9B51199}" presName="spaceRect" presStyleCnt="0"/>
      <dgm:spPr/>
    </dgm:pt>
    <dgm:pt modelId="{46CA8FBB-E0B4-4616-9C0F-3117E0E996C8}" type="pres">
      <dgm:prSet presAssocID="{C95AADFF-AAE8-4BB0-B050-F0B5B9B51199}" presName="textRect" presStyleLbl="revTx" presStyleIdx="1" presStyleCnt="3">
        <dgm:presLayoutVars>
          <dgm:chMax val="1"/>
          <dgm:chPref val="1"/>
        </dgm:presLayoutVars>
      </dgm:prSet>
      <dgm:spPr/>
    </dgm:pt>
    <dgm:pt modelId="{116043B8-F204-447B-8B2D-50816FAAD802}" type="pres">
      <dgm:prSet presAssocID="{DF820AA5-A324-4982-B60D-F298DFAFC80D}" presName="sibTrans" presStyleCnt="0"/>
      <dgm:spPr/>
    </dgm:pt>
    <dgm:pt modelId="{6DF141C3-97CF-4B03-BCEA-0D7A73A28F9E}" type="pres">
      <dgm:prSet presAssocID="{A07091B0-1571-40EA-A40E-08DE02337989}" presName="compNode" presStyleCnt="0"/>
      <dgm:spPr/>
    </dgm:pt>
    <dgm:pt modelId="{9F69396F-1D47-4A0C-B22D-EE78F79A7D4F}" type="pres">
      <dgm:prSet presAssocID="{A07091B0-1571-40EA-A40E-08DE02337989}" presName="iconBgRect" presStyleLbl="bgShp" presStyleIdx="2" presStyleCnt="3"/>
      <dgm:spPr/>
    </dgm:pt>
    <dgm:pt modelId="{0DAF87D6-57FD-43FC-B384-FB9E0AEB6E8C}" type="pres">
      <dgm:prSet presAssocID="{A07091B0-1571-40EA-A40E-08DE023379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200A6662-CF52-486C-B747-8E1A6AF6961A}" type="pres">
      <dgm:prSet presAssocID="{A07091B0-1571-40EA-A40E-08DE02337989}" presName="spaceRect" presStyleCnt="0"/>
      <dgm:spPr/>
    </dgm:pt>
    <dgm:pt modelId="{D4526321-7A39-44AB-8D5F-FD48FAD4B9F9}" type="pres">
      <dgm:prSet presAssocID="{A07091B0-1571-40EA-A40E-08DE02337989}" presName="textRect" presStyleLbl="revTx" presStyleIdx="2" presStyleCnt="3">
        <dgm:presLayoutVars>
          <dgm:chMax val="1"/>
          <dgm:chPref val="1"/>
        </dgm:presLayoutVars>
      </dgm:prSet>
      <dgm:spPr/>
    </dgm:pt>
  </dgm:ptLst>
  <dgm:cxnLst>
    <dgm:cxn modelId="{44844400-9112-4F4E-B19D-DA5EB4C96342}" type="presOf" srcId="{99AC2C83-046E-4F78-AB90-77E88A0B6539}" destId="{001B76C8-E4FF-44D4-A19E-D58C2E4C23FA}" srcOrd="0" destOrd="0" presId="urn:microsoft.com/office/officeart/2018/5/layout/IconCircleLabelList"/>
    <dgm:cxn modelId="{27E25E2E-896F-45DE-BC29-7A2F0EEF0B92}" type="presOf" srcId="{4B48CBC8-E339-4296-9D86-1FCA17E30ABB}" destId="{6231B8B9-7D40-45AE-A526-B598AF2C7C17}" srcOrd="0" destOrd="0" presId="urn:microsoft.com/office/officeart/2018/5/layout/IconCircleLabelList"/>
    <dgm:cxn modelId="{C5338644-C792-4209-A1E3-43F08F9310FB}" srcId="{4B48CBC8-E339-4296-9D86-1FCA17E30ABB}" destId="{C95AADFF-AAE8-4BB0-B050-F0B5B9B51199}" srcOrd="1" destOrd="0" parTransId="{18FFD67D-81FE-4AE1-AD82-FB2475E8459D}" sibTransId="{DF820AA5-A324-4982-B60D-F298DFAFC80D}"/>
    <dgm:cxn modelId="{71016665-8C2B-449C-B616-6DBF73FC5191}" srcId="{4B48CBC8-E339-4296-9D86-1FCA17E30ABB}" destId="{99AC2C83-046E-4F78-AB90-77E88A0B6539}" srcOrd="0" destOrd="0" parTransId="{7ECC5FB9-8703-4183-AA47-DC94E4BF9FA7}" sibTransId="{1596A428-1396-45F5-84B6-B83693B01EC3}"/>
    <dgm:cxn modelId="{A69E739E-4925-4122-9814-CF6911E4F8CE}" type="presOf" srcId="{C95AADFF-AAE8-4BB0-B050-F0B5B9B51199}" destId="{46CA8FBB-E0B4-4616-9C0F-3117E0E996C8}" srcOrd="0" destOrd="0" presId="urn:microsoft.com/office/officeart/2018/5/layout/IconCircleLabelList"/>
    <dgm:cxn modelId="{68B876C5-14E6-44FF-B87A-AC85895C6796}" srcId="{4B48CBC8-E339-4296-9D86-1FCA17E30ABB}" destId="{A07091B0-1571-40EA-A40E-08DE02337989}" srcOrd="2" destOrd="0" parTransId="{72CFD5B2-70A2-48B5-B618-B688EB0D2E8F}" sibTransId="{B13300A4-0DAE-415C-A4DE-ADC278340BF1}"/>
    <dgm:cxn modelId="{AD6960E5-475F-4FC2-B9B5-56AE6F2DFAFB}" type="presOf" srcId="{A07091B0-1571-40EA-A40E-08DE02337989}" destId="{D4526321-7A39-44AB-8D5F-FD48FAD4B9F9}" srcOrd="0" destOrd="0" presId="urn:microsoft.com/office/officeart/2018/5/layout/IconCircleLabelList"/>
    <dgm:cxn modelId="{D302E4C8-7CE7-4C94-BA43-14DD533DADD6}" type="presParOf" srcId="{6231B8B9-7D40-45AE-A526-B598AF2C7C17}" destId="{843874BE-B0EF-48D5-AB3A-17EDA400067E}" srcOrd="0" destOrd="0" presId="urn:microsoft.com/office/officeart/2018/5/layout/IconCircleLabelList"/>
    <dgm:cxn modelId="{70F5EE51-F345-489D-8172-F2EE6CC2BD12}" type="presParOf" srcId="{843874BE-B0EF-48D5-AB3A-17EDA400067E}" destId="{360214D2-09E7-4806-BC0E-DF0566B5D337}" srcOrd="0" destOrd="0" presId="urn:microsoft.com/office/officeart/2018/5/layout/IconCircleLabelList"/>
    <dgm:cxn modelId="{A44E23B1-E8F1-4D05-8C9C-F5D3AD4ACFA1}" type="presParOf" srcId="{843874BE-B0EF-48D5-AB3A-17EDA400067E}" destId="{2CA13D43-57A5-4D77-BC7D-4CE8CBB925F1}" srcOrd="1" destOrd="0" presId="urn:microsoft.com/office/officeart/2018/5/layout/IconCircleLabelList"/>
    <dgm:cxn modelId="{7357BB52-B020-4F82-8799-50A546298410}" type="presParOf" srcId="{843874BE-B0EF-48D5-AB3A-17EDA400067E}" destId="{65DDB872-D391-4051-979D-56DB0EC8A989}" srcOrd="2" destOrd="0" presId="urn:microsoft.com/office/officeart/2018/5/layout/IconCircleLabelList"/>
    <dgm:cxn modelId="{A2299FA6-FD60-4E35-890A-2F8668B67305}" type="presParOf" srcId="{843874BE-B0EF-48D5-AB3A-17EDA400067E}" destId="{001B76C8-E4FF-44D4-A19E-D58C2E4C23FA}" srcOrd="3" destOrd="0" presId="urn:microsoft.com/office/officeart/2018/5/layout/IconCircleLabelList"/>
    <dgm:cxn modelId="{F6584C1A-863F-4B11-8958-579373C6582E}" type="presParOf" srcId="{6231B8B9-7D40-45AE-A526-B598AF2C7C17}" destId="{F182FB84-DC47-4BCB-A79A-A4F92B5E68AE}" srcOrd="1" destOrd="0" presId="urn:microsoft.com/office/officeart/2018/5/layout/IconCircleLabelList"/>
    <dgm:cxn modelId="{366AD51D-3E50-428C-9F9E-64E4A2874632}" type="presParOf" srcId="{6231B8B9-7D40-45AE-A526-B598AF2C7C17}" destId="{8882C0A8-8D03-4AFC-8EA5-61B20AB7B7AA}" srcOrd="2" destOrd="0" presId="urn:microsoft.com/office/officeart/2018/5/layout/IconCircleLabelList"/>
    <dgm:cxn modelId="{BF76B152-7E1D-4213-B9F3-90571448B1C5}" type="presParOf" srcId="{8882C0A8-8D03-4AFC-8EA5-61B20AB7B7AA}" destId="{49D22216-ADDE-46F1-8EC5-511D9D60F098}" srcOrd="0" destOrd="0" presId="urn:microsoft.com/office/officeart/2018/5/layout/IconCircleLabelList"/>
    <dgm:cxn modelId="{AC83E943-4BC7-4289-A293-777EC70D8EFE}" type="presParOf" srcId="{8882C0A8-8D03-4AFC-8EA5-61B20AB7B7AA}" destId="{B7093EEF-C05E-4E18-9105-DDE7121AB581}" srcOrd="1" destOrd="0" presId="urn:microsoft.com/office/officeart/2018/5/layout/IconCircleLabelList"/>
    <dgm:cxn modelId="{5A0F773D-6D2B-4B71-AB04-BF3C040FE556}" type="presParOf" srcId="{8882C0A8-8D03-4AFC-8EA5-61B20AB7B7AA}" destId="{58EA8B8B-9EE1-4728-9679-2AE9815689EF}" srcOrd="2" destOrd="0" presId="urn:microsoft.com/office/officeart/2018/5/layout/IconCircleLabelList"/>
    <dgm:cxn modelId="{044FCF9E-56D2-449D-A6B3-ED29F4BDEB65}" type="presParOf" srcId="{8882C0A8-8D03-4AFC-8EA5-61B20AB7B7AA}" destId="{46CA8FBB-E0B4-4616-9C0F-3117E0E996C8}" srcOrd="3" destOrd="0" presId="urn:microsoft.com/office/officeart/2018/5/layout/IconCircleLabelList"/>
    <dgm:cxn modelId="{F40BA400-B735-4569-95C0-78FBD713E72C}" type="presParOf" srcId="{6231B8B9-7D40-45AE-A526-B598AF2C7C17}" destId="{116043B8-F204-447B-8B2D-50816FAAD802}" srcOrd="3" destOrd="0" presId="urn:microsoft.com/office/officeart/2018/5/layout/IconCircleLabelList"/>
    <dgm:cxn modelId="{EE8945C3-F5C0-4BBB-B330-33D473563380}" type="presParOf" srcId="{6231B8B9-7D40-45AE-A526-B598AF2C7C17}" destId="{6DF141C3-97CF-4B03-BCEA-0D7A73A28F9E}" srcOrd="4" destOrd="0" presId="urn:microsoft.com/office/officeart/2018/5/layout/IconCircleLabelList"/>
    <dgm:cxn modelId="{74F7C1EA-2418-4A84-8012-62B555C8C0FA}" type="presParOf" srcId="{6DF141C3-97CF-4B03-BCEA-0D7A73A28F9E}" destId="{9F69396F-1D47-4A0C-B22D-EE78F79A7D4F}" srcOrd="0" destOrd="0" presId="urn:microsoft.com/office/officeart/2018/5/layout/IconCircleLabelList"/>
    <dgm:cxn modelId="{7EA559F8-C4C4-48AF-933E-30CD71F18718}" type="presParOf" srcId="{6DF141C3-97CF-4B03-BCEA-0D7A73A28F9E}" destId="{0DAF87D6-57FD-43FC-B384-FB9E0AEB6E8C}" srcOrd="1" destOrd="0" presId="urn:microsoft.com/office/officeart/2018/5/layout/IconCircleLabelList"/>
    <dgm:cxn modelId="{799466B8-A9D5-4323-953C-64A9FE02A610}" type="presParOf" srcId="{6DF141C3-97CF-4B03-BCEA-0D7A73A28F9E}" destId="{200A6662-CF52-486C-B747-8E1A6AF6961A}" srcOrd="2" destOrd="0" presId="urn:microsoft.com/office/officeart/2018/5/layout/IconCircleLabelList"/>
    <dgm:cxn modelId="{68FEA5D1-7E85-4AE9-B411-E41DF8F36A00}" type="presParOf" srcId="{6DF141C3-97CF-4B03-BCEA-0D7A73A28F9E}" destId="{D4526321-7A39-44AB-8D5F-FD48FAD4B9F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6AF16F-A484-4F8A-B614-55497D4205D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286AFF6-DF86-452A-9618-4CF3C89CAAB9}">
      <dgm:prSet/>
      <dgm:spPr/>
      <dgm:t>
        <a:bodyPr/>
        <a:lstStyle/>
        <a:p>
          <a:r>
            <a:rPr lang="en-US"/>
            <a:t>PEGASUS for legal document summarization:- This model (</a:t>
          </a:r>
          <a:r>
            <a:rPr lang="en-US">
              <a:hlinkClick xmlns:r="http://schemas.openxmlformats.org/officeDocument/2006/relationships" r:id="rId1"/>
            </a:rPr>
            <a:t>https://huggingface.co/nsi319/legal-pegasus</a:t>
          </a:r>
          <a:r>
            <a:rPr lang="en-US"/>
            <a:t>) was used to perform abstractive summarization task on legal documents. The dataset used is government website  (</a:t>
          </a:r>
          <a:r>
            <a:rPr lang="en-US">
              <a:hlinkClick xmlns:r="http://schemas.openxmlformats.org/officeDocument/2006/relationships" r:id="rId2"/>
            </a:rPr>
            <a:t>https://www.sec.gov/litigation/litreleases</a:t>
          </a:r>
          <a:r>
            <a:rPr lang="en-US"/>
            <a:t>) which consists of more than 2700 litigation releases and complaints.</a:t>
          </a:r>
        </a:p>
      </dgm:t>
    </dgm:pt>
    <dgm:pt modelId="{82088BBD-FA11-4789-8FCB-CBD1388F6F46}" type="parTrans" cxnId="{834887F4-392A-4257-9564-21243CE297E2}">
      <dgm:prSet/>
      <dgm:spPr/>
      <dgm:t>
        <a:bodyPr/>
        <a:lstStyle/>
        <a:p>
          <a:endParaRPr lang="en-US"/>
        </a:p>
      </dgm:t>
    </dgm:pt>
    <dgm:pt modelId="{E86A0D02-BB56-4A61-AA19-592BDFE03ACB}" type="sibTrans" cxnId="{834887F4-392A-4257-9564-21243CE297E2}">
      <dgm:prSet/>
      <dgm:spPr/>
      <dgm:t>
        <a:bodyPr/>
        <a:lstStyle/>
        <a:p>
          <a:endParaRPr lang="en-US"/>
        </a:p>
      </dgm:t>
    </dgm:pt>
    <dgm:pt modelId="{8DDBCF0C-8035-4896-8F7F-2E310D2DD875}">
      <dgm:prSet/>
      <dgm:spPr/>
      <dgm:t>
        <a:bodyPr/>
        <a:lstStyle/>
        <a:p>
          <a:r>
            <a:rPr lang="en-US"/>
            <a:t>The maximum length of input sequence is 1024 tokens.</a:t>
          </a:r>
        </a:p>
      </dgm:t>
    </dgm:pt>
    <dgm:pt modelId="{1360BD31-EDFE-443B-8E51-3444020AF542}" type="parTrans" cxnId="{19B6740B-5B68-493E-8278-AF29DD670159}">
      <dgm:prSet/>
      <dgm:spPr/>
      <dgm:t>
        <a:bodyPr/>
        <a:lstStyle/>
        <a:p>
          <a:endParaRPr lang="en-US"/>
        </a:p>
      </dgm:t>
    </dgm:pt>
    <dgm:pt modelId="{4790DDC9-2B20-4A24-909F-5B29104EB65D}" type="sibTrans" cxnId="{19B6740B-5B68-493E-8278-AF29DD670159}">
      <dgm:prSet/>
      <dgm:spPr/>
      <dgm:t>
        <a:bodyPr/>
        <a:lstStyle/>
        <a:p>
          <a:endParaRPr lang="en-US"/>
        </a:p>
      </dgm:t>
    </dgm:pt>
    <dgm:pt modelId="{590BA8CB-BE83-41F3-9892-4C4BCD47E6E5}">
      <dgm:prSet/>
      <dgm:spPr/>
      <dgm:t>
        <a:bodyPr/>
        <a:lstStyle/>
        <a:p>
          <a:r>
            <a:rPr lang="en-US"/>
            <a:t>The dataset (</a:t>
          </a:r>
          <a:r>
            <a:rPr lang="en-US">
              <a:hlinkClick xmlns:r="http://schemas.openxmlformats.org/officeDocument/2006/relationships" r:id="rId3"/>
            </a:rPr>
            <a:t>https://huggingface.co/datasets/ninadn/indian-legal</a:t>
          </a:r>
          <a:r>
            <a:rPr lang="en-US"/>
            <a:t>) used for fine-tuning the Pegasus model consists of text articles consisting of legal court proceedings in India along with their corresponding summaries.</a:t>
          </a:r>
        </a:p>
      </dgm:t>
    </dgm:pt>
    <dgm:pt modelId="{BEAA6B68-35C9-485E-98D8-5348F50638C6}" type="parTrans" cxnId="{72A5FADB-CD84-4143-A60E-B7F8020D8683}">
      <dgm:prSet/>
      <dgm:spPr/>
      <dgm:t>
        <a:bodyPr/>
        <a:lstStyle/>
        <a:p>
          <a:endParaRPr lang="en-US"/>
        </a:p>
      </dgm:t>
    </dgm:pt>
    <dgm:pt modelId="{7E7F634C-59F5-43DA-B7E1-43DC9006D701}" type="sibTrans" cxnId="{72A5FADB-CD84-4143-A60E-B7F8020D8683}">
      <dgm:prSet/>
      <dgm:spPr/>
      <dgm:t>
        <a:bodyPr/>
        <a:lstStyle/>
        <a:p>
          <a:endParaRPr lang="en-US"/>
        </a:p>
      </dgm:t>
    </dgm:pt>
    <dgm:pt modelId="{0370E981-C6EE-4DD8-B2EB-34285860E5B0}" type="pres">
      <dgm:prSet presAssocID="{186AF16F-A484-4F8A-B614-55497D4205D3}" presName="root" presStyleCnt="0">
        <dgm:presLayoutVars>
          <dgm:dir/>
          <dgm:resizeHandles val="exact"/>
        </dgm:presLayoutVars>
      </dgm:prSet>
      <dgm:spPr/>
    </dgm:pt>
    <dgm:pt modelId="{7349D59D-3D4A-44BC-B147-15FEDE518EDA}" type="pres">
      <dgm:prSet presAssocID="{4286AFF6-DF86-452A-9618-4CF3C89CAAB9}" presName="compNode" presStyleCnt="0"/>
      <dgm:spPr/>
    </dgm:pt>
    <dgm:pt modelId="{B17EF172-0E06-43CE-BA58-6F2500E16CC4}" type="pres">
      <dgm:prSet presAssocID="{4286AFF6-DF86-452A-9618-4CF3C89CAAB9}" presName="bgRect" presStyleLbl="bgShp" presStyleIdx="0" presStyleCnt="3"/>
      <dgm:spPr/>
    </dgm:pt>
    <dgm:pt modelId="{5CF9FA53-361A-424E-88B8-192738DD4FD3}" type="pres">
      <dgm:prSet presAssocID="{4286AFF6-DF86-452A-9618-4CF3C89CAAB9}"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cument"/>
        </a:ext>
      </dgm:extLst>
    </dgm:pt>
    <dgm:pt modelId="{7A1C5BD1-8C01-4D56-91EF-197B77D81DD3}" type="pres">
      <dgm:prSet presAssocID="{4286AFF6-DF86-452A-9618-4CF3C89CAAB9}" presName="spaceRect" presStyleCnt="0"/>
      <dgm:spPr/>
    </dgm:pt>
    <dgm:pt modelId="{D02BE4BD-FC49-4F81-8295-7552E387C24D}" type="pres">
      <dgm:prSet presAssocID="{4286AFF6-DF86-452A-9618-4CF3C89CAAB9}" presName="parTx" presStyleLbl="revTx" presStyleIdx="0" presStyleCnt="3">
        <dgm:presLayoutVars>
          <dgm:chMax val="0"/>
          <dgm:chPref val="0"/>
        </dgm:presLayoutVars>
      </dgm:prSet>
      <dgm:spPr/>
    </dgm:pt>
    <dgm:pt modelId="{441F4034-4811-4CED-9852-70C7D46DFA02}" type="pres">
      <dgm:prSet presAssocID="{E86A0D02-BB56-4A61-AA19-592BDFE03ACB}" presName="sibTrans" presStyleCnt="0"/>
      <dgm:spPr/>
    </dgm:pt>
    <dgm:pt modelId="{2C4F32F9-0D44-4F98-841B-B34F401D7410}" type="pres">
      <dgm:prSet presAssocID="{8DDBCF0C-8035-4896-8F7F-2E310D2DD875}" presName="compNode" presStyleCnt="0"/>
      <dgm:spPr/>
    </dgm:pt>
    <dgm:pt modelId="{99CAB124-4B87-49C0-A941-47B4C40DF232}" type="pres">
      <dgm:prSet presAssocID="{8DDBCF0C-8035-4896-8F7F-2E310D2DD875}" presName="bgRect" presStyleLbl="bgShp" presStyleIdx="1" presStyleCnt="3"/>
      <dgm:spPr/>
    </dgm:pt>
    <dgm:pt modelId="{32FE03AB-4714-4E7F-9CD8-99307EADE126}" type="pres">
      <dgm:prSet presAssocID="{8DDBCF0C-8035-4896-8F7F-2E310D2DD875}"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Coins"/>
        </a:ext>
      </dgm:extLst>
    </dgm:pt>
    <dgm:pt modelId="{E2430467-7088-469D-A5DA-A1AB55FF96C1}" type="pres">
      <dgm:prSet presAssocID="{8DDBCF0C-8035-4896-8F7F-2E310D2DD875}" presName="spaceRect" presStyleCnt="0"/>
      <dgm:spPr/>
    </dgm:pt>
    <dgm:pt modelId="{9B66B136-AFAD-4341-A386-CF8EDB052BA5}" type="pres">
      <dgm:prSet presAssocID="{8DDBCF0C-8035-4896-8F7F-2E310D2DD875}" presName="parTx" presStyleLbl="revTx" presStyleIdx="1" presStyleCnt="3">
        <dgm:presLayoutVars>
          <dgm:chMax val="0"/>
          <dgm:chPref val="0"/>
        </dgm:presLayoutVars>
      </dgm:prSet>
      <dgm:spPr/>
    </dgm:pt>
    <dgm:pt modelId="{363A828D-6458-4F3C-894E-22C3CFC7470E}" type="pres">
      <dgm:prSet presAssocID="{4790DDC9-2B20-4A24-909F-5B29104EB65D}" presName="sibTrans" presStyleCnt="0"/>
      <dgm:spPr/>
    </dgm:pt>
    <dgm:pt modelId="{A5903FA2-5DA5-409F-8F81-4FA7B8E117F8}" type="pres">
      <dgm:prSet presAssocID="{590BA8CB-BE83-41F3-9892-4C4BCD47E6E5}" presName="compNode" presStyleCnt="0"/>
      <dgm:spPr/>
    </dgm:pt>
    <dgm:pt modelId="{19E262CB-EA1C-44E8-87A0-F4804AD21A9E}" type="pres">
      <dgm:prSet presAssocID="{590BA8CB-BE83-41F3-9892-4C4BCD47E6E5}" presName="bgRect" presStyleLbl="bgShp" presStyleIdx="2" presStyleCnt="3"/>
      <dgm:spPr/>
    </dgm:pt>
    <dgm:pt modelId="{A8C193DE-2B6F-4C96-917D-687DD9196721}" type="pres">
      <dgm:prSet presAssocID="{590BA8CB-BE83-41F3-9892-4C4BCD47E6E5}"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Database"/>
        </a:ext>
      </dgm:extLst>
    </dgm:pt>
    <dgm:pt modelId="{C0D602AD-687C-4E87-B7FA-EBAD1E23DA37}" type="pres">
      <dgm:prSet presAssocID="{590BA8CB-BE83-41F3-9892-4C4BCD47E6E5}" presName="spaceRect" presStyleCnt="0"/>
      <dgm:spPr/>
    </dgm:pt>
    <dgm:pt modelId="{7516FE4B-EBBB-4820-9AF3-82885E92C8B1}" type="pres">
      <dgm:prSet presAssocID="{590BA8CB-BE83-41F3-9892-4C4BCD47E6E5}" presName="parTx" presStyleLbl="revTx" presStyleIdx="2" presStyleCnt="3">
        <dgm:presLayoutVars>
          <dgm:chMax val="0"/>
          <dgm:chPref val="0"/>
        </dgm:presLayoutVars>
      </dgm:prSet>
      <dgm:spPr/>
    </dgm:pt>
  </dgm:ptLst>
  <dgm:cxnLst>
    <dgm:cxn modelId="{19B6740B-5B68-493E-8278-AF29DD670159}" srcId="{186AF16F-A484-4F8A-B614-55497D4205D3}" destId="{8DDBCF0C-8035-4896-8F7F-2E310D2DD875}" srcOrd="1" destOrd="0" parTransId="{1360BD31-EDFE-443B-8E51-3444020AF542}" sibTransId="{4790DDC9-2B20-4A24-909F-5B29104EB65D}"/>
    <dgm:cxn modelId="{A71C362A-475B-47DD-8D05-F311776F97C1}" type="presOf" srcId="{186AF16F-A484-4F8A-B614-55497D4205D3}" destId="{0370E981-C6EE-4DD8-B2EB-34285860E5B0}" srcOrd="0" destOrd="0" presId="urn:microsoft.com/office/officeart/2018/2/layout/IconVerticalSolidList"/>
    <dgm:cxn modelId="{30C6DC2F-532B-4075-B157-0510AEA92B91}" type="presOf" srcId="{4286AFF6-DF86-452A-9618-4CF3C89CAAB9}" destId="{D02BE4BD-FC49-4F81-8295-7552E387C24D}" srcOrd="0" destOrd="0" presId="urn:microsoft.com/office/officeart/2018/2/layout/IconVerticalSolidList"/>
    <dgm:cxn modelId="{851EB531-7F71-42D6-8A65-4A29FEC5396F}" type="presOf" srcId="{590BA8CB-BE83-41F3-9892-4C4BCD47E6E5}" destId="{7516FE4B-EBBB-4820-9AF3-82885E92C8B1}" srcOrd="0" destOrd="0" presId="urn:microsoft.com/office/officeart/2018/2/layout/IconVerticalSolidList"/>
    <dgm:cxn modelId="{72A5FADB-CD84-4143-A60E-B7F8020D8683}" srcId="{186AF16F-A484-4F8A-B614-55497D4205D3}" destId="{590BA8CB-BE83-41F3-9892-4C4BCD47E6E5}" srcOrd="2" destOrd="0" parTransId="{BEAA6B68-35C9-485E-98D8-5348F50638C6}" sibTransId="{7E7F634C-59F5-43DA-B7E1-43DC9006D701}"/>
    <dgm:cxn modelId="{834887F4-392A-4257-9564-21243CE297E2}" srcId="{186AF16F-A484-4F8A-B614-55497D4205D3}" destId="{4286AFF6-DF86-452A-9618-4CF3C89CAAB9}" srcOrd="0" destOrd="0" parTransId="{82088BBD-FA11-4789-8FCB-CBD1388F6F46}" sibTransId="{E86A0D02-BB56-4A61-AA19-592BDFE03ACB}"/>
    <dgm:cxn modelId="{A5FFBCFF-C8C4-426E-B03E-CC06E9D8E318}" type="presOf" srcId="{8DDBCF0C-8035-4896-8F7F-2E310D2DD875}" destId="{9B66B136-AFAD-4341-A386-CF8EDB052BA5}" srcOrd="0" destOrd="0" presId="urn:microsoft.com/office/officeart/2018/2/layout/IconVerticalSolidList"/>
    <dgm:cxn modelId="{660A6E07-A957-4BA0-B767-98118106B719}" type="presParOf" srcId="{0370E981-C6EE-4DD8-B2EB-34285860E5B0}" destId="{7349D59D-3D4A-44BC-B147-15FEDE518EDA}" srcOrd="0" destOrd="0" presId="urn:microsoft.com/office/officeart/2018/2/layout/IconVerticalSolidList"/>
    <dgm:cxn modelId="{81327C52-C706-4D51-9D4B-037623136777}" type="presParOf" srcId="{7349D59D-3D4A-44BC-B147-15FEDE518EDA}" destId="{B17EF172-0E06-43CE-BA58-6F2500E16CC4}" srcOrd="0" destOrd="0" presId="urn:microsoft.com/office/officeart/2018/2/layout/IconVerticalSolidList"/>
    <dgm:cxn modelId="{D03F5D1E-24CC-4C0A-A619-F84F57F31335}" type="presParOf" srcId="{7349D59D-3D4A-44BC-B147-15FEDE518EDA}" destId="{5CF9FA53-361A-424E-88B8-192738DD4FD3}" srcOrd="1" destOrd="0" presId="urn:microsoft.com/office/officeart/2018/2/layout/IconVerticalSolidList"/>
    <dgm:cxn modelId="{93E740DC-0DB8-4E62-B6D0-3211001596B8}" type="presParOf" srcId="{7349D59D-3D4A-44BC-B147-15FEDE518EDA}" destId="{7A1C5BD1-8C01-4D56-91EF-197B77D81DD3}" srcOrd="2" destOrd="0" presId="urn:microsoft.com/office/officeart/2018/2/layout/IconVerticalSolidList"/>
    <dgm:cxn modelId="{476C59B3-E86D-4D8B-8707-4D1A9135B1F7}" type="presParOf" srcId="{7349D59D-3D4A-44BC-B147-15FEDE518EDA}" destId="{D02BE4BD-FC49-4F81-8295-7552E387C24D}" srcOrd="3" destOrd="0" presId="urn:microsoft.com/office/officeart/2018/2/layout/IconVerticalSolidList"/>
    <dgm:cxn modelId="{C8822E9C-363A-477A-9623-2864358E8B5F}" type="presParOf" srcId="{0370E981-C6EE-4DD8-B2EB-34285860E5B0}" destId="{441F4034-4811-4CED-9852-70C7D46DFA02}" srcOrd="1" destOrd="0" presId="urn:microsoft.com/office/officeart/2018/2/layout/IconVerticalSolidList"/>
    <dgm:cxn modelId="{AFDE7D97-CE83-4A02-8C90-F62DE609DD77}" type="presParOf" srcId="{0370E981-C6EE-4DD8-B2EB-34285860E5B0}" destId="{2C4F32F9-0D44-4F98-841B-B34F401D7410}" srcOrd="2" destOrd="0" presId="urn:microsoft.com/office/officeart/2018/2/layout/IconVerticalSolidList"/>
    <dgm:cxn modelId="{90AD5EF7-6B6D-4042-9891-B6DEBDCB28A8}" type="presParOf" srcId="{2C4F32F9-0D44-4F98-841B-B34F401D7410}" destId="{99CAB124-4B87-49C0-A941-47B4C40DF232}" srcOrd="0" destOrd="0" presId="urn:microsoft.com/office/officeart/2018/2/layout/IconVerticalSolidList"/>
    <dgm:cxn modelId="{992223E7-A30A-463C-9114-57B2E3668918}" type="presParOf" srcId="{2C4F32F9-0D44-4F98-841B-B34F401D7410}" destId="{32FE03AB-4714-4E7F-9CD8-99307EADE126}" srcOrd="1" destOrd="0" presId="urn:microsoft.com/office/officeart/2018/2/layout/IconVerticalSolidList"/>
    <dgm:cxn modelId="{09F1AE98-5824-405B-9445-CEE56972F285}" type="presParOf" srcId="{2C4F32F9-0D44-4F98-841B-B34F401D7410}" destId="{E2430467-7088-469D-A5DA-A1AB55FF96C1}" srcOrd="2" destOrd="0" presId="urn:microsoft.com/office/officeart/2018/2/layout/IconVerticalSolidList"/>
    <dgm:cxn modelId="{1D133BE5-5325-46F6-9FB2-F7F3AF78DB5D}" type="presParOf" srcId="{2C4F32F9-0D44-4F98-841B-B34F401D7410}" destId="{9B66B136-AFAD-4341-A386-CF8EDB052BA5}" srcOrd="3" destOrd="0" presId="urn:microsoft.com/office/officeart/2018/2/layout/IconVerticalSolidList"/>
    <dgm:cxn modelId="{C8017578-EFC6-4170-83C3-2D621CB44728}" type="presParOf" srcId="{0370E981-C6EE-4DD8-B2EB-34285860E5B0}" destId="{363A828D-6458-4F3C-894E-22C3CFC7470E}" srcOrd="3" destOrd="0" presId="urn:microsoft.com/office/officeart/2018/2/layout/IconVerticalSolidList"/>
    <dgm:cxn modelId="{77240BBE-9E0D-48C4-B0AC-C75E36F8662C}" type="presParOf" srcId="{0370E981-C6EE-4DD8-B2EB-34285860E5B0}" destId="{A5903FA2-5DA5-409F-8F81-4FA7B8E117F8}" srcOrd="4" destOrd="0" presId="urn:microsoft.com/office/officeart/2018/2/layout/IconVerticalSolidList"/>
    <dgm:cxn modelId="{CE2A5704-2B7A-4900-940D-B080249E4B6F}" type="presParOf" srcId="{A5903FA2-5DA5-409F-8F81-4FA7B8E117F8}" destId="{19E262CB-EA1C-44E8-87A0-F4804AD21A9E}" srcOrd="0" destOrd="0" presId="urn:microsoft.com/office/officeart/2018/2/layout/IconVerticalSolidList"/>
    <dgm:cxn modelId="{C2342CCE-5525-40AF-9EBE-DD7B48ED97B5}" type="presParOf" srcId="{A5903FA2-5DA5-409F-8F81-4FA7B8E117F8}" destId="{A8C193DE-2B6F-4C96-917D-687DD9196721}" srcOrd="1" destOrd="0" presId="urn:microsoft.com/office/officeart/2018/2/layout/IconVerticalSolidList"/>
    <dgm:cxn modelId="{8EEC2684-7F25-4B4B-A2E2-C3900BF71887}" type="presParOf" srcId="{A5903FA2-5DA5-409F-8F81-4FA7B8E117F8}" destId="{C0D602AD-687C-4E87-B7FA-EBAD1E23DA37}" srcOrd="2" destOrd="0" presId="urn:microsoft.com/office/officeart/2018/2/layout/IconVerticalSolidList"/>
    <dgm:cxn modelId="{AC5F748A-3D09-4E3C-89D8-320AB7CB0437}" type="presParOf" srcId="{A5903FA2-5DA5-409F-8F81-4FA7B8E117F8}" destId="{7516FE4B-EBBB-4820-9AF3-82885E92C8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A9F56-54ED-44CF-868F-906E64334EA0}">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1BE91F-C337-4C7F-BFA9-19C82D219FDE}">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747E2D-E2C0-4918-87CC-0087FD0BA7BF}">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n-US" sz="2300" kern="1200"/>
            <a:t>Summarization: Condense complex legal texts into precise, easy-to-understand summaries.</a:t>
          </a:r>
        </a:p>
      </dsp:txBody>
      <dsp:txXfrm>
        <a:off x="1844034" y="682"/>
        <a:ext cx="4401230" cy="1596566"/>
      </dsp:txXfrm>
    </dsp:sp>
    <dsp:sp modelId="{DF05CA2C-C722-4605-B165-DDB28DF682AA}">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6952E-40BA-4575-867A-04CB00CE637D}">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BA6255-EF24-4574-A3FA-1D696CDBE38F}">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n-US" sz="2300" kern="1200"/>
            <a:t>Prediction: Predict the likelihood of a petition being accepted, leveraging AI-driven analysis.</a:t>
          </a:r>
        </a:p>
      </dsp:txBody>
      <dsp:txXfrm>
        <a:off x="1844034" y="1996390"/>
        <a:ext cx="4401230" cy="1596566"/>
      </dsp:txXfrm>
    </dsp:sp>
    <dsp:sp modelId="{D315A394-BCCC-46D3-A8A1-748C12F0E668}">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F404F0-8F28-4661-A2E4-C3E37D77B9E9}">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40D3B2-AD8E-4552-8F21-96BA48EAE167}">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n-US" sz="2300" kern="1200"/>
            <a:t>Generation: Automate the drafting of contextually relevant legal documents.</a:t>
          </a:r>
        </a:p>
      </dsp:txBody>
      <dsp:txXfrm>
        <a:off x="1844034" y="3992098"/>
        <a:ext cx="4401230" cy="1596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214D2-09E7-4806-BC0E-DF0566B5D337}">
      <dsp:nvSpPr>
        <dsp:cNvPr id="0" name=""/>
        <dsp:cNvSpPr/>
      </dsp:nvSpPr>
      <dsp:spPr>
        <a:xfrm>
          <a:off x="674477" y="670211"/>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13D43-57A5-4D77-BC7D-4CE8CBB925F1}">
      <dsp:nvSpPr>
        <dsp:cNvPr id="0" name=""/>
        <dsp:cNvSpPr/>
      </dsp:nvSpPr>
      <dsp:spPr>
        <a:xfrm>
          <a:off x="1076665" y="107239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1B76C8-E4FF-44D4-A19E-D58C2E4C23FA}">
      <dsp:nvSpPr>
        <dsp:cNvPr id="0" name=""/>
        <dsp:cNvSpPr/>
      </dsp:nvSpPr>
      <dsp:spPr>
        <a:xfrm>
          <a:off x="71196"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Enhance productivity and accuracy in legal document processing.</a:t>
          </a:r>
        </a:p>
      </dsp:txBody>
      <dsp:txXfrm>
        <a:off x="71196" y="3145212"/>
        <a:ext cx="3093750" cy="720000"/>
      </dsp:txXfrm>
    </dsp:sp>
    <dsp:sp modelId="{49D22216-ADDE-46F1-8EC5-511D9D60F098}">
      <dsp:nvSpPr>
        <dsp:cNvPr id="0" name=""/>
        <dsp:cNvSpPr/>
      </dsp:nvSpPr>
      <dsp:spPr>
        <a:xfrm>
          <a:off x="4309634" y="670211"/>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093EEF-C05E-4E18-9105-DDE7121AB581}">
      <dsp:nvSpPr>
        <dsp:cNvPr id="0" name=""/>
        <dsp:cNvSpPr/>
      </dsp:nvSpPr>
      <dsp:spPr>
        <a:xfrm>
          <a:off x="4711821" y="107239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CA8FBB-E0B4-4616-9C0F-3117E0E996C8}">
      <dsp:nvSpPr>
        <dsp:cNvPr id="0" name=""/>
        <dsp:cNvSpPr/>
      </dsp:nvSpPr>
      <dsp:spPr>
        <a:xfrm>
          <a:off x="3706353"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Support in-depth legal research and informed decision-making.</a:t>
          </a:r>
        </a:p>
      </dsp:txBody>
      <dsp:txXfrm>
        <a:off x="3706353" y="3145212"/>
        <a:ext cx="3093750" cy="720000"/>
      </dsp:txXfrm>
    </dsp:sp>
    <dsp:sp modelId="{9F69396F-1D47-4A0C-B22D-EE78F79A7D4F}">
      <dsp:nvSpPr>
        <dsp:cNvPr id="0" name=""/>
        <dsp:cNvSpPr/>
      </dsp:nvSpPr>
      <dsp:spPr>
        <a:xfrm>
          <a:off x="7944790" y="670211"/>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AF87D6-57FD-43FC-B384-FB9E0AEB6E8C}">
      <dsp:nvSpPr>
        <dsp:cNvPr id="0" name=""/>
        <dsp:cNvSpPr/>
      </dsp:nvSpPr>
      <dsp:spPr>
        <a:xfrm>
          <a:off x="8346978" y="107239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526321-7A39-44AB-8D5F-FD48FAD4B9F9}">
      <dsp:nvSpPr>
        <dsp:cNvPr id="0" name=""/>
        <dsp:cNvSpPr/>
      </dsp:nvSpPr>
      <dsp:spPr>
        <a:xfrm>
          <a:off x="7341509"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Provide an essential tool for legal professionals, academics, and legal tech firms.</a:t>
          </a:r>
        </a:p>
      </dsp:txBody>
      <dsp:txXfrm>
        <a:off x="7341509" y="3145212"/>
        <a:ext cx="3093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EF172-0E06-43CE-BA58-6F2500E16CC4}">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9FA53-361A-424E-88B8-192738DD4F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2BE4BD-FC49-4F81-8295-7552E387C24D}">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PEGASUS for legal document summarization:- This model (</a:t>
          </a:r>
          <a:r>
            <a:rPr lang="en-US" sz="1700" kern="1200">
              <a:hlinkClick xmlns:r="http://schemas.openxmlformats.org/officeDocument/2006/relationships" r:id="rId3"/>
            </a:rPr>
            <a:t>https://huggingface.co/nsi319/legal-pegasus</a:t>
          </a:r>
          <a:r>
            <a:rPr lang="en-US" sz="1700" kern="1200"/>
            <a:t>) was used to perform abstractive summarization task on legal documents. The dataset used is government website  (</a:t>
          </a:r>
          <a:r>
            <a:rPr lang="en-US" sz="1700" kern="1200">
              <a:hlinkClick xmlns:r="http://schemas.openxmlformats.org/officeDocument/2006/relationships" r:id="rId4"/>
            </a:rPr>
            <a:t>https://www.sec.gov/litigation/litreleases</a:t>
          </a:r>
          <a:r>
            <a:rPr lang="en-US" sz="1700" kern="1200"/>
            <a:t>) which consists of more than 2700 litigation releases and complaints.</a:t>
          </a:r>
        </a:p>
      </dsp:txBody>
      <dsp:txXfrm>
        <a:off x="1437631" y="531"/>
        <a:ext cx="9077968" cy="1244702"/>
      </dsp:txXfrm>
    </dsp:sp>
    <dsp:sp modelId="{99CAB124-4B87-49C0-A941-47B4C40DF232}">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FE03AB-4714-4E7F-9CD8-99307EADE126}">
      <dsp:nvSpPr>
        <dsp:cNvPr id="0" name=""/>
        <dsp:cNvSpPr/>
      </dsp:nvSpPr>
      <dsp:spPr>
        <a:xfrm>
          <a:off x="376522" y="1836468"/>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66B136-AFAD-4341-A386-CF8EDB052BA5}">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The maximum length of input sequence is 1024 tokens.</a:t>
          </a:r>
        </a:p>
      </dsp:txBody>
      <dsp:txXfrm>
        <a:off x="1437631" y="1556410"/>
        <a:ext cx="9077968" cy="1244702"/>
      </dsp:txXfrm>
    </dsp:sp>
    <dsp:sp modelId="{19E262CB-EA1C-44E8-87A0-F4804AD21A9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193DE-2B6F-4C96-917D-687DD9196721}">
      <dsp:nvSpPr>
        <dsp:cNvPr id="0" name=""/>
        <dsp:cNvSpPr/>
      </dsp:nvSpPr>
      <dsp:spPr>
        <a:xfrm>
          <a:off x="376522" y="3392347"/>
          <a:ext cx="684586" cy="684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16FE4B-EBBB-4820-9AF3-82885E92C8B1}">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The dataset (</a:t>
          </a:r>
          <a:r>
            <a:rPr lang="en-US" sz="1700" kern="1200">
              <a:hlinkClick xmlns:r="http://schemas.openxmlformats.org/officeDocument/2006/relationships" r:id="rId9"/>
            </a:rPr>
            <a:t>https://huggingface.co/datasets/ninadn/indian-legal</a:t>
          </a:r>
          <a:r>
            <a:rPr lang="en-US" sz="1700" kern="1200"/>
            <a:t>) used for fine-tuning the Pegasus model consists of text articles consisting of legal court proceedings in India along with their corresponding summaries.</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78CCC18-F5B0-A221-517B-B61463351E3E}"/>
              </a:ext>
            </a:extLst>
          </p:cNvPr>
          <p:cNvPicPr>
            <a:picLocks noChangeAspect="1"/>
          </p:cNvPicPr>
          <p:nvPr/>
        </p:nvPicPr>
        <p:blipFill rotWithShape="1">
          <a:blip r:embed="rId2"/>
          <a:srcRect l="4563" t="10098" r="4526" b="-2"/>
          <a:stretch/>
        </p:blipFill>
        <p:spPr>
          <a:xfrm>
            <a:off x="3523488" y="10"/>
            <a:ext cx="8668512" cy="6857990"/>
          </a:xfrm>
          <a:prstGeom prst="rect">
            <a:avLst/>
          </a:prstGeom>
        </p:spPr>
      </p:pic>
      <p:sp>
        <p:nvSpPr>
          <p:cNvPr id="33" name="Rectangle 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66CDB-EE97-50C0-26AE-01FAB7C925F9}"/>
              </a:ext>
            </a:extLst>
          </p:cNvPr>
          <p:cNvSpPr>
            <a:spLocks noGrp="1"/>
          </p:cNvSpPr>
          <p:nvPr>
            <p:ph type="ctrTitle"/>
          </p:nvPr>
        </p:nvSpPr>
        <p:spPr>
          <a:xfrm>
            <a:off x="549247" y="1829543"/>
            <a:ext cx="5953029" cy="3204134"/>
          </a:xfrm>
        </p:spPr>
        <p:txBody>
          <a:bodyPr anchor="b">
            <a:normAutofit/>
          </a:bodyPr>
          <a:lstStyle/>
          <a:p>
            <a:pPr algn="l"/>
            <a:r>
              <a:rPr lang="en-US" sz="4800">
                <a:solidFill>
                  <a:schemeClr val="bg1"/>
                </a:solidFill>
                <a:latin typeface="Avenir Next LT Pro"/>
                <a:ea typeface="+mj-lt"/>
                <a:cs typeface="+mj-lt"/>
              </a:rPr>
              <a:t>Legal Eagle </a:t>
            </a:r>
            <a:br>
              <a:rPr lang="en-US" sz="4800">
                <a:solidFill>
                  <a:schemeClr val="bg1"/>
                </a:solidFill>
                <a:latin typeface="Avenir Next LT Pro"/>
                <a:ea typeface="+mj-lt"/>
                <a:cs typeface="+mj-lt"/>
              </a:rPr>
            </a:br>
            <a:br>
              <a:rPr lang="en-US" sz="4800">
                <a:latin typeface="Avenir Next LT Pro"/>
                <a:ea typeface="+mj-lt"/>
                <a:cs typeface="+mj-lt"/>
              </a:rPr>
            </a:br>
            <a:r>
              <a:rPr lang="en-US" sz="4800">
                <a:solidFill>
                  <a:schemeClr val="bg1"/>
                </a:solidFill>
                <a:latin typeface="Avenir Next LT Pro"/>
                <a:ea typeface="+mj-lt"/>
                <a:cs typeface="+mj-lt"/>
              </a:rPr>
              <a:t>Legal Text Analysis with NLP</a:t>
            </a:r>
            <a:endParaRPr lang="en-US" sz="4800">
              <a:solidFill>
                <a:schemeClr val="bg1"/>
              </a:solidFill>
              <a:latin typeface="Avenir Next LT Pro"/>
            </a:endParaRPr>
          </a:p>
        </p:txBody>
      </p:sp>
      <p:sp>
        <p:nvSpPr>
          <p:cNvPr id="37" name="Rectangle 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754E694-F45F-BECD-9F14-A092CE5C200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43467" y="2502793"/>
            <a:ext cx="5294716" cy="1852411"/>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4" name="Picture 3" descr="A diagram of a software process&#10;&#10;Description automatically generated">
            <a:extLst>
              <a:ext uri="{FF2B5EF4-FFF2-40B4-BE49-F238E27FC236}">
                <a16:creationId xmlns:a16="http://schemas.microsoft.com/office/drawing/2014/main" id="{F3FD42CB-F863-621E-E27C-464E79B5C166}"/>
              </a:ext>
            </a:extLst>
          </p:cNvPr>
          <p:cNvPicPr>
            <a:picLocks noChangeAspect="1"/>
          </p:cNvPicPr>
          <p:nvPr/>
        </p:nvPicPr>
        <p:blipFill>
          <a:blip r:embed="rId3"/>
          <a:stretch>
            <a:fillRect/>
          </a:stretch>
        </p:blipFill>
        <p:spPr>
          <a:xfrm>
            <a:off x="6749351" y="643467"/>
            <a:ext cx="4303647" cy="5571066"/>
          </a:xfrm>
          <a:prstGeom prst="rect">
            <a:avLst/>
          </a:prstGeom>
        </p:spPr>
      </p:pic>
      <p:sp>
        <p:nvSpPr>
          <p:cNvPr id="3" name="TextBox 2">
            <a:extLst>
              <a:ext uri="{FF2B5EF4-FFF2-40B4-BE49-F238E27FC236}">
                <a16:creationId xmlns:a16="http://schemas.microsoft.com/office/drawing/2014/main" id="{7372DFE6-1948-1EB6-E8AD-92A943108D52}"/>
              </a:ext>
            </a:extLst>
          </p:cNvPr>
          <p:cNvSpPr txBox="1"/>
          <p:nvPr/>
        </p:nvSpPr>
        <p:spPr>
          <a:xfrm>
            <a:off x="5777961" y="5052454"/>
            <a:ext cx="507241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latin typeface="Avenir Next LT Pro"/>
              <a:cs typeface="Calibri"/>
            </a:endParaRPr>
          </a:p>
        </p:txBody>
      </p:sp>
      <p:sp>
        <p:nvSpPr>
          <p:cNvPr id="6" name="Title 1">
            <a:extLst>
              <a:ext uri="{FF2B5EF4-FFF2-40B4-BE49-F238E27FC236}">
                <a16:creationId xmlns:a16="http://schemas.microsoft.com/office/drawing/2014/main" id="{F71A6435-67D5-AE9D-49E9-4D992E2F351B}"/>
              </a:ext>
            </a:extLst>
          </p:cNvPr>
          <p:cNvSpPr>
            <a:spLocks noGrp="1"/>
          </p:cNvSpPr>
          <p:nvPr/>
        </p:nvSpPr>
        <p:spPr>
          <a:xfrm>
            <a:off x="540339" y="736305"/>
            <a:ext cx="9795638" cy="1114380"/>
          </a:xfrm>
          <a:prstGeom prst="rect">
            <a:avLst/>
          </a:prstGeom>
        </p:spPr>
        <p:txBody>
          <a:bodyPr vert="horz" lIns="91440" tIns="45720" rIns="91440" bIns="45720" rtlCol="0"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4400">
                <a:latin typeface="Avenir Next LT Pro"/>
              </a:rPr>
              <a:t>Model </a:t>
            </a:r>
            <a:r>
              <a:rPr lang="en-US" sz="4400" b="1">
                <a:latin typeface="Avenir Next LT Pro"/>
              </a:rPr>
              <a:t>Architecture</a:t>
            </a:r>
          </a:p>
        </p:txBody>
      </p:sp>
    </p:spTree>
    <p:extLst>
      <p:ext uri="{BB962C8B-B14F-4D97-AF65-F5344CB8AC3E}">
        <p14:creationId xmlns:p14="http://schemas.microsoft.com/office/powerpoint/2010/main" val="313744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D1DDA67E-1AED-8A86-231E-4EF15872AE69}"/>
              </a:ext>
            </a:extLst>
          </p:cNvPr>
          <p:cNvSpPr>
            <a:spLocks noGrp="1"/>
          </p:cNvSpPr>
          <p:nvPr/>
        </p:nvSpPr>
        <p:spPr>
          <a:xfrm>
            <a:off x="1255060" y="5279511"/>
            <a:ext cx="9681882" cy="739880"/>
          </a:xfrm>
          <a:prstGeom prst="rect">
            <a:avLst/>
          </a:prstGeom>
        </p:spPr>
        <p:txBody>
          <a:bodyPr vert="horz" lIns="91440" tIns="45720" rIns="91440" bIns="45720" rtlCol="0"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0"/>
              </a:spcBef>
              <a:spcAft>
                <a:spcPts val="600"/>
              </a:spcAft>
            </a:pPr>
            <a:r>
              <a:rPr lang="en-US" sz="3600" kern="1200">
                <a:solidFill>
                  <a:schemeClr val="tx1">
                    <a:lumMod val="85000"/>
                    <a:lumOff val="15000"/>
                  </a:schemeClr>
                </a:solidFill>
                <a:latin typeface="+mj-lt"/>
                <a:ea typeface="+mj-ea"/>
                <a:cs typeface="+mj-cs"/>
              </a:rPr>
              <a:t>Results</a:t>
            </a:r>
          </a:p>
        </p:txBody>
      </p:sp>
      <p:pic>
        <p:nvPicPr>
          <p:cNvPr id="2" name="Picture 1" descr="A graph of training and validation loss&#10;&#10;Description automatically generated">
            <a:extLst>
              <a:ext uri="{FF2B5EF4-FFF2-40B4-BE49-F238E27FC236}">
                <a16:creationId xmlns:a16="http://schemas.microsoft.com/office/drawing/2014/main" id="{63E81D2F-287B-493D-DD82-DCA6F7E92C46}"/>
              </a:ext>
            </a:extLst>
          </p:cNvPr>
          <p:cNvPicPr>
            <a:picLocks noChangeAspect="1"/>
          </p:cNvPicPr>
          <p:nvPr/>
        </p:nvPicPr>
        <p:blipFill>
          <a:blip r:embed="rId2"/>
          <a:stretch>
            <a:fillRect/>
          </a:stretch>
        </p:blipFill>
        <p:spPr>
          <a:xfrm>
            <a:off x="1125357" y="206697"/>
            <a:ext cx="9941285" cy="4772693"/>
          </a:xfrm>
          <a:prstGeom prst="rect">
            <a:avLst/>
          </a:prstGeom>
        </p:spPr>
      </p:pic>
    </p:spTree>
    <p:extLst>
      <p:ext uri="{BB962C8B-B14F-4D97-AF65-F5344CB8AC3E}">
        <p14:creationId xmlns:p14="http://schemas.microsoft.com/office/powerpoint/2010/main" val="76759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C1BB56E-020A-01E4-80B9-CB5F371991DE}"/>
              </a:ext>
            </a:extLst>
          </p:cNvPr>
          <p:cNvSpPr>
            <a:spLocks noGrp="1"/>
          </p:cNvSpPr>
          <p:nvPr>
            <p:ph type="ctrTitle"/>
          </p:nvPr>
        </p:nvSpPr>
        <p:spPr>
          <a:xfrm>
            <a:off x="1029037" y="1298448"/>
            <a:ext cx="5514178" cy="4099642"/>
          </a:xfrm>
        </p:spPr>
        <p:txBody>
          <a:bodyPr anchor="b">
            <a:normAutofit/>
          </a:bodyPr>
          <a:lstStyle/>
          <a:p>
            <a:pPr algn="l"/>
            <a:r>
              <a:rPr lang="en-US" sz="4400">
                <a:solidFill>
                  <a:srgbClr val="FFFFFF"/>
                </a:solidFill>
                <a:latin typeface="Avenir Next LT Pro"/>
                <a:ea typeface="+mj-lt"/>
                <a:cs typeface="+mj-lt"/>
              </a:rPr>
              <a:t>Model Introduction</a:t>
            </a:r>
          </a:p>
          <a:p>
            <a:pPr algn="l"/>
            <a:endParaRPr lang="en-US" sz="5600">
              <a:solidFill>
                <a:srgbClr val="FFFFFF"/>
              </a:solidFill>
              <a:latin typeface="Avenir Next LT Pro"/>
              <a:ea typeface="Calibri Light"/>
              <a:cs typeface="Calibri Light"/>
            </a:endParaRPr>
          </a:p>
        </p:txBody>
      </p:sp>
      <p:sp>
        <p:nvSpPr>
          <p:cNvPr id="3" name="Subtitle 2">
            <a:extLst>
              <a:ext uri="{FF2B5EF4-FFF2-40B4-BE49-F238E27FC236}">
                <a16:creationId xmlns:a16="http://schemas.microsoft.com/office/drawing/2014/main" id="{63BE5F96-8A57-0C20-8970-BA896EDAC7D2}"/>
              </a:ext>
            </a:extLst>
          </p:cNvPr>
          <p:cNvSpPr>
            <a:spLocks noGrp="1"/>
          </p:cNvSpPr>
          <p:nvPr>
            <p:ph type="subTitle" idx="1"/>
          </p:nvPr>
        </p:nvSpPr>
        <p:spPr>
          <a:xfrm>
            <a:off x="8077200" y="512764"/>
            <a:ext cx="4016828" cy="4890033"/>
          </a:xfrm>
        </p:spPr>
        <p:txBody>
          <a:bodyPr vert="horz" lIns="91440" tIns="45720" rIns="91440" bIns="45720" rtlCol="0" anchor="b">
            <a:noAutofit/>
          </a:bodyPr>
          <a:lstStyle/>
          <a:p>
            <a:pPr marL="285750" indent="-285750" algn="l">
              <a:lnSpc>
                <a:spcPct val="150000"/>
              </a:lnSpc>
              <a:spcBef>
                <a:spcPts val="0"/>
              </a:spcBef>
              <a:spcAft>
                <a:spcPts val="600"/>
              </a:spcAft>
              <a:buFont typeface="Arial"/>
              <a:buChar char="•"/>
            </a:pPr>
            <a:r>
              <a:rPr lang="en-US" sz="1200">
                <a:latin typeface="Avenir Next LT Pro"/>
                <a:ea typeface="+mn-lt"/>
                <a:cs typeface="+mn-lt"/>
              </a:rPr>
              <a:t>Prediction: Given a case proceeding document D, the task is to predict the decision y ∈ {0, 1}, where the label 1 corresponds to the acceptance of the appeal/petition of the appellant/petitioner.</a:t>
            </a:r>
          </a:p>
          <a:p>
            <a:pPr marL="228600" indent="-228600" algn="l">
              <a:lnSpc>
                <a:spcPct val="150000"/>
              </a:lnSpc>
              <a:spcBef>
                <a:spcPts val="0"/>
              </a:spcBef>
              <a:spcAft>
                <a:spcPts val="600"/>
              </a:spcAft>
              <a:buFont typeface="Arial"/>
              <a:buChar char="•"/>
            </a:pPr>
            <a:r>
              <a:rPr lang="en-US" sz="1200">
                <a:latin typeface="Avenir Next LT Pro"/>
                <a:cs typeface="Arial"/>
              </a:rPr>
              <a:t>The '</a:t>
            </a:r>
            <a:r>
              <a:rPr lang="en-US" sz="1200" err="1">
                <a:latin typeface="Avenir Next LT Pro"/>
                <a:cs typeface="Arial"/>
              </a:rPr>
              <a:t>BertForSequenceClassification</a:t>
            </a:r>
            <a:r>
              <a:rPr lang="en-US" sz="1200">
                <a:latin typeface="Avenir Next LT Pro"/>
                <a:cs typeface="Arial"/>
              </a:rPr>
              <a:t>' model, is a transformer-based architecture designed for sequence classification tasks one of it. </a:t>
            </a:r>
            <a:endParaRPr lang="en-US" sz="1200">
              <a:latin typeface="Avenir Next LT Pro"/>
              <a:ea typeface="Calibri"/>
              <a:cs typeface="Calibri"/>
            </a:endParaRPr>
          </a:p>
          <a:p>
            <a:pPr marL="228600" indent="-228600" algn="l">
              <a:lnSpc>
                <a:spcPct val="150000"/>
              </a:lnSpc>
              <a:spcBef>
                <a:spcPts val="0"/>
              </a:spcBef>
              <a:spcAft>
                <a:spcPts val="600"/>
              </a:spcAft>
              <a:buFont typeface="Arial,Sans-Serif"/>
              <a:buChar char="•"/>
            </a:pPr>
            <a:r>
              <a:rPr lang="en-US" sz="1200">
                <a:latin typeface="Avenir Next LT Pro"/>
                <a:cs typeface="Arial"/>
              </a:rPr>
              <a:t>This fine-tuning process aims to tailor the BERT pretrained model("law-ai/</a:t>
            </a:r>
            <a:r>
              <a:rPr lang="en-US" sz="1200" err="1">
                <a:latin typeface="Avenir Next LT Pro"/>
                <a:cs typeface="Arial"/>
              </a:rPr>
              <a:t>CustomInLawBERT</a:t>
            </a:r>
            <a:r>
              <a:rPr lang="en-US" sz="1200">
                <a:latin typeface="Avenir Next LT Pro"/>
                <a:cs typeface="Arial"/>
              </a:rPr>
              <a:t>") for the specific task of binary text classification in legal cases, allowing it to predict outcomes such as the petition is accepted/rejected. </a:t>
            </a:r>
          </a:p>
          <a:p>
            <a:pPr marL="228600" indent="-228600" algn="l">
              <a:lnSpc>
                <a:spcPct val="150000"/>
              </a:lnSpc>
              <a:spcBef>
                <a:spcPts val="0"/>
              </a:spcBef>
              <a:spcAft>
                <a:spcPts val="600"/>
              </a:spcAft>
              <a:buFont typeface="Arial,Sans-Serif"/>
              <a:buChar char="•"/>
            </a:pPr>
            <a:r>
              <a:rPr lang="en-US" sz="1200">
                <a:latin typeface="Avenir Next LT Pro"/>
                <a:cs typeface="Arial"/>
              </a:rPr>
              <a:t>This adaptation enhances the model's proficiency in comprehending legal text and making informed predictions in the context of legal case judgement.</a:t>
            </a:r>
            <a:endParaRPr lang="en-US" sz="1200">
              <a:latin typeface="Avenir Next LT Pro"/>
            </a:endParaRPr>
          </a:p>
        </p:txBody>
      </p:sp>
      <p:sp>
        <p:nvSpPr>
          <p:cNvPr id="12"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88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8">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320DF3BD-25B9-41CB-0030-A0A8163BE3E6}"/>
              </a:ext>
            </a:extLst>
          </p:cNvPr>
          <p:cNvSpPr txBox="1"/>
          <p:nvPr/>
        </p:nvSpPr>
        <p:spPr>
          <a:xfrm>
            <a:off x="838200" y="609600"/>
            <a:ext cx="3739341" cy="133083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700" b="1" kern="1200">
                <a:solidFill>
                  <a:schemeClr val="tx1"/>
                </a:solidFill>
                <a:latin typeface="+mj-lt"/>
                <a:ea typeface="+mj-ea"/>
                <a:cs typeface="+mj-cs"/>
              </a:rPr>
              <a:t>BERT Architecture and Workflow </a:t>
            </a:r>
          </a:p>
        </p:txBody>
      </p:sp>
      <p:sp>
        <p:nvSpPr>
          <p:cNvPr id="12" name="TextBox 11">
            <a:extLst>
              <a:ext uri="{FF2B5EF4-FFF2-40B4-BE49-F238E27FC236}">
                <a16:creationId xmlns:a16="http://schemas.microsoft.com/office/drawing/2014/main" id="{EE97E79E-7D28-4016-E511-79C44AEFCEB9}"/>
              </a:ext>
            </a:extLst>
          </p:cNvPr>
          <p:cNvSpPr txBox="1"/>
          <p:nvPr/>
        </p:nvSpPr>
        <p:spPr>
          <a:xfrm>
            <a:off x="240521" y="2151473"/>
            <a:ext cx="6230181" cy="390858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endParaRPr lang="en-US">
              <a:latin typeface="Avenir Next LT Pro"/>
              <a:ea typeface="Calibri"/>
              <a:cs typeface="Calibri"/>
            </a:endParaRPr>
          </a:p>
          <a:p>
            <a:pPr indent="-228600">
              <a:lnSpc>
                <a:spcPct val="90000"/>
              </a:lnSpc>
              <a:spcAft>
                <a:spcPts val="600"/>
              </a:spcAft>
              <a:buFont typeface="Arial" panose="020B0604020202020204" pitchFamily="34" charset="0"/>
              <a:buChar char="•"/>
            </a:pPr>
            <a:r>
              <a:rPr lang="en-US">
                <a:latin typeface="Avenir Next LT Pro"/>
              </a:rPr>
              <a:t>Pre-trained BERT model(</a:t>
            </a:r>
            <a:r>
              <a:rPr lang="en-US">
                <a:latin typeface="Avenir Next LT Pro"/>
                <a:ea typeface="+mn-lt"/>
                <a:cs typeface="+mn-lt"/>
              </a:rPr>
              <a:t>"law-ai/</a:t>
            </a:r>
            <a:r>
              <a:rPr lang="en-US" err="1">
                <a:latin typeface="Avenir Next LT Pro"/>
                <a:ea typeface="+mn-lt"/>
                <a:cs typeface="+mn-lt"/>
              </a:rPr>
              <a:t>CustomInLawBERT</a:t>
            </a:r>
            <a:r>
              <a:rPr lang="en-US">
                <a:latin typeface="Avenir Next LT Pro"/>
                <a:ea typeface="+mn-lt"/>
                <a:cs typeface="+mn-lt"/>
              </a:rPr>
              <a:t>")</a:t>
            </a:r>
            <a:r>
              <a:rPr lang="en-US">
                <a:latin typeface="Avenir Next LT Pro"/>
              </a:rPr>
              <a:t> as 12 transformer layers, each containing self-attention mechanisms and feedforward neural networks. </a:t>
            </a:r>
            <a:endParaRPr lang="en-US">
              <a:latin typeface="Avenir Next LT Pro"/>
              <a:ea typeface="Calibri"/>
              <a:cs typeface="Calibri"/>
            </a:endParaRPr>
          </a:p>
          <a:p>
            <a:pPr indent="-228600">
              <a:lnSpc>
                <a:spcPct val="90000"/>
              </a:lnSpc>
              <a:spcAft>
                <a:spcPts val="600"/>
              </a:spcAft>
              <a:buFont typeface="Arial" panose="020B0604020202020204" pitchFamily="34" charset="0"/>
              <a:buChar char="•"/>
            </a:pPr>
            <a:r>
              <a:rPr lang="en-US">
                <a:latin typeface="Avenir Next LT Pro"/>
              </a:rPr>
              <a:t>The final classification is performed by a linear layer, adapting the BERT representation to predict the output categories</a:t>
            </a:r>
            <a:endParaRPr lang="en-US">
              <a:latin typeface="Avenir Next LT Pro"/>
              <a:cs typeface="Calibri"/>
            </a:endParaRPr>
          </a:p>
          <a:p>
            <a:pPr indent="-228600">
              <a:lnSpc>
                <a:spcPct val="90000"/>
              </a:lnSpc>
              <a:spcAft>
                <a:spcPts val="600"/>
              </a:spcAft>
              <a:buFont typeface="Arial" panose="020B0604020202020204" pitchFamily="34" charset="0"/>
              <a:buChar char="•"/>
            </a:pPr>
            <a:r>
              <a:rPr lang="en-US">
                <a:latin typeface="Avenir Next LT Pro"/>
              </a:rPr>
              <a:t>output to a range between 0 and 1.</a:t>
            </a:r>
            <a:endParaRPr lang="en-US">
              <a:latin typeface="Avenir Next LT Pro"/>
              <a:ea typeface="Calibri"/>
              <a:cs typeface="Calibri"/>
            </a:endParaRPr>
          </a:p>
          <a:p>
            <a:pPr indent="-228600">
              <a:lnSpc>
                <a:spcPct val="90000"/>
              </a:lnSpc>
              <a:spcAft>
                <a:spcPts val="600"/>
              </a:spcAft>
              <a:buFont typeface="Arial" panose="020B0604020202020204" pitchFamily="34" charset="0"/>
              <a:buChar char="•"/>
            </a:pPr>
            <a:r>
              <a:rPr lang="en-US">
                <a:latin typeface="Avenir Next LT Pro"/>
              </a:rPr>
              <a:t>The purpose of this layer is to predict the probability of two output features. Predicting Judgment: "Accepted" or "Rejected"</a:t>
            </a:r>
            <a:endParaRPr lang="en-US">
              <a:latin typeface="Avenir Next LT Pro"/>
              <a:ea typeface="Calibri"/>
              <a:cs typeface="Calibri"/>
            </a:endParaRPr>
          </a:p>
          <a:p>
            <a:pPr marL="285750" indent="-228600">
              <a:lnSpc>
                <a:spcPct val="90000"/>
              </a:lnSpc>
              <a:spcAft>
                <a:spcPts val="600"/>
              </a:spcAft>
              <a:buFont typeface="Arial" panose="020B0604020202020204" pitchFamily="34" charset="0"/>
              <a:buChar char="•"/>
            </a:pPr>
            <a:endParaRPr lang="en-US" sz="1100"/>
          </a:p>
          <a:p>
            <a:pPr marL="285750" indent="-228600">
              <a:lnSpc>
                <a:spcPct val="90000"/>
              </a:lnSpc>
              <a:spcAft>
                <a:spcPts val="600"/>
              </a:spcAft>
              <a:buFont typeface="Arial" panose="020B0604020202020204" pitchFamily="34" charset="0"/>
              <a:buChar char="•"/>
            </a:pPr>
            <a:endParaRPr lang="en-US" sz="1100"/>
          </a:p>
          <a:p>
            <a:pPr marL="285750" indent="-228600">
              <a:lnSpc>
                <a:spcPct val="90000"/>
              </a:lnSpc>
              <a:spcAft>
                <a:spcPts val="600"/>
              </a:spcAft>
              <a:buFont typeface="Arial" panose="020B0604020202020204" pitchFamily="34" charset="0"/>
              <a:buChar char="•"/>
            </a:pPr>
            <a:endParaRPr lang="en-US" sz="1100"/>
          </a:p>
        </p:txBody>
      </p:sp>
      <p:pic>
        <p:nvPicPr>
          <p:cNvPr id="6" name="Picture 5" descr="A screenshot of a computer&#10;&#10;Description automatically generated">
            <a:extLst>
              <a:ext uri="{FF2B5EF4-FFF2-40B4-BE49-F238E27FC236}">
                <a16:creationId xmlns:a16="http://schemas.microsoft.com/office/drawing/2014/main" id="{C1F5CEBE-C98E-E1A1-9E97-3405D35EB623}"/>
              </a:ext>
            </a:extLst>
          </p:cNvPr>
          <p:cNvPicPr>
            <a:picLocks noChangeAspect="1"/>
          </p:cNvPicPr>
          <p:nvPr/>
        </p:nvPicPr>
        <p:blipFill>
          <a:blip r:embed="rId2"/>
          <a:stretch>
            <a:fillRect/>
          </a:stretch>
        </p:blipFill>
        <p:spPr>
          <a:xfrm>
            <a:off x="6710664" y="1941566"/>
            <a:ext cx="5119972" cy="2977043"/>
          </a:xfrm>
          <a:prstGeom prst="rect">
            <a:avLst/>
          </a:prstGeom>
        </p:spPr>
      </p:pic>
    </p:spTree>
    <p:extLst>
      <p:ext uri="{BB962C8B-B14F-4D97-AF65-F5344CB8AC3E}">
        <p14:creationId xmlns:p14="http://schemas.microsoft.com/office/powerpoint/2010/main" val="144073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9">
            <a:extLst>
              <a:ext uri="{FF2B5EF4-FFF2-40B4-BE49-F238E27FC236}">
                <a16:creationId xmlns:a16="http://schemas.microsoft.com/office/drawing/2014/main" id="{2E0C583E-9D5E-41B4-F6B0-1C1018599507}"/>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a:t>Result and Summary</a:t>
            </a:r>
          </a:p>
        </p:txBody>
      </p:sp>
      <p:pic>
        <p:nvPicPr>
          <p:cNvPr id="4" name="Picture 3" descr="A black screen with white text&#10;&#10;Description automatically generated">
            <a:extLst>
              <a:ext uri="{FF2B5EF4-FFF2-40B4-BE49-F238E27FC236}">
                <a16:creationId xmlns:a16="http://schemas.microsoft.com/office/drawing/2014/main" id="{95DF7D52-903A-E42A-1A12-49096534D944}"/>
              </a:ext>
            </a:extLst>
          </p:cNvPr>
          <p:cNvPicPr>
            <a:picLocks noChangeAspect="1"/>
          </p:cNvPicPr>
          <p:nvPr/>
        </p:nvPicPr>
        <p:blipFill>
          <a:blip r:embed="rId2"/>
          <a:stretch>
            <a:fillRect/>
          </a:stretch>
        </p:blipFill>
        <p:spPr>
          <a:xfrm>
            <a:off x="5546903" y="1437891"/>
            <a:ext cx="5989326" cy="1317652"/>
          </a:xfrm>
          <a:prstGeom prst="rect">
            <a:avLst/>
          </a:prstGeom>
        </p:spPr>
      </p:pic>
      <p:sp>
        <p:nvSpPr>
          <p:cNvPr id="23" name="Rectangle 22">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graph of a function&#10;&#10;Description automatically generated">
            <a:extLst>
              <a:ext uri="{FF2B5EF4-FFF2-40B4-BE49-F238E27FC236}">
                <a16:creationId xmlns:a16="http://schemas.microsoft.com/office/drawing/2014/main" id="{682FC1B5-101C-252B-26C6-C94AB5B9DFB9}"/>
              </a:ext>
            </a:extLst>
          </p:cNvPr>
          <p:cNvPicPr>
            <a:picLocks noChangeAspect="1"/>
          </p:cNvPicPr>
          <p:nvPr/>
        </p:nvPicPr>
        <p:blipFill>
          <a:blip r:embed="rId3"/>
          <a:stretch>
            <a:fillRect/>
          </a:stretch>
        </p:blipFill>
        <p:spPr>
          <a:xfrm>
            <a:off x="5835556" y="3827750"/>
            <a:ext cx="2298812" cy="2340864"/>
          </a:xfrm>
          <a:prstGeom prst="rect">
            <a:avLst/>
          </a:prstGeom>
        </p:spPr>
      </p:pic>
      <p:pic>
        <p:nvPicPr>
          <p:cNvPr id="9" name="Picture 8" descr="A blue squares with white text&#10;&#10;Description automatically generated">
            <a:extLst>
              <a:ext uri="{FF2B5EF4-FFF2-40B4-BE49-F238E27FC236}">
                <a16:creationId xmlns:a16="http://schemas.microsoft.com/office/drawing/2014/main" id="{F11BF3DD-B6F6-7DDA-4FE7-152F5FA73052}"/>
              </a:ext>
            </a:extLst>
          </p:cNvPr>
          <p:cNvPicPr>
            <a:picLocks noChangeAspect="1"/>
          </p:cNvPicPr>
          <p:nvPr/>
        </p:nvPicPr>
        <p:blipFill>
          <a:blip r:embed="rId4"/>
          <a:stretch>
            <a:fillRect/>
          </a:stretch>
        </p:blipFill>
        <p:spPr>
          <a:xfrm>
            <a:off x="8665013" y="4187063"/>
            <a:ext cx="2871216" cy="1622237"/>
          </a:xfrm>
          <a:prstGeom prst="rect">
            <a:avLst/>
          </a:prstGeom>
        </p:spPr>
      </p:pic>
      <p:sp>
        <p:nvSpPr>
          <p:cNvPr id="18" name="TextBox 17">
            <a:extLst>
              <a:ext uri="{FF2B5EF4-FFF2-40B4-BE49-F238E27FC236}">
                <a16:creationId xmlns:a16="http://schemas.microsoft.com/office/drawing/2014/main" id="{FB4C9A52-3A03-A82C-D439-0264AE4147EC}"/>
              </a:ext>
            </a:extLst>
          </p:cNvPr>
          <p:cNvSpPr txBox="1"/>
          <p:nvPr/>
        </p:nvSpPr>
        <p:spPr>
          <a:xfrm>
            <a:off x="5551714" y="9906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Training Accuracy</a:t>
            </a:r>
            <a:r>
              <a:rPr lang="en-US">
                <a:ea typeface="Calibri"/>
                <a:cs typeface="Calibri"/>
              </a:rPr>
              <a:t>​</a:t>
            </a:r>
            <a:endParaRPr lang="en-US"/>
          </a:p>
        </p:txBody>
      </p:sp>
      <p:sp>
        <p:nvSpPr>
          <p:cNvPr id="20" name="TextBox 1">
            <a:extLst>
              <a:ext uri="{FF2B5EF4-FFF2-40B4-BE49-F238E27FC236}">
                <a16:creationId xmlns:a16="http://schemas.microsoft.com/office/drawing/2014/main" id="{4018C594-4F51-4BA9-3A6E-11AACE777CB8}"/>
              </a:ext>
            </a:extLst>
          </p:cNvPr>
          <p:cNvSpPr txBox="1"/>
          <p:nvPr/>
        </p:nvSpPr>
        <p:spPr>
          <a:xfrm>
            <a:off x="5832154" y="3432980"/>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cs typeface="Calibri"/>
              </a:rPr>
              <a:t>Prediction result on test set</a:t>
            </a:r>
            <a:endParaRPr lang="en-GB"/>
          </a:p>
        </p:txBody>
      </p:sp>
    </p:spTree>
    <p:extLst>
      <p:ext uri="{BB962C8B-B14F-4D97-AF65-F5344CB8AC3E}">
        <p14:creationId xmlns:p14="http://schemas.microsoft.com/office/powerpoint/2010/main" val="3647325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C6824-77CB-DE17-5F96-0CB18C7ED254}"/>
              </a:ext>
            </a:extLst>
          </p:cNvPr>
          <p:cNvSpPr>
            <a:spLocks noGrp="1"/>
          </p:cNvSpPr>
          <p:nvPr>
            <p:ph type="title"/>
          </p:nvPr>
        </p:nvSpPr>
        <p:spPr>
          <a:xfrm>
            <a:off x="841248" y="256032"/>
            <a:ext cx="10506456" cy="1014984"/>
          </a:xfrm>
        </p:spPr>
        <p:txBody>
          <a:bodyPr anchor="b">
            <a:normAutofit/>
          </a:bodyPr>
          <a:lstStyle/>
          <a:p>
            <a:r>
              <a:rPr lang="en-US">
                <a:ea typeface="Calibri Light"/>
                <a:cs typeface="Calibri Light"/>
              </a:rPr>
              <a:t>Text Summarization Fine-Tuning </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4BBD7B4-D4AD-70F4-7600-A5FE7C9D53DC}"/>
              </a:ext>
            </a:extLst>
          </p:cNvPr>
          <p:cNvGraphicFramePr>
            <a:graphicFrameLocks noGrp="1"/>
          </p:cNvGraphicFramePr>
          <p:nvPr>
            <p:ph idx="1"/>
            <p:extLst>
              <p:ext uri="{D42A27DB-BD31-4B8C-83A1-F6EECF244321}">
                <p14:modId xmlns:p14="http://schemas.microsoft.com/office/powerpoint/2010/main" val="236010317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451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9C56-250D-64DF-36A7-18892CE47322}"/>
              </a:ext>
            </a:extLst>
          </p:cNvPr>
          <p:cNvSpPr>
            <a:spLocks noGrp="1"/>
          </p:cNvSpPr>
          <p:nvPr>
            <p:ph type="title"/>
          </p:nvPr>
        </p:nvSpPr>
        <p:spPr>
          <a:xfrm>
            <a:off x="761840" y="1138265"/>
            <a:ext cx="4544762" cy="1401183"/>
          </a:xfrm>
        </p:spPr>
        <p:txBody>
          <a:bodyPr vert="horz" lIns="91440" tIns="45720" rIns="91440" bIns="45720" rtlCol="0" anchor="t">
            <a:normAutofit/>
          </a:bodyPr>
          <a:lstStyle/>
          <a:p>
            <a:r>
              <a:rPr lang="en-US" kern="1200">
                <a:solidFill>
                  <a:schemeClr val="tx1"/>
                </a:solidFill>
                <a:latin typeface="Avenir Next LT Pro"/>
              </a:rPr>
              <a:t>PEGASUS Architecture</a:t>
            </a:r>
          </a:p>
        </p:txBody>
      </p:sp>
      <p:cxnSp>
        <p:nvCxnSpPr>
          <p:cNvPr id="10"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34BFCCE-86F4-2A95-9716-54C59226652D}"/>
              </a:ext>
            </a:extLst>
          </p:cNvPr>
          <p:cNvSpPr>
            <a:spLocks noGrp="1"/>
          </p:cNvSpPr>
          <p:nvPr>
            <p:ph type="body" sz="half" idx="2"/>
          </p:nvPr>
        </p:nvSpPr>
        <p:spPr>
          <a:xfrm>
            <a:off x="761840" y="1941576"/>
            <a:ext cx="5241447" cy="3602935"/>
          </a:xfrm>
        </p:spPr>
        <p:txBody>
          <a:bodyPr vert="horz" lIns="91440" tIns="45720" rIns="91440" bIns="45720" rtlCol="0" anchor="t">
            <a:noAutofit/>
          </a:bodyPr>
          <a:lstStyle/>
          <a:p>
            <a:pPr marL="285750" indent="-228600">
              <a:buFont typeface="Arial" panose="020B0604020202020204" pitchFamily="34" charset="0"/>
              <a:buChar char="•"/>
            </a:pPr>
            <a:r>
              <a:rPr lang="en-US" sz="1400">
                <a:latin typeface="Avenir Next LT Pro"/>
              </a:rPr>
              <a:t>The Pegasus transformer has encoder-decoder architecture trained on the CNN-Daily Mail dataset.</a:t>
            </a:r>
            <a:endParaRPr lang="en-US" sz="1400">
              <a:latin typeface="Avenir Next LT Pro"/>
              <a:ea typeface="Calibri"/>
              <a:cs typeface="Calibri"/>
            </a:endParaRPr>
          </a:p>
          <a:p>
            <a:pPr marL="285750" indent="-228600">
              <a:buFont typeface="Arial" panose="020B0604020202020204" pitchFamily="34" charset="0"/>
              <a:buChar char="•"/>
            </a:pPr>
            <a:r>
              <a:rPr lang="en-US" sz="1400">
                <a:latin typeface="Avenir Next LT Pro"/>
              </a:rPr>
              <a:t>Like BERT and MLM models, 15% of input tokens are masked and need to be predicted by the encoder.</a:t>
            </a:r>
            <a:endParaRPr lang="en-US" sz="1400">
              <a:latin typeface="Avenir Next LT Pro"/>
              <a:ea typeface="Calibri"/>
              <a:cs typeface="Calibri"/>
            </a:endParaRPr>
          </a:p>
          <a:p>
            <a:pPr marL="285750" indent="-228600">
              <a:buFont typeface="Arial" panose="020B0604020202020204" pitchFamily="34" charset="0"/>
              <a:buChar char="•"/>
            </a:pPr>
            <a:r>
              <a:rPr lang="en-US" sz="1400">
                <a:latin typeface="Avenir Next LT Pro"/>
              </a:rPr>
              <a:t>Additionally, GSG (Gap Sentences Generation) is also used where several sentences are selected from documents and concatenated into a pseudo summary. These pseudo-summaries are used as labels for training data.</a:t>
            </a:r>
            <a:endParaRPr lang="en-US" sz="1400">
              <a:latin typeface="Avenir Next LT Pro"/>
              <a:ea typeface="Calibri"/>
              <a:cs typeface="Calibri"/>
            </a:endParaRPr>
          </a:p>
          <a:p>
            <a:pPr marL="285750" indent="-228600">
              <a:buFont typeface="Arial" panose="020B0604020202020204" pitchFamily="34" charset="0"/>
              <a:buChar char="•"/>
            </a:pPr>
            <a:r>
              <a:rPr lang="en-US" sz="1400">
                <a:latin typeface="Avenir Next LT Pro"/>
              </a:rPr>
              <a:t>The sentences are known as m-gap sentences and are either selected randomly, lead (first m sentences from the document) or principal (top m scored sentences according to importance).</a:t>
            </a:r>
            <a:endParaRPr lang="en-US" sz="1400">
              <a:latin typeface="Avenir Next LT Pro"/>
              <a:ea typeface="Calibri"/>
              <a:cs typeface="Calibri"/>
            </a:endParaRPr>
          </a:p>
          <a:p>
            <a:pPr marL="285750" indent="-228600">
              <a:buFont typeface="Arial" panose="020B0604020202020204" pitchFamily="34" charset="0"/>
              <a:buChar char="•"/>
            </a:pPr>
            <a:r>
              <a:rPr lang="en-US" sz="1400">
                <a:latin typeface="Avenir Next LT Pro"/>
              </a:rPr>
              <a:t>Through GSG, PEGASUS learns to recognize which sentences logically follow each other and how they contribute to the overall meaning of the text. This heightened contextual understanding translates directly into the quality of the summaries it generates.</a:t>
            </a:r>
            <a:endParaRPr lang="en-US" sz="1400">
              <a:latin typeface="Avenir Next LT Pro"/>
              <a:ea typeface="Calibri"/>
              <a:cs typeface="Calibri"/>
            </a:endParaRPr>
          </a:p>
          <a:p>
            <a:pPr marL="285750" indent="-228600">
              <a:buFont typeface="Arial" panose="020B0604020202020204" pitchFamily="34" charset="0"/>
              <a:buChar char="•"/>
            </a:pPr>
            <a:r>
              <a:rPr lang="en-US" sz="1400">
                <a:latin typeface="Avenir Next LT Pro"/>
              </a:rPr>
              <a:t>This unique training approach, combined with the power of Transformer-based architecture, makes PEGASUS a frontrunner in the field, setting new standards for abstractive text summarization.</a:t>
            </a:r>
            <a:endParaRPr lang="en-US" sz="1400">
              <a:latin typeface="Avenir Next LT Pro"/>
              <a:ea typeface="Calibri"/>
              <a:cs typeface="Calibri"/>
            </a:endParaRPr>
          </a:p>
          <a:p>
            <a:pPr marL="285750" indent="-228600">
              <a:buFont typeface="Arial" panose="020B0604020202020204" pitchFamily="34" charset="0"/>
              <a:buChar char="•"/>
            </a:pPr>
            <a:endParaRPr lang="en-US" sz="1100">
              <a:latin typeface="Avenir Next LT Pro"/>
            </a:endParaRPr>
          </a:p>
          <a:p>
            <a:pPr marL="285750" indent="-228600">
              <a:buFont typeface="Arial" panose="020B0604020202020204" pitchFamily="34" charset="0"/>
              <a:buChar char="•"/>
            </a:pPr>
            <a:endParaRPr lang="en-US" sz="1100">
              <a:latin typeface="Avenir Next LT Pro"/>
            </a:endParaRPr>
          </a:p>
          <a:p>
            <a:pPr marL="285750" indent="-228600">
              <a:buFont typeface="Arial" panose="020B0604020202020204" pitchFamily="34" charset="0"/>
              <a:buChar char="•"/>
            </a:pPr>
            <a:endParaRPr lang="en-US" sz="1100">
              <a:latin typeface="Avenir Next LT Pro"/>
            </a:endParaRPr>
          </a:p>
          <a:p>
            <a:pPr marL="285750" indent="-228600">
              <a:buFont typeface="Arial" panose="020B0604020202020204" pitchFamily="34" charset="0"/>
              <a:buChar char="•"/>
            </a:pPr>
            <a:endParaRPr lang="en-US" sz="1100">
              <a:latin typeface="Avenir Next LT Pro"/>
            </a:endParaRPr>
          </a:p>
        </p:txBody>
      </p:sp>
      <p:pic>
        <p:nvPicPr>
          <p:cNvPr id="5" name="Content Placeholder 4" descr="A diagram of a model&#10;&#10;Description automatically generated">
            <a:extLst>
              <a:ext uri="{FF2B5EF4-FFF2-40B4-BE49-F238E27FC236}">
                <a16:creationId xmlns:a16="http://schemas.microsoft.com/office/drawing/2014/main" id="{33731DEE-7875-D9D8-E2B6-B3879EEFA6DE}"/>
              </a:ext>
            </a:extLst>
          </p:cNvPr>
          <p:cNvPicPr>
            <a:picLocks noGrp="1" noChangeAspect="1"/>
          </p:cNvPicPr>
          <p:nvPr>
            <p:ph idx="1"/>
          </p:nvPr>
        </p:nvPicPr>
        <p:blipFill>
          <a:blip r:embed="rId2"/>
          <a:stretch>
            <a:fillRect/>
          </a:stretch>
        </p:blipFill>
        <p:spPr>
          <a:xfrm>
            <a:off x="6082748" y="2029583"/>
            <a:ext cx="5334160" cy="2800434"/>
          </a:xfrm>
          <a:prstGeom prst="rect">
            <a:avLst/>
          </a:prstGeom>
        </p:spPr>
      </p:pic>
    </p:spTree>
    <p:extLst>
      <p:ext uri="{BB962C8B-B14F-4D97-AF65-F5344CB8AC3E}">
        <p14:creationId xmlns:p14="http://schemas.microsoft.com/office/powerpoint/2010/main" val="410148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5F924-C0A0-D3FD-4374-32BF47437F7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Results</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0F0E4491-AEA4-AD01-16EA-DD471243A18F}"/>
              </a:ext>
            </a:extLst>
          </p:cNvPr>
          <p:cNvGraphicFramePr>
            <a:graphicFrameLocks noGrp="1"/>
          </p:cNvGraphicFramePr>
          <p:nvPr>
            <p:ph idx="1"/>
            <p:extLst>
              <p:ext uri="{D42A27DB-BD31-4B8C-83A1-F6EECF244321}">
                <p14:modId xmlns:p14="http://schemas.microsoft.com/office/powerpoint/2010/main" val="760215956"/>
              </p:ext>
            </p:extLst>
          </p:nvPr>
        </p:nvGraphicFramePr>
        <p:xfrm>
          <a:off x="320040" y="3766051"/>
          <a:ext cx="11548877" cy="1321196"/>
        </p:xfrm>
        <a:graphic>
          <a:graphicData uri="http://schemas.openxmlformats.org/drawingml/2006/table">
            <a:tbl>
              <a:tblPr firstRow="1" bandRow="1">
                <a:noFill/>
                <a:tableStyleId>{5C22544A-7EE6-4342-B048-85BDC9FD1C3A}</a:tableStyleId>
              </a:tblPr>
              <a:tblGrid>
                <a:gridCol w="1058719">
                  <a:extLst>
                    <a:ext uri="{9D8B030D-6E8A-4147-A177-3AD203B41FA5}">
                      <a16:colId xmlns:a16="http://schemas.microsoft.com/office/drawing/2014/main" val="807795355"/>
                    </a:ext>
                  </a:extLst>
                </a:gridCol>
                <a:gridCol w="1331424">
                  <a:extLst>
                    <a:ext uri="{9D8B030D-6E8A-4147-A177-3AD203B41FA5}">
                      <a16:colId xmlns:a16="http://schemas.microsoft.com/office/drawing/2014/main" val="2834975735"/>
                    </a:ext>
                  </a:extLst>
                </a:gridCol>
                <a:gridCol w="1361593">
                  <a:extLst>
                    <a:ext uri="{9D8B030D-6E8A-4147-A177-3AD203B41FA5}">
                      <a16:colId xmlns:a16="http://schemas.microsoft.com/office/drawing/2014/main" val="3056926684"/>
                    </a:ext>
                  </a:extLst>
                </a:gridCol>
                <a:gridCol w="1597766">
                  <a:extLst>
                    <a:ext uri="{9D8B030D-6E8A-4147-A177-3AD203B41FA5}">
                      <a16:colId xmlns:a16="http://schemas.microsoft.com/office/drawing/2014/main" val="2564633637"/>
                    </a:ext>
                  </a:extLst>
                </a:gridCol>
                <a:gridCol w="1351536">
                  <a:extLst>
                    <a:ext uri="{9D8B030D-6E8A-4147-A177-3AD203B41FA5}">
                      <a16:colId xmlns:a16="http://schemas.microsoft.com/office/drawing/2014/main" val="2893166676"/>
                    </a:ext>
                  </a:extLst>
                </a:gridCol>
                <a:gridCol w="1556968">
                  <a:extLst>
                    <a:ext uri="{9D8B030D-6E8A-4147-A177-3AD203B41FA5}">
                      <a16:colId xmlns:a16="http://schemas.microsoft.com/office/drawing/2014/main" val="1661418918"/>
                    </a:ext>
                  </a:extLst>
                </a:gridCol>
                <a:gridCol w="1096957">
                  <a:extLst>
                    <a:ext uri="{9D8B030D-6E8A-4147-A177-3AD203B41FA5}">
                      <a16:colId xmlns:a16="http://schemas.microsoft.com/office/drawing/2014/main" val="3134187826"/>
                    </a:ext>
                  </a:extLst>
                </a:gridCol>
                <a:gridCol w="1096957">
                  <a:extLst>
                    <a:ext uri="{9D8B030D-6E8A-4147-A177-3AD203B41FA5}">
                      <a16:colId xmlns:a16="http://schemas.microsoft.com/office/drawing/2014/main" val="607335401"/>
                    </a:ext>
                  </a:extLst>
                </a:gridCol>
                <a:gridCol w="1096957">
                  <a:extLst>
                    <a:ext uri="{9D8B030D-6E8A-4147-A177-3AD203B41FA5}">
                      <a16:colId xmlns:a16="http://schemas.microsoft.com/office/drawing/2014/main" val="616100635"/>
                    </a:ext>
                  </a:extLst>
                </a:gridCol>
              </a:tblGrid>
              <a:tr h="943317">
                <a:tc>
                  <a:txBody>
                    <a:bodyPr/>
                    <a:lstStyle/>
                    <a:p>
                      <a:pPr algn="ctr"/>
                      <a:r>
                        <a:rPr lang="en-US" sz="1600" b="1">
                          <a:solidFill>
                            <a:schemeClr val="tx1">
                              <a:lumMod val="75000"/>
                              <a:lumOff val="25000"/>
                            </a:schemeClr>
                          </a:solidFill>
                        </a:rPr>
                        <a:t>ROUGE-1 (Recall)</a:t>
                      </a:r>
                    </a:p>
                  </a:txBody>
                  <a:tcPr marL="165494" marR="124121" marT="82747" marB="8274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lvl="0" algn="ctr">
                        <a:buNone/>
                      </a:pPr>
                      <a:r>
                        <a:rPr lang="en-US" sz="1600" b="1" i="0" u="none" strike="noStrike" baseline="0" noProof="0">
                          <a:solidFill>
                            <a:schemeClr val="tx1">
                              <a:lumMod val="75000"/>
                              <a:lumOff val="25000"/>
                            </a:schemeClr>
                          </a:solidFill>
                          <a:latin typeface="Calibri"/>
                        </a:rPr>
                        <a:t>ROUGE-2    (Recall)</a:t>
                      </a:r>
                    </a:p>
                  </a:txBody>
                  <a:tcPr marL="165494" marR="124121" marT="82747" marB="8274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lvl="0" algn="ctr">
                        <a:buNone/>
                      </a:pPr>
                      <a:r>
                        <a:rPr lang="en-US" sz="1600" b="1" i="0" u="none" strike="noStrike" noProof="0">
                          <a:solidFill>
                            <a:schemeClr val="tx1">
                              <a:lumMod val="75000"/>
                              <a:lumOff val="25000"/>
                            </a:schemeClr>
                          </a:solidFill>
                          <a:latin typeface="Calibri"/>
                        </a:rPr>
                        <a:t>ROUGE-L     (Recall)</a:t>
                      </a:r>
                    </a:p>
                  </a:txBody>
                  <a:tcPr marL="165494" marR="124121" marT="82747" marB="8274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US" sz="1600" b="1">
                          <a:solidFill>
                            <a:schemeClr val="tx1">
                              <a:lumMod val="75000"/>
                              <a:lumOff val="25000"/>
                            </a:schemeClr>
                          </a:solidFill>
                        </a:rPr>
                        <a:t>ROUGE-1    (Precision)</a:t>
                      </a:r>
                    </a:p>
                  </a:txBody>
                  <a:tcPr marL="165494" marR="124121" marT="82747" marB="8274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US" sz="1600" b="1">
                          <a:solidFill>
                            <a:schemeClr val="tx1">
                              <a:lumMod val="75000"/>
                              <a:lumOff val="25000"/>
                            </a:schemeClr>
                          </a:solidFill>
                        </a:rPr>
                        <a:t>ROUGE-2</a:t>
                      </a:r>
                    </a:p>
                    <a:p>
                      <a:pPr lvl="0" algn="ctr">
                        <a:buNone/>
                      </a:pPr>
                      <a:r>
                        <a:rPr lang="en-US" sz="1600" b="1" i="0" u="none" strike="noStrike" noProof="0">
                          <a:solidFill>
                            <a:schemeClr val="tx1">
                              <a:lumMod val="75000"/>
                              <a:lumOff val="25000"/>
                            </a:schemeClr>
                          </a:solidFill>
                          <a:latin typeface="Calibri"/>
                        </a:rPr>
                        <a:t>(Precision)</a:t>
                      </a:r>
                      <a:endParaRPr lang="en-US" sz="1600" b="1">
                        <a:solidFill>
                          <a:schemeClr val="tx1">
                            <a:lumMod val="75000"/>
                            <a:lumOff val="25000"/>
                          </a:schemeClr>
                        </a:solidFill>
                      </a:endParaRPr>
                    </a:p>
                  </a:txBody>
                  <a:tcPr marL="165494" marR="124121" marT="82747" marB="8274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US" sz="1600" b="1">
                          <a:solidFill>
                            <a:schemeClr val="tx1">
                              <a:lumMod val="75000"/>
                              <a:lumOff val="25000"/>
                            </a:schemeClr>
                          </a:solidFill>
                        </a:rPr>
                        <a:t>ROUGE-L  </a:t>
                      </a:r>
                      <a:r>
                        <a:rPr lang="en-US" sz="1600" b="1" i="0" u="none" strike="noStrike" noProof="0">
                          <a:solidFill>
                            <a:schemeClr val="tx1">
                              <a:lumMod val="75000"/>
                              <a:lumOff val="25000"/>
                            </a:schemeClr>
                          </a:solidFill>
                          <a:latin typeface="Calibri"/>
                        </a:rPr>
                        <a:t>(Precision)</a:t>
                      </a:r>
                      <a:endParaRPr lang="en-US" sz="1600" b="1">
                        <a:solidFill>
                          <a:schemeClr val="tx1">
                            <a:lumMod val="75000"/>
                            <a:lumOff val="25000"/>
                          </a:schemeClr>
                        </a:solidFill>
                      </a:endParaRPr>
                    </a:p>
                  </a:txBody>
                  <a:tcPr marL="165494" marR="124121" marT="82747" marB="8274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US" sz="1600" b="1">
                          <a:solidFill>
                            <a:schemeClr val="tx1">
                              <a:lumMod val="75000"/>
                              <a:lumOff val="25000"/>
                            </a:schemeClr>
                          </a:solidFill>
                        </a:rPr>
                        <a:t>ROUGE-1    (F1-Score)</a:t>
                      </a:r>
                    </a:p>
                  </a:txBody>
                  <a:tcPr marL="165494" marR="124121" marT="82747" marB="8274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US" sz="1600" b="1">
                          <a:solidFill>
                            <a:schemeClr val="tx1">
                              <a:lumMod val="75000"/>
                              <a:lumOff val="25000"/>
                            </a:schemeClr>
                          </a:solidFill>
                        </a:rPr>
                        <a:t>ROUGE-2  </a:t>
                      </a:r>
                      <a:r>
                        <a:rPr lang="en-US" sz="1600" b="1" i="0" u="none" strike="noStrike" noProof="0">
                          <a:solidFill>
                            <a:schemeClr val="tx1">
                              <a:lumMod val="75000"/>
                              <a:lumOff val="25000"/>
                            </a:schemeClr>
                          </a:solidFill>
                          <a:latin typeface="Calibri"/>
                        </a:rPr>
                        <a:t>(F1-Score)</a:t>
                      </a:r>
                      <a:endParaRPr lang="en-US" sz="1600" b="1">
                        <a:solidFill>
                          <a:schemeClr val="tx1">
                            <a:lumMod val="75000"/>
                            <a:lumOff val="25000"/>
                          </a:schemeClr>
                        </a:solidFill>
                      </a:endParaRPr>
                    </a:p>
                  </a:txBody>
                  <a:tcPr marL="165494" marR="124121" marT="82747" marB="8274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US" sz="1600" b="1">
                          <a:solidFill>
                            <a:schemeClr val="tx1">
                              <a:lumMod val="75000"/>
                              <a:lumOff val="25000"/>
                            </a:schemeClr>
                          </a:solidFill>
                        </a:rPr>
                        <a:t>ROUGE-L  </a:t>
                      </a:r>
                      <a:r>
                        <a:rPr lang="en-US" sz="1600" b="1" i="0" u="none" strike="noStrike" noProof="0">
                          <a:solidFill>
                            <a:schemeClr val="tx1">
                              <a:lumMod val="75000"/>
                              <a:lumOff val="25000"/>
                            </a:schemeClr>
                          </a:solidFill>
                          <a:latin typeface="Calibri"/>
                        </a:rPr>
                        <a:t>(F1-Score)</a:t>
                      </a:r>
                      <a:endParaRPr lang="en-US" sz="1600" b="1">
                        <a:solidFill>
                          <a:schemeClr val="tx1">
                            <a:lumMod val="75000"/>
                            <a:lumOff val="25000"/>
                          </a:schemeClr>
                        </a:solidFill>
                      </a:endParaRPr>
                    </a:p>
                  </a:txBody>
                  <a:tcPr marL="165494" marR="124121" marT="82747" marB="8274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88908893"/>
                  </a:ext>
                </a:extLst>
              </a:tr>
              <a:tr h="377879">
                <a:tc>
                  <a:txBody>
                    <a:bodyPr/>
                    <a:lstStyle/>
                    <a:p>
                      <a:pPr lvl="0" algn="ctr">
                        <a:buNone/>
                      </a:pPr>
                      <a:r>
                        <a:rPr lang="en-US" sz="1200">
                          <a:solidFill>
                            <a:schemeClr val="tx1">
                              <a:lumMod val="75000"/>
                              <a:lumOff val="25000"/>
                            </a:schemeClr>
                          </a:solidFill>
                        </a:rPr>
                        <a:t>16.57</a:t>
                      </a:r>
                    </a:p>
                  </a:txBody>
                  <a:tcPr marL="165494" marR="124121" marT="82747" marB="82747">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200">
                          <a:solidFill>
                            <a:schemeClr val="tx1">
                              <a:lumMod val="75000"/>
                              <a:lumOff val="25000"/>
                            </a:schemeClr>
                          </a:solidFill>
                        </a:rPr>
                        <a:t>6.49</a:t>
                      </a:r>
                    </a:p>
                  </a:txBody>
                  <a:tcPr marL="165494" marR="124121" marT="82747" marB="82747">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200">
                          <a:solidFill>
                            <a:schemeClr val="tx1">
                              <a:lumMod val="75000"/>
                              <a:lumOff val="25000"/>
                            </a:schemeClr>
                          </a:solidFill>
                        </a:rPr>
                        <a:t>14.94</a:t>
                      </a:r>
                    </a:p>
                  </a:txBody>
                  <a:tcPr marL="165494" marR="124121" marT="82747" marB="82747">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200">
                          <a:solidFill>
                            <a:schemeClr val="tx1">
                              <a:lumMod val="75000"/>
                              <a:lumOff val="25000"/>
                            </a:schemeClr>
                          </a:solidFill>
                        </a:rPr>
                        <a:t>52.99</a:t>
                      </a:r>
                    </a:p>
                  </a:txBody>
                  <a:tcPr marL="165494" marR="124121" marT="82747" marB="82747">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200">
                          <a:solidFill>
                            <a:schemeClr val="tx1">
                              <a:lumMod val="75000"/>
                              <a:lumOff val="25000"/>
                            </a:schemeClr>
                          </a:solidFill>
                        </a:rPr>
                        <a:t>26.46</a:t>
                      </a:r>
                    </a:p>
                  </a:txBody>
                  <a:tcPr marL="165494" marR="124121" marT="82747" marB="82747">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200">
                          <a:solidFill>
                            <a:schemeClr val="tx1">
                              <a:lumMod val="75000"/>
                              <a:lumOff val="25000"/>
                            </a:schemeClr>
                          </a:solidFill>
                        </a:rPr>
                        <a:t>48.18</a:t>
                      </a:r>
                    </a:p>
                  </a:txBody>
                  <a:tcPr marL="165494" marR="124121" marT="82747" marB="82747">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200">
                          <a:solidFill>
                            <a:schemeClr val="tx1">
                              <a:lumMod val="75000"/>
                              <a:lumOff val="25000"/>
                            </a:schemeClr>
                          </a:solidFill>
                        </a:rPr>
                        <a:t>24.48</a:t>
                      </a:r>
                    </a:p>
                  </a:txBody>
                  <a:tcPr marL="165494" marR="124121" marT="82747" marB="82747">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200">
                          <a:solidFill>
                            <a:schemeClr val="tx1">
                              <a:lumMod val="75000"/>
                              <a:lumOff val="25000"/>
                            </a:schemeClr>
                          </a:solidFill>
                        </a:rPr>
                        <a:t>10.01</a:t>
                      </a:r>
                    </a:p>
                  </a:txBody>
                  <a:tcPr marL="165494" marR="124121" marT="82747" marB="82747">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200">
                          <a:solidFill>
                            <a:schemeClr val="tx1">
                              <a:lumMod val="75000"/>
                              <a:lumOff val="25000"/>
                            </a:schemeClr>
                          </a:solidFill>
                        </a:rPr>
                        <a:t>22.16</a:t>
                      </a:r>
                    </a:p>
                  </a:txBody>
                  <a:tcPr marL="165494" marR="124121" marT="82747" marB="82747">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1975945804"/>
                  </a:ext>
                </a:extLst>
              </a:tr>
            </a:tbl>
          </a:graphicData>
        </a:graphic>
      </p:graphicFrame>
    </p:spTree>
    <p:extLst>
      <p:ext uri="{BB962C8B-B14F-4D97-AF65-F5344CB8AC3E}">
        <p14:creationId xmlns:p14="http://schemas.microsoft.com/office/powerpoint/2010/main" val="3460410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67;p26">
            <a:extLst>
              <a:ext uri="{FF2B5EF4-FFF2-40B4-BE49-F238E27FC236}">
                <a16:creationId xmlns:a16="http://schemas.microsoft.com/office/drawing/2014/main" id="{3C71F85D-2D9F-5D63-ADB4-80C86BDD58B3}"/>
              </a:ext>
            </a:extLst>
          </p:cNvPr>
          <p:cNvSpPr txBox="1">
            <a:spLocks/>
          </p:cNvSpPr>
          <p:nvPr/>
        </p:nvSpPr>
        <p:spPr>
          <a:xfrm>
            <a:off x="5470120" y="2532947"/>
            <a:ext cx="7028873" cy="1791841"/>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sz="6000" b="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A5A5A5"/>
                </a:solidFill>
                <a:latin typeface="Avenir Next LT Pro"/>
                <a:ea typeface="Open Sans Semibold"/>
                <a:cs typeface="Open Sans Semibold"/>
              </a:rPr>
              <a:t>Future Scope and Limitations</a:t>
            </a:r>
            <a:endParaRPr lang="en-US" sz="6000" b="0">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a:solidFill>
                <a:srgbClr val="A5A5A5"/>
              </a:solidFill>
              <a:latin typeface="Avenir Next LT Pro"/>
              <a:ea typeface="Open Sans Semibold"/>
              <a:cs typeface="Open Sans Semibold"/>
            </a:endParaRPr>
          </a:p>
          <a:p>
            <a:endParaRPr lang="en-US" sz="6000" b="0">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a:solidFill>
                <a:schemeClr val="accent3"/>
              </a:solidFill>
              <a:latin typeface="Avenir Next LT Pro"/>
              <a:ea typeface="Open Sans Semibold"/>
              <a:cs typeface="Open Sans Semibold"/>
            </a:endParaRPr>
          </a:p>
          <a:p>
            <a:pPr>
              <a:spcBef>
                <a:spcPts val="0"/>
              </a:spcBef>
            </a:pPr>
            <a:endParaRPr lang="en-US" sz="7200" b="0">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a:solidFill>
                <a:schemeClr val="accent3"/>
              </a:solidFill>
              <a:latin typeface="Avenir Next LT Pro"/>
            </a:endParaRPr>
          </a:p>
        </p:txBody>
      </p:sp>
      <p:sp>
        <p:nvSpPr>
          <p:cNvPr id="3" name="Google Shape;768;p26">
            <a:extLst>
              <a:ext uri="{FF2B5EF4-FFF2-40B4-BE49-F238E27FC236}">
                <a16:creationId xmlns:a16="http://schemas.microsoft.com/office/drawing/2014/main" id="{F4ED238B-1603-38BE-F8DA-191500112FC2}"/>
              </a:ext>
            </a:extLst>
          </p:cNvPr>
          <p:cNvSpPr/>
          <p:nvPr/>
        </p:nvSpPr>
        <p:spPr>
          <a:xfrm>
            <a:off x="852977" y="2069230"/>
            <a:ext cx="3538025" cy="2719275"/>
          </a:xfrm>
          <a:prstGeom prst="rect">
            <a:avLst/>
          </a:prstGeom>
        </p:spPr>
        <p:txBody>
          <a:bodyPr lIns="91440" tIns="45720" rIns="91440" bIns="45720" numCol="1" anchor="t">
            <a:prstTxWarp prst="textPlain">
              <a:avLst/>
            </a:prstTxWarp>
          </a:bodyPr>
          <a:lstStyle/>
          <a:p>
            <a:pPr lvl="0" algn="ctr"/>
            <a:r>
              <a:rPr lang="en-US" b="1">
                <a:gradFill>
                  <a:gsLst>
                    <a:gs pos="0">
                      <a:schemeClr val="bg2"/>
                    </a:gs>
                    <a:gs pos="100000">
                      <a:schemeClr val="accent2"/>
                    </a:gs>
                  </a:gsLst>
                  <a:lin ang="2700006" scaled="0"/>
                </a:gradFill>
                <a:latin typeface="Avenir Next LT Pro"/>
              </a:rPr>
              <a:t>04</a:t>
            </a:r>
            <a:endParaRPr lang="en-US" b="1" i="0">
              <a:ln>
                <a:noFill/>
              </a:ln>
              <a:gradFill>
                <a:gsLst>
                  <a:gs pos="0">
                    <a:schemeClr val="bg2"/>
                  </a:gs>
                  <a:gs pos="100000">
                    <a:schemeClr val="accent2"/>
                  </a:gs>
                </a:gsLst>
                <a:lin ang="2700006" scaled="0"/>
              </a:gradFill>
              <a:latin typeface="Avenir Next LT Pro"/>
            </a:endParaRPr>
          </a:p>
        </p:txBody>
      </p:sp>
    </p:spTree>
    <p:extLst>
      <p:ext uri="{BB962C8B-B14F-4D97-AF65-F5344CB8AC3E}">
        <p14:creationId xmlns:p14="http://schemas.microsoft.com/office/powerpoint/2010/main" val="429403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77508F-BDA1-DB8D-9965-B4D86C69BE01}"/>
              </a:ext>
            </a:extLst>
          </p:cNvPr>
          <p:cNvSpPr>
            <a:spLocks noGrp="1"/>
          </p:cNvSpPr>
          <p:nvPr>
            <p:ph type="title"/>
          </p:nvPr>
        </p:nvSpPr>
        <p:spPr>
          <a:xfrm>
            <a:off x="343298" y="647150"/>
            <a:ext cx="6002110" cy="1495425"/>
          </a:xfrm>
        </p:spPr>
        <p:txBody>
          <a:bodyPr>
            <a:normAutofit/>
          </a:bodyPr>
          <a:lstStyle/>
          <a:p>
            <a:r>
              <a:rPr lang="en-US" sz="4000" i="0" u="none" strike="noStrike">
                <a:effectLst/>
                <a:latin typeface="Avenir Next LT Pro"/>
              </a:rPr>
              <a:t>Future </a:t>
            </a:r>
            <a:r>
              <a:rPr lang="en-US" sz="4000" b="1" i="0" u="none" strike="noStrike">
                <a:effectLst/>
                <a:latin typeface="Avenir Next LT Pro"/>
              </a:rPr>
              <a:t>Scope</a:t>
            </a:r>
            <a:r>
              <a:rPr lang="en-US" sz="4000" b="0" i="0">
                <a:effectLst/>
                <a:latin typeface="Avenir Next LT Pro"/>
              </a:rPr>
              <a:t>​</a:t>
            </a:r>
            <a:br>
              <a:rPr lang="en-US" sz="4000" b="0" i="0">
                <a:effectLst/>
                <a:latin typeface="Avenir Next LT Pro"/>
              </a:rPr>
            </a:br>
            <a:endParaRPr lang="en-US" sz="4000">
              <a:latin typeface="Avenir Next LT Pro"/>
            </a:endParaRPr>
          </a:p>
        </p:txBody>
      </p:sp>
      <p:sp>
        <p:nvSpPr>
          <p:cNvPr id="3" name="Content Placeholder 2">
            <a:extLst>
              <a:ext uri="{FF2B5EF4-FFF2-40B4-BE49-F238E27FC236}">
                <a16:creationId xmlns:a16="http://schemas.microsoft.com/office/drawing/2014/main" id="{C7AA8B8E-4D58-21FA-B604-0362EDBF4401}"/>
              </a:ext>
            </a:extLst>
          </p:cNvPr>
          <p:cNvSpPr>
            <a:spLocks noGrp="1"/>
          </p:cNvSpPr>
          <p:nvPr>
            <p:ph idx="1"/>
          </p:nvPr>
        </p:nvSpPr>
        <p:spPr>
          <a:xfrm>
            <a:off x="-2068" y="2426995"/>
            <a:ext cx="6692843" cy="3729034"/>
          </a:xfrm>
        </p:spPr>
        <p:txBody>
          <a:bodyPr vert="horz" lIns="91440" tIns="45720" rIns="91440" bIns="45720" rtlCol="0" anchor="t">
            <a:normAutofit fontScale="92500" lnSpcReduction="20000"/>
          </a:bodyPr>
          <a:lstStyle/>
          <a:p>
            <a:pPr marL="800100" lvl="1" indent="-342900" fontAlgn="base">
              <a:lnSpc>
                <a:spcPct val="150000"/>
              </a:lnSpc>
              <a:buAutoNum type="arabicPeriod"/>
            </a:pPr>
            <a:r>
              <a:rPr lang="en-US" sz="2000" b="1" i="0" u="none" strike="noStrike">
                <a:effectLst/>
                <a:latin typeface="Avenir Next LT Pro"/>
              </a:rPr>
              <a:t>Expansion to Multiple Languages</a:t>
            </a:r>
            <a:r>
              <a:rPr lang="en-US" sz="2000" b="0" i="0" u="none" strike="noStrike">
                <a:effectLst/>
                <a:latin typeface="Avenir Next LT Pro"/>
              </a:rPr>
              <a:t>: Beyond English to include other major languages in legal documents.</a:t>
            </a:r>
            <a:r>
              <a:rPr lang="en-US" sz="2000" b="0" i="0">
                <a:effectLst/>
                <a:latin typeface="Avenir Next LT Pro"/>
              </a:rPr>
              <a:t>​</a:t>
            </a:r>
            <a:endParaRPr lang="en-US" sz="2000" b="0" i="0">
              <a:effectLst/>
              <a:latin typeface="Avenir Next LT Pro"/>
              <a:cs typeface="Arial" panose="020B0604020202020204" pitchFamily="34" charset="0"/>
            </a:endParaRPr>
          </a:p>
          <a:p>
            <a:pPr marL="800100" lvl="1" indent="-342900" fontAlgn="base">
              <a:lnSpc>
                <a:spcPct val="150000"/>
              </a:lnSpc>
              <a:buAutoNum type="arabicPeriod"/>
            </a:pPr>
            <a:r>
              <a:rPr lang="en-US" sz="2000" b="1" i="0" u="none" strike="noStrike">
                <a:effectLst/>
                <a:latin typeface="Avenir Next LT Pro"/>
              </a:rPr>
              <a:t>Broader Legal Domains</a:t>
            </a:r>
            <a:r>
              <a:rPr lang="en-US" sz="2000" b="0" i="0" u="none" strike="noStrike">
                <a:effectLst/>
                <a:latin typeface="Avenir Next LT Pro"/>
              </a:rPr>
              <a:t>: Extending from specific areas like contract law to encompass wider legal fields.</a:t>
            </a:r>
            <a:r>
              <a:rPr lang="en-US" sz="2000" b="0" i="0">
                <a:effectLst/>
                <a:latin typeface="Avenir Next LT Pro"/>
              </a:rPr>
              <a:t>​</a:t>
            </a:r>
            <a:endParaRPr lang="en-US" sz="2000" b="0" i="0">
              <a:effectLst/>
              <a:latin typeface="Avenir Next LT Pro"/>
              <a:cs typeface="Arial" panose="020B0604020202020204" pitchFamily="34" charset="0"/>
            </a:endParaRPr>
          </a:p>
          <a:p>
            <a:pPr marL="800100" lvl="1" indent="-342900" fontAlgn="base">
              <a:lnSpc>
                <a:spcPct val="150000"/>
              </a:lnSpc>
              <a:buAutoNum type="arabicPeriod"/>
            </a:pPr>
            <a:r>
              <a:rPr lang="en-US" sz="2000" b="1" i="0" u="none" strike="noStrike">
                <a:effectLst/>
                <a:latin typeface="Avenir Next LT Pro"/>
              </a:rPr>
              <a:t>Advanced Predictive Models</a:t>
            </a:r>
            <a:r>
              <a:rPr lang="en-US" sz="2000" b="0" i="0" u="none" strike="noStrike">
                <a:effectLst/>
                <a:latin typeface="Avenir Next LT Pro"/>
              </a:rPr>
              <a:t>: Developing more nuanced and accurate prediction algorithms.</a:t>
            </a:r>
            <a:r>
              <a:rPr lang="en-US" sz="2000" b="0" i="0">
                <a:effectLst/>
                <a:latin typeface="Avenir Next LT Pro"/>
              </a:rPr>
              <a:t>​</a:t>
            </a:r>
            <a:endParaRPr lang="en-US" sz="2000" b="0" i="0">
              <a:effectLst/>
              <a:latin typeface="Avenir Next LT Pro"/>
              <a:cs typeface="Arial" panose="020B0604020202020204" pitchFamily="34" charset="0"/>
            </a:endParaRPr>
          </a:p>
          <a:p>
            <a:pPr marL="800100" lvl="1" indent="-342900" fontAlgn="base">
              <a:lnSpc>
                <a:spcPct val="150000"/>
              </a:lnSpc>
              <a:buAutoNum type="arabicPeriod"/>
            </a:pPr>
            <a:r>
              <a:rPr lang="en-US" sz="2000" b="1" i="0" u="none" strike="noStrike">
                <a:effectLst/>
                <a:latin typeface="Avenir Next LT Pro"/>
              </a:rPr>
              <a:t>Enhanced Data Accessibility</a:t>
            </a:r>
            <a:r>
              <a:rPr lang="en-US" sz="2000" b="0" i="0" u="none" strike="noStrike">
                <a:effectLst/>
                <a:latin typeface="Avenir Next LT Pro"/>
              </a:rPr>
              <a:t>: Working towards more open and accessible legal data while respecting privacy concerns.</a:t>
            </a:r>
            <a:r>
              <a:rPr lang="en-US" sz="2000" b="0" i="0">
                <a:effectLst/>
                <a:latin typeface="Avenir Next LT Pro"/>
              </a:rPr>
              <a:t>​</a:t>
            </a:r>
            <a:endParaRPr lang="en-US" sz="2000" b="0" i="0">
              <a:effectLst/>
              <a:latin typeface="Avenir Next LT Pro"/>
              <a:cs typeface="Arial" panose="020B0604020202020204" pitchFamily="34" charset="0"/>
            </a:endParaRPr>
          </a:p>
          <a:p>
            <a:endParaRPr lang="en-US" sz="2000">
              <a:latin typeface="Avenir Next LT Pro"/>
              <a:cs typeface="Calibri" panose="020F0502020204030204"/>
            </a:endParaRPr>
          </a:p>
        </p:txBody>
      </p:sp>
      <p:pic>
        <p:nvPicPr>
          <p:cNvPr id="6" name="Picture 5">
            <a:extLst>
              <a:ext uri="{FF2B5EF4-FFF2-40B4-BE49-F238E27FC236}">
                <a16:creationId xmlns:a16="http://schemas.microsoft.com/office/drawing/2014/main" id="{EBDAA21D-0ECC-BDCA-C35E-072047EC28AF}"/>
              </a:ext>
            </a:extLst>
          </p:cNvPr>
          <p:cNvPicPr>
            <a:picLocks noChangeAspect="1"/>
          </p:cNvPicPr>
          <p:nvPr/>
        </p:nvPicPr>
        <p:blipFill rotWithShape="1">
          <a:blip r:embed="rId2"/>
          <a:srcRect l="45401"/>
          <a:stretch/>
        </p:blipFill>
        <p:spPr>
          <a:xfrm>
            <a:off x="7199440" y="10"/>
            <a:ext cx="4992560" cy="6857990"/>
          </a:xfrm>
          <a:prstGeom prst="rect">
            <a:avLst/>
          </a:prstGeom>
          <a:effectLst/>
        </p:spPr>
      </p:pic>
    </p:spTree>
    <p:extLst>
      <p:ext uri="{BB962C8B-B14F-4D97-AF65-F5344CB8AC3E}">
        <p14:creationId xmlns:p14="http://schemas.microsoft.com/office/powerpoint/2010/main" val="142304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5">
            <a:extLst>
              <a:ext uri="{FF2B5EF4-FFF2-40B4-BE49-F238E27FC236}">
                <a16:creationId xmlns:a16="http://schemas.microsoft.com/office/drawing/2014/main" id="{2D0BB70E-DC78-3F6D-BE58-413DAFAA1FB8}"/>
              </a:ext>
            </a:extLst>
          </p:cNvPr>
          <p:cNvSpPr/>
          <p:nvPr/>
        </p:nvSpPr>
        <p:spPr>
          <a:xfrm>
            <a:off x="6374288" y="-6647"/>
            <a:ext cx="47001" cy="6906788"/>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latin typeface="Avenir Next LT Pro"/>
            </a:endParaRPr>
          </a:p>
        </p:txBody>
      </p:sp>
      <p:sp>
        <p:nvSpPr>
          <p:cNvPr id="6" name="Freeform: Shape 7">
            <a:extLst>
              <a:ext uri="{FF2B5EF4-FFF2-40B4-BE49-F238E27FC236}">
                <a16:creationId xmlns:a16="http://schemas.microsoft.com/office/drawing/2014/main" id="{0C6BDD06-C427-331B-7834-2B4CD6FAD279}"/>
              </a:ext>
            </a:extLst>
          </p:cNvPr>
          <p:cNvSpPr/>
          <p:nvPr/>
        </p:nvSpPr>
        <p:spPr>
          <a:xfrm>
            <a:off x="6260021" y="421094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chemeClr val="accent1"/>
          </a:solidFill>
          <a:ln w="9525" cap="flat">
            <a:noFill/>
            <a:prstDash val="solid"/>
            <a:miter/>
          </a:ln>
        </p:spPr>
        <p:txBody>
          <a:bodyPr rtlCol="0" anchor="ctr"/>
          <a:lstStyle/>
          <a:p>
            <a:endParaRPr lang="en-US" sz="1600">
              <a:latin typeface="Avenir Next LT Pro"/>
            </a:endParaRPr>
          </a:p>
        </p:txBody>
      </p:sp>
      <p:sp>
        <p:nvSpPr>
          <p:cNvPr id="7" name="Freeform: Shape 8">
            <a:extLst>
              <a:ext uri="{FF2B5EF4-FFF2-40B4-BE49-F238E27FC236}">
                <a16:creationId xmlns:a16="http://schemas.microsoft.com/office/drawing/2014/main" id="{C46BEE4F-68C5-9EFD-B957-2DCF05079187}"/>
              </a:ext>
            </a:extLst>
          </p:cNvPr>
          <p:cNvSpPr/>
          <p:nvPr/>
        </p:nvSpPr>
        <p:spPr>
          <a:xfrm>
            <a:off x="6260021" y="3094138"/>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chemeClr val="accent2"/>
          </a:solidFill>
          <a:ln w="9525" cap="flat">
            <a:noFill/>
            <a:prstDash val="solid"/>
            <a:miter/>
          </a:ln>
        </p:spPr>
        <p:txBody>
          <a:bodyPr rtlCol="0" anchor="ctr"/>
          <a:lstStyle/>
          <a:p>
            <a:endParaRPr lang="en-US" sz="1600">
              <a:solidFill>
                <a:srgbClr val="C55A11"/>
              </a:solidFill>
              <a:latin typeface="Avenir Next LT Pro"/>
            </a:endParaRPr>
          </a:p>
        </p:txBody>
      </p:sp>
      <p:sp>
        <p:nvSpPr>
          <p:cNvPr id="8" name="Freeform: Shape 9">
            <a:extLst>
              <a:ext uri="{FF2B5EF4-FFF2-40B4-BE49-F238E27FC236}">
                <a16:creationId xmlns:a16="http://schemas.microsoft.com/office/drawing/2014/main" id="{F5D8245C-04AA-73EB-19E8-59C820F9CD29}"/>
              </a:ext>
            </a:extLst>
          </p:cNvPr>
          <p:cNvSpPr/>
          <p:nvPr/>
        </p:nvSpPr>
        <p:spPr>
          <a:xfrm>
            <a:off x="6260021" y="1977237"/>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chemeClr val="accent1"/>
          </a:solidFill>
          <a:ln w="9525" cap="flat">
            <a:noFill/>
            <a:prstDash val="solid"/>
            <a:miter/>
          </a:ln>
        </p:spPr>
        <p:txBody>
          <a:bodyPr rtlCol="0" anchor="ctr"/>
          <a:lstStyle/>
          <a:p>
            <a:endParaRPr lang="en-US" sz="1600">
              <a:latin typeface="Avenir Next LT Pro"/>
            </a:endParaRPr>
          </a:p>
        </p:txBody>
      </p:sp>
      <p:sp>
        <p:nvSpPr>
          <p:cNvPr id="9" name="Freeform: Shape 10">
            <a:extLst>
              <a:ext uri="{FF2B5EF4-FFF2-40B4-BE49-F238E27FC236}">
                <a16:creationId xmlns:a16="http://schemas.microsoft.com/office/drawing/2014/main" id="{C7B94E4B-EAA8-2B16-18E2-E582E87A5FDC}"/>
              </a:ext>
            </a:extLst>
          </p:cNvPr>
          <p:cNvSpPr/>
          <p:nvPr/>
        </p:nvSpPr>
        <p:spPr>
          <a:xfrm>
            <a:off x="6260021" y="86043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chemeClr val="accent2"/>
          </a:solidFill>
          <a:ln w="9525" cap="flat">
            <a:noFill/>
            <a:prstDash val="solid"/>
            <a:miter/>
          </a:ln>
        </p:spPr>
        <p:txBody>
          <a:bodyPr rtlCol="0" anchor="ctr"/>
          <a:lstStyle/>
          <a:p>
            <a:endParaRPr lang="en-US" sz="1600">
              <a:solidFill>
                <a:srgbClr val="C55A11"/>
              </a:solidFill>
              <a:latin typeface="Avenir Next LT Pro"/>
            </a:endParaRPr>
          </a:p>
        </p:txBody>
      </p:sp>
      <p:sp>
        <p:nvSpPr>
          <p:cNvPr id="11" name="TextBox 10">
            <a:extLst>
              <a:ext uri="{FF2B5EF4-FFF2-40B4-BE49-F238E27FC236}">
                <a16:creationId xmlns:a16="http://schemas.microsoft.com/office/drawing/2014/main" id="{9C46C585-4404-E086-7C91-9F01238EE7D5}"/>
              </a:ext>
            </a:extLst>
          </p:cNvPr>
          <p:cNvSpPr txBox="1"/>
          <p:nvPr/>
        </p:nvSpPr>
        <p:spPr>
          <a:xfrm>
            <a:off x="5491086" y="729006"/>
            <a:ext cx="641823" cy="461665"/>
          </a:xfrm>
          <a:prstGeom prst="rect">
            <a:avLst/>
          </a:prstGeom>
          <a:noFill/>
        </p:spPr>
        <p:txBody>
          <a:bodyPr wrap="square" rtlCol="0">
            <a:spAutoFit/>
          </a:bodyPr>
          <a:lstStyle/>
          <a:p>
            <a:pPr algn="ctr"/>
            <a:r>
              <a:rPr lang="en-US" sz="2400" b="1">
                <a:solidFill>
                  <a:schemeClr val="accent2"/>
                </a:solidFill>
                <a:latin typeface="Avenir Next LT Pro"/>
              </a:rPr>
              <a:t>01</a:t>
            </a:r>
          </a:p>
        </p:txBody>
      </p:sp>
      <p:sp>
        <p:nvSpPr>
          <p:cNvPr id="12" name="TextBox 11">
            <a:extLst>
              <a:ext uri="{FF2B5EF4-FFF2-40B4-BE49-F238E27FC236}">
                <a16:creationId xmlns:a16="http://schemas.microsoft.com/office/drawing/2014/main" id="{6864CC8F-FEA9-B77A-E777-9AA3628E6FEA}"/>
              </a:ext>
            </a:extLst>
          </p:cNvPr>
          <p:cNvSpPr txBox="1"/>
          <p:nvPr/>
        </p:nvSpPr>
        <p:spPr>
          <a:xfrm>
            <a:off x="6632500" y="805950"/>
            <a:ext cx="3171203" cy="338554"/>
          </a:xfrm>
          <a:prstGeom prst="rect">
            <a:avLst/>
          </a:prstGeom>
          <a:noFill/>
        </p:spPr>
        <p:txBody>
          <a:bodyPr wrap="square" lIns="91440" tIns="45720" rIns="91440" bIns="45720" rtlCol="0" anchor="t">
            <a:spAutoFit/>
          </a:bodyPr>
          <a:lstStyle/>
          <a:p>
            <a:r>
              <a:rPr lang="en-US" sz="1600">
                <a:solidFill>
                  <a:srgbClr val="C55A11"/>
                </a:solidFill>
                <a:latin typeface="Avenir Next LT Pro"/>
              </a:rPr>
              <a:t>Introduction</a:t>
            </a:r>
          </a:p>
        </p:txBody>
      </p:sp>
      <p:sp>
        <p:nvSpPr>
          <p:cNvPr id="13" name="TextBox 12">
            <a:extLst>
              <a:ext uri="{FF2B5EF4-FFF2-40B4-BE49-F238E27FC236}">
                <a16:creationId xmlns:a16="http://schemas.microsoft.com/office/drawing/2014/main" id="{62B60A65-0EC9-DA1E-348E-0C149C926EBF}"/>
              </a:ext>
            </a:extLst>
          </p:cNvPr>
          <p:cNvSpPr txBox="1"/>
          <p:nvPr/>
        </p:nvSpPr>
        <p:spPr>
          <a:xfrm>
            <a:off x="5491086" y="1857746"/>
            <a:ext cx="641823" cy="461665"/>
          </a:xfrm>
          <a:prstGeom prst="rect">
            <a:avLst/>
          </a:prstGeom>
          <a:noFill/>
        </p:spPr>
        <p:txBody>
          <a:bodyPr wrap="square" rtlCol="0">
            <a:spAutoFit/>
          </a:bodyPr>
          <a:lstStyle/>
          <a:p>
            <a:pPr algn="ctr"/>
            <a:r>
              <a:rPr lang="en-US" sz="2400" b="1">
                <a:solidFill>
                  <a:schemeClr val="accent1"/>
                </a:solidFill>
                <a:latin typeface="Avenir Next LT Pro"/>
              </a:rPr>
              <a:t>02</a:t>
            </a:r>
          </a:p>
        </p:txBody>
      </p:sp>
      <p:sp>
        <p:nvSpPr>
          <p:cNvPr id="14" name="TextBox 13">
            <a:extLst>
              <a:ext uri="{FF2B5EF4-FFF2-40B4-BE49-F238E27FC236}">
                <a16:creationId xmlns:a16="http://schemas.microsoft.com/office/drawing/2014/main" id="{6C52D91A-7252-C12B-49CE-556487E676A3}"/>
              </a:ext>
            </a:extLst>
          </p:cNvPr>
          <p:cNvSpPr txBox="1"/>
          <p:nvPr/>
        </p:nvSpPr>
        <p:spPr>
          <a:xfrm>
            <a:off x="6634783" y="1916396"/>
            <a:ext cx="3171203" cy="338554"/>
          </a:xfrm>
          <a:prstGeom prst="rect">
            <a:avLst/>
          </a:prstGeom>
          <a:noFill/>
        </p:spPr>
        <p:txBody>
          <a:bodyPr wrap="square" lIns="91440" tIns="45720" rIns="91440" bIns="45720" rtlCol="0" anchor="t">
            <a:spAutoFit/>
          </a:bodyPr>
          <a:lstStyle/>
          <a:p>
            <a:r>
              <a:rPr lang="en-US" sz="1600">
                <a:solidFill>
                  <a:schemeClr val="accent1"/>
                </a:solidFill>
                <a:latin typeface="Avenir Next LT Pro"/>
              </a:rPr>
              <a:t>Data Collection</a:t>
            </a:r>
          </a:p>
        </p:txBody>
      </p:sp>
      <p:sp>
        <p:nvSpPr>
          <p:cNvPr id="15" name="TextBox 14">
            <a:extLst>
              <a:ext uri="{FF2B5EF4-FFF2-40B4-BE49-F238E27FC236}">
                <a16:creationId xmlns:a16="http://schemas.microsoft.com/office/drawing/2014/main" id="{36E43B68-0365-5D02-6997-F1ABD43DB8F0}"/>
              </a:ext>
            </a:extLst>
          </p:cNvPr>
          <p:cNvSpPr txBox="1"/>
          <p:nvPr/>
        </p:nvSpPr>
        <p:spPr>
          <a:xfrm>
            <a:off x="5491086" y="2943203"/>
            <a:ext cx="641823" cy="461665"/>
          </a:xfrm>
          <a:prstGeom prst="rect">
            <a:avLst/>
          </a:prstGeom>
          <a:noFill/>
        </p:spPr>
        <p:txBody>
          <a:bodyPr wrap="square" rtlCol="0">
            <a:spAutoFit/>
          </a:bodyPr>
          <a:lstStyle/>
          <a:p>
            <a:pPr algn="ctr"/>
            <a:r>
              <a:rPr lang="en-US" sz="2400" b="1">
                <a:solidFill>
                  <a:schemeClr val="accent2"/>
                </a:solidFill>
                <a:latin typeface="Avenir Next LT Pro"/>
              </a:rPr>
              <a:t>03</a:t>
            </a:r>
          </a:p>
        </p:txBody>
      </p:sp>
      <p:sp>
        <p:nvSpPr>
          <p:cNvPr id="16" name="TextBox 15">
            <a:extLst>
              <a:ext uri="{FF2B5EF4-FFF2-40B4-BE49-F238E27FC236}">
                <a16:creationId xmlns:a16="http://schemas.microsoft.com/office/drawing/2014/main" id="{043E5C78-6DCD-EF26-DB90-005A8E0D78EF}"/>
              </a:ext>
            </a:extLst>
          </p:cNvPr>
          <p:cNvSpPr txBox="1"/>
          <p:nvPr/>
        </p:nvSpPr>
        <p:spPr>
          <a:xfrm>
            <a:off x="6616456" y="3031111"/>
            <a:ext cx="3554944" cy="338554"/>
          </a:xfrm>
          <a:prstGeom prst="rect">
            <a:avLst/>
          </a:prstGeom>
          <a:noFill/>
        </p:spPr>
        <p:txBody>
          <a:bodyPr wrap="square" lIns="91440" tIns="45720" rIns="91440" bIns="45720" rtlCol="0" anchor="t">
            <a:spAutoFit/>
          </a:bodyPr>
          <a:lstStyle/>
          <a:p>
            <a:r>
              <a:rPr lang="en-US" sz="1600">
                <a:solidFill>
                  <a:srgbClr val="C55A11"/>
                </a:solidFill>
                <a:latin typeface="Avenir Next LT Pro"/>
              </a:rPr>
              <a:t>Models and their Architecture </a:t>
            </a:r>
          </a:p>
        </p:txBody>
      </p:sp>
      <p:sp>
        <p:nvSpPr>
          <p:cNvPr id="17" name="TextBox 16">
            <a:extLst>
              <a:ext uri="{FF2B5EF4-FFF2-40B4-BE49-F238E27FC236}">
                <a16:creationId xmlns:a16="http://schemas.microsoft.com/office/drawing/2014/main" id="{FC1BE9EE-5BCE-22E7-9763-72D576E129CF}"/>
              </a:ext>
            </a:extLst>
          </p:cNvPr>
          <p:cNvSpPr txBox="1"/>
          <p:nvPr/>
        </p:nvSpPr>
        <p:spPr>
          <a:xfrm>
            <a:off x="5491086" y="4058236"/>
            <a:ext cx="641823" cy="461665"/>
          </a:xfrm>
          <a:prstGeom prst="rect">
            <a:avLst/>
          </a:prstGeom>
          <a:noFill/>
        </p:spPr>
        <p:txBody>
          <a:bodyPr wrap="square" rtlCol="0">
            <a:spAutoFit/>
          </a:bodyPr>
          <a:lstStyle/>
          <a:p>
            <a:pPr algn="ctr"/>
            <a:r>
              <a:rPr lang="en-US" sz="2400" b="1">
                <a:solidFill>
                  <a:schemeClr val="accent1"/>
                </a:solidFill>
                <a:latin typeface="Avenir Next LT Pro"/>
              </a:rPr>
              <a:t>04</a:t>
            </a:r>
          </a:p>
        </p:txBody>
      </p:sp>
      <p:sp>
        <p:nvSpPr>
          <p:cNvPr id="18" name="TextBox 17">
            <a:extLst>
              <a:ext uri="{FF2B5EF4-FFF2-40B4-BE49-F238E27FC236}">
                <a16:creationId xmlns:a16="http://schemas.microsoft.com/office/drawing/2014/main" id="{164FEAD6-D549-32F9-3B45-5A1124BB5B08}"/>
              </a:ext>
            </a:extLst>
          </p:cNvPr>
          <p:cNvSpPr txBox="1"/>
          <p:nvPr/>
        </p:nvSpPr>
        <p:spPr>
          <a:xfrm>
            <a:off x="6660486" y="4135180"/>
            <a:ext cx="3171203" cy="584775"/>
          </a:xfrm>
          <a:prstGeom prst="rect">
            <a:avLst/>
          </a:prstGeom>
          <a:noFill/>
        </p:spPr>
        <p:txBody>
          <a:bodyPr wrap="square" lIns="91440" tIns="45720" rIns="91440" bIns="45720" rtlCol="0" anchor="t">
            <a:spAutoFit/>
          </a:bodyPr>
          <a:lstStyle/>
          <a:p>
            <a:r>
              <a:rPr lang="en-US" sz="1600">
                <a:solidFill>
                  <a:schemeClr val="accent1"/>
                </a:solidFill>
                <a:latin typeface="Avenir Next LT Pro"/>
              </a:rPr>
              <a:t> </a:t>
            </a:r>
            <a:r>
              <a:rPr lang="en-US" sz="1600">
                <a:solidFill>
                  <a:schemeClr val="accent1"/>
                </a:solidFill>
                <a:latin typeface="Avenir Next LT Pro"/>
                <a:ea typeface="+mn-lt"/>
                <a:cs typeface="+mn-lt"/>
              </a:rPr>
              <a:t>Future Scope and Limitations</a:t>
            </a:r>
          </a:p>
          <a:p>
            <a:endParaRPr lang="en-US" sz="1600">
              <a:solidFill>
                <a:schemeClr val="accent1"/>
              </a:solidFill>
              <a:latin typeface="Avenir Next LT Pro"/>
            </a:endParaRPr>
          </a:p>
        </p:txBody>
      </p:sp>
      <p:sp>
        <p:nvSpPr>
          <p:cNvPr id="19" name="TextBox 18">
            <a:extLst>
              <a:ext uri="{FF2B5EF4-FFF2-40B4-BE49-F238E27FC236}">
                <a16:creationId xmlns:a16="http://schemas.microsoft.com/office/drawing/2014/main" id="{92F6C395-D070-D032-5E6F-209E052546D6}"/>
              </a:ext>
            </a:extLst>
          </p:cNvPr>
          <p:cNvSpPr txBox="1"/>
          <p:nvPr/>
        </p:nvSpPr>
        <p:spPr>
          <a:xfrm>
            <a:off x="918579" y="2649574"/>
            <a:ext cx="3422732" cy="1107996"/>
          </a:xfrm>
          <a:prstGeom prst="rect">
            <a:avLst/>
          </a:prstGeom>
          <a:noFill/>
        </p:spPr>
        <p:txBody>
          <a:bodyPr wrap="none" lIns="91440" tIns="45720" rIns="91440" bIns="45720" rtlCol="0" anchor="t">
            <a:spAutoFit/>
          </a:bodyPr>
          <a:lstStyle/>
          <a:p>
            <a:pPr algn="ctr"/>
            <a:r>
              <a:rPr lang="en-US" sz="6600" b="1">
                <a:latin typeface="Avenir Next LT Pro"/>
              </a:rPr>
              <a:t>Agenda</a:t>
            </a:r>
          </a:p>
        </p:txBody>
      </p:sp>
      <p:sp>
        <p:nvSpPr>
          <p:cNvPr id="20" name="Freeform: Shape 8">
            <a:extLst>
              <a:ext uri="{FF2B5EF4-FFF2-40B4-BE49-F238E27FC236}">
                <a16:creationId xmlns:a16="http://schemas.microsoft.com/office/drawing/2014/main" id="{5E6E3FF8-E9FA-E0E2-23FA-70FF200C12BA}"/>
              </a:ext>
            </a:extLst>
          </p:cNvPr>
          <p:cNvSpPr/>
          <p:nvPr/>
        </p:nvSpPr>
        <p:spPr>
          <a:xfrm>
            <a:off x="6260021" y="5308335"/>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chemeClr val="accent2"/>
          </a:solidFill>
          <a:ln w="9525" cap="flat">
            <a:noFill/>
            <a:prstDash val="solid"/>
            <a:miter/>
          </a:ln>
        </p:spPr>
        <p:txBody>
          <a:bodyPr rtlCol="0" anchor="ctr"/>
          <a:lstStyle/>
          <a:p>
            <a:endParaRPr lang="en-US" sz="1600">
              <a:solidFill>
                <a:srgbClr val="C55A11"/>
              </a:solidFill>
              <a:latin typeface="Avenir Next LT Pro"/>
            </a:endParaRPr>
          </a:p>
        </p:txBody>
      </p:sp>
      <p:sp>
        <p:nvSpPr>
          <p:cNvPr id="21" name="TextBox 20">
            <a:extLst>
              <a:ext uri="{FF2B5EF4-FFF2-40B4-BE49-F238E27FC236}">
                <a16:creationId xmlns:a16="http://schemas.microsoft.com/office/drawing/2014/main" id="{BF2CAF68-4CD2-B00C-0472-046CE05507F1}"/>
              </a:ext>
            </a:extLst>
          </p:cNvPr>
          <p:cNvSpPr txBox="1"/>
          <p:nvPr/>
        </p:nvSpPr>
        <p:spPr>
          <a:xfrm>
            <a:off x="5491086" y="5157400"/>
            <a:ext cx="641823" cy="461665"/>
          </a:xfrm>
          <a:prstGeom prst="rect">
            <a:avLst/>
          </a:prstGeom>
          <a:noFill/>
        </p:spPr>
        <p:txBody>
          <a:bodyPr wrap="square" rtlCol="0">
            <a:spAutoFit/>
          </a:bodyPr>
          <a:lstStyle/>
          <a:p>
            <a:pPr algn="ctr"/>
            <a:r>
              <a:rPr lang="en-US" sz="2400" b="1">
                <a:solidFill>
                  <a:schemeClr val="accent2"/>
                </a:solidFill>
                <a:latin typeface="Avenir Next LT Pro"/>
              </a:rPr>
              <a:t>05</a:t>
            </a:r>
          </a:p>
        </p:txBody>
      </p:sp>
      <p:sp>
        <p:nvSpPr>
          <p:cNvPr id="22" name="TextBox 21">
            <a:extLst>
              <a:ext uri="{FF2B5EF4-FFF2-40B4-BE49-F238E27FC236}">
                <a16:creationId xmlns:a16="http://schemas.microsoft.com/office/drawing/2014/main" id="{4F616A7F-126F-3622-E80C-8B02E97C6394}"/>
              </a:ext>
            </a:extLst>
          </p:cNvPr>
          <p:cNvSpPr txBox="1"/>
          <p:nvPr/>
        </p:nvSpPr>
        <p:spPr>
          <a:xfrm>
            <a:off x="6649521" y="5232819"/>
            <a:ext cx="3609764" cy="338554"/>
          </a:xfrm>
          <a:prstGeom prst="rect">
            <a:avLst/>
          </a:prstGeom>
          <a:noFill/>
        </p:spPr>
        <p:txBody>
          <a:bodyPr wrap="square" lIns="91440" tIns="45720" rIns="91440" bIns="45720" rtlCol="0" anchor="t">
            <a:spAutoFit/>
          </a:bodyPr>
          <a:lstStyle/>
          <a:p>
            <a:r>
              <a:rPr lang="en-US" sz="1600">
                <a:solidFill>
                  <a:srgbClr val="C55A11"/>
                </a:solidFill>
                <a:latin typeface="Avenir Next LT Pro"/>
                <a:ea typeface="+mn-lt"/>
                <a:cs typeface="+mn-lt"/>
              </a:rPr>
              <a:t>Application Demonstration</a:t>
            </a:r>
            <a:endParaRPr lang="en-US"/>
          </a:p>
        </p:txBody>
      </p:sp>
    </p:spTree>
    <p:extLst>
      <p:ext uri="{BB962C8B-B14F-4D97-AF65-F5344CB8AC3E}">
        <p14:creationId xmlns:p14="http://schemas.microsoft.com/office/powerpoint/2010/main" val="311560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5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750"/>
                                        <p:tgtEl>
                                          <p:spTgt spid="11"/>
                                        </p:tgtEl>
                                      </p:cBhvr>
                                    </p:animEffect>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750" fill="hold"/>
                                        <p:tgtEl>
                                          <p:spTgt spid="12"/>
                                        </p:tgtEl>
                                        <p:attrNameLst>
                                          <p:attrName>ppt_x</p:attrName>
                                        </p:attrNameLst>
                                      </p:cBhvr>
                                      <p:tavLst>
                                        <p:tav tm="0">
                                          <p:val>
                                            <p:strVal val="1+#ppt_w/2"/>
                                          </p:val>
                                        </p:tav>
                                        <p:tav tm="100000">
                                          <p:val>
                                            <p:strVal val="#ppt_x"/>
                                          </p:val>
                                        </p:tav>
                                      </p:tavLst>
                                    </p:anim>
                                    <p:anim calcmode="lin" valueType="num">
                                      <p:cBhvr additive="base">
                                        <p:cTn id="23" dur="7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heel(1)">
                                      <p:cBhvr>
                                        <p:cTn id="28" dur="25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750"/>
                                        <p:tgtEl>
                                          <p:spTgt spid="13"/>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750" fill="hold"/>
                                        <p:tgtEl>
                                          <p:spTgt spid="14"/>
                                        </p:tgtEl>
                                        <p:attrNameLst>
                                          <p:attrName>ppt_x</p:attrName>
                                        </p:attrNameLst>
                                      </p:cBhvr>
                                      <p:tavLst>
                                        <p:tav tm="0">
                                          <p:val>
                                            <p:strVal val="1+#ppt_w/2"/>
                                          </p:val>
                                        </p:tav>
                                        <p:tav tm="100000">
                                          <p:val>
                                            <p:strVal val="#ppt_x"/>
                                          </p:val>
                                        </p:tav>
                                      </p:tavLst>
                                    </p:anim>
                                    <p:anim calcmode="lin" valueType="num">
                                      <p:cBhvr additive="base">
                                        <p:cTn id="35" dur="75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heel(1)">
                                      <p:cBhvr>
                                        <p:cTn id="40" dur="25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750"/>
                                        <p:tgtEl>
                                          <p:spTgt spid="15"/>
                                        </p:tgtEl>
                                      </p:cBhvr>
                                    </p:animEffect>
                                  </p:childTnLst>
                                </p:cTn>
                              </p:par>
                              <p:par>
                                <p:cTn id="44" presetID="2" presetClass="entr" presetSubtype="2" decel="10000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750" fill="hold"/>
                                        <p:tgtEl>
                                          <p:spTgt spid="16"/>
                                        </p:tgtEl>
                                        <p:attrNameLst>
                                          <p:attrName>ppt_x</p:attrName>
                                        </p:attrNameLst>
                                      </p:cBhvr>
                                      <p:tavLst>
                                        <p:tav tm="0">
                                          <p:val>
                                            <p:strVal val="1+#ppt_w/2"/>
                                          </p:val>
                                        </p:tav>
                                        <p:tav tm="100000">
                                          <p:val>
                                            <p:strVal val="#ppt_x"/>
                                          </p:val>
                                        </p:tav>
                                      </p:tavLst>
                                    </p:anim>
                                    <p:anim calcmode="lin" valueType="num">
                                      <p:cBhvr additive="base">
                                        <p:cTn id="47" dur="75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heel(1)">
                                      <p:cBhvr>
                                        <p:cTn id="52" dur="250"/>
                                        <p:tgtEl>
                                          <p:spTgt spid="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750"/>
                                        <p:tgtEl>
                                          <p:spTgt spid="17"/>
                                        </p:tgtEl>
                                      </p:cBhvr>
                                    </p:animEffect>
                                  </p:childTnLst>
                                </p:cTn>
                              </p:par>
                              <p:par>
                                <p:cTn id="56" presetID="2" presetClass="entr" presetSubtype="2" decel="10000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750" fill="hold"/>
                                        <p:tgtEl>
                                          <p:spTgt spid="18"/>
                                        </p:tgtEl>
                                        <p:attrNameLst>
                                          <p:attrName>ppt_x</p:attrName>
                                        </p:attrNameLst>
                                      </p:cBhvr>
                                      <p:tavLst>
                                        <p:tav tm="0">
                                          <p:val>
                                            <p:strVal val="1+#ppt_w/2"/>
                                          </p:val>
                                        </p:tav>
                                        <p:tav tm="100000">
                                          <p:val>
                                            <p:strVal val="#ppt_x"/>
                                          </p:val>
                                        </p:tav>
                                      </p:tavLst>
                                    </p:anim>
                                    <p:anim calcmode="lin" valueType="num">
                                      <p:cBhvr additive="base">
                                        <p:cTn id="59" dur="75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heel(1)">
                                      <p:cBhvr>
                                        <p:cTn id="64" dur="250"/>
                                        <p:tgtEl>
                                          <p:spTgt spid="2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750"/>
                                        <p:tgtEl>
                                          <p:spTgt spid="21"/>
                                        </p:tgtEl>
                                      </p:cBhvr>
                                    </p:animEffect>
                                  </p:childTnLst>
                                </p:cTn>
                              </p:par>
                              <p:par>
                                <p:cTn id="68" presetID="2" presetClass="entr" presetSubtype="2" decel="10000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additive="base">
                                        <p:cTn id="70" dur="750" fill="hold"/>
                                        <p:tgtEl>
                                          <p:spTgt spid="22"/>
                                        </p:tgtEl>
                                        <p:attrNameLst>
                                          <p:attrName>ppt_x</p:attrName>
                                        </p:attrNameLst>
                                      </p:cBhvr>
                                      <p:tavLst>
                                        <p:tav tm="0">
                                          <p:val>
                                            <p:strVal val="1+#ppt_w/2"/>
                                          </p:val>
                                        </p:tav>
                                        <p:tav tm="100000">
                                          <p:val>
                                            <p:strVal val="#ppt_x"/>
                                          </p:val>
                                        </p:tav>
                                      </p:tavLst>
                                    </p:anim>
                                    <p:anim calcmode="lin" valueType="num">
                                      <p:cBhvr additive="base">
                                        <p:cTn id="71" dur="7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1" grpId="0"/>
      <p:bldP spid="12" grpId="0"/>
      <p:bldP spid="13" grpId="0"/>
      <p:bldP spid="14" grpId="0"/>
      <p:bldP spid="15" grpId="0"/>
      <p:bldP spid="16" grpId="0"/>
      <p:bldP spid="17" grpId="0"/>
      <p:bldP spid="18" grpId="0"/>
      <p:bldP spid="19" grpId="0"/>
      <p:bldP spid="20" grpId="0" animBg="1"/>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75AE1-62B5-FB14-2985-825D1847EE45}"/>
              </a:ext>
            </a:extLst>
          </p:cNvPr>
          <p:cNvSpPr>
            <a:spLocks noGrp="1"/>
          </p:cNvSpPr>
          <p:nvPr>
            <p:ph type="title"/>
          </p:nvPr>
        </p:nvSpPr>
        <p:spPr>
          <a:xfrm>
            <a:off x="512327" y="548640"/>
            <a:ext cx="4203881" cy="5431536"/>
          </a:xfrm>
        </p:spPr>
        <p:txBody>
          <a:bodyPr>
            <a:normAutofit/>
          </a:bodyPr>
          <a:lstStyle/>
          <a:p>
            <a:r>
              <a:rPr lang="en-US" sz="5400" b="1">
                <a:latin typeface="Avenir Next LT Pro"/>
                <a:ea typeface="+mj-lt"/>
                <a:cs typeface="+mj-lt"/>
              </a:rPr>
              <a:t>Limitations</a:t>
            </a:r>
            <a:r>
              <a:rPr lang="en-US" sz="5400">
                <a:latin typeface="Avenir Next LT Pro"/>
                <a:ea typeface="+mj-lt"/>
                <a:cs typeface="+mj-lt"/>
              </a:rPr>
              <a:t> </a:t>
            </a:r>
            <a:endParaRPr lang="en-US" sz="5400">
              <a:latin typeface="Avenir Next LT Pro"/>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C22E7E-443F-6762-40E0-787CF6DFFE31}"/>
              </a:ext>
            </a:extLst>
          </p:cNvPr>
          <p:cNvSpPr>
            <a:spLocks noGrp="1"/>
          </p:cNvSpPr>
          <p:nvPr>
            <p:ph idx="1"/>
          </p:nvPr>
        </p:nvSpPr>
        <p:spPr>
          <a:xfrm>
            <a:off x="4556289" y="552091"/>
            <a:ext cx="7265917" cy="5431536"/>
          </a:xfrm>
        </p:spPr>
        <p:txBody>
          <a:bodyPr vert="horz" lIns="91440" tIns="45720" rIns="91440" bIns="45720" rtlCol="0" anchor="ctr">
            <a:normAutofit/>
          </a:bodyPr>
          <a:lstStyle/>
          <a:p>
            <a:pPr marL="1028700" lvl="1" indent="-457200">
              <a:lnSpc>
                <a:spcPct val="150000"/>
              </a:lnSpc>
              <a:buAutoNum type="arabicPeriod"/>
            </a:pPr>
            <a:r>
              <a:rPr lang="en-US" sz="2200" b="1">
                <a:latin typeface="Avenir Next LT Pro"/>
                <a:cs typeface="Arial"/>
              </a:rPr>
              <a:t>Hardware Limitations</a:t>
            </a:r>
            <a:r>
              <a:rPr lang="en-US" sz="2200">
                <a:latin typeface="Avenir Next LT Pro"/>
                <a:cs typeface="Arial"/>
              </a:rPr>
              <a:t>: High computational requirements, advanced GPUs needed, scalability issues. </a:t>
            </a:r>
            <a:endParaRPr lang="en-US">
              <a:latin typeface="Avenir Next LT Pro"/>
            </a:endParaRPr>
          </a:p>
          <a:p>
            <a:pPr marL="1028700" lvl="1" indent="-457200">
              <a:lnSpc>
                <a:spcPct val="150000"/>
              </a:lnSpc>
              <a:buAutoNum type="arabicPeriod"/>
            </a:pPr>
            <a:r>
              <a:rPr lang="en-US" sz="2200" b="1">
                <a:latin typeface="Avenir Next LT Pro"/>
                <a:cs typeface="Arial"/>
              </a:rPr>
              <a:t>Dataset Constraints</a:t>
            </a:r>
            <a:r>
              <a:rPr lang="en-US" sz="2200">
                <a:latin typeface="Avenir Next LT Pro"/>
                <a:cs typeface="Arial"/>
              </a:rPr>
              <a:t>: Limited access to comprehensive legal datasets, data privacy concerns, variability in document formats, bias in historical texts. </a:t>
            </a:r>
            <a:endParaRPr lang="en-US" sz="2200">
              <a:latin typeface="Avenir Next LT Pro"/>
            </a:endParaRPr>
          </a:p>
        </p:txBody>
      </p:sp>
    </p:spTree>
    <p:extLst>
      <p:ext uri="{BB962C8B-B14F-4D97-AF65-F5344CB8AC3E}">
        <p14:creationId xmlns:p14="http://schemas.microsoft.com/office/powerpoint/2010/main" val="1617893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67;p26">
            <a:extLst>
              <a:ext uri="{FF2B5EF4-FFF2-40B4-BE49-F238E27FC236}">
                <a16:creationId xmlns:a16="http://schemas.microsoft.com/office/drawing/2014/main" id="{3C71F85D-2D9F-5D63-ADB4-80C86BDD58B3}"/>
              </a:ext>
            </a:extLst>
          </p:cNvPr>
          <p:cNvSpPr txBox="1">
            <a:spLocks/>
          </p:cNvSpPr>
          <p:nvPr/>
        </p:nvSpPr>
        <p:spPr>
          <a:xfrm>
            <a:off x="5851120" y="2995011"/>
            <a:ext cx="7028873" cy="1791841"/>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sz="6000" b="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A5A5A5"/>
                </a:solidFill>
                <a:latin typeface="Avenir Next LT Pro"/>
                <a:ea typeface="Open Sans Semibold"/>
                <a:cs typeface="Open Sans Semibold"/>
              </a:rPr>
              <a:t>App Demo</a:t>
            </a:r>
            <a:endParaRPr lang="en-US"/>
          </a:p>
          <a:p>
            <a:endParaRPr lang="en-US" sz="6000" b="0">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a:solidFill>
                <a:schemeClr val="accent3"/>
              </a:solidFill>
              <a:latin typeface="Avenir Next LT Pro"/>
              <a:ea typeface="Open Sans Semibold"/>
              <a:cs typeface="Open Sans Semibold"/>
            </a:endParaRPr>
          </a:p>
          <a:p>
            <a:pPr>
              <a:spcBef>
                <a:spcPts val="0"/>
              </a:spcBef>
            </a:pPr>
            <a:endParaRPr lang="en-US" sz="7200" b="0">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a:solidFill>
                <a:schemeClr val="accent3"/>
              </a:solidFill>
              <a:latin typeface="Avenir Next LT Pro"/>
            </a:endParaRPr>
          </a:p>
        </p:txBody>
      </p:sp>
      <p:sp>
        <p:nvSpPr>
          <p:cNvPr id="3" name="Google Shape;768;p26">
            <a:extLst>
              <a:ext uri="{FF2B5EF4-FFF2-40B4-BE49-F238E27FC236}">
                <a16:creationId xmlns:a16="http://schemas.microsoft.com/office/drawing/2014/main" id="{F4ED238B-1603-38BE-F8DA-191500112FC2}"/>
              </a:ext>
            </a:extLst>
          </p:cNvPr>
          <p:cNvSpPr/>
          <p:nvPr/>
        </p:nvSpPr>
        <p:spPr>
          <a:xfrm>
            <a:off x="852977" y="2069230"/>
            <a:ext cx="3538025" cy="2719275"/>
          </a:xfrm>
          <a:prstGeom prst="rect">
            <a:avLst/>
          </a:prstGeom>
        </p:spPr>
        <p:txBody>
          <a:bodyPr lIns="91440" tIns="45720" rIns="91440" bIns="45720" numCol="1" anchor="t">
            <a:prstTxWarp prst="textPlain">
              <a:avLst/>
            </a:prstTxWarp>
          </a:bodyPr>
          <a:lstStyle/>
          <a:p>
            <a:pPr lvl="0" algn="ctr"/>
            <a:r>
              <a:rPr lang="en-US" b="1">
                <a:gradFill>
                  <a:gsLst>
                    <a:gs pos="0">
                      <a:schemeClr val="bg2"/>
                    </a:gs>
                    <a:gs pos="100000">
                      <a:schemeClr val="accent2"/>
                    </a:gs>
                  </a:gsLst>
                  <a:lin ang="2700006" scaled="0"/>
                </a:gradFill>
                <a:latin typeface="Avenir Next LT Pro"/>
              </a:rPr>
              <a:t>05</a:t>
            </a:r>
            <a:endParaRPr lang="en-US" b="1" i="0">
              <a:ln>
                <a:noFill/>
              </a:ln>
              <a:gradFill>
                <a:gsLst>
                  <a:gs pos="0">
                    <a:schemeClr val="bg2"/>
                  </a:gs>
                  <a:gs pos="100000">
                    <a:schemeClr val="accent2"/>
                  </a:gs>
                </a:gsLst>
                <a:lin ang="2700006" scaled="0"/>
              </a:gradFill>
              <a:latin typeface="Avenir Next LT Pro"/>
            </a:endParaRPr>
          </a:p>
        </p:txBody>
      </p:sp>
    </p:spTree>
    <p:extLst>
      <p:ext uri="{BB962C8B-B14F-4D97-AF65-F5344CB8AC3E}">
        <p14:creationId xmlns:p14="http://schemas.microsoft.com/office/powerpoint/2010/main" val="349677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C31FE2-200F-77A1-6C08-E9EE968509B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3600" kern="1200">
                <a:latin typeface="Avenir Next LT Pro"/>
              </a:rPr>
              <a:t>Click the link to view Legal Egale!</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740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F8273-A9DF-3D42-A5E0-74FE4553C478}"/>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kern="120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59269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767;p26">
            <a:extLst>
              <a:ext uri="{FF2B5EF4-FFF2-40B4-BE49-F238E27FC236}">
                <a16:creationId xmlns:a16="http://schemas.microsoft.com/office/drawing/2014/main" id="{8D14D413-8A09-E7E7-0D02-1E38B606384A}"/>
              </a:ext>
            </a:extLst>
          </p:cNvPr>
          <p:cNvSpPr txBox="1">
            <a:spLocks/>
          </p:cNvSpPr>
          <p:nvPr/>
        </p:nvSpPr>
        <p:spPr>
          <a:xfrm>
            <a:off x="5852598" y="2861832"/>
            <a:ext cx="7028873" cy="11340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a:spcBef>
                <a:spcPts val="0"/>
              </a:spcBef>
            </a:pPr>
            <a:r>
              <a:rPr lang="en-US" sz="7200" b="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3"/>
                </a:solidFill>
                <a:latin typeface="Avenir Next LT Pro"/>
                <a:ea typeface="Open Sans Semibold"/>
                <a:cs typeface="Open Sans Semibold"/>
              </a:rPr>
              <a:t>Introduction.</a:t>
            </a:r>
            <a:endParaRPr lang="en-US" sz="7200" b="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3"/>
              </a:solidFill>
              <a:latin typeface="Avenir Next LT Pro"/>
            </a:endParaRPr>
          </a:p>
        </p:txBody>
      </p:sp>
      <p:sp>
        <p:nvSpPr>
          <p:cNvPr id="10" name="Google Shape;768;p26">
            <a:extLst>
              <a:ext uri="{FF2B5EF4-FFF2-40B4-BE49-F238E27FC236}">
                <a16:creationId xmlns:a16="http://schemas.microsoft.com/office/drawing/2014/main" id="{0F74FBAA-D240-B339-01D4-872E507486B5}"/>
              </a:ext>
            </a:extLst>
          </p:cNvPr>
          <p:cNvSpPr/>
          <p:nvPr/>
        </p:nvSpPr>
        <p:spPr>
          <a:xfrm>
            <a:off x="1235455" y="2069194"/>
            <a:ext cx="3538025" cy="2719275"/>
          </a:xfrm>
          <a:prstGeom prst="rect">
            <a:avLst/>
          </a:prstGeom>
        </p:spPr>
        <p:txBody>
          <a:bodyPr>
            <a:prstTxWarp prst="textPlain">
              <a:avLst/>
            </a:prstTxWarp>
          </a:bodyPr>
          <a:lstStyle/>
          <a:p>
            <a:pPr lvl="0" algn="ctr"/>
            <a:r>
              <a:rPr lang="en-US" b="1" i="0">
                <a:ln>
                  <a:noFill/>
                </a:ln>
                <a:gradFill>
                  <a:gsLst>
                    <a:gs pos="0">
                      <a:schemeClr val="bg2"/>
                    </a:gs>
                    <a:gs pos="100000">
                      <a:schemeClr val="accent2"/>
                    </a:gs>
                  </a:gsLst>
                  <a:lin ang="2700006" scaled="0"/>
                </a:gradFill>
                <a:latin typeface="Avenir Next LT Pro"/>
              </a:rPr>
              <a:t>01</a:t>
            </a:r>
          </a:p>
        </p:txBody>
      </p:sp>
    </p:spTree>
    <p:extLst>
      <p:ext uri="{BB962C8B-B14F-4D97-AF65-F5344CB8AC3E}">
        <p14:creationId xmlns:p14="http://schemas.microsoft.com/office/powerpoint/2010/main" val="314378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98" name="Straight Connector 19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87" name="Content Placeholder 184">
            <a:extLst>
              <a:ext uri="{FF2B5EF4-FFF2-40B4-BE49-F238E27FC236}">
                <a16:creationId xmlns:a16="http://schemas.microsoft.com/office/drawing/2014/main" id="{69FFFDBD-97A4-3EFA-03BF-03C4377C17FD}"/>
              </a:ext>
            </a:extLst>
          </p:cNvPr>
          <p:cNvGraphicFramePr>
            <a:graphicFrameLocks noGrp="1"/>
          </p:cNvGraphicFramePr>
          <p:nvPr>
            <p:ph idx="1"/>
            <p:extLst>
              <p:ext uri="{D42A27DB-BD31-4B8C-83A1-F6EECF244321}">
                <p14:modId xmlns:p14="http://schemas.microsoft.com/office/powerpoint/2010/main" val="255720164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6" name="Title 4">
            <a:extLst>
              <a:ext uri="{FF2B5EF4-FFF2-40B4-BE49-F238E27FC236}">
                <a16:creationId xmlns:a16="http://schemas.microsoft.com/office/drawing/2014/main" id="{6687B797-F5B2-C658-C78D-6B5731C1E824}"/>
              </a:ext>
            </a:extLst>
          </p:cNvPr>
          <p:cNvSpPr>
            <a:spLocks noGrp="1"/>
          </p:cNvSpPr>
          <p:nvPr/>
        </p:nvSpPr>
        <p:spPr>
          <a:xfrm>
            <a:off x="147466" y="320480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a:latin typeface="Avenir Next LT Pro"/>
                <a:ea typeface="Calibri Light"/>
                <a:cs typeface="Calibri Light"/>
              </a:rPr>
              <a:t>Core </a:t>
            </a:r>
          </a:p>
          <a:p>
            <a:r>
              <a:rPr lang="en-US" sz="7200" b="1">
                <a:latin typeface="Avenir Next LT Pro"/>
                <a:ea typeface="Calibri Light"/>
                <a:cs typeface="Calibri Light"/>
              </a:rPr>
              <a:t>Features</a:t>
            </a:r>
            <a:endParaRPr lang="en-US" sz="7200" b="1">
              <a:latin typeface="Avenir Next LT Pro"/>
            </a:endParaRPr>
          </a:p>
        </p:txBody>
      </p:sp>
    </p:spTree>
    <p:extLst>
      <p:ext uri="{BB962C8B-B14F-4D97-AF65-F5344CB8AC3E}">
        <p14:creationId xmlns:p14="http://schemas.microsoft.com/office/powerpoint/2010/main" val="319421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EEFBD-0A17-FAA3-5F8D-DB1CDF9BDD93}"/>
              </a:ext>
            </a:extLst>
          </p:cNvPr>
          <p:cNvSpPr>
            <a:spLocks noGrp="1"/>
          </p:cNvSpPr>
          <p:nvPr>
            <p:ph type="title"/>
          </p:nvPr>
        </p:nvSpPr>
        <p:spPr>
          <a:xfrm>
            <a:off x="841248" y="334644"/>
            <a:ext cx="10509504" cy="1076914"/>
          </a:xfrm>
        </p:spPr>
        <p:txBody>
          <a:bodyPr anchor="ctr">
            <a:normAutofit/>
          </a:bodyPr>
          <a:lstStyle/>
          <a:p>
            <a:r>
              <a:rPr lang="en-US" sz="4000">
                <a:latin typeface="Avenir Next LT Pro"/>
                <a:ea typeface="+mj-lt"/>
                <a:cs typeface="+mj-lt"/>
              </a:rPr>
              <a:t>Project </a:t>
            </a:r>
            <a:r>
              <a:rPr lang="en-US" b="1">
                <a:latin typeface="Avenir Next LT Pro"/>
              </a:rPr>
              <a:t>Goals</a:t>
            </a:r>
            <a:endParaRPr lang="en-US" sz="4000" b="1">
              <a:latin typeface="Avenir Next LT Pro"/>
            </a:endParaRP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2C38D79-5BE1-C4B1-A636-CAB60BC22AF7}"/>
              </a:ext>
            </a:extLst>
          </p:cNvPr>
          <p:cNvGraphicFramePr>
            <a:graphicFrameLocks noGrp="1"/>
          </p:cNvGraphicFramePr>
          <p:nvPr>
            <p:ph idx="1"/>
            <p:extLst>
              <p:ext uri="{D42A27DB-BD31-4B8C-83A1-F6EECF244321}">
                <p14:modId xmlns:p14="http://schemas.microsoft.com/office/powerpoint/2010/main" val="2607589516"/>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8963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767;p26">
            <a:extLst>
              <a:ext uri="{FF2B5EF4-FFF2-40B4-BE49-F238E27FC236}">
                <a16:creationId xmlns:a16="http://schemas.microsoft.com/office/drawing/2014/main" id="{8D14D413-8A09-E7E7-0D02-1E38B606384A}"/>
              </a:ext>
            </a:extLst>
          </p:cNvPr>
          <p:cNvSpPr txBox="1">
            <a:spLocks/>
          </p:cNvSpPr>
          <p:nvPr/>
        </p:nvSpPr>
        <p:spPr>
          <a:xfrm>
            <a:off x="5010668" y="2861832"/>
            <a:ext cx="7028873" cy="11340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a:spcBef>
                <a:spcPts val="0"/>
              </a:spcBef>
            </a:pPr>
            <a:r>
              <a:rPr lang="en-US" sz="6600" b="0">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a:solidFill>
                  <a:schemeClr val="accent3"/>
                </a:solidFill>
                <a:latin typeface="Avenir Next LT Pro"/>
                <a:ea typeface="Open Sans Semibold"/>
                <a:cs typeface="Open Sans Semibold"/>
              </a:rPr>
              <a:t>Data Collection</a:t>
            </a:r>
            <a:endParaRPr lang="en-US" sz="6600" b="0" err="1">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a:solidFill>
                <a:schemeClr val="accent3"/>
              </a:solidFill>
              <a:latin typeface="Avenir Next LT Pro"/>
            </a:endParaRPr>
          </a:p>
        </p:txBody>
      </p:sp>
      <p:sp>
        <p:nvSpPr>
          <p:cNvPr id="10" name="Google Shape;768;p26">
            <a:extLst>
              <a:ext uri="{FF2B5EF4-FFF2-40B4-BE49-F238E27FC236}">
                <a16:creationId xmlns:a16="http://schemas.microsoft.com/office/drawing/2014/main" id="{0F74FBAA-D240-B339-01D4-872E507486B5}"/>
              </a:ext>
            </a:extLst>
          </p:cNvPr>
          <p:cNvSpPr/>
          <p:nvPr/>
        </p:nvSpPr>
        <p:spPr>
          <a:xfrm>
            <a:off x="1235455" y="2069194"/>
            <a:ext cx="3538025" cy="2719275"/>
          </a:xfrm>
          <a:prstGeom prst="rect">
            <a:avLst/>
          </a:prstGeom>
        </p:spPr>
        <p:txBody>
          <a:bodyPr lIns="91440" tIns="45720" rIns="91440" bIns="45720" numCol="1" anchor="t">
            <a:prstTxWarp prst="textPlain">
              <a:avLst/>
            </a:prstTxWarp>
          </a:bodyPr>
          <a:lstStyle/>
          <a:p>
            <a:pPr lvl="0" algn="ctr"/>
            <a:r>
              <a:rPr lang="en-US" b="1">
                <a:gradFill>
                  <a:gsLst>
                    <a:gs pos="0">
                      <a:schemeClr val="bg2"/>
                    </a:gs>
                    <a:gs pos="100000">
                      <a:schemeClr val="accent2"/>
                    </a:gs>
                  </a:gsLst>
                  <a:lin ang="2700006" scaled="0"/>
                </a:gradFill>
                <a:latin typeface="Avenir Next LT Pro"/>
              </a:rPr>
              <a:t>02</a:t>
            </a:r>
            <a:endParaRPr lang="en-US" b="1" i="0">
              <a:ln>
                <a:noFill/>
              </a:ln>
              <a:gradFill>
                <a:gsLst>
                  <a:gs pos="0">
                    <a:schemeClr val="bg2"/>
                  </a:gs>
                  <a:gs pos="100000">
                    <a:schemeClr val="accent2"/>
                  </a:gs>
                </a:gsLst>
                <a:lin ang="2700006" scaled="0"/>
              </a:gradFill>
              <a:latin typeface="Avenir Next LT Pro"/>
            </a:endParaRPr>
          </a:p>
        </p:txBody>
      </p:sp>
    </p:spTree>
    <p:extLst>
      <p:ext uri="{BB962C8B-B14F-4D97-AF65-F5344CB8AC3E}">
        <p14:creationId xmlns:p14="http://schemas.microsoft.com/office/powerpoint/2010/main" val="3068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1F878C-D73C-DBA0-6606-3898C48607E1}"/>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kern="1200">
                <a:solidFill>
                  <a:schemeClr val="tx1">
                    <a:lumMod val="85000"/>
                    <a:lumOff val="15000"/>
                  </a:schemeClr>
                </a:solidFill>
                <a:latin typeface="Avenir Next LT Pro"/>
              </a:rPr>
              <a:t>Data </a:t>
            </a:r>
            <a:r>
              <a:rPr lang="en-US" sz="3600" b="1" kern="1200">
                <a:solidFill>
                  <a:schemeClr val="tx1">
                    <a:lumMod val="85000"/>
                    <a:lumOff val="15000"/>
                  </a:schemeClr>
                </a:solidFill>
                <a:latin typeface="Avenir Next LT Pro"/>
              </a:rPr>
              <a:t>Features </a:t>
            </a:r>
          </a:p>
        </p:txBody>
      </p:sp>
      <p:graphicFrame>
        <p:nvGraphicFramePr>
          <p:cNvPr id="6" name="Table 5">
            <a:extLst>
              <a:ext uri="{FF2B5EF4-FFF2-40B4-BE49-F238E27FC236}">
                <a16:creationId xmlns:a16="http://schemas.microsoft.com/office/drawing/2014/main" id="{BF09B202-7C2A-3A43-9D05-D202C33C40DC}"/>
              </a:ext>
            </a:extLst>
          </p:cNvPr>
          <p:cNvGraphicFramePr>
            <a:graphicFrameLocks noGrp="1"/>
          </p:cNvGraphicFramePr>
          <p:nvPr>
            <p:extLst>
              <p:ext uri="{D42A27DB-BD31-4B8C-83A1-F6EECF244321}">
                <p14:modId xmlns:p14="http://schemas.microsoft.com/office/powerpoint/2010/main" val="2198965922"/>
              </p:ext>
            </p:extLst>
          </p:nvPr>
        </p:nvGraphicFramePr>
        <p:xfrm>
          <a:off x="623087" y="892866"/>
          <a:ext cx="10945826" cy="3597708"/>
        </p:xfrm>
        <a:graphic>
          <a:graphicData uri="http://schemas.openxmlformats.org/drawingml/2006/table">
            <a:tbl>
              <a:tblPr firstRow="1" bandRow="1">
                <a:tableStyleId>{5C22544A-7EE6-4342-B048-85BDC9FD1C3A}</a:tableStyleId>
              </a:tblPr>
              <a:tblGrid>
                <a:gridCol w="3305268">
                  <a:extLst>
                    <a:ext uri="{9D8B030D-6E8A-4147-A177-3AD203B41FA5}">
                      <a16:colId xmlns:a16="http://schemas.microsoft.com/office/drawing/2014/main" val="1960807372"/>
                    </a:ext>
                  </a:extLst>
                </a:gridCol>
                <a:gridCol w="3287485">
                  <a:extLst>
                    <a:ext uri="{9D8B030D-6E8A-4147-A177-3AD203B41FA5}">
                      <a16:colId xmlns:a16="http://schemas.microsoft.com/office/drawing/2014/main" val="441041687"/>
                    </a:ext>
                  </a:extLst>
                </a:gridCol>
                <a:gridCol w="1344959">
                  <a:extLst>
                    <a:ext uri="{9D8B030D-6E8A-4147-A177-3AD203B41FA5}">
                      <a16:colId xmlns:a16="http://schemas.microsoft.com/office/drawing/2014/main" val="487186557"/>
                    </a:ext>
                  </a:extLst>
                </a:gridCol>
                <a:gridCol w="1014693">
                  <a:extLst>
                    <a:ext uri="{9D8B030D-6E8A-4147-A177-3AD203B41FA5}">
                      <a16:colId xmlns:a16="http://schemas.microsoft.com/office/drawing/2014/main" val="1990042911"/>
                    </a:ext>
                  </a:extLst>
                </a:gridCol>
                <a:gridCol w="1993421">
                  <a:extLst>
                    <a:ext uri="{9D8B030D-6E8A-4147-A177-3AD203B41FA5}">
                      <a16:colId xmlns:a16="http://schemas.microsoft.com/office/drawing/2014/main" val="3356384207"/>
                    </a:ext>
                  </a:extLst>
                </a:gridCol>
              </a:tblGrid>
              <a:tr h="538418">
                <a:tc rowSpan="2">
                  <a:txBody>
                    <a:bodyPr/>
                    <a:lstStyle/>
                    <a:p>
                      <a:pPr algn="ctr" fontAlgn="ctr"/>
                      <a:r>
                        <a:rPr lang="en-US" sz="2000" b="0" i="0" u="none" strike="noStrike">
                          <a:solidFill>
                            <a:srgbClr val="000000"/>
                          </a:solidFill>
                          <a:effectLst/>
                          <a:latin typeface="Avenir Next LT Pro"/>
                        </a:rPr>
                        <a:t>Task</a:t>
                      </a:r>
                    </a:p>
                  </a:txBody>
                  <a:tcPr marL="17688" marR="17688" marT="176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a:txBody>
                    <a:bodyPr/>
                    <a:lstStyle/>
                    <a:p>
                      <a:pPr algn="ctr" fontAlgn="ctr"/>
                      <a:r>
                        <a:rPr lang="en-US" sz="2000" b="0" i="0" u="none" strike="noStrike">
                          <a:solidFill>
                            <a:srgbClr val="000000"/>
                          </a:solidFill>
                          <a:effectLst/>
                          <a:latin typeface="Avenir Next LT Pro"/>
                        </a:rPr>
                        <a:t>Source</a:t>
                      </a:r>
                    </a:p>
                  </a:txBody>
                  <a:tcPr marL="17688" marR="17688" marT="1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2">
                  <a:txBody>
                    <a:bodyPr/>
                    <a:lstStyle/>
                    <a:p>
                      <a:pPr algn="ctr" fontAlgn="ctr"/>
                      <a:r>
                        <a:rPr lang="en-US" sz="2000" b="0" i="0" u="none" strike="noStrike">
                          <a:solidFill>
                            <a:srgbClr val="000000"/>
                          </a:solidFill>
                          <a:effectLst/>
                          <a:latin typeface="Avenir Next LT Pro"/>
                        </a:rPr>
                        <a:t>Sample Size</a:t>
                      </a:r>
                    </a:p>
                  </a:txBody>
                  <a:tcPr marL="17688" marR="17688" marT="1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rowSpan="2">
                  <a:txBody>
                    <a:bodyPr/>
                    <a:lstStyle/>
                    <a:p>
                      <a:pPr algn="ctr" fontAlgn="ctr"/>
                      <a:r>
                        <a:rPr lang="en-US" sz="2000" b="0" i="0" u="none" strike="noStrike">
                          <a:solidFill>
                            <a:srgbClr val="000000"/>
                          </a:solidFill>
                          <a:effectLst/>
                          <a:latin typeface="Avenir Next LT Pro"/>
                        </a:rPr>
                        <a:t>Dataset columns</a:t>
                      </a:r>
                    </a:p>
                  </a:txBody>
                  <a:tcPr marL="17688" marR="17688" marT="1768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8096068"/>
                  </a:ext>
                </a:extLst>
              </a:tr>
              <a:tr h="538418">
                <a:tc vMerge="1">
                  <a:txBody>
                    <a:bodyPr/>
                    <a:lstStyle/>
                    <a:p>
                      <a:endParaRPr lang="en-US"/>
                    </a:p>
                  </a:txBody>
                  <a:tcPr/>
                </a:tc>
                <a:tc vMerge="1">
                  <a:txBody>
                    <a:bodyPr/>
                    <a:lstStyle/>
                    <a:p>
                      <a:endParaRPr lang="en-US"/>
                    </a:p>
                  </a:txBody>
                  <a:tcPr/>
                </a:tc>
                <a:tc>
                  <a:txBody>
                    <a:bodyPr/>
                    <a:lstStyle/>
                    <a:p>
                      <a:pPr algn="ctr" fontAlgn="ctr"/>
                      <a:r>
                        <a:rPr lang="en-US" sz="2000" b="0" i="0" u="none" strike="noStrike">
                          <a:solidFill>
                            <a:srgbClr val="000000"/>
                          </a:solidFill>
                          <a:effectLst/>
                          <a:latin typeface="Avenir Next LT Pro"/>
                        </a:rPr>
                        <a:t>Train </a:t>
                      </a:r>
                    </a:p>
                  </a:txBody>
                  <a:tcPr marL="17688" marR="17688" marT="1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venir Next LT Pro"/>
                        </a:rPr>
                        <a:t>Test</a:t>
                      </a:r>
                    </a:p>
                  </a:txBody>
                  <a:tcPr marL="17688" marR="17688" marT="1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635442575"/>
                  </a:ext>
                </a:extLst>
              </a:tr>
              <a:tr h="991227">
                <a:tc>
                  <a:txBody>
                    <a:bodyPr/>
                    <a:lstStyle/>
                    <a:p>
                      <a:pPr algn="ctr" fontAlgn="ctr"/>
                      <a:r>
                        <a:rPr lang="en-US" sz="2000" b="0" i="0" u="none" strike="noStrike">
                          <a:solidFill>
                            <a:srgbClr val="000000"/>
                          </a:solidFill>
                          <a:effectLst/>
                          <a:latin typeface="Avenir Next LT Pro"/>
                        </a:rPr>
                        <a:t>Text Summarization</a:t>
                      </a:r>
                    </a:p>
                  </a:txBody>
                  <a:tcPr marL="17688" marR="17688" marT="176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venir Next LT Pro"/>
                        </a:rPr>
                        <a:t>Hugging Face Library</a:t>
                      </a:r>
                    </a:p>
                  </a:txBody>
                  <a:tcPr marL="17688" marR="17688" marT="1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2000" b="0" i="0" u="none" strike="noStrike">
                          <a:solidFill>
                            <a:srgbClr val="000000"/>
                          </a:solidFill>
                          <a:effectLst/>
                          <a:latin typeface="Avenir Next LT Pro"/>
                        </a:rPr>
                        <a:t>7,030</a:t>
                      </a:r>
                    </a:p>
                  </a:txBody>
                  <a:tcPr marL="17688" marR="17688" marT="1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venir Next LT Pro"/>
                        </a:rPr>
                        <a:t>100</a:t>
                      </a:r>
                    </a:p>
                  </a:txBody>
                  <a:tcPr marL="17688" marR="17688" marT="1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venir Next LT Pro"/>
                        </a:rPr>
                        <a:t>Text , Summary</a:t>
                      </a:r>
                    </a:p>
                  </a:txBody>
                  <a:tcPr marL="17688" marR="17688" marT="1768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44693980"/>
                  </a:ext>
                </a:extLst>
              </a:tr>
              <a:tr h="991227">
                <a:tc>
                  <a:txBody>
                    <a:bodyPr/>
                    <a:lstStyle/>
                    <a:p>
                      <a:pPr algn="ctr" fontAlgn="ctr"/>
                      <a:r>
                        <a:rPr lang="en-US" sz="2000" b="0" i="0" u="none" strike="noStrike">
                          <a:solidFill>
                            <a:srgbClr val="000000"/>
                          </a:solidFill>
                          <a:effectLst/>
                          <a:latin typeface="Avenir Next LT Pro"/>
                        </a:rPr>
                        <a:t>Classification</a:t>
                      </a:r>
                    </a:p>
                  </a:txBody>
                  <a:tcPr marL="17688" marR="17688" marT="176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venir Next LT Pro"/>
                        </a:rPr>
                        <a:t>GitHub</a:t>
                      </a:r>
                    </a:p>
                  </a:txBody>
                  <a:tcPr marL="17688" marR="17688" marT="1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2000" b="0" i="0" u="none" strike="noStrike">
                          <a:solidFill>
                            <a:srgbClr val="000000"/>
                          </a:solidFill>
                          <a:effectLst/>
                          <a:latin typeface="Avenir Next LT Pro"/>
                        </a:rPr>
                        <a:t>33,299</a:t>
                      </a:r>
                    </a:p>
                  </a:txBody>
                  <a:tcPr marL="17688" marR="17688" marT="1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venir Next LT Pro"/>
                        </a:rPr>
                        <a:t>1517</a:t>
                      </a:r>
                    </a:p>
                  </a:txBody>
                  <a:tcPr marL="17688" marR="17688" marT="1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venir Next LT Pro"/>
                        </a:rPr>
                        <a:t>Text, Label, Split</a:t>
                      </a:r>
                    </a:p>
                  </a:txBody>
                  <a:tcPr marL="17688" marR="17688" marT="1768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79308"/>
                  </a:ext>
                </a:extLst>
              </a:tr>
              <a:tr h="538418">
                <a:tc>
                  <a:txBody>
                    <a:bodyPr/>
                    <a:lstStyle/>
                    <a:p>
                      <a:pPr algn="ctr" fontAlgn="ctr"/>
                      <a:r>
                        <a:rPr lang="en-US" sz="2000" b="0" i="0" u="none" strike="noStrike">
                          <a:solidFill>
                            <a:srgbClr val="000000"/>
                          </a:solidFill>
                          <a:effectLst/>
                          <a:latin typeface="Avenir Next LT Pro"/>
                        </a:rPr>
                        <a:t>Text Generation</a:t>
                      </a:r>
                    </a:p>
                  </a:txBody>
                  <a:tcPr marL="17688" marR="17688" marT="176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venir Next LT Pro"/>
                        </a:rPr>
                        <a:t>Hugging Face Library</a:t>
                      </a:r>
                    </a:p>
                  </a:txBody>
                  <a:tcPr marL="17688" marR="17688" marT="1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fontAlgn="ctr"/>
                      <a:r>
                        <a:rPr lang="en-US" sz="2000" b="0" i="0" u="none" strike="noStrike">
                          <a:solidFill>
                            <a:srgbClr val="000000"/>
                          </a:solidFill>
                          <a:effectLst/>
                          <a:latin typeface="Avenir Next LT Pro"/>
                        </a:rPr>
                        <a:t>65083</a:t>
                      </a:r>
                    </a:p>
                  </a:txBody>
                  <a:tcPr marL="17688" marR="17688" marT="1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ctr" fontAlgn="ctr"/>
                      <a:r>
                        <a:rPr lang="en-US" sz="2000" b="0" i="0" u="none" strike="noStrike">
                          <a:solidFill>
                            <a:srgbClr val="000000"/>
                          </a:solidFill>
                          <a:effectLst/>
                          <a:latin typeface="Avenir Next LT Pro"/>
                        </a:rPr>
                        <a:t>Text</a:t>
                      </a:r>
                    </a:p>
                  </a:txBody>
                  <a:tcPr marL="17688" marR="17688" marT="1768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2036278"/>
                  </a:ext>
                </a:extLst>
              </a:tr>
            </a:tbl>
          </a:graphicData>
        </a:graphic>
      </p:graphicFrame>
    </p:spTree>
    <p:extLst>
      <p:ext uri="{BB962C8B-B14F-4D97-AF65-F5344CB8AC3E}">
        <p14:creationId xmlns:p14="http://schemas.microsoft.com/office/powerpoint/2010/main" val="292585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67;p26">
            <a:extLst>
              <a:ext uri="{FF2B5EF4-FFF2-40B4-BE49-F238E27FC236}">
                <a16:creationId xmlns:a16="http://schemas.microsoft.com/office/drawing/2014/main" id="{3C71F85D-2D9F-5D63-ADB4-80C86BDD58B3}"/>
              </a:ext>
            </a:extLst>
          </p:cNvPr>
          <p:cNvSpPr txBox="1">
            <a:spLocks/>
          </p:cNvSpPr>
          <p:nvPr/>
        </p:nvSpPr>
        <p:spPr>
          <a:xfrm>
            <a:off x="5470120" y="2532947"/>
            <a:ext cx="7028873" cy="1791841"/>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sz="6000" b="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3"/>
                </a:solidFill>
                <a:latin typeface="Avenir Next LT Pro"/>
                <a:ea typeface="Open Sans Semibold"/>
                <a:cs typeface="Open Sans Semibold"/>
              </a:rPr>
              <a:t>Models and their Architecture </a:t>
            </a:r>
          </a:p>
          <a:p>
            <a:pPr>
              <a:spcBef>
                <a:spcPts val="0"/>
              </a:spcBef>
            </a:pPr>
            <a:endParaRPr lang="en-US" sz="7200" b="0">
              <a:ln>
                <a:gradFill>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a:solidFill>
                <a:schemeClr val="accent3"/>
              </a:solidFill>
              <a:latin typeface="Avenir Next LT Pro"/>
            </a:endParaRPr>
          </a:p>
        </p:txBody>
      </p:sp>
      <p:sp>
        <p:nvSpPr>
          <p:cNvPr id="3" name="Google Shape;768;p26">
            <a:extLst>
              <a:ext uri="{FF2B5EF4-FFF2-40B4-BE49-F238E27FC236}">
                <a16:creationId xmlns:a16="http://schemas.microsoft.com/office/drawing/2014/main" id="{F4ED238B-1603-38BE-F8DA-191500112FC2}"/>
              </a:ext>
            </a:extLst>
          </p:cNvPr>
          <p:cNvSpPr/>
          <p:nvPr/>
        </p:nvSpPr>
        <p:spPr>
          <a:xfrm>
            <a:off x="852977" y="2069230"/>
            <a:ext cx="3538025" cy="2719275"/>
          </a:xfrm>
          <a:prstGeom prst="rect">
            <a:avLst/>
          </a:prstGeom>
        </p:spPr>
        <p:txBody>
          <a:bodyPr>
            <a:prstTxWarp prst="textPlain">
              <a:avLst/>
            </a:prstTxWarp>
          </a:bodyPr>
          <a:lstStyle/>
          <a:p>
            <a:pPr lvl="0" algn="ctr"/>
            <a:r>
              <a:rPr lang="en-US" b="1" i="0">
                <a:ln>
                  <a:noFill/>
                </a:ln>
                <a:gradFill>
                  <a:gsLst>
                    <a:gs pos="0">
                      <a:schemeClr val="bg2"/>
                    </a:gs>
                    <a:gs pos="100000">
                      <a:schemeClr val="accent2"/>
                    </a:gs>
                  </a:gsLst>
                  <a:lin ang="2700006" scaled="0"/>
                </a:gradFill>
                <a:latin typeface="Avenir Next LT Pro"/>
              </a:rPr>
              <a:t>03</a:t>
            </a:r>
          </a:p>
        </p:txBody>
      </p:sp>
    </p:spTree>
    <p:extLst>
      <p:ext uri="{BB962C8B-B14F-4D97-AF65-F5344CB8AC3E}">
        <p14:creationId xmlns:p14="http://schemas.microsoft.com/office/powerpoint/2010/main" val="146107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E754D8-B9E4-C543-0967-CA01809E5834}"/>
              </a:ext>
            </a:extLst>
          </p:cNvPr>
          <p:cNvSpPr/>
          <p:nvPr/>
        </p:nvSpPr>
        <p:spPr>
          <a:xfrm>
            <a:off x="0" y="0"/>
            <a:ext cx="6095999"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CC3E5"/>
              </a:solidFill>
              <a:latin typeface="Avenir Next LT Pro"/>
            </a:endParaRPr>
          </a:p>
        </p:txBody>
      </p:sp>
      <p:grpSp>
        <p:nvGrpSpPr>
          <p:cNvPr id="4" name="Group 3">
            <a:extLst>
              <a:ext uri="{FF2B5EF4-FFF2-40B4-BE49-F238E27FC236}">
                <a16:creationId xmlns:a16="http://schemas.microsoft.com/office/drawing/2014/main" id="{AF90410C-9C9E-DE35-51C8-6E49A6A0F096}"/>
              </a:ext>
            </a:extLst>
          </p:cNvPr>
          <p:cNvGrpSpPr/>
          <p:nvPr/>
        </p:nvGrpSpPr>
        <p:grpSpPr>
          <a:xfrm>
            <a:off x="1511300" y="858192"/>
            <a:ext cx="3092742" cy="466734"/>
            <a:chOff x="1511300" y="858192"/>
            <a:chExt cx="3092742" cy="466734"/>
          </a:xfrm>
        </p:grpSpPr>
        <p:sp>
          <p:nvSpPr>
            <p:cNvPr id="5" name="Rectangle: Rounded Corners 4">
              <a:extLst>
                <a:ext uri="{FF2B5EF4-FFF2-40B4-BE49-F238E27FC236}">
                  <a16:creationId xmlns:a16="http://schemas.microsoft.com/office/drawing/2014/main" id="{AD1DFB22-191E-64F1-7366-DE08ED29717F}"/>
                </a:ext>
              </a:extLst>
            </p:cNvPr>
            <p:cNvSpPr/>
            <p:nvPr/>
          </p:nvSpPr>
          <p:spPr>
            <a:xfrm>
              <a:off x="1511300" y="858192"/>
              <a:ext cx="3092742" cy="466734"/>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a:endParaRPr>
            </a:p>
          </p:txBody>
        </p:sp>
        <p:sp>
          <p:nvSpPr>
            <p:cNvPr id="6" name="TextBox 5">
              <a:extLst>
                <a:ext uri="{FF2B5EF4-FFF2-40B4-BE49-F238E27FC236}">
                  <a16:creationId xmlns:a16="http://schemas.microsoft.com/office/drawing/2014/main" id="{9C7086B6-F408-336A-7FDC-FA90DDF307AD}"/>
                </a:ext>
              </a:extLst>
            </p:cNvPr>
            <p:cNvSpPr txBox="1"/>
            <p:nvPr/>
          </p:nvSpPr>
          <p:spPr>
            <a:xfrm>
              <a:off x="1611453" y="920486"/>
              <a:ext cx="2883458" cy="369332"/>
            </a:xfrm>
            <a:prstGeom prst="rect">
              <a:avLst/>
            </a:prstGeom>
            <a:solidFill>
              <a:schemeClr val="tx1">
                <a:lumMod val="50000"/>
                <a:lumOff val="50000"/>
              </a:schemeClr>
            </a:solidFill>
          </p:spPr>
          <p:txBody>
            <a:bodyPr wrap="square" lIns="91440" tIns="45720" rIns="91440" bIns="45720" rtlCol="0" anchor="t">
              <a:spAutoFit/>
            </a:bodyPr>
            <a:lstStyle/>
            <a:p>
              <a:pPr algn="ctr"/>
              <a:r>
                <a:rPr lang="en-US" i="0">
                  <a:effectLst/>
                  <a:latin typeface="Avenir Next LT Pro"/>
                </a:rPr>
                <a:t>Introduction</a:t>
              </a:r>
              <a:endParaRPr lang="en-US">
                <a:solidFill>
                  <a:schemeClr val="bg1"/>
                </a:solidFill>
                <a:latin typeface="Avenir Next LT Pro"/>
              </a:endParaRPr>
            </a:p>
          </p:txBody>
        </p:sp>
      </p:grpSp>
      <p:cxnSp>
        <p:nvCxnSpPr>
          <p:cNvPr id="7" name="Straight Connector 6">
            <a:extLst>
              <a:ext uri="{FF2B5EF4-FFF2-40B4-BE49-F238E27FC236}">
                <a16:creationId xmlns:a16="http://schemas.microsoft.com/office/drawing/2014/main" id="{DA1B0B61-51EE-2362-FAAD-5B33B4A24D08}"/>
              </a:ext>
            </a:extLst>
          </p:cNvPr>
          <p:cNvCxnSpPr>
            <a:cxnSpLocks/>
            <a:endCxn id="20" idx="0"/>
          </p:cNvCxnSpPr>
          <p:nvPr/>
        </p:nvCxnSpPr>
        <p:spPr>
          <a:xfrm>
            <a:off x="1049700" y="3656158"/>
            <a:ext cx="0" cy="1187242"/>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6BD997B-FDE0-5E49-304F-F9E41924F248}"/>
              </a:ext>
            </a:extLst>
          </p:cNvPr>
          <p:cNvSpPr/>
          <p:nvPr/>
        </p:nvSpPr>
        <p:spPr>
          <a:xfrm>
            <a:off x="1006837" y="2107831"/>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5959"/>
              </a:solidFill>
              <a:latin typeface="Avenir Next LT Pro"/>
            </a:endParaRPr>
          </a:p>
        </p:txBody>
      </p:sp>
      <p:sp>
        <p:nvSpPr>
          <p:cNvPr id="9" name="Oval 8">
            <a:extLst>
              <a:ext uri="{FF2B5EF4-FFF2-40B4-BE49-F238E27FC236}">
                <a16:creationId xmlns:a16="http://schemas.microsoft.com/office/drawing/2014/main" id="{5ACD501D-84C6-6A2B-ED04-BCD2D559BF17}"/>
              </a:ext>
            </a:extLst>
          </p:cNvPr>
          <p:cNvSpPr/>
          <p:nvPr/>
        </p:nvSpPr>
        <p:spPr>
          <a:xfrm>
            <a:off x="920160" y="2021154"/>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5959"/>
              </a:solidFill>
              <a:latin typeface="Avenir Next LT Pro"/>
            </a:endParaRPr>
          </a:p>
        </p:txBody>
      </p:sp>
      <p:cxnSp>
        <p:nvCxnSpPr>
          <p:cNvPr id="10" name="Straight Connector 9">
            <a:extLst>
              <a:ext uri="{FF2B5EF4-FFF2-40B4-BE49-F238E27FC236}">
                <a16:creationId xmlns:a16="http://schemas.microsoft.com/office/drawing/2014/main" id="{11E12EB1-CC1C-57ED-BA0C-1D295101BD9C}"/>
              </a:ext>
            </a:extLst>
          </p:cNvPr>
          <p:cNvCxnSpPr>
            <a:cxnSpLocks/>
          </p:cNvCxnSpPr>
          <p:nvPr/>
        </p:nvCxnSpPr>
        <p:spPr>
          <a:xfrm>
            <a:off x="1049700" y="2280234"/>
            <a:ext cx="0" cy="11266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81F0306-03C5-37C2-18C8-C1F05250615A}"/>
              </a:ext>
            </a:extLst>
          </p:cNvPr>
          <p:cNvGrpSpPr/>
          <p:nvPr/>
        </p:nvGrpSpPr>
        <p:grpSpPr>
          <a:xfrm>
            <a:off x="1296951" y="1886930"/>
            <a:ext cx="4159637" cy="1165108"/>
            <a:chOff x="6681900" y="1442950"/>
            <a:chExt cx="4159637" cy="1165108"/>
          </a:xfrm>
        </p:grpSpPr>
        <p:sp>
          <p:nvSpPr>
            <p:cNvPr id="12" name="TextBox 11">
              <a:extLst>
                <a:ext uri="{FF2B5EF4-FFF2-40B4-BE49-F238E27FC236}">
                  <a16:creationId xmlns:a16="http://schemas.microsoft.com/office/drawing/2014/main" id="{BC9C8044-567C-81E6-5311-63EDBA90F264}"/>
                </a:ext>
              </a:extLst>
            </p:cNvPr>
            <p:cNvSpPr txBox="1"/>
            <p:nvPr/>
          </p:nvSpPr>
          <p:spPr>
            <a:xfrm>
              <a:off x="6681901" y="1442950"/>
              <a:ext cx="3307089" cy="415498"/>
            </a:xfrm>
            <a:prstGeom prst="rect">
              <a:avLst/>
            </a:prstGeom>
            <a:noFill/>
          </p:spPr>
          <p:txBody>
            <a:bodyPr wrap="square" rtlCol="0">
              <a:spAutoFit/>
            </a:bodyPr>
            <a:lstStyle/>
            <a:p>
              <a:endParaRPr lang="en-US" sz="2100" b="1">
                <a:solidFill>
                  <a:srgbClr val="595959"/>
                </a:solidFill>
                <a:latin typeface="Avenir Next LT Pro"/>
              </a:endParaRPr>
            </a:p>
          </p:txBody>
        </p:sp>
        <p:sp>
          <p:nvSpPr>
            <p:cNvPr id="13" name="TextBox 12">
              <a:extLst>
                <a:ext uri="{FF2B5EF4-FFF2-40B4-BE49-F238E27FC236}">
                  <a16:creationId xmlns:a16="http://schemas.microsoft.com/office/drawing/2014/main" id="{876A517A-BCCF-9048-031E-2B7659BD2579}"/>
                </a:ext>
              </a:extLst>
            </p:cNvPr>
            <p:cNvSpPr txBox="1"/>
            <p:nvPr/>
          </p:nvSpPr>
          <p:spPr>
            <a:xfrm>
              <a:off x="6681900" y="1530840"/>
              <a:ext cx="4159637" cy="1077218"/>
            </a:xfrm>
            <a:prstGeom prst="rect">
              <a:avLst/>
            </a:prstGeom>
            <a:noFill/>
          </p:spPr>
          <p:txBody>
            <a:bodyPr wrap="square" rtlCol="0">
              <a:spAutoFit/>
            </a:bodyPr>
            <a:lstStyle/>
            <a:p>
              <a:r>
                <a:rPr lang="en-US" sz="1600" b="0" i="0">
                  <a:solidFill>
                    <a:srgbClr val="595959"/>
                  </a:solidFill>
                  <a:effectLst/>
                  <a:latin typeface="Avenir Next LT Pro"/>
                </a:rPr>
                <a:t>LGPT-2, developed by </a:t>
              </a:r>
              <a:r>
                <a:rPr lang="en-US" sz="1600" b="0" i="0" err="1">
                  <a:solidFill>
                    <a:srgbClr val="595959"/>
                  </a:solidFill>
                  <a:effectLst/>
                  <a:latin typeface="Avenir Next LT Pro"/>
                </a:rPr>
                <a:t>OpenAI</a:t>
              </a:r>
              <a:r>
                <a:rPr lang="en-US" sz="1600" b="0" i="0">
                  <a:solidFill>
                    <a:srgbClr val="595959"/>
                  </a:solidFill>
                  <a:effectLst/>
                  <a:latin typeface="Avenir Next LT Pro"/>
                </a:rPr>
                <a:t>, is a transformer-based language model, leveraging unsupervised learning from diverse internet text.</a:t>
              </a:r>
              <a:endParaRPr lang="en-US" sz="1600">
                <a:solidFill>
                  <a:srgbClr val="595959"/>
                </a:solidFill>
                <a:latin typeface="Avenir Next LT Pro"/>
              </a:endParaRPr>
            </a:p>
          </p:txBody>
        </p:sp>
      </p:grpSp>
      <p:sp>
        <p:nvSpPr>
          <p:cNvPr id="14" name="Oval 13">
            <a:extLst>
              <a:ext uri="{FF2B5EF4-FFF2-40B4-BE49-F238E27FC236}">
                <a16:creationId xmlns:a16="http://schemas.microsoft.com/office/drawing/2014/main" id="{F34C9BC3-F4B6-1DF8-4FB2-270526E76010}"/>
              </a:ext>
            </a:extLst>
          </p:cNvPr>
          <p:cNvSpPr/>
          <p:nvPr/>
        </p:nvSpPr>
        <p:spPr>
          <a:xfrm>
            <a:off x="1006837" y="3487247"/>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5959"/>
              </a:solidFill>
              <a:latin typeface="Avenir Next LT Pro"/>
            </a:endParaRPr>
          </a:p>
        </p:txBody>
      </p:sp>
      <p:sp>
        <p:nvSpPr>
          <p:cNvPr id="15" name="Oval 14">
            <a:extLst>
              <a:ext uri="{FF2B5EF4-FFF2-40B4-BE49-F238E27FC236}">
                <a16:creationId xmlns:a16="http://schemas.microsoft.com/office/drawing/2014/main" id="{94ECDD77-BBDC-9125-ADBD-56F7AFDEA1BF}"/>
              </a:ext>
            </a:extLst>
          </p:cNvPr>
          <p:cNvSpPr/>
          <p:nvPr/>
        </p:nvSpPr>
        <p:spPr>
          <a:xfrm>
            <a:off x="920160" y="3400570"/>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5959"/>
              </a:solidFill>
              <a:latin typeface="Avenir Next LT Pro"/>
            </a:endParaRPr>
          </a:p>
        </p:txBody>
      </p:sp>
      <p:grpSp>
        <p:nvGrpSpPr>
          <p:cNvPr id="16" name="Group 15">
            <a:extLst>
              <a:ext uri="{FF2B5EF4-FFF2-40B4-BE49-F238E27FC236}">
                <a16:creationId xmlns:a16="http://schemas.microsoft.com/office/drawing/2014/main" id="{88D543D0-2F58-2624-9450-EE66DCF249E8}"/>
              </a:ext>
            </a:extLst>
          </p:cNvPr>
          <p:cNvGrpSpPr/>
          <p:nvPr/>
        </p:nvGrpSpPr>
        <p:grpSpPr>
          <a:xfrm>
            <a:off x="1296950" y="3265571"/>
            <a:ext cx="4289176" cy="1385516"/>
            <a:chOff x="6681899" y="1442950"/>
            <a:chExt cx="4289176" cy="1385516"/>
          </a:xfrm>
        </p:grpSpPr>
        <p:sp>
          <p:nvSpPr>
            <p:cNvPr id="17" name="TextBox 16">
              <a:extLst>
                <a:ext uri="{FF2B5EF4-FFF2-40B4-BE49-F238E27FC236}">
                  <a16:creationId xmlns:a16="http://schemas.microsoft.com/office/drawing/2014/main" id="{356996BA-D7AC-9666-B51E-CA846F5865F5}"/>
                </a:ext>
              </a:extLst>
            </p:cNvPr>
            <p:cNvSpPr txBox="1"/>
            <p:nvPr/>
          </p:nvSpPr>
          <p:spPr>
            <a:xfrm>
              <a:off x="6681900" y="1442950"/>
              <a:ext cx="4289175" cy="415498"/>
            </a:xfrm>
            <a:prstGeom prst="rect">
              <a:avLst/>
            </a:prstGeom>
            <a:noFill/>
          </p:spPr>
          <p:txBody>
            <a:bodyPr wrap="square" rtlCol="0">
              <a:spAutoFit/>
            </a:bodyPr>
            <a:lstStyle/>
            <a:p>
              <a:endParaRPr lang="en-US" sz="2100" b="1">
                <a:solidFill>
                  <a:schemeClr val="bg1">
                    <a:lumMod val="95000"/>
                  </a:schemeClr>
                </a:solidFill>
                <a:latin typeface="Avenir Next LT Pro"/>
              </a:endParaRPr>
            </a:p>
          </p:txBody>
        </p:sp>
        <p:sp>
          <p:nvSpPr>
            <p:cNvPr id="18" name="TextBox 17">
              <a:extLst>
                <a:ext uri="{FF2B5EF4-FFF2-40B4-BE49-F238E27FC236}">
                  <a16:creationId xmlns:a16="http://schemas.microsoft.com/office/drawing/2014/main" id="{B5698DF6-F6F9-6661-0D8E-4FEB8BE4690B}"/>
                </a:ext>
              </a:extLst>
            </p:cNvPr>
            <p:cNvSpPr txBox="1"/>
            <p:nvPr/>
          </p:nvSpPr>
          <p:spPr>
            <a:xfrm>
              <a:off x="6681899" y="1505027"/>
              <a:ext cx="4159637" cy="1323439"/>
            </a:xfrm>
            <a:prstGeom prst="rect">
              <a:avLst/>
            </a:prstGeom>
            <a:noFill/>
          </p:spPr>
          <p:txBody>
            <a:bodyPr wrap="square" lIns="91440" tIns="45720" rIns="91440" bIns="45720" rtlCol="0" anchor="t">
              <a:spAutoFit/>
            </a:bodyPr>
            <a:lstStyle/>
            <a:p>
              <a:r>
                <a:rPr lang="en-US" sz="1600">
                  <a:solidFill>
                    <a:schemeClr val="tx1">
                      <a:lumMod val="65000"/>
                      <a:lumOff val="35000"/>
                    </a:schemeClr>
                  </a:solidFill>
                  <a:latin typeface="Avenir Next LT Pro"/>
                </a:rPr>
                <a:t>Our approach involves fine-tuning GPT-2 on the '</a:t>
              </a:r>
              <a:r>
                <a:rPr lang="en-US" sz="1600" err="1">
                  <a:solidFill>
                    <a:schemeClr val="tx1">
                      <a:lumMod val="65000"/>
                      <a:lumOff val="35000"/>
                    </a:schemeClr>
                  </a:solidFill>
                  <a:latin typeface="Avenir Next LT Pro"/>
                </a:rPr>
                <a:t>albertvillanova</a:t>
              </a:r>
              <a:r>
                <a:rPr lang="en-US" sz="1600">
                  <a:solidFill>
                    <a:schemeClr val="tx1">
                      <a:lumMod val="65000"/>
                      <a:lumOff val="35000"/>
                    </a:schemeClr>
                  </a:solidFill>
                  <a:latin typeface="Avenir Next LT Pro"/>
                </a:rPr>
                <a:t>/</a:t>
              </a:r>
              <a:r>
                <a:rPr lang="en-US" sz="1600" err="1">
                  <a:solidFill>
                    <a:schemeClr val="tx1">
                      <a:lumMod val="65000"/>
                      <a:lumOff val="35000"/>
                    </a:schemeClr>
                  </a:solidFill>
                  <a:latin typeface="Avenir Next LT Pro"/>
                </a:rPr>
                <a:t>legal_contracts</a:t>
              </a:r>
              <a:r>
                <a:rPr lang="en-US" sz="1600">
                  <a:solidFill>
                    <a:schemeClr val="tx1">
                      <a:lumMod val="65000"/>
                      <a:lumOff val="35000"/>
                    </a:schemeClr>
                  </a:solidFill>
                  <a:latin typeface="Avenir Next LT Pro"/>
                </a:rPr>
                <a:t>' dataset, which consists of a large corpus of legal documents, to adapt it for legal text generation.</a:t>
              </a:r>
            </a:p>
          </p:txBody>
        </p:sp>
      </p:grpSp>
      <p:sp>
        <p:nvSpPr>
          <p:cNvPr id="19" name="Oval 18">
            <a:extLst>
              <a:ext uri="{FF2B5EF4-FFF2-40B4-BE49-F238E27FC236}">
                <a16:creationId xmlns:a16="http://schemas.microsoft.com/office/drawing/2014/main" id="{489844F5-9BB5-C84E-1C56-399ED7D297E8}"/>
              </a:ext>
            </a:extLst>
          </p:cNvPr>
          <p:cNvSpPr/>
          <p:nvPr/>
        </p:nvSpPr>
        <p:spPr>
          <a:xfrm>
            <a:off x="1006837" y="4930077"/>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5959"/>
              </a:solidFill>
              <a:latin typeface="Avenir Next LT Pro"/>
            </a:endParaRPr>
          </a:p>
        </p:txBody>
      </p:sp>
      <p:sp>
        <p:nvSpPr>
          <p:cNvPr id="20" name="Oval 19">
            <a:extLst>
              <a:ext uri="{FF2B5EF4-FFF2-40B4-BE49-F238E27FC236}">
                <a16:creationId xmlns:a16="http://schemas.microsoft.com/office/drawing/2014/main" id="{B3E14CAF-23DE-30D4-2DB3-23D538DD8CF5}"/>
              </a:ext>
            </a:extLst>
          </p:cNvPr>
          <p:cNvSpPr/>
          <p:nvPr/>
        </p:nvSpPr>
        <p:spPr>
          <a:xfrm>
            <a:off x="920160" y="4843400"/>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5959"/>
              </a:solidFill>
              <a:latin typeface="Avenir Next LT Pro"/>
            </a:endParaRPr>
          </a:p>
        </p:txBody>
      </p:sp>
      <p:grpSp>
        <p:nvGrpSpPr>
          <p:cNvPr id="21" name="Group 20">
            <a:extLst>
              <a:ext uri="{FF2B5EF4-FFF2-40B4-BE49-F238E27FC236}">
                <a16:creationId xmlns:a16="http://schemas.microsoft.com/office/drawing/2014/main" id="{3DE2AED1-2F0F-34B4-EC0B-F87395914A06}"/>
              </a:ext>
            </a:extLst>
          </p:cNvPr>
          <p:cNvGrpSpPr/>
          <p:nvPr/>
        </p:nvGrpSpPr>
        <p:grpSpPr>
          <a:xfrm>
            <a:off x="1296950" y="4618399"/>
            <a:ext cx="4159637" cy="1533987"/>
            <a:chOff x="6681899" y="1442950"/>
            <a:chExt cx="4159637" cy="1533987"/>
          </a:xfrm>
        </p:grpSpPr>
        <p:sp>
          <p:nvSpPr>
            <p:cNvPr id="22" name="TextBox 21">
              <a:extLst>
                <a:ext uri="{FF2B5EF4-FFF2-40B4-BE49-F238E27FC236}">
                  <a16:creationId xmlns:a16="http://schemas.microsoft.com/office/drawing/2014/main" id="{0D2D3127-82DC-3271-B352-830B37A1434E}"/>
                </a:ext>
              </a:extLst>
            </p:cNvPr>
            <p:cNvSpPr txBox="1"/>
            <p:nvPr/>
          </p:nvSpPr>
          <p:spPr>
            <a:xfrm>
              <a:off x="6681901" y="1442950"/>
              <a:ext cx="4159634" cy="415498"/>
            </a:xfrm>
            <a:prstGeom prst="rect">
              <a:avLst/>
            </a:prstGeom>
            <a:noFill/>
          </p:spPr>
          <p:txBody>
            <a:bodyPr wrap="square" rtlCol="0">
              <a:spAutoFit/>
            </a:bodyPr>
            <a:lstStyle/>
            <a:p>
              <a:endParaRPr lang="en-US" sz="2100" b="1">
                <a:solidFill>
                  <a:srgbClr val="595959"/>
                </a:solidFill>
                <a:latin typeface="Avenir Next LT Pro"/>
              </a:endParaRPr>
            </a:p>
          </p:txBody>
        </p:sp>
        <p:sp>
          <p:nvSpPr>
            <p:cNvPr id="23" name="TextBox 22">
              <a:extLst>
                <a:ext uri="{FF2B5EF4-FFF2-40B4-BE49-F238E27FC236}">
                  <a16:creationId xmlns:a16="http://schemas.microsoft.com/office/drawing/2014/main" id="{CB6988E5-02F8-07EA-B12A-73BF322997A7}"/>
                </a:ext>
              </a:extLst>
            </p:cNvPr>
            <p:cNvSpPr txBox="1"/>
            <p:nvPr/>
          </p:nvSpPr>
          <p:spPr>
            <a:xfrm>
              <a:off x="6681899" y="1653498"/>
              <a:ext cx="4159637" cy="1323439"/>
            </a:xfrm>
            <a:prstGeom prst="rect">
              <a:avLst/>
            </a:prstGeom>
            <a:noFill/>
          </p:spPr>
          <p:txBody>
            <a:bodyPr wrap="square" rtlCol="0">
              <a:spAutoFit/>
            </a:bodyPr>
            <a:lstStyle/>
            <a:p>
              <a:r>
                <a:rPr lang="en-US" sz="1600">
                  <a:solidFill>
                    <a:srgbClr val="595959"/>
                  </a:solidFill>
                  <a:latin typeface="Avenir Next LT Pro"/>
                </a:rPr>
                <a:t>This fine-tuning customizes the model's neural network weights, enabling it to internalize legal terminologies and document structures, a crucial aspect for generating authentic legal texts.</a:t>
              </a:r>
            </a:p>
          </p:txBody>
        </p:sp>
      </p:grpSp>
      <p:grpSp>
        <p:nvGrpSpPr>
          <p:cNvPr id="24" name="Group 23">
            <a:extLst>
              <a:ext uri="{FF2B5EF4-FFF2-40B4-BE49-F238E27FC236}">
                <a16:creationId xmlns:a16="http://schemas.microsoft.com/office/drawing/2014/main" id="{99F608AF-6CBA-50F6-2DF3-50F6EDF0F0B9}"/>
              </a:ext>
            </a:extLst>
          </p:cNvPr>
          <p:cNvGrpSpPr/>
          <p:nvPr/>
        </p:nvGrpSpPr>
        <p:grpSpPr>
          <a:xfrm>
            <a:off x="7611984" y="858192"/>
            <a:ext cx="3092742" cy="466734"/>
            <a:chOff x="7611984" y="858192"/>
            <a:chExt cx="3092742" cy="466734"/>
          </a:xfrm>
        </p:grpSpPr>
        <p:sp>
          <p:nvSpPr>
            <p:cNvPr id="25" name="Rectangle: Rounded Corners 126">
              <a:extLst>
                <a:ext uri="{FF2B5EF4-FFF2-40B4-BE49-F238E27FC236}">
                  <a16:creationId xmlns:a16="http://schemas.microsoft.com/office/drawing/2014/main" id="{B35DDC41-5653-569F-0AA4-1161459E00C0}"/>
                </a:ext>
              </a:extLst>
            </p:cNvPr>
            <p:cNvSpPr/>
            <p:nvPr/>
          </p:nvSpPr>
          <p:spPr>
            <a:xfrm>
              <a:off x="7611984" y="858192"/>
              <a:ext cx="3092742" cy="466734"/>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a:endParaRPr>
            </a:p>
          </p:txBody>
        </p:sp>
        <p:sp>
          <p:nvSpPr>
            <p:cNvPr id="26" name="TextBox 25">
              <a:extLst>
                <a:ext uri="{FF2B5EF4-FFF2-40B4-BE49-F238E27FC236}">
                  <a16:creationId xmlns:a16="http://schemas.microsoft.com/office/drawing/2014/main" id="{AF0A0A08-826A-7A7D-7D14-C124841856E3}"/>
                </a:ext>
              </a:extLst>
            </p:cNvPr>
            <p:cNvSpPr txBox="1"/>
            <p:nvPr/>
          </p:nvSpPr>
          <p:spPr>
            <a:xfrm>
              <a:off x="7712137" y="920486"/>
              <a:ext cx="2924927" cy="369332"/>
            </a:xfrm>
            <a:prstGeom prst="rect">
              <a:avLst/>
            </a:prstGeom>
            <a:solidFill>
              <a:schemeClr val="tx1">
                <a:lumMod val="50000"/>
                <a:lumOff val="50000"/>
              </a:schemeClr>
            </a:solidFill>
          </p:spPr>
          <p:txBody>
            <a:bodyPr wrap="square" rtlCol="0">
              <a:spAutoFit/>
            </a:bodyPr>
            <a:lstStyle/>
            <a:p>
              <a:pPr algn="ctr"/>
              <a:r>
                <a:rPr lang="en-US" b="0" i="0">
                  <a:solidFill>
                    <a:schemeClr val="bg1"/>
                  </a:solidFill>
                  <a:effectLst/>
                  <a:latin typeface="Avenir Next LT Pro"/>
                </a:rPr>
                <a:t>Architecture and Working</a:t>
              </a:r>
              <a:endParaRPr lang="en-US">
                <a:solidFill>
                  <a:schemeClr val="bg1"/>
                </a:solidFill>
                <a:latin typeface="Avenir Next LT Pro"/>
              </a:endParaRPr>
            </a:p>
          </p:txBody>
        </p:sp>
      </p:grpSp>
      <p:cxnSp>
        <p:nvCxnSpPr>
          <p:cNvPr id="27" name="Straight Connector 26">
            <a:extLst>
              <a:ext uri="{FF2B5EF4-FFF2-40B4-BE49-F238E27FC236}">
                <a16:creationId xmlns:a16="http://schemas.microsoft.com/office/drawing/2014/main" id="{28D8707F-0169-6CC5-0F14-71DB7CC55319}"/>
              </a:ext>
            </a:extLst>
          </p:cNvPr>
          <p:cNvCxnSpPr>
            <a:cxnSpLocks/>
            <a:endCxn id="40" idx="0"/>
          </p:cNvCxnSpPr>
          <p:nvPr/>
        </p:nvCxnSpPr>
        <p:spPr>
          <a:xfrm>
            <a:off x="7272119" y="3656158"/>
            <a:ext cx="0" cy="1316782"/>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B109B459-3F8A-980C-8D45-19091A9CF3B4}"/>
              </a:ext>
            </a:extLst>
          </p:cNvPr>
          <p:cNvSpPr/>
          <p:nvPr/>
        </p:nvSpPr>
        <p:spPr>
          <a:xfrm>
            <a:off x="7229256" y="2107831"/>
            <a:ext cx="85726" cy="85726"/>
          </a:xfrm>
          <a:prstGeom prst="ellipse">
            <a:avLst/>
          </a:prstGeom>
          <a:solidFill>
            <a:schemeClr val="tx1">
              <a:lumMod val="75000"/>
              <a:lumOff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188E5"/>
              </a:solidFill>
              <a:latin typeface="Avenir Next LT Pro"/>
            </a:endParaRPr>
          </a:p>
        </p:txBody>
      </p:sp>
      <p:sp>
        <p:nvSpPr>
          <p:cNvPr id="29" name="Oval 28">
            <a:extLst>
              <a:ext uri="{FF2B5EF4-FFF2-40B4-BE49-F238E27FC236}">
                <a16:creationId xmlns:a16="http://schemas.microsoft.com/office/drawing/2014/main" id="{FA121716-5140-0775-9BA0-490003DDC1F8}"/>
              </a:ext>
            </a:extLst>
          </p:cNvPr>
          <p:cNvSpPr/>
          <p:nvPr/>
        </p:nvSpPr>
        <p:spPr>
          <a:xfrm>
            <a:off x="7142579" y="2021154"/>
            <a:ext cx="259080" cy="25908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188E5"/>
              </a:solidFill>
              <a:latin typeface="Avenir Next LT Pro"/>
            </a:endParaRPr>
          </a:p>
        </p:txBody>
      </p:sp>
      <p:cxnSp>
        <p:nvCxnSpPr>
          <p:cNvPr id="30" name="Straight Connector 29">
            <a:extLst>
              <a:ext uri="{FF2B5EF4-FFF2-40B4-BE49-F238E27FC236}">
                <a16:creationId xmlns:a16="http://schemas.microsoft.com/office/drawing/2014/main" id="{801DAFD5-CFD0-3387-033A-627530B8C840}"/>
              </a:ext>
            </a:extLst>
          </p:cNvPr>
          <p:cNvCxnSpPr>
            <a:cxnSpLocks/>
          </p:cNvCxnSpPr>
          <p:nvPr/>
        </p:nvCxnSpPr>
        <p:spPr>
          <a:xfrm>
            <a:off x="7272119" y="2280234"/>
            <a:ext cx="0" cy="1126686"/>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5BA4EA89-82B3-242C-8621-3440F89F33CB}"/>
              </a:ext>
            </a:extLst>
          </p:cNvPr>
          <p:cNvGrpSpPr/>
          <p:nvPr/>
        </p:nvGrpSpPr>
        <p:grpSpPr>
          <a:xfrm>
            <a:off x="7519371" y="1886930"/>
            <a:ext cx="4202499" cy="1406329"/>
            <a:chOff x="6681901" y="1442950"/>
            <a:chExt cx="4202499" cy="1406329"/>
          </a:xfrm>
        </p:grpSpPr>
        <p:sp>
          <p:nvSpPr>
            <p:cNvPr id="32" name="TextBox 31">
              <a:extLst>
                <a:ext uri="{FF2B5EF4-FFF2-40B4-BE49-F238E27FC236}">
                  <a16:creationId xmlns:a16="http://schemas.microsoft.com/office/drawing/2014/main" id="{A6E1D098-DE31-A817-0276-47D2A96CB40B}"/>
                </a:ext>
              </a:extLst>
            </p:cNvPr>
            <p:cNvSpPr txBox="1"/>
            <p:nvPr/>
          </p:nvSpPr>
          <p:spPr>
            <a:xfrm>
              <a:off x="6681901" y="1442950"/>
              <a:ext cx="3307089" cy="415498"/>
            </a:xfrm>
            <a:prstGeom prst="rect">
              <a:avLst/>
            </a:prstGeom>
            <a:noFill/>
          </p:spPr>
          <p:txBody>
            <a:bodyPr wrap="square" rtlCol="0">
              <a:spAutoFit/>
            </a:bodyPr>
            <a:lstStyle/>
            <a:p>
              <a:endParaRPr lang="en-US" sz="2100" b="1">
                <a:solidFill>
                  <a:schemeClr val="bg2"/>
                </a:solidFill>
                <a:latin typeface="Avenir Next LT Pro"/>
              </a:endParaRPr>
            </a:p>
          </p:txBody>
        </p:sp>
        <p:sp>
          <p:nvSpPr>
            <p:cNvPr id="33" name="TextBox 32">
              <a:extLst>
                <a:ext uri="{FF2B5EF4-FFF2-40B4-BE49-F238E27FC236}">
                  <a16:creationId xmlns:a16="http://schemas.microsoft.com/office/drawing/2014/main" id="{A1062CC2-66E0-1868-2287-C567E644C1E7}"/>
                </a:ext>
              </a:extLst>
            </p:cNvPr>
            <p:cNvSpPr txBox="1"/>
            <p:nvPr/>
          </p:nvSpPr>
          <p:spPr>
            <a:xfrm>
              <a:off x="6724763" y="1525840"/>
              <a:ext cx="4159637" cy="1323439"/>
            </a:xfrm>
            <a:prstGeom prst="rect">
              <a:avLst/>
            </a:prstGeom>
            <a:noFill/>
          </p:spPr>
          <p:txBody>
            <a:bodyPr wrap="square" rtlCol="0">
              <a:spAutoFit/>
            </a:bodyPr>
            <a:lstStyle/>
            <a:p>
              <a:r>
                <a:rPr lang="en-US" sz="1600">
                  <a:solidFill>
                    <a:schemeClr val="tx1">
                      <a:lumMod val="50000"/>
                      <a:lumOff val="50000"/>
                    </a:schemeClr>
                  </a:solidFill>
                  <a:latin typeface="Avenir Next LT Pro"/>
                </a:rPr>
                <a:t>GPT-2's architecture comprises multiple transformer layers, utilizing self-attention mechanisms that enable the model to generate contextually relevant text based on learned patterns from the data.</a:t>
              </a:r>
            </a:p>
          </p:txBody>
        </p:sp>
      </p:grpSp>
      <p:sp>
        <p:nvSpPr>
          <p:cNvPr id="34" name="Oval 33">
            <a:extLst>
              <a:ext uri="{FF2B5EF4-FFF2-40B4-BE49-F238E27FC236}">
                <a16:creationId xmlns:a16="http://schemas.microsoft.com/office/drawing/2014/main" id="{01A95854-46FB-D3AE-12AD-4FE4C5300B36}"/>
              </a:ext>
            </a:extLst>
          </p:cNvPr>
          <p:cNvSpPr/>
          <p:nvPr/>
        </p:nvSpPr>
        <p:spPr>
          <a:xfrm>
            <a:off x="7229256" y="3487247"/>
            <a:ext cx="85726" cy="85726"/>
          </a:xfrm>
          <a:prstGeom prst="ellipse">
            <a:avLst/>
          </a:prstGeom>
          <a:solidFill>
            <a:schemeClr val="tx1">
              <a:lumMod val="75000"/>
              <a:lumOff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188E5"/>
              </a:solidFill>
              <a:latin typeface="Avenir Next LT Pro"/>
            </a:endParaRPr>
          </a:p>
        </p:txBody>
      </p:sp>
      <p:sp>
        <p:nvSpPr>
          <p:cNvPr id="35" name="Oval 34">
            <a:extLst>
              <a:ext uri="{FF2B5EF4-FFF2-40B4-BE49-F238E27FC236}">
                <a16:creationId xmlns:a16="http://schemas.microsoft.com/office/drawing/2014/main" id="{4EEA2A61-2435-2601-E619-99D4D81D86CE}"/>
              </a:ext>
            </a:extLst>
          </p:cNvPr>
          <p:cNvSpPr/>
          <p:nvPr/>
        </p:nvSpPr>
        <p:spPr>
          <a:xfrm>
            <a:off x="7142579" y="3400570"/>
            <a:ext cx="259080" cy="25908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188E5"/>
              </a:solidFill>
              <a:latin typeface="Avenir Next LT Pro"/>
            </a:endParaRPr>
          </a:p>
        </p:txBody>
      </p:sp>
      <p:grpSp>
        <p:nvGrpSpPr>
          <p:cNvPr id="36" name="Group 35">
            <a:extLst>
              <a:ext uri="{FF2B5EF4-FFF2-40B4-BE49-F238E27FC236}">
                <a16:creationId xmlns:a16="http://schemas.microsoft.com/office/drawing/2014/main" id="{6454AEC4-DE42-6B03-B956-A1017E92F1C6}"/>
              </a:ext>
            </a:extLst>
          </p:cNvPr>
          <p:cNvGrpSpPr/>
          <p:nvPr/>
        </p:nvGrpSpPr>
        <p:grpSpPr>
          <a:xfrm>
            <a:off x="7519371" y="3265571"/>
            <a:ext cx="4202498" cy="1631737"/>
            <a:chOff x="6681901" y="1442950"/>
            <a:chExt cx="4202498" cy="1631737"/>
          </a:xfrm>
        </p:grpSpPr>
        <p:sp>
          <p:nvSpPr>
            <p:cNvPr id="37" name="TextBox 36">
              <a:extLst>
                <a:ext uri="{FF2B5EF4-FFF2-40B4-BE49-F238E27FC236}">
                  <a16:creationId xmlns:a16="http://schemas.microsoft.com/office/drawing/2014/main" id="{C2607803-6B02-DE1C-9BF2-6D04B85972F0}"/>
                </a:ext>
              </a:extLst>
            </p:cNvPr>
            <p:cNvSpPr txBox="1"/>
            <p:nvPr/>
          </p:nvSpPr>
          <p:spPr>
            <a:xfrm>
              <a:off x="6681901" y="1442950"/>
              <a:ext cx="4159634" cy="415498"/>
            </a:xfrm>
            <a:prstGeom prst="rect">
              <a:avLst/>
            </a:prstGeom>
            <a:noFill/>
          </p:spPr>
          <p:txBody>
            <a:bodyPr wrap="square" rtlCol="0">
              <a:spAutoFit/>
            </a:bodyPr>
            <a:lstStyle/>
            <a:p>
              <a:endParaRPr lang="en-US" sz="2100" b="1">
                <a:solidFill>
                  <a:schemeClr val="bg2"/>
                </a:solidFill>
                <a:latin typeface="Avenir Next LT Pro"/>
              </a:endParaRPr>
            </a:p>
          </p:txBody>
        </p:sp>
        <p:sp>
          <p:nvSpPr>
            <p:cNvPr id="38" name="TextBox 37">
              <a:extLst>
                <a:ext uri="{FF2B5EF4-FFF2-40B4-BE49-F238E27FC236}">
                  <a16:creationId xmlns:a16="http://schemas.microsoft.com/office/drawing/2014/main" id="{0AF2613F-8F69-5DB5-72ED-FAC9409D77F7}"/>
                </a:ext>
              </a:extLst>
            </p:cNvPr>
            <p:cNvSpPr txBox="1"/>
            <p:nvPr/>
          </p:nvSpPr>
          <p:spPr>
            <a:xfrm>
              <a:off x="6724762" y="1505027"/>
              <a:ext cx="4159637" cy="1569660"/>
            </a:xfrm>
            <a:prstGeom prst="rect">
              <a:avLst/>
            </a:prstGeom>
            <a:noFill/>
          </p:spPr>
          <p:txBody>
            <a:bodyPr wrap="square" rtlCol="0">
              <a:spAutoFit/>
            </a:bodyPr>
            <a:lstStyle/>
            <a:p>
              <a:r>
                <a:rPr lang="en-US" sz="1600">
                  <a:solidFill>
                    <a:schemeClr val="tx1">
                      <a:lumMod val="50000"/>
                      <a:lumOff val="50000"/>
                    </a:schemeClr>
                  </a:solidFill>
                  <a:latin typeface="Avenir Next LT Pro"/>
                </a:rPr>
                <a:t>During fine-tuning, the model undergoes additional training where its parameters are adjusted to better align with legal text characteristics, enhancing its ability to comprehend and generate complex legal language.</a:t>
              </a:r>
            </a:p>
          </p:txBody>
        </p:sp>
      </p:grpSp>
      <p:sp>
        <p:nvSpPr>
          <p:cNvPr id="39" name="Oval 38">
            <a:extLst>
              <a:ext uri="{FF2B5EF4-FFF2-40B4-BE49-F238E27FC236}">
                <a16:creationId xmlns:a16="http://schemas.microsoft.com/office/drawing/2014/main" id="{9D3C0A9F-9678-C4DA-3E96-18F089C1C791}"/>
              </a:ext>
            </a:extLst>
          </p:cNvPr>
          <p:cNvSpPr/>
          <p:nvPr/>
        </p:nvSpPr>
        <p:spPr>
          <a:xfrm>
            <a:off x="7229256" y="5059617"/>
            <a:ext cx="85726" cy="85726"/>
          </a:xfrm>
          <a:prstGeom prst="ellipse">
            <a:avLst/>
          </a:prstGeom>
          <a:solidFill>
            <a:schemeClr val="tx1">
              <a:lumMod val="75000"/>
              <a:lumOff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188E5"/>
              </a:solidFill>
              <a:latin typeface="Avenir Next LT Pro"/>
            </a:endParaRPr>
          </a:p>
        </p:txBody>
      </p:sp>
      <p:sp>
        <p:nvSpPr>
          <p:cNvPr id="40" name="Oval 39">
            <a:extLst>
              <a:ext uri="{FF2B5EF4-FFF2-40B4-BE49-F238E27FC236}">
                <a16:creationId xmlns:a16="http://schemas.microsoft.com/office/drawing/2014/main" id="{9D5E7F90-C5E3-9239-8270-B55D2ADD8734}"/>
              </a:ext>
            </a:extLst>
          </p:cNvPr>
          <p:cNvSpPr/>
          <p:nvPr/>
        </p:nvSpPr>
        <p:spPr>
          <a:xfrm>
            <a:off x="7142579" y="4972940"/>
            <a:ext cx="259080" cy="25908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188E5"/>
              </a:solidFill>
              <a:latin typeface="Avenir Next LT Pro"/>
            </a:endParaRPr>
          </a:p>
        </p:txBody>
      </p:sp>
      <p:grpSp>
        <p:nvGrpSpPr>
          <p:cNvPr id="41" name="Group 40">
            <a:extLst>
              <a:ext uri="{FF2B5EF4-FFF2-40B4-BE49-F238E27FC236}">
                <a16:creationId xmlns:a16="http://schemas.microsoft.com/office/drawing/2014/main" id="{C8D16104-6700-3499-AE36-FCE41847195A}"/>
              </a:ext>
            </a:extLst>
          </p:cNvPr>
          <p:cNvGrpSpPr/>
          <p:nvPr/>
        </p:nvGrpSpPr>
        <p:grpSpPr>
          <a:xfrm>
            <a:off x="7519368" y="4631614"/>
            <a:ext cx="4159637" cy="1897431"/>
            <a:chOff x="6670067" y="1442950"/>
            <a:chExt cx="4159637" cy="1897431"/>
          </a:xfrm>
        </p:grpSpPr>
        <p:sp>
          <p:nvSpPr>
            <p:cNvPr id="42" name="TextBox 41">
              <a:extLst>
                <a:ext uri="{FF2B5EF4-FFF2-40B4-BE49-F238E27FC236}">
                  <a16:creationId xmlns:a16="http://schemas.microsoft.com/office/drawing/2014/main" id="{26F6624E-79A9-AB7E-50A8-463831755F66}"/>
                </a:ext>
              </a:extLst>
            </p:cNvPr>
            <p:cNvSpPr txBox="1"/>
            <p:nvPr/>
          </p:nvSpPr>
          <p:spPr>
            <a:xfrm>
              <a:off x="6681901" y="1442950"/>
              <a:ext cx="4027355" cy="415498"/>
            </a:xfrm>
            <a:prstGeom prst="rect">
              <a:avLst/>
            </a:prstGeom>
            <a:noFill/>
          </p:spPr>
          <p:txBody>
            <a:bodyPr wrap="square" rtlCol="0">
              <a:spAutoFit/>
            </a:bodyPr>
            <a:lstStyle/>
            <a:p>
              <a:endParaRPr lang="en-US" sz="2100" b="1">
                <a:solidFill>
                  <a:schemeClr val="bg2"/>
                </a:solidFill>
                <a:latin typeface="Avenir Next LT Pro"/>
              </a:endParaRPr>
            </a:p>
          </p:txBody>
        </p:sp>
        <p:sp>
          <p:nvSpPr>
            <p:cNvPr id="43" name="TextBox 42">
              <a:extLst>
                <a:ext uri="{FF2B5EF4-FFF2-40B4-BE49-F238E27FC236}">
                  <a16:creationId xmlns:a16="http://schemas.microsoft.com/office/drawing/2014/main" id="{8D3A3FD7-E848-3248-FFC8-99FA7CFEAB44}"/>
                </a:ext>
              </a:extLst>
            </p:cNvPr>
            <p:cNvSpPr txBox="1"/>
            <p:nvPr/>
          </p:nvSpPr>
          <p:spPr>
            <a:xfrm>
              <a:off x="6670067" y="1770721"/>
              <a:ext cx="4159637" cy="1569660"/>
            </a:xfrm>
            <a:prstGeom prst="rect">
              <a:avLst/>
            </a:prstGeom>
            <a:noFill/>
          </p:spPr>
          <p:txBody>
            <a:bodyPr wrap="square" rtlCol="0">
              <a:spAutoFit/>
            </a:bodyPr>
            <a:lstStyle/>
            <a:p>
              <a:r>
                <a:rPr lang="en-US" sz="1600">
                  <a:solidFill>
                    <a:schemeClr val="tx1">
                      <a:lumMod val="50000"/>
                      <a:lumOff val="50000"/>
                    </a:schemeClr>
                  </a:solidFill>
                  <a:latin typeface="Avenir Next LT Pro"/>
                </a:rPr>
                <a:t>The adapted model efficiently processes input tokens, leverages learned positional encodings, and generates outputs that mirror the format and style of legal documents, ensuring both linguistic and contextual fidelity.</a:t>
              </a:r>
            </a:p>
          </p:txBody>
        </p:sp>
      </p:grpSp>
    </p:spTree>
    <p:extLst>
      <p:ext uri="{BB962C8B-B14F-4D97-AF65-F5344CB8AC3E}">
        <p14:creationId xmlns:p14="http://schemas.microsoft.com/office/powerpoint/2010/main" val="308468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250" fill="hold"/>
                                        <p:tgtEl>
                                          <p:spTgt spid="9"/>
                                        </p:tgtEl>
                                        <p:attrNameLst>
                                          <p:attrName>ppt_w</p:attrName>
                                        </p:attrNameLst>
                                      </p:cBhvr>
                                      <p:tavLst>
                                        <p:tav tm="0">
                                          <p:val>
                                            <p:fltVal val="0"/>
                                          </p:val>
                                        </p:tav>
                                        <p:tav tm="100000">
                                          <p:val>
                                            <p:strVal val="#ppt_w"/>
                                          </p:val>
                                        </p:tav>
                                      </p:tavLst>
                                    </p:anim>
                                    <p:anim calcmode="lin" valueType="num">
                                      <p:cBhvr>
                                        <p:cTn id="15" dur="250" fill="hold"/>
                                        <p:tgtEl>
                                          <p:spTgt spid="9"/>
                                        </p:tgtEl>
                                        <p:attrNameLst>
                                          <p:attrName>ppt_h</p:attrName>
                                        </p:attrNameLst>
                                      </p:cBhvr>
                                      <p:tavLst>
                                        <p:tav tm="0">
                                          <p:val>
                                            <p:fltVal val="0"/>
                                          </p:val>
                                        </p:tav>
                                        <p:tav tm="100000">
                                          <p:val>
                                            <p:strVal val="#ppt_h"/>
                                          </p:val>
                                        </p:tav>
                                      </p:tavLst>
                                    </p:anim>
                                    <p:animEffect transition="in" filter="fade">
                                      <p:cBhvr>
                                        <p:cTn id="16" dur="250"/>
                                        <p:tgtEl>
                                          <p:spTgt spid="9"/>
                                        </p:tgtEl>
                                      </p:cBhvr>
                                    </p:animEffect>
                                  </p:childTnLst>
                                </p:cTn>
                              </p:par>
                              <p:par>
                                <p:cTn id="17" presetID="53" presetClass="entr" presetSubtype="16" fill="hold" grpId="0" nodeType="withEffect">
                                  <p:stCondLst>
                                    <p:cond delay="250"/>
                                  </p:stCondLst>
                                  <p:childTnLst>
                                    <p:set>
                                      <p:cBhvr>
                                        <p:cTn id="18" dur="1" fill="hold">
                                          <p:stCondLst>
                                            <p:cond delay="0"/>
                                          </p:stCondLst>
                                        </p:cTn>
                                        <p:tgtEl>
                                          <p:spTgt spid="8"/>
                                        </p:tgtEl>
                                        <p:attrNameLst>
                                          <p:attrName>style.visibility</p:attrName>
                                        </p:attrNameLst>
                                      </p:cBhvr>
                                      <p:to>
                                        <p:strVal val="visible"/>
                                      </p:to>
                                    </p:set>
                                    <p:anim calcmode="lin" valueType="num">
                                      <p:cBhvr>
                                        <p:cTn id="19" dur="250" fill="hold"/>
                                        <p:tgtEl>
                                          <p:spTgt spid="8"/>
                                        </p:tgtEl>
                                        <p:attrNameLst>
                                          <p:attrName>ppt_w</p:attrName>
                                        </p:attrNameLst>
                                      </p:cBhvr>
                                      <p:tavLst>
                                        <p:tav tm="0">
                                          <p:val>
                                            <p:fltVal val="0"/>
                                          </p:val>
                                        </p:tav>
                                        <p:tav tm="100000">
                                          <p:val>
                                            <p:strVal val="#ppt_w"/>
                                          </p:val>
                                        </p:tav>
                                      </p:tavLst>
                                    </p:anim>
                                    <p:anim calcmode="lin" valueType="num">
                                      <p:cBhvr>
                                        <p:cTn id="20" dur="250" fill="hold"/>
                                        <p:tgtEl>
                                          <p:spTgt spid="8"/>
                                        </p:tgtEl>
                                        <p:attrNameLst>
                                          <p:attrName>ppt_h</p:attrName>
                                        </p:attrNameLst>
                                      </p:cBhvr>
                                      <p:tavLst>
                                        <p:tav tm="0">
                                          <p:val>
                                            <p:fltVal val="0"/>
                                          </p:val>
                                        </p:tav>
                                        <p:tav tm="100000">
                                          <p:val>
                                            <p:strVal val="#ppt_h"/>
                                          </p:val>
                                        </p:tav>
                                      </p:tavLst>
                                    </p:anim>
                                    <p:animEffect transition="in" filter="fade">
                                      <p:cBhvr>
                                        <p:cTn id="21" dur="250"/>
                                        <p:tgtEl>
                                          <p:spTgt spid="8"/>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25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250" fill="hold"/>
                                        <p:tgtEl>
                                          <p:spTgt spid="15"/>
                                        </p:tgtEl>
                                        <p:attrNameLst>
                                          <p:attrName>ppt_w</p:attrName>
                                        </p:attrNameLst>
                                      </p:cBhvr>
                                      <p:tavLst>
                                        <p:tav tm="0">
                                          <p:val>
                                            <p:fltVal val="0"/>
                                          </p:val>
                                        </p:tav>
                                        <p:tav tm="100000">
                                          <p:val>
                                            <p:strVal val="#ppt_w"/>
                                          </p:val>
                                        </p:tav>
                                      </p:tavLst>
                                    </p:anim>
                                    <p:anim calcmode="lin" valueType="num">
                                      <p:cBhvr>
                                        <p:cTn id="36" dur="250" fill="hold"/>
                                        <p:tgtEl>
                                          <p:spTgt spid="15"/>
                                        </p:tgtEl>
                                        <p:attrNameLst>
                                          <p:attrName>ppt_h</p:attrName>
                                        </p:attrNameLst>
                                      </p:cBhvr>
                                      <p:tavLst>
                                        <p:tav tm="0">
                                          <p:val>
                                            <p:fltVal val="0"/>
                                          </p:val>
                                        </p:tav>
                                        <p:tav tm="100000">
                                          <p:val>
                                            <p:strVal val="#ppt_h"/>
                                          </p:val>
                                        </p:tav>
                                      </p:tavLst>
                                    </p:anim>
                                    <p:animEffect transition="in" filter="fade">
                                      <p:cBhvr>
                                        <p:cTn id="37" dur="250"/>
                                        <p:tgtEl>
                                          <p:spTgt spid="15"/>
                                        </p:tgtEl>
                                      </p:cBhvr>
                                    </p:animEffect>
                                  </p:childTnLst>
                                </p:cTn>
                              </p:par>
                              <p:par>
                                <p:cTn id="38" presetID="53" presetClass="entr" presetSubtype="16" fill="hold" grpId="0" nodeType="withEffect">
                                  <p:stCondLst>
                                    <p:cond delay="250"/>
                                  </p:stCondLst>
                                  <p:childTnLst>
                                    <p:set>
                                      <p:cBhvr>
                                        <p:cTn id="39" dur="1" fill="hold">
                                          <p:stCondLst>
                                            <p:cond delay="0"/>
                                          </p:stCondLst>
                                        </p:cTn>
                                        <p:tgtEl>
                                          <p:spTgt spid="14"/>
                                        </p:tgtEl>
                                        <p:attrNameLst>
                                          <p:attrName>style.visibility</p:attrName>
                                        </p:attrNameLst>
                                      </p:cBhvr>
                                      <p:to>
                                        <p:strVal val="visible"/>
                                      </p:to>
                                    </p:set>
                                    <p:anim calcmode="lin" valueType="num">
                                      <p:cBhvr>
                                        <p:cTn id="40" dur="250" fill="hold"/>
                                        <p:tgtEl>
                                          <p:spTgt spid="14"/>
                                        </p:tgtEl>
                                        <p:attrNameLst>
                                          <p:attrName>ppt_w</p:attrName>
                                        </p:attrNameLst>
                                      </p:cBhvr>
                                      <p:tavLst>
                                        <p:tav tm="0">
                                          <p:val>
                                            <p:fltVal val="0"/>
                                          </p:val>
                                        </p:tav>
                                        <p:tav tm="100000">
                                          <p:val>
                                            <p:strVal val="#ppt_w"/>
                                          </p:val>
                                        </p:tav>
                                      </p:tavLst>
                                    </p:anim>
                                    <p:anim calcmode="lin" valueType="num">
                                      <p:cBhvr>
                                        <p:cTn id="41" dur="250" fill="hold"/>
                                        <p:tgtEl>
                                          <p:spTgt spid="14"/>
                                        </p:tgtEl>
                                        <p:attrNameLst>
                                          <p:attrName>ppt_h</p:attrName>
                                        </p:attrNameLst>
                                      </p:cBhvr>
                                      <p:tavLst>
                                        <p:tav tm="0">
                                          <p:val>
                                            <p:fltVal val="0"/>
                                          </p:val>
                                        </p:tav>
                                        <p:tav tm="100000">
                                          <p:val>
                                            <p:strVal val="#ppt_h"/>
                                          </p:val>
                                        </p:tav>
                                      </p:tavLst>
                                    </p:anim>
                                    <p:animEffect transition="in" filter="fade">
                                      <p:cBhvr>
                                        <p:cTn id="42" dur="250"/>
                                        <p:tgtEl>
                                          <p:spTgt spid="14"/>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25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up)">
                                      <p:cBhvr>
                                        <p:cTn id="51" dur="25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250" fill="hold"/>
                                        <p:tgtEl>
                                          <p:spTgt spid="20"/>
                                        </p:tgtEl>
                                        <p:attrNameLst>
                                          <p:attrName>ppt_w</p:attrName>
                                        </p:attrNameLst>
                                      </p:cBhvr>
                                      <p:tavLst>
                                        <p:tav tm="0">
                                          <p:val>
                                            <p:fltVal val="0"/>
                                          </p:val>
                                        </p:tav>
                                        <p:tav tm="100000">
                                          <p:val>
                                            <p:strVal val="#ppt_w"/>
                                          </p:val>
                                        </p:tav>
                                      </p:tavLst>
                                    </p:anim>
                                    <p:anim calcmode="lin" valueType="num">
                                      <p:cBhvr>
                                        <p:cTn id="57" dur="250" fill="hold"/>
                                        <p:tgtEl>
                                          <p:spTgt spid="20"/>
                                        </p:tgtEl>
                                        <p:attrNameLst>
                                          <p:attrName>ppt_h</p:attrName>
                                        </p:attrNameLst>
                                      </p:cBhvr>
                                      <p:tavLst>
                                        <p:tav tm="0">
                                          <p:val>
                                            <p:fltVal val="0"/>
                                          </p:val>
                                        </p:tav>
                                        <p:tav tm="100000">
                                          <p:val>
                                            <p:strVal val="#ppt_h"/>
                                          </p:val>
                                        </p:tav>
                                      </p:tavLst>
                                    </p:anim>
                                    <p:animEffect transition="in" filter="fade">
                                      <p:cBhvr>
                                        <p:cTn id="58" dur="250"/>
                                        <p:tgtEl>
                                          <p:spTgt spid="20"/>
                                        </p:tgtEl>
                                      </p:cBhvr>
                                    </p:animEffect>
                                  </p:childTnLst>
                                </p:cTn>
                              </p:par>
                              <p:par>
                                <p:cTn id="59" presetID="53" presetClass="entr" presetSubtype="16" fill="hold" grpId="0" nodeType="withEffect">
                                  <p:stCondLst>
                                    <p:cond delay="250"/>
                                  </p:stCondLst>
                                  <p:childTnLst>
                                    <p:set>
                                      <p:cBhvr>
                                        <p:cTn id="60" dur="1" fill="hold">
                                          <p:stCondLst>
                                            <p:cond delay="0"/>
                                          </p:stCondLst>
                                        </p:cTn>
                                        <p:tgtEl>
                                          <p:spTgt spid="19"/>
                                        </p:tgtEl>
                                        <p:attrNameLst>
                                          <p:attrName>style.visibility</p:attrName>
                                        </p:attrNameLst>
                                      </p:cBhvr>
                                      <p:to>
                                        <p:strVal val="visible"/>
                                      </p:to>
                                    </p:set>
                                    <p:anim calcmode="lin" valueType="num">
                                      <p:cBhvr>
                                        <p:cTn id="61" dur="250" fill="hold"/>
                                        <p:tgtEl>
                                          <p:spTgt spid="19"/>
                                        </p:tgtEl>
                                        <p:attrNameLst>
                                          <p:attrName>ppt_w</p:attrName>
                                        </p:attrNameLst>
                                      </p:cBhvr>
                                      <p:tavLst>
                                        <p:tav tm="0">
                                          <p:val>
                                            <p:fltVal val="0"/>
                                          </p:val>
                                        </p:tav>
                                        <p:tav tm="100000">
                                          <p:val>
                                            <p:strVal val="#ppt_w"/>
                                          </p:val>
                                        </p:tav>
                                      </p:tavLst>
                                    </p:anim>
                                    <p:anim calcmode="lin" valueType="num">
                                      <p:cBhvr>
                                        <p:cTn id="62" dur="250" fill="hold"/>
                                        <p:tgtEl>
                                          <p:spTgt spid="19"/>
                                        </p:tgtEl>
                                        <p:attrNameLst>
                                          <p:attrName>ppt_h</p:attrName>
                                        </p:attrNameLst>
                                      </p:cBhvr>
                                      <p:tavLst>
                                        <p:tav tm="0">
                                          <p:val>
                                            <p:fltVal val="0"/>
                                          </p:val>
                                        </p:tav>
                                        <p:tav tm="100000">
                                          <p:val>
                                            <p:strVal val="#ppt_h"/>
                                          </p:val>
                                        </p:tav>
                                      </p:tavLst>
                                    </p:anim>
                                    <p:animEffect transition="in" filter="fade">
                                      <p:cBhvr>
                                        <p:cTn id="63" dur="250"/>
                                        <p:tgtEl>
                                          <p:spTgt spid="19"/>
                                        </p:tgtEl>
                                      </p:cBhvr>
                                    </p:animEffect>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25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p:cTn id="72" dur="500" fill="hold"/>
                                        <p:tgtEl>
                                          <p:spTgt spid="24"/>
                                        </p:tgtEl>
                                        <p:attrNameLst>
                                          <p:attrName>ppt_w</p:attrName>
                                        </p:attrNameLst>
                                      </p:cBhvr>
                                      <p:tavLst>
                                        <p:tav tm="0">
                                          <p:val>
                                            <p:fltVal val="0"/>
                                          </p:val>
                                        </p:tav>
                                        <p:tav tm="100000">
                                          <p:val>
                                            <p:strVal val="#ppt_w"/>
                                          </p:val>
                                        </p:tav>
                                      </p:tavLst>
                                    </p:anim>
                                    <p:anim calcmode="lin" valueType="num">
                                      <p:cBhvr>
                                        <p:cTn id="73" dur="500" fill="hold"/>
                                        <p:tgtEl>
                                          <p:spTgt spid="24"/>
                                        </p:tgtEl>
                                        <p:attrNameLst>
                                          <p:attrName>ppt_h</p:attrName>
                                        </p:attrNameLst>
                                      </p:cBhvr>
                                      <p:tavLst>
                                        <p:tav tm="0">
                                          <p:val>
                                            <p:fltVal val="0"/>
                                          </p:val>
                                        </p:tav>
                                        <p:tav tm="100000">
                                          <p:val>
                                            <p:strVal val="#ppt_h"/>
                                          </p:val>
                                        </p:tav>
                                      </p:tavLst>
                                    </p:anim>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250" fill="hold"/>
                                        <p:tgtEl>
                                          <p:spTgt spid="29"/>
                                        </p:tgtEl>
                                        <p:attrNameLst>
                                          <p:attrName>ppt_w</p:attrName>
                                        </p:attrNameLst>
                                      </p:cBhvr>
                                      <p:tavLst>
                                        <p:tav tm="0">
                                          <p:val>
                                            <p:fltVal val="0"/>
                                          </p:val>
                                        </p:tav>
                                        <p:tav tm="100000">
                                          <p:val>
                                            <p:strVal val="#ppt_w"/>
                                          </p:val>
                                        </p:tav>
                                      </p:tavLst>
                                    </p:anim>
                                    <p:anim calcmode="lin" valueType="num">
                                      <p:cBhvr>
                                        <p:cTn id="80" dur="250" fill="hold"/>
                                        <p:tgtEl>
                                          <p:spTgt spid="29"/>
                                        </p:tgtEl>
                                        <p:attrNameLst>
                                          <p:attrName>ppt_h</p:attrName>
                                        </p:attrNameLst>
                                      </p:cBhvr>
                                      <p:tavLst>
                                        <p:tav tm="0">
                                          <p:val>
                                            <p:fltVal val="0"/>
                                          </p:val>
                                        </p:tav>
                                        <p:tav tm="100000">
                                          <p:val>
                                            <p:strVal val="#ppt_h"/>
                                          </p:val>
                                        </p:tav>
                                      </p:tavLst>
                                    </p:anim>
                                    <p:animEffect transition="in" filter="fade">
                                      <p:cBhvr>
                                        <p:cTn id="81" dur="250"/>
                                        <p:tgtEl>
                                          <p:spTgt spid="29"/>
                                        </p:tgtEl>
                                      </p:cBhvr>
                                    </p:animEffect>
                                  </p:childTnLst>
                                </p:cTn>
                              </p:par>
                              <p:par>
                                <p:cTn id="82" presetID="53" presetClass="entr" presetSubtype="16" fill="hold" grpId="0" nodeType="withEffect">
                                  <p:stCondLst>
                                    <p:cond delay="250"/>
                                  </p:stCondLst>
                                  <p:childTnLst>
                                    <p:set>
                                      <p:cBhvr>
                                        <p:cTn id="83" dur="1" fill="hold">
                                          <p:stCondLst>
                                            <p:cond delay="0"/>
                                          </p:stCondLst>
                                        </p:cTn>
                                        <p:tgtEl>
                                          <p:spTgt spid="28"/>
                                        </p:tgtEl>
                                        <p:attrNameLst>
                                          <p:attrName>style.visibility</p:attrName>
                                        </p:attrNameLst>
                                      </p:cBhvr>
                                      <p:to>
                                        <p:strVal val="visible"/>
                                      </p:to>
                                    </p:set>
                                    <p:anim calcmode="lin" valueType="num">
                                      <p:cBhvr>
                                        <p:cTn id="84" dur="250" fill="hold"/>
                                        <p:tgtEl>
                                          <p:spTgt spid="28"/>
                                        </p:tgtEl>
                                        <p:attrNameLst>
                                          <p:attrName>ppt_w</p:attrName>
                                        </p:attrNameLst>
                                      </p:cBhvr>
                                      <p:tavLst>
                                        <p:tav tm="0">
                                          <p:val>
                                            <p:fltVal val="0"/>
                                          </p:val>
                                        </p:tav>
                                        <p:tav tm="100000">
                                          <p:val>
                                            <p:strVal val="#ppt_w"/>
                                          </p:val>
                                        </p:tav>
                                      </p:tavLst>
                                    </p:anim>
                                    <p:anim calcmode="lin" valueType="num">
                                      <p:cBhvr>
                                        <p:cTn id="85" dur="250" fill="hold"/>
                                        <p:tgtEl>
                                          <p:spTgt spid="28"/>
                                        </p:tgtEl>
                                        <p:attrNameLst>
                                          <p:attrName>ppt_h</p:attrName>
                                        </p:attrNameLst>
                                      </p:cBhvr>
                                      <p:tavLst>
                                        <p:tav tm="0">
                                          <p:val>
                                            <p:fltVal val="0"/>
                                          </p:val>
                                        </p:tav>
                                        <p:tav tm="100000">
                                          <p:val>
                                            <p:strVal val="#ppt_h"/>
                                          </p:val>
                                        </p:tav>
                                      </p:tavLst>
                                    </p:anim>
                                    <p:animEffect transition="in" filter="fade">
                                      <p:cBhvr>
                                        <p:cTn id="86" dur="250"/>
                                        <p:tgtEl>
                                          <p:spTgt spid="28"/>
                                        </p:tgtEl>
                                      </p:cBhvr>
                                    </p:animEffect>
                                  </p:childTnLst>
                                </p:cTn>
                              </p:par>
                            </p:childTnLst>
                          </p:cTn>
                        </p:par>
                        <p:par>
                          <p:cTn id="87" fill="hold">
                            <p:stCondLst>
                              <p:cond delay="500"/>
                            </p:stCondLst>
                            <p:childTnLst>
                              <p:par>
                                <p:cTn id="88" presetID="10" presetClass="entr" presetSubtype="0" fill="hold" nodeType="after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250"/>
                                        <p:tgtEl>
                                          <p:spTgt spid="3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up)">
                                      <p:cBhvr>
                                        <p:cTn id="95" dur="250"/>
                                        <p:tgtEl>
                                          <p:spTgt spid="30"/>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35"/>
                                        </p:tgtEl>
                                        <p:attrNameLst>
                                          <p:attrName>style.visibility</p:attrName>
                                        </p:attrNameLst>
                                      </p:cBhvr>
                                      <p:to>
                                        <p:strVal val="visible"/>
                                      </p:to>
                                    </p:set>
                                    <p:anim calcmode="lin" valueType="num">
                                      <p:cBhvr>
                                        <p:cTn id="100" dur="250" fill="hold"/>
                                        <p:tgtEl>
                                          <p:spTgt spid="35"/>
                                        </p:tgtEl>
                                        <p:attrNameLst>
                                          <p:attrName>ppt_w</p:attrName>
                                        </p:attrNameLst>
                                      </p:cBhvr>
                                      <p:tavLst>
                                        <p:tav tm="0">
                                          <p:val>
                                            <p:fltVal val="0"/>
                                          </p:val>
                                        </p:tav>
                                        <p:tav tm="100000">
                                          <p:val>
                                            <p:strVal val="#ppt_w"/>
                                          </p:val>
                                        </p:tav>
                                      </p:tavLst>
                                    </p:anim>
                                    <p:anim calcmode="lin" valueType="num">
                                      <p:cBhvr>
                                        <p:cTn id="101" dur="250" fill="hold"/>
                                        <p:tgtEl>
                                          <p:spTgt spid="35"/>
                                        </p:tgtEl>
                                        <p:attrNameLst>
                                          <p:attrName>ppt_h</p:attrName>
                                        </p:attrNameLst>
                                      </p:cBhvr>
                                      <p:tavLst>
                                        <p:tav tm="0">
                                          <p:val>
                                            <p:fltVal val="0"/>
                                          </p:val>
                                        </p:tav>
                                        <p:tav tm="100000">
                                          <p:val>
                                            <p:strVal val="#ppt_h"/>
                                          </p:val>
                                        </p:tav>
                                      </p:tavLst>
                                    </p:anim>
                                    <p:animEffect transition="in" filter="fade">
                                      <p:cBhvr>
                                        <p:cTn id="102" dur="250"/>
                                        <p:tgtEl>
                                          <p:spTgt spid="35"/>
                                        </p:tgtEl>
                                      </p:cBhvr>
                                    </p:animEffect>
                                  </p:childTnLst>
                                </p:cTn>
                              </p:par>
                              <p:par>
                                <p:cTn id="103" presetID="53" presetClass="entr" presetSubtype="16" fill="hold" grpId="0" nodeType="withEffect">
                                  <p:stCondLst>
                                    <p:cond delay="250"/>
                                  </p:stCondLst>
                                  <p:childTnLst>
                                    <p:set>
                                      <p:cBhvr>
                                        <p:cTn id="104" dur="1" fill="hold">
                                          <p:stCondLst>
                                            <p:cond delay="0"/>
                                          </p:stCondLst>
                                        </p:cTn>
                                        <p:tgtEl>
                                          <p:spTgt spid="34"/>
                                        </p:tgtEl>
                                        <p:attrNameLst>
                                          <p:attrName>style.visibility</p:attrName>
                                        </p:attrNameLst>
                                      </p:cBhvr>
                                      <p:to>
                                        <p:strVal val="visible"/>
                                      </p:to>
                                    </p:set>
                                    <p:anim calcmode="lin" valueType="num">
                                      <p:cBhvr>
                                        <p:cTn id="105" dur="250" fill="hold"/>
                                        <p:tgtEl>
                                          <p:spTgt spid="34"/>
                                        </p:tgtEl>
                                        <p:attrNameLst>
                                          <p:attrName>ppt_w</p:attrName>
                                        </p:attrNameLst>
                                      </p:cBhvr>
                                      <p:tavLst>
                                        <p:tav tm="0">
                                          <p:val>
                                            <p:fltVal val="0"/>
                                          </p:val>
                                        </p:tav>
                                        <p:tav tm="100000">
                                          <p:val>
                                            <p:strVal val="#ppt_w"/>
                                          </p:val>
                                        </p:tav>
                                      </p:tavLst>
                                    </p:anim>
                                    <p:anim calcmode="lin" valueType="num">
                                      <p:cBhvr>
                                        <p:cTn id="106" dur="250" fill="hold"/>
                                        <p:tgtEl>
                                          <p:spTgt spid="34"/>
                                        </p:tgtEl>
                                        <p:attrNameLst>
                                          <p:attrName>ppt_h</p:attrName>
                                        </p:attrNameLst>
                                      </p:cBhvr>
                                      <p:tavLst>
                                        <p:tav tm="0">
                                          <p:val>
                                            <p:fltVal val="0"/>
                                          </p:val>
                                        </p:tav>
                                        <p:tav tm="100000">
                                          <p:val>
                                            <p:strVal val="#ppt_h"/>
                                          </p:val>
                                        </p:tav>
                                      </p:tavLst>
                                    </p:anim>
                                    <p:animEffect transition="in" filter="fade">
                                      <p:cBhvr>
                                        <p:cTn id="107" dur="250"/>
                                        <p:tgtEl>
                                          <p:spTgt spid="34"/>
                                        </p:tgtEl>
                                      </p:cBhvr>
                                    </p:animEffect>
                                  </p:childTnLst>
                                </p:cTn>
                              </p:par>
                            </p:childTnLst>
                          </p:cTn>
                        </p:par>
                        <p:par>
                          <p:cTn id="108" fill="hold">
                            <p:stCondLst>
                              <p:cond delay="500"/>
                            </p:stCondLst>
                            <p:childTnLst>
                              <p:par>
                                <p:cTn id="109" presetID="10" presetClass="entr" presetSubtype="0" fill="hold" nodeType="after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fade">
                                      <p:cBhvr>
                                        <p:cTn id="111" dur="250"/>
                                        <p:tgtEl>
                                          <p:spTgt spid="3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27"/>
                                        </p:tgtEl>
                                        <p:attrNameLst>
                                          <p:attrName>style.visibility</p:attrName>
                                        </p:attrNameLst>
                                      </p:cBhvr>
                                      <p:to>
                                        <p:strVal val="visible"/>
                                      </p:to>
                                    </p:set>
                                    <p:animEffect transition="in" filter="wipe(up)">
                                      <p:cBhvr>
                                        <p:cTn id="116" dur="250"/>
                                        <p:tgtEl>
                                          <p:spTgt spid="27"/>
                                        </p:tgtEl>
                                      </p:cBhvr>
                                    </p:animEffect>
                                  </p:childTnLst>
                                </p:cTn>
                              </p:par>
                            </p:childTnLst>
                          </p:cTn>
                        </p:par>
                      </p:childTnLst>
                    </p:cTn>
                  </p:par>
                  <p:par>
                    <p:cTn id="117" fill="hold">
                      <p:stCondLst>
                        <p:cond delay="indefinite"/>
                      </p:stCondLst>
                      <p:childTnLst>
                        <p:par>
                          <p:cTn id="118" fill="hold">
                            <p:stCondLst>
                              <p:cond delay="0"/>
                            </p:stCondLst>
                            <p:childTnLst>
                              <p:par>
                                <p:cTn id="119" presetID="53" presetClass="entr" presetSubtype="16" fill="hold" grpId="0" nodeType="clickEffect">
                                  <p:stCondLst>
                                    <p:cond delay="0"/>
                                  </p:stCondLst>
                                  <p:childTnLst>
                                    <p:set>
                                      <p:cBhvr>
                                        <p:cTn id="120" dur="1" fill="hold">
                                          <p:stCondLst>
                                            <p:cond delay="0"/>
                                          </p:stCondLst>
                                        </p:cTn>
                                        <p:tgtEl>
                                          <p:spTgt spid="40"/>
                                        </p:tgtEl>
                                        <p:attrNameLst>
                                          <p:attrName>style.visibility</p:attrName>
                                        </p:attrNameLst>
                                      </p:cBhvr>
                                      <p:to>
                                        <p:strVal val="visible"/>
                                      </p:to>
                                    </p:set>
                                    <p:anim calcmode="lin" valueType="num">
                                      <p:cBhvr>
                                        <p:cTn id="121" dur="250" fill="hold"/>
                                        <p:tgtEl>
                                          <p:spTgt spid="40"/>
                                        </p:tgtEl>
                                        <p:attrNameLst>
                                          <p:attrName>ppt_w</p:attrName>
                                        </p:attrNameLst>
                                      </p:cBhvr>
                                      <p:tavLst>
                                        <p:tav tm="0">
                                          <p:val>
                                            <p:fltVal val="0"/>
                                          </p:val>
                                        </p:tav>
                                        <p:tav tm="100000">
                                          <p:val>
                                            <p:strVal val="#ppt_w"/>
                                          </p:val>
                                        </p:tav>
                                      </p:tavLst>
                                    </p:anim>
                                    <p:anim calcmode="lin" valueType="num">
                                      <p:cBhvr>
                                        <p:cTn id="122" dur="250" fill="hold"/>
                                        <p:tgtEl>
                                          <p:spTgt spid="40"/>
                                        </p:tgtEl>
                                        <p:attrNameLst>
                                          <p:attrName>ppt_h</p:attrName>
                                        </p:attrNameLst>
                                      </p:cBhvr>
                                      <p:tavLst>
                                        <p:tav tm="0">
                                          <p:val>
                                            <p:fltVal val="0"/>
                                          </p:val>
                                        </p:tav>
                                        <p:tav tm="100000">
                                          <p:val>
                                            <p:strVal val="#ppt_h"/>
                                          </p:val>
                                        </p:tav>
                                      </p:tavLst>
                                    </p:anim>
                                    <p:animEffect transition="in" filter="fade">
                                      <p:cBhvr>
                                        <p:cTn id="123" dur="250"/>
                                        <p:tgtEl>
                                          <p:spTgt spid="40"/>
                                        </p:tgtEl>
                                      </p:cBhvr>
                                    </p:animEffect>
                                  </p:childTnLst>
                                </p:cTn>
                              </p:par>
                              <p:par>
                                <p:cTn id="124" presetID="53" presetClass="entr" presetSubtype="16" fill="hold" grpId="0" nodeType="withEffect">
                                  <p:stCondLst>
                                    <p:cond delay="250"/>
                                  </p:stCondLst>
                                  <p:childTnLst>
                                    <p:set>
                                      <p:cBhvr>
                                        <p:cTn id="125" dur="1" fill="hold">
                                          <p:stCondLst>
                                            <p:cond delay="0"/>
                                          </p:stCondLst>
                                        </p:cTn>
                                        <p:tgtEl>
                                          <p:spTgt spid="39"/>
                                        </p:tgtEl>
                                        <p:attrNameLst>
                                          <p:attrName>style.visibility</p:attrName>
                                        </p:attrNameLst>
                                      </p:cBhvr>
                                      <p:to>
                                        <p:strVal val="visible"/>
                                      </p:to>
                                    </p:set>
                                    <p:anim calcmode="lin" valueType="num">
                                      <p:cBhvr>
                                        <p:cTn id="126" dur="250" fill="hold"/>
                                        <p:tgtEl>
                                          <p:spTgt spid="39"/>
                                        </p:tgtEl>
                                        <p:attrNameLst>
                                          <p:attrName>ppt_w</p:attrName>
                                        </p:attrNameLst>
                                      </p:cBhvr>
                                      <p:tavLst>
                                        <p:tav tm="0">
                                          <p:val>
                                            <p:fltVal val="0"/>
                                          </p:val>
                                        </p:tav>
                                        <p:tav tm="100000">
                                          <p:val>
                                            <p:strVal val="#ppt_w"/>
                                          </p:val>
                                        </p:tav>
                                      </p:tavLst>
                                    </p:anim>
                                    <p:anim calcmode="lin" valueType="num">
                                      <p:cBhvr>
                                        <p:cTn id="127" dur="250" fill="hold"/>
                                        <p:tgtEl>
                                          <p:spTgt spid="39"/>
                                        </p:tgtEl>
                                        <p:attrNameLst>
                                          <p:attrName>ppt_h</p:attrName>
                                        </p:attrNameLst>
                                      </p:cBhvr>
                                      <p:tavLst>
                                        <p:tav tm="0">
                                          <p:val>
                                            <p:fltVal val="0"/>
                                          </p:val>
                                        </p:tav>
                                        <p:tav tm="100000">
                                          <p:val>
                                            <p:strVal val="#ppt_h"/>
                                          </p:val>
                                        </p:tav>
                                      </p:tavLst>
                                    </p:anim>
                                    <p:animEffect transition="in" filter="fade">
                                      <p:cBhvr>
                                        <p:cTn id="128" dur="250"/>
                                        <p:tgtEl>
                                          <p:spTgt spid="39"/>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fade">
                                      <p:cBhvr>
                                        <p:cTn id="132" dur="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15" grpId="0" animBg="1"/>
      <p:bldP spid="19" grpId="0" animBg="1"/>
      <p:bldP spid="20" grpId="0" animBg="1"/>
      <p:bldP spid="28" grpId="0" animBg="1"/>
      <p:bldP spid="29" grpId="0" animBg="1"/>
      <p:bldP spid="34" grpId="0" animBg="1"/>
      <p:bldP spid="35" grpId="0" animBg="1"/>
      <p:bldP spid="39" grpId="0" animBg="1"/>
      <p:bldP spid="40"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Legal Eagle   Legal Text Analysis with NLP</vt:lpstr>
      <vt:lpstr>PowerPoint Presentation</vt:lpstr>
      <vt:lpstr>PowerPoint Presentation</vt:lpstr>
      <vt:lpstr>PowerPoint Presentation</vt:lpstr>
      <vt:lpstr>Project Goals</vt:lpstr>
      <vt:lpstr>PowerPoint Presentation</vt:lpstr>
      <vt:lpstr>Data Features </vt:lpstr>
      <vt:lpstr>PowerPoint Presentation</vt:lpstr>
      <vt:lpstr>PowerPoint Presentation</vt:lpstr>
      <vt:lpstr>PowerPoint Presentation</vt:lpstr>
      <vt:lpstr>PowerPoint Presentation</vt:lpstr>
      <vt:lpstr>Model Introduction </vt:lpstr>
      <vt:lpstr>PowerPoint Presentation</vt:lpstr>
      <vt:lpstr>Result and Summary</vt:lpstr>
      <vt:lpstr>Text Summarization Fine-Tuning </vt:lpstr>
      <vt:lpstr>PEGASUS Architecture</vt:lpstr>
      <vt:lpstr>Results</vt:lpstr>
      <vt:lpstr>PowerPoint Presentation</vt:lpstr>
      <vt:lpstr>Future Scope​ </vt:lpstr>
      <vt:lpstr>Limitations </vt:lpstr>
      <vt:lpstr>PowerPoint Presentation</vt:lpstr>
      <vt:lpstr>Click the link to view Legal Egale!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cp:revision>
  <dcterms:created xsi:type="dcterms:W3CDTF">2023-12-05T16:46:20Z</dcterms:created>
  <dcterms:modified xsi:type="dcterms:W3CDTF">2023-12-11T20:36:25Z</dcterms:modified>
</cp:coreProperties>
</file>