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7" r:id="rId8"/>
    <p:sldId id="278" r:id="rId9"/>
    <p:sldId id="263" r:id="rId10"/>
    <p:sldId id="279" r:id="rId11"/>
    <p:sldId id="265" r:id="rId12"/>
    <p:sldId id="266" r:id="rId13"/>
    <p:sldId id="267" r:id="rId14"/>
    <p:sldId id="269" r:id="rId15"/>
    <p:sldId id="272" r:id="rId16"/>
    <p:sldId id="270" r:id="rId17"/>
    <p:sldId id="271" r:id="rId18"/>
    <p:sldId id="283" r:id="rId19"/>
    <p:sldId id="282" r:id="rId20"/>
    <p:sldId id="280" r:id="rId21"/>
    <p:sldId id="276"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4660"/>
  </p:normalViewPr>
  <p:slideViewPr>
    <p:cSldViewPr>
      <p:cViewPr varScale="1">
        <p:scale>
          <a:sx n="82" d="100"/>
          <a:sy n="82" d="100"/>
        </p:scale>
        <p:origin x="115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FEEEFB-0C2E-4E90-B616-85ACE2EC6AF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EEEFB-0C2E-4E90-B616-85ACE2EC6AF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EEEFB-0C2E-4E90-B616-85ACE2EC6AF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EEEFB-0C2E-4E90-B616-85ACE2EC6AF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EEEFB-0C2E-4E90-B616-85ACE2EC6AF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FEEEFB-0C2E-4E90-B616-85ACE2EC6AF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FEEEFB-0C2E-4E90-B616-85ACE2EC6AF2}"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FEEEFB-0C2E-4E90-B616-85ACE2EC6AF2}"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EEEFB-0C2E-4E90-B616-85ACE2EC6AF2}"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EEEFB-0C2E-4E90-B616-85ACE2EC6AF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EEEFB-0C2E-4E90-B616-85ACE2EC6AF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629-365D-48E1-B702-967B5F8B02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EEEFB-0C2E-4E90-B616-85ACE2EC6AF2}" type="datetimeFigureOut">
              <a:rPr lang="en-US" smtClean="0"/>
              <a:t>6/26/2023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24629-365D-48E1-B702-967B5F8B02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9284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477000" y="6302021"/>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04131"/>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F6756A3E-25FB-6197-3E54-EAC7B15C6BFD}"/>
              </a:ext>
            </a:extLst>
          </p:cNvPr>
          <p:cNvSpPr txBox="1"/>
          <p:nvPr/>
        </p:nvSpPr>
        <p:spPr>
          <a:xfrm>
            <a:off x="1162119" y="477707"/>
            <a:ext cx="6994524" cy="1231106"/>
          </a:xfrm>
          <a:prstGeom prst="rect">
            <a:avLst/>
          </a:prstGeom>
          <a:noFill/>
        </p:spPr>
        <p:txBody>
          <a:bodyPr wrap="square">
            <a:spAutoFit/>
          </a:bodyPr>
          <a:lstStyle/>
          <a:p>
            <a:pPr algn="ctr"/>
            <a:r>
              <a:rPr lang="en-US" sz="2400" b="1" dirty="0">
                <a:effectLst/>
                <a:latin typeface="Bookman Old Style" panose="02050604050505020204" pitchFamily="18" charset="0"/>
                <a:ea typeface="Times New Roman" panose="02020603050405020304" pitchFamily="18" charset="0"/>
              </a:rPr>
              <a:t>GRID CONNECTED PV PANEL WITH A dq CONTROLLED</a:t>
            </a:r>
            <a:r>
              <a:rPr lang="en-US" sz="2400" b="1" spc="-385" dirty="0">
                <a:effectLst/>
                <a:latin typeface="Bookman Old Style" panose="02050604050505020204" pitchFamily="18" charset="0"/>
                <a:ea typeface="Times New Roman" panose="02020603050405020304" pitchFamily="18" charset="0"/>
              </a:rPr>
              <a:t> </a:t>
            </a:r>
            <a:r>
              <a:rPr lang="en-US" sz="2400" b="1" dirty="0">
                <a:effectLst/>
                <a:latin typeface="Bookman Old Style" panose="02050604050505020204" pitchFamily="18" charset="0"/>
                <a:ea typeface="Times New Roman" panose="02020603050405020304" pitchFamily="18" charset="0"/>
              </a:rPr>
              <a:t>INVERTER</a:t>
            </a:r>
            <a:endParaRPr lang="en-IN" sz="2400" dirty="0">
              <a:effectLst/>
              <a:latin typeface="Bookman Old Style" panose="02050604050505020204" pitchFamily="18" charset="0"/>
              <a:ea typeface="Times New Roman" panose="02020603050405020304" pitchFamily="18" charset="0"/>
            </a:endParaRPr>
          </a:p>
          <a:p>
            <a:pPr algn="ctr"/>
            <a:endParaRPr lang="en-IN" sz="2600" dirty="0">
              <a:latin typeface="Bookman Old Style" panose="02050604050505020204" pitchFamily="18" charset="0"/>
            </a:endParaRPr>
          </a:p>
        </p:txBody>
      </p:sp>
      <p:sp>
        <p:nvSpPr>
          <p:cNvPr id="6" name="TextBox 5">
            <a:extLst>
              <a:ext uri="{FF2B5EF4-FFF2-40B4-BE49-F238E27FC236}">
                <a16:creationId xmlns:a16="http://schemas.microsoft.com/office/drawing/2014/main" id="{59A8F2F6-DFD9-27C9-DCC1-09E4AC8EB2BA}"/>
              </a:ext>
            </a:extLst>
          </p:cNvPr>
          <p:cNvSpPr txBox="1"/>
          <p:nvPr/>
        </p:nvSpPr>
        <p:spPr>
          <a:xfrm>
            <a:off x="2029207" y="1762572"/>
            <a:ext cx="6036500" cy="1323439"/>
          </a:xfrm>
          <a:prstGeom prst="rect">
            <a:avLst/>
          </a:prstGeom>
          <a:noFill/>
        </p:spPr>
        <p:txBody>
          <a:bodyPr wrap="square">
            <a:spAutoFit/>
          </a:bodyPr>
          <a:lstStyle/>
          <a:p>
            <a:pPr algn="ctr"/>
            <a:r>
              <a:rPr lang="en-IN" sz="1600" dirty="0">
                <a:latin typeface="Bookman Old Style" panose="02050604050505020204" pitchFamily="18" charset="0"/>
                <a:cs typeface="Times New Roman" panose="02020603050405020304" pitchFamily="18" charset="0"/>
              </a:rPr>
              <a:t>By</a:t>
            </a:r>
          </a:p>
          <a:p>
            <a:r>
              <a:rPr lang="en-IN" sz="1600" dirty="0" err="1">
                <a:latin typeface="Bookman Old Style" panose="02050604050505020204" pitchFamily="18" charset="0"/>
                <a:cs typeface="Times New Roman" panose="02020603050405020304" pitchFamily="18" charset="0"/>
              </a:rPr>
              <a:t>M.Vasavi</a:t>
            </a:r>
            <a:r>
              <a:rPr lang="en-IN" sz="1600" dirty="0">
                <a:latin typeface="Bookman Old Style" panose="02050604050505020204" pitchFamily="18" charset="0"/>
                <a:cs typeface="Times New Roman" panose="02020603050405020304" pitchFamily="18" charset="0"/>
              </a:rPr>
              <a:t> Chowdary                                 19WH1A0212</a:t>
            </a:r>
          </a:p>
          <a:p>
            <a:r>
              <a:rPr lang="en-IN" sz="1600" dirty="0" err="1">
                <a:latin typeface="Bookman Old Style" panose="02050604050505020204" pitchFamily="18" charset="0"/>
                <a:cs typeface="Times New Roman" panose="02020603050405020304" pitchFamily="18" charset="0"/>
              </a:rPr>
              <a:t>S.Deepthi</a:t>
            </a:r>
            <a:r>
              <a:rPr lang="en-IN" sz="1600" dirty="0">
                <a:latin typeface="Bookman Old Style" panose="02050604050505020204" pitchFamily="18" charset="0"/>
                <a:cs typeface="Times New Roman" panose="02020603050405020304" pitchFamily="18" charset="0"/>
              </a:rPr>
              <a:t>                                                19WH1A0235</a:t>
            </a:r>
          </a:p>
          <a:p>
            <a:r>
              <a:rPr lang="en-IN" sz="1600" dirty="0" err="1">
                <a:latin typeface="Bookman Old Style" panose="02050604050505020204" pitchFamily="18" charset="0"/>
                <a:cs typeface="Times New Roman" panose="02020603050405020304" pitchFamily="18" charset="0"/>
              </a:rPr>
              <a:t>A.Akhila</a:t>
            </a:r>
            <a:r>
              <a:rPr lang="en-IN" sz="1600" dirty="0">
                <a:latin typeface="Bookman Old Style" panose="02050604050505020204" pitchFamily="18" charset="0"/>
                <a:cs typeface="Times New Roman" panose="02020603050405020304" pitchFamily="18" charset="0"/>
              </a:rPr>
              <a:t>                                                  19WH1A0244</a:t>
            </a:r>
          </a:p>
          <a:p>
            <a:r>
              <a:rPr lang="en-IN" sz="1600" dirty="0" err="1">
                <a:latin typeface="Bookman Old Style" panose="02050604050505020204" pitchFamily="18" charset="0"/>
                <a:cs typeface="Times New Roman" panose="02020603050405020304" pitchFamily="18" charset="0"/>
              </a:rPr>
              <a:t>J.Bhagyalaxmi</a:t>
            </a:r>
            <a:r>
              <a:rPr lang="en-IN" sz="1600" dirty="0">
                <a:latin typeface="Bookman Old Style" panose="02050604050505020204" pitchFamily="18" charset="0"/>
                <a:cs typeface="Times New Roman" panose="02020603050405020304" pitchFamily="18" charset="0"/>
              </a:rPr>
              <a:t>                                         20WH5A0205</a:t>
            </a:r>
          </a:p>
        </p:txBody>
      </p:sp>
      <p:sp>
        <p:nvSpPr>
          <p:cNvPr id="10" name="TextBox 9">
            <a:extLst>
              <a:ext uri="{FF2B5EF4-FFF2-40B4-BE49-F238E27FC236}">
                <a16:creationId xmlns:a16="http://schemas.microsoft.com/office/drawing/2014/main" id="{32D623BA-6C7D-5C4B-AE69-ABE92381433B}"/>
              </a:ext>
            </a:extLst>
          </p:cNvPr>
          <p:cNvSpPr txBox="1"/>
          <p:nvPr/>
        </p:nvSpPr>
        <p:spPr>
          <a:xfrm>
            <a:off x="2327421" y="3336160"/>
            <a:ext cx="4646644" cy="923330"/>
          </a:xfrm>
          <a:prstGeom prst="rect">
            <a:avLst/>
          </a:prstGeom>
          <a:noFill/>
        </p:spPr>
        <p:txBody>
          <a:bodyPr wrap="square">
            <a:spAutoFit/>
          </a:bodyPr>
          <a:lstStyle/>
          <a:p>
            <a:pPr algn="ctr"/>
            <a:r>
              <a:rPr lang="en-IN" sz="1800" dirty="0">
                <a:latin typeface="Bookman Old Style" panose="02050604050505020204" pitchFamily="18" charset="0"/>
                <a:cs typeface="Times New Roman" panose="02020603050405020304" pitchFamily="18" charset="0"/>
              </a:rPr>
              <a:t>Under the Guidance of</a:t>
            </a:r>
          </a:p>
          <a:p>
            <a:pPr algn="ctr"/>
            <a:r>
              <a:rPr lang="en-IN" sz="1800" dirty="0" err="1">
                <a:latin typeface="Bookman Old Style" panose="02050604050505020204" pitchFamily="18" charset="0"/>
                <a:cs typeface="Times New Roman" panose="02020603050405020304" pitchFamily="18" charset="0"/>
              </a:rPr>
              <a:t>Ms.K.Amritha</a:t>
            </a:r>
            <a:endParaRPr lang="en-IN" sz="1800" dirty="0">
              <a:latin typeface="Bookman Old Style" panose="02050604050505020204" pitchFamily="18" charset="0"/>
              <a:cs typeface="Times New Roman" panose="02020603050405020304" pitchFamily="18" charset="0"/>
            </a:endParaRPr>
          </a:p>
          <a:p>
            <a:pPr algn="ctr"/>
            <a:r>
              <a:rPr lang="en-IN" sz="1800" dirty="0">
                <a:latin typeface="Bookman Old Style" panose="02050604050505020204" pitchFamily="18" charset="0"/>
                <a:cs typeface="Times New Roman" panose="02020603050405020304" pitchFamily="18" charset="0"/>
              </a:rPr>
              <a:t>Associate Professor</a:t>
            </a:r>
          </a:p>
        </p:txBody>
      </p:sp>
      <p:sp>
        <p:nvSpPr>
          <p:cNvPr id="12" name="TextBox 11">
            <a:extLst>
              <a:ext uri="{FF2B5EF4-FFF2-40B4-BE49-F238E27FC236}">
                <a16:creationId xmlns:a16="http://schemas.microsoft.com/office/drawing/2014/main" id="{4EA8C05D-73CB-B8D7-2B89-AAAAD99A012E}"/>
              </a:ext>
            </a:extLst>
          </p:cNvPr>
          <p:cNvSpPr txBox="1"/>
          <p:nvPr/>
        </p:nvSpPr>
        <p:spPr>
          <a:xfrm>
            <a:off x="2333906" y="4253005"/>
            <a:ext cx="4646644" cy="646331"/>
          </a:xfrm>
          <a:prstGeom prst="rect">
            <a:avLst/>
          </a:prstGeom>
          <a:noFill/>
        </p:spPr>
        <p:txBody>
          <a:bodyPr wrap="square">
            <a:spAutoFit/>
          </a:bodyPr>
          <a:lstStyle/>
          <a:p>
            <a:pPr algn="ctr"/>
            <a:r>
              <a:rPr lang="en-US" sz="1800" dirty="0">
                <a:latin typeface="Bookman Old Style" panose="02050604050505020204" pitchFamily="18" charset="0"/>
                <a:cs typeface="Times New Roman" panose="02020603050405020304" pitchFamily="18" charset="0"/>
              </a:rPr>
              <a:t>Batch 7</a:t>
            </a:r>
          </a:p>
          <a:p>
            <a:pPr algn="ctr"/>
            <a:endParaRPr lang="en-IN" sz="1800" dirty="0">
              <a:latin typeface="Bookman Old Style" panose="020506040505050202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99BF24B-D0AD-073D-25F3-85D995D201B8}"/>
              </a:ext>
            </a:extLst>
          </p:cNvPr>
          <p:cNvSpPr txBox="1"/>
          <p:nvPr/>
        </p:nvSpPr>
        <p:spPr>
          <a:xfrm>
            <a:off x="1447800" y="5318420"/>
            <a:ext cx="6806682" cy="646331"/>
          </a:xfrm>
          <a:prstGeom prst="rect">
            <a:avLst/>
          </a:prstGeom>
          <a:noFill/>
        </p:spPr>
        <p:txBody>
          <a:bodyPr wrap="square">
            <a:spAutoFit/>
          </a:bodyPr>
          <a:lstStyle/>
          <a:p>
            <a:pPr algn="ctr"/>
            <a:r>
              <a:rPr lang="en-US" b="1" dirty="0">
                <a:latin typeface="Bookman Old Style" panose="02050604050505020204" pitchFamily="18" charset="0"/>
                <a:cs typeface="Segoe UI"/>
              </a:rPr>
              <a:t>Department of Electrical and Electronics Engineering​</a:t>
            </a:r>
          </a:p>
          <a:p>
            <a:pPr algn="ctr"/>
            <a:r>
              <a:rPr lang="en-US" b="1" dirty="0">
                <a:latin typeface="Bookman Old Style" panose="02050604050505020204" pitchFamily="18" charset="0"/>
                <a:cs typeface="Segoe UI"/>
              </a:rPr>
              <a:t>BVRIT HYDERABAD College of Engineering for Women </a:t>
            </a:r>
            <a:endParaRPr lang="en-IN" b="1" dirty="0">
              <a:latin typeface="Bookman Old Style" panose="020506040505050202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03042"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3" name="TextBox 2">
            <a:extLst>
              <a:ext uri="{FF2B5EF4-FFF2-40B4-BE49-F238E27FC236}">
                <a16:creationId xmlns:a16="http://schemas.microsoft.com/office/drawing/2014/main" id="{2BD6231A-AEE9-771E-CA21-C5946E62D485}"/>
              </a:ext>
            </a:extLst>
          </p:cNvPr>
          <p:cNvSpPr txBox="1"/>
          <p:nvPr/>
        </p:nvSpPr>
        <p:spPr>
          <a:xfrm>
            <a:off x="838200" y="1049238"/>
            <a:ext cx="7924800" cy="470898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Bookman Old Style" panose="02050604050505020204" pitchFamily="18" charset="0"/>
                <a:ea typeface="+mn-lt"/>
                <a:cs typeface="Times New Roman" panose="02020603050405020304" pitchFamily="18" charset="0"/>
              </a:rPr>
              <a:t>The information of the  design of closed loop Boost converter using PI Controller referred to the paper “</a:t>
            </a:r>
            <a:r>
              <a:rPr lang="en-US" sz="2000" b="0" i="0" dirty="0">
                <a:solidFill>
                  <a:srgbClr val="222222"/>
                </a:solidFill>
                <a:effectLst/>
                <a:latin typeface="Bookman Old Style" panose="02050604050505020204" pitchFamily="18" charset="0"/>
                <a:cs typeface="Times New Roman" panose="02020603050405020304" pitchFamily="18" charset="0"/>
              </a:rPr>
              <a:t>Hasaneen, B. M., &amp; Mohammed, A. A. E. (2008, March). Design and simulation of DC/DC boost converter. In </a:t>
            </a:r>
            <a:r>
              <a:rPr lang="en-US" sz="2000" b="0" i="1" dirty="0">
                <a:solidFill>
                  <a:srgbClr val="222222"/>
                </a:solidFill>
                <a:effectLst/>
                <a:latin typeface="Bookman Old Style" panose="02050604050505020204" pitchFamily="18" charset="0"/>
                <a:cs typeface="Times New Roman" panose="02020603050405020304" pitchFamily="18" charset="0"/>
              </a:rPr>
              <a:t>2008 12th International Middle-East Power System Conference</a:t>
            </a:r>
            <a:r>
              <a:rPr lang="en-US" sz="2000" b="0" i="0" dirty="0">
                <a:solidFill>
                  <a:srgbClr val="222222"/>
                </a:solidFill>
                <a:effectLst/>
                <a:latin typeface="Bookman Old Style" panose="02050604050505020204" pitchFamily="18" charset="0"/>
                <a:cs typeface="Times New Roman" panose="02020603050405020304" pitchFamily="18" charset="0"/>
              </a:rPr>
              <a:t> (pp. 335-340). IEEE”.</a:t>
            </a:r>
            <a:endParaRPr lang="en-US" sz="2000" dirty="0">
              <a:latin typeface="Bookman Old Style" panose="02050604050505020204" pitchFamily="18" charset="0"/>
              <a:cs typeface="Times New Roman" panose="02020603050405020304" pitchFamily="18" charset="0"/>
            </a:endParaRPr>
          </a:p>
          <a:p>
            <a:pPr algn="just"/>
            <a:endParaRPr lang="en-US" sz="2000"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 information about dq controlled inverter referred to the paper “</a:t>
            </a:r>
            <a:r>
              <a:rPr lang="en-IN" sz="2000" b="0" i="0" dirty="0">
                <a:solidFill>
                  <a:srgbClr val="222222"/>
                </a:solidFill>
                <a:effectLst/>
                <a:latin typeface="Bookman Old Style" panose="02050604050505020204" pitchFamily="18" charset="0"/>
                <a:cs typeface="Times New Roman" panose="02020603050405020304" pitchFamily="18" charset="0"/>
              </a:rPr>
              <a:t>Makovenko, E., Husev, O., Roncero-Clemente, C., Romero-Cadaval, E., &amp; Vinnikov, D. (2017, October). Modified </a:t>
            </a:r>
            <a:r>
              <a:rPr lang="en-IN" sz="2000" dirty="0">
                <a:solidFill>
                  <a:srgbClr val="222222"/>
                </a:solidFill>
                <a:latin typeface="Bookman Old Style" panose="02050604050505020204" pitchFamily="18" charset="0"/>
                <a:cs typeface="Times New Roman" panose="02020603050405020304" pitchFamily="18" charset="0"/>
              </a:rPr>
              <a:t>dq</a:t>
            </a:r>
            <a:r>
              <a:rPr lang="en-IN" sz="2000" b="0" i="0" dirty="0">
                <a:solidFill>
                  <a:srgbClr val="222222"/>
                </a:solidFill>
                <a:effectLst/>
                <a:latin typeface="Bookman Old Style" panose="02050604050505020204" pitchFamily="18" charset="0"/>
                <a:cs typeface="Times New Roman" panose="02020603050405020304" pitchFamily="18" charset="0"/>
              </a:rPr>
              <a:t> control approach for three-phase inverter. In </a:t>
            </a:r>
            <a:r>
              <a:rPr lang="en-IN" sz="2000" b="0" i="1" dirty="0">
                <a:solidFill>
                  <a:srgbClr val="222222"/>
                </a:solidFill>
                <a:effectLst/>
                <a:latin typeface="Bookman Old Style" panose="02050604050505020204" pitchFamily="18" charset="0"/>
                <a:cs typeface="Times New Roman" panose="02020603050405020304" pitchFamily="18" charset="0"/>
              </a:rPr>
              <a:t>2017 IEEE 58th International Scientific Conference on Power and Electrical Engineering of Riga Technical University (RTUCON)</a:t>
            </a:r>
            <a:r>
              <a:rPr lang="en-IN" sz="2000" b="0" i="0" dirty="0">
                <a:solidFill>
                  <a:srgbClr val="222222"/>
                </a:solidFill>
                <a:effectLst/>
                <a:latin typeface="Bookman Old Style" panose="02050604050505020204" pitchFamily="18" charset="0"/>
                <a:cs typeface="Times New Roman" panose="02020603050405020304" pitchFamily="18" charset="0"/>
              </a:rPr>
              <a:t> (pp. 1-3). IEEE”.</a:t>
            </a:r>
            <a:endParaRPr lang="en-IN" sz="2000" dirty="0">
              <a:latin typeface="Bookman Old Style" panose="020506040505050202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553614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4143" y="-18661"/>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FB49C021-C6D9-CC87-9192-928B649C0A1A}"/>
              </a:ext>
            </a:extLst>
          </p:cNvPr>
          <p:cNvSpPr txBox="1"/>
          <p:nvPr/>
        </p:nvSpPr>
        <p:spPr>
          <a:xfrm>
            <a:off x="2724135" y="965679"/>
            <a:ext cx="4646644" cy="523220"/>
          </a:xfrm>
          <a:prstGeom prst="rect">
            <a:avLst/>
          </a:prstGeom>
          <a:noFill/>
        </p:spPr>
        <p:txBody>
          <a:bodyPr wrap="square">
            <a:spAutoFit/>
          </a:bodyPr>
          <a:lstStyle/>
          <a:p>
            <a:r>
              <a:rPr lang="en-IN" sz="2800" b="1" dirty="0">
                <a:latin typeface="Bookman Old Style" panose="02050604050505020204" pitchFamily="18" charset="0"/>
                <a:cs typeface="Times New Roman" panose="02020603050405020304" pitchFamily="18" charset="0"/>
              </a:rPr>
              <a:t>EXISTING METHODS</a:t>
            </a:r>
            <a:endParaRPr lang="en-IN" sz="2800" dirty="0">
              <a:latin typeface="Bookman Old Style" panose="02050604050505020204" pitchFamily="18" charset="0"/>
            </a:endParaRPr>
          </a:p>
        </p:txBody>
      </p:sp>
      <p:sp>
        <p:nvSpPr>
          <p:cNvPr id="6" name="TextBox 5">
            <a:extLst>
              <a:ext uri="{FF2B5EF4-FFF2-40B4-BE49-F238E27FC236}">
                <a16:creationId xmlns:a16="http://schemas.microsoft.com/office/drawing/2014/main" id="{41212CF1-4622-E671-B566-ED23745A5D4D}"/>
              </a:ext>
            </a:extLst>
          </p:cNvPr>
          <p:cNvSpPr txBox="1"/>
          <p:nvPr/>
        </p:nvSpPr>
        <p:spPr>
          <a:xfrm>
            <a:off x="937322" y="2281820"/>
            <a:ext cx="7754143" cy="2462213"/>
          </a:xfrm>
          <a:prstGeom prst="rect">
            <a:avLst/>
          </a:prstGeom>
          <a:noFill/>
        </p:spPr>
        <p:txBody>
          <a:bodyPr wrap="square">
            <a:spAutoFit/>
          </a:bodyPr>
          <a:lstStyle/>
          <a:p>
            <a:pPr marL="285750" indent="-285750" algn="just">
              <a:buFont typeface="Wingdings" panose="05000000000000000000" pitchFamily="2" charset="2"/>
              <a:buChar char="Ø"/>
            </a:pPr>
            <a:r>
              <a:rPr lang="en-IN" sz="2200" dirty="0">
                <a:latin typeface="Bookman Old Style" panose="02050604050505020204" pitchFamily="18" charset="0"/>
                <a:cs typeface="Times New Roman" panose="02020603050405020304" pitchFamily="18" charset="0"/>
              </a:rPr>
              <a:t>There are many </a:t>
            </a:r>
            <a:r>
              <a:rPr lang="en-US" sz="2200" dirty="0">
                <a:latin typeface="Bookman Old Style" panose="02050604050505020204" pitchFamily="18" charset="0"/>
                <a:cs typeface="Times New Roman" panose="02020603050405020304" pitchFamily="18" charset="0"/>
              </a:rPr>
              <a:t>control methods are existed for inverter such as </a:t>
            </a:r>
            <a:r>
              <a:rPr lang="en-IN" sz="2200" dirty="0">
                <a:latin typeface="Bookman Old Style" panose="02050604050505020204" pitchFamily="18" charset="0"/>
                <a:cs typeface="Times New Roman" panose="02020603050405020304" pitchFamily="18" charset="0"/>
              </a:rPr>
              <a:t>Stationary Reference Frame Control, Natural Frame Control, Evaluation of Control Structures and </a:t>
            </a:r>
            <a:r>
              <a:rPr lang="en-IN" sz="2200" dirty="0" err="1">
                <a:latin typeface="Bookman Old Style" panose="02050604050505020204" pitchFamily="18" charset="0"/>
                <a:cs typeface="Times New Roman" panose="02020603050405020304" pitchFamily="18" charset="0"/>
              </a:rPr>
              <a:t>dq</a:t>
            </a:r>
            <a:r>
              <a:rPr lang="en-IN" sz="2200" dirty="0">
                <a:latin typeface="Bookman Old Style" panose="02050604050505020204" pitchFamily="18" charset="0"/>
                <a:cs typeface="Times New Roman" panose="02020603050405020304" pitchFamily="18" charset="0"/>
              </a:rPr>
              <a:t> method.</a:t>
            </a:r>
          </a:p>
          <a:p>
            <a:pPr algn="just"/>
            <a:endParaRPr lang="en-IN" sz="2200"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IN" sz="2200" dirty="0">
                <a:latin typeface="Bookman Old Style" panose="02050604050505020204" pitchFamily="18" charset="0"/>
                <a:cs typeface="Times New Roman" panose="02020603050405020304" pitchFamily="18" charset="0"/>
              </a:rPr>
              <a:t>We are using </a:t>
            </a:r>
            <a:r>
              <a:rPr lang="en-IN" sz="2200" dirty="0" err="1">
                <a:latin typeface="Bookman Old Style" panose="02050604050505020204" pitchFamily="18" charset="0"/>
                <a:cs typeface="Times New Roman" panose="02020603050405020304" pitchFamily="18" charset="0"/>
              </a:rPr>
              <a:t>dq</a:t>
            </a:r>
            <a:r>
              <a:rPr lang="en-IN" sz="2200" dirty="0">
                <a:latin typeface="Bookman Old Style" panose="02050604050505020204" pitchFamily="18" charset="0"/>
                <a:cs typeface="Times New Roman" panose="02020603050405020304" pitchFamily="18" charset="0"/>
              </a:rPr>
              <a:t> method because  it is easy and accurate method among all these method.</a:t>
            </a:r>
          </a:p>
        </p:txBody>
      </p:sp>
    </p:spTree>
    <p:extLst>
      <p:ext uri="{BB962C8B-B14F-4D97-AF65-F5344CB8AC3E}">
        <p14:creationId xmlns:p14="http://schemas.microsoft.com/office/powerpoint/2010/main" val="4423637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4144" y="-7208"/>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8" name="TextBox 7">
            <a:extLst>
              <a:ext uri="{FF2B5EF4-FFF2-40B4-BE49-F238E27FC236}">
                <a16:creationId xmlns:a16="http://schemas.microsoft.com/office/drawing/2014/main" id="{ADDB3C1A-5AA6-F209-A282-57F4B95182AD}"/>
              </a:ext>
            </a:extLst>
          </p:cNvPr>
          <p:cNvSpPr txBox="1"/>
          <p:nvPr/>
        </p:nvSpPr>
        <p:spPr>
          <a:xfrm>
            <a:off x="2368825" y="639225"/>
            <a:ext cx="4674636" cy="523220"/>
          </a:xfrm>
          <a:prstGeom prst="rect">
            <a:avLst/>
          </a:prstGeom>
          <a:noFill/>
        </p:spPr>
        <p:txBody>
          <a:bodyPr wrap="square">
            <a:spAutoFit/>
          </a:bodyPr>
          <a:lstStyle/>
          <a:p>
            <a:r>
              <a:rPr lang="en-US" sz="2800" b="1" dirty="0">
                <a:latin typeface="Bookman Old Style" panose="02050604050505020204" pitchFamily="18" charset="0"/>
                <a:cs typeface="Times New Roman" panose="02020603050405020304" pitchFamily="18" charset="0"/>
              </a:rPr>
              <a:t>TECHNOLOGIES USED</a:t>
            </a:r>
            <a:endParaRPr lang="en-IN" sz="2800" dirty="0">
              <a:latin typeface="Bookman Old Style" panose="02050604050505020204" pitchFamily="18" charset="0"/>
            </a:endParaRPr>
          </a:p>
        </p:txBody>
      </p:sp>
      <p:sp>
        <p:nvSpPr>
          <p:cNvPr id="10" name="TextBox 9">
            <a:extLst>
              <a:ext uri="{FF2B5EF4-FFF2-40B4-BE49-F238E27FC236}">
                <a16:creationId xmlns:a16="http://schemas.microsoft.com/office/drawing/2014/main" id="{ED1AB424-FC24-0B10-26C2-B4028ABA01D0}"/>
              </a:ext>
            </a:extLst>
          </p:cNvPr>
          <p:cNvSpPr txBox="1"/>
          <p:nvPr/>
        </p:nvSpPr>
        <p:spPr>
          <a:xfrm>
            <a:off x="1752600" y="1815986"/>
            <a:ext cx="4674636" cy="400110"/>
          </a:xfrm>
          <a:prstGeom prst="rect">
            <a:avLst/>
          </a:prstGeom>
          <a:noFill/>
        </p:spPr>
        <p:txBody>
          <a:bodyPr wrap="square">
            <a:spAutoFit/>
          </a:bodyPr>
          <a:lstStyle/>
          <a:p>
            <a:pPr marL="457200" indent="-457200">
              <a:buFont typeface="Wingdings" panose="05000000000000000000" pitchFamily="2" charset="2"/>
              <a:buChar char="Ø"/>
            </a:pPr>
            <a:r>
              <a:rPr lang="en-IN" sz="2000" b="1" dirty="0">
                <a:latin typeface="Bookman Old Style" panose="02050604050505020204" pitchFamily="18" charset="0"/>
                <a:cs typeface="Times New Roman" panose="02020603050405020304" pitchFamily="18" charset="0"/>
              </a:rPr>
              <a:t>Software</a:t>
            </a:r>
          </a:p>
        </p:txBody>
      </p:sp>
      <p:pic>
        <p:nvPicPr>
          <p:cNvPr id="11" name="Content Placeholder 3">
            <a:extLst>
              <a:ext uri="{FF2B5EF4-FFF2-40B4-BE49-F238E27FC236}">
                <a16:creationId xmlns:a16="http://schemas.microsoft.com/office/drawing/2014/main" id="{4D771F42-B7CD-C162-BBF3-5856916E07C3}"/>
              </a:ext>
            </a:extLst>
          </p:cNvPr>
          <p:cNvPicPr>
            <a:picLocks noGrp="1" noChangeAspect="1"/>
          </p:cNvPicPr>
          <p:nvPr/>
        </p:nvPicPr>
        <p:blipFill>
          <a:blip r:embed="rId5"/>
          <a:stretch>
            <a:fillRect/>
          </a:stretch>
        </p:blipFill>
        <p:spPr>
          <a:xfrm>
            <a:off x="1922639" y="2569340"/>
            <a:ext cx="5567007" cy="3131442"/>
          </a:xfrm>
          <a:prstGeom prst="rect">
            <a:avLst/>
          </a:prstGeom>
        </p:spPr>
      </p:pic>
    </p:spTree>
    <p:extLst>
      <p:ext uri="{BB962C8B-B14F-4D97-AF65-F5344CB8AC3E}">
        <p14:creationId xmlns:p14="http://schemas.microsoft.com/office/powerpoint/2010/main" val="38241234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13996"/>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C8F628D3-BF34-304B-64C7-75BF900B44A3}"/>
              </a:ext>
            </a:extLst>
          </p:cNvPr>
          <p:cNvSpPr txBox="1"/>
          <p:nvPr/>
        </p:nvSpPr>
        <p:spPr>
          <a:xfrm>
            <a:off x="2819400" y="472631"/>
            <a:ext cx="4674636" cy="523220"/>
          </a:xfrm>
          <a:prstGeom prst="rect">
            <a:avLst/>
          </a:prstGeom>
          <a:noFill/>
        </p:spPr>
        <p:txBody>
          <a:bodyPr wrap="square">
            <a:spAutoFit/>
          </a:bodyPr>
          <a:lstStyle/>
          <a:p>
            <a:r>
              <a:rPr lang="en-IN" sz="2800" b="1" dirty="0">
                <a:latin typeface="Bookman Old Style" panose="02050604050505020204" pitchFamily="18" charset="0"/>
                <a:cs typeface="Times New Roman" panose="02020603050405020304" pitchFamily="18" charset="0"/>
              </a:rPr>
              <a:t>METHODOLOGY</a:t>
            </a:r>
            <a:endParaRPr lang="en-IN" sz="2800" dirty="0">
              <a:latin typeface="Bookman Old Style" panose="02050604050505020204" pitchFamily="18" charset="0"/>
            </a:endParaRPr>
          </a:p>
        </p:txBody>
      </p:sp>
      <p:sp>
        <p:nvSpPr>
          <p:cNvPr id="6" name="TextBox 5">
            <a:extLst>
              <a:ext uri="{FF2B5EF4-FFF2-40B4-BE49-F238E27FC236}">
                <a16:creationId xmlns:a16="http://schemas.microsoft.com/office/drawing/2014/main" id="{65CE2C80-6BDC-920F-412D-C5481C41FF43}"/>
              </a:ext>
            </a:extLst>
          </p:cNvPr>
          <p:cNvSpPr txBox="1"/>
          <p:nvPr/>
        </p:nvSpPr>
        <p:spPr>
          <a:xfrm>
            <a:off x="421433" y="1199265"/>
            <a:ext cx="8478838" cy="4832092"/>
          </a:xfrm>
          <a:prstGeom prst="rect">
            <a:avLst/>
          </a:prstGeom>
          <a:noFill/>
        </p:spPr>
        <p:txBody>
          <a:bodyPr wrap="square">
            <a:spAutoFit/>
          </a:bodyPr>
          <a:lstStyle/>
          <a:p>
            <a:pPr marL="342900" indent="-342900" algn="just">
              <a:buFont typeface="Wingdings" panose="05000000000000000000" pitchFamily="2" charset="2"/>
              <a:buChar char="Ø"/>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The output of the solar panel is less so, boost converter is used to boost up the voltage. Maximum Power Point Tracking (MPPT) is used to extract maximum available power by perturb and observe algorithm. Inverter is used to convert DC to alternating current (AC), which the electrical grid uses. </a:t>
            </a:r>
          </a:p>
          <a:p>
            <a:pPr algn="just"/>
            <a:endParaRPr lang="en-IN"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The energy fed to the grid from inverter is to be maintained at constant voltage and constant frequency. To improve the </a:t>
            </a:r>
            <a:r>
              <a:rPr lang="en-IN" sz="2200" dirty="0">
                <a:latin typeface="Bookman Old Style" panose="02050604050505020204" pitchFamily="18" charset="0"/>
                <a:ea typeface="+mn-lt"/>
                <a:cs typeface="Times New Roman" panose="02020603050405020304" pitchFamily="18" charset="0"/>
              </a:rPr>
              <a:t>dynamic</a:t>
            </a: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 response of the grid connected inverter the dq control method is used. This transformation is achieved by use of the Clarke and Park transformation methods, which convert the </a:t>
            </a:r>
            <a:r>
              <a:rPr lang="en-IN" sz="2200" dirty="0" err="1">
                <a:effectLst/>
                <a:latin typeface="Bookman Old Style" panose="02050604050505020204" pitchFamily="18" charset="0"/>
                <a:ea typeface="Calibri" panose="020F0502020204030204" pitchFamily="34" charset="0"/>
                <a:cs typeface="Times New Roman" panose="02020603050405020304" pitchFamily="18" charset="0"/>
              </a:rPr>
              <a:t>abc</a:t>
            </a: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 to αβ and αβ to dq. This transformation produces DC components.</a:t>
            </a:r>
            <a:endParaRPr lang="en-IN" sz="22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7223717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207962"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ADC428A7-C50B-6DB3-17F2-66AD70DF2281}"/>
              </a:ext>
            </a:extLst>
          </p:cNvPr>
          <p:cNvSpPr txBox="1"/>
          <p:nvPr/>
        </p:nvSpPr>
        <p:spPr>
          <a:xfrm>
            <a:off x="3122662" y="542925"/>
            <a:ext cx="4674636" cy="954107"/>
          </a:xfrm>
          <a:prstGeom prst="rect">
            <a:avLst/>
          </a:prstGeom>
          <a:noFill/>
        </p:spPr>
        <p:txBody>
          <a:bodyPr wrap="square">
            <a:spAutoFit/>
          </a:bodyPr>
          <a:lstStyle/>
          <a:p>
            <a:r>
              <a:rPr lang="en-US" sz="2800" b="1" dirty="0">
                <a:latin typeface="Bookman Old Style" panose="02050604050505020204" pitchFamily="18" charset="0"/>
                <a:cs typeface="Times New Roman" panose="02020603050405020304" pitchFamily="18" charset="0"/>
              </a:rPr>
              <a:t>RESULTS</a:t>
            </a:r>
            <a:br>
              <a:rPr lang="en-IN" sz="2800" u="sng" dirty="0">
                <a:latin typeface="Bookman Old Style" panose="02050604050505020204" pitchFamily="18" charset="0"/>
                <a:cs typeface="Times New Roman" panose="02020603050405020304" pitchFamily="18" charset="0"/>
              </a:rPr>
            </a:br>
            <a:endParaRPr lang="en-IN" sz="2800" dirty="0">
              <a:latin typeface="Bookman Old Style" panose="02050604050505020204" pitchFamily="18" charset="0"/>
            </a:endParaRPr>
          </a:p>
        </p:txBody>
      </p:sp>
      <p:sp>
        <p:nvSpPr>
          <p:cNvPr id="8" name="TextBox 7">
            <a:extLst>
              <a:ext uri="{FF2B5EF4-FFF2-40B4-BE49-F238E27FC236}">
                <a16:creationId xmlns:a16="http://schemas.microsoft.com/office/drawing/2014/main" id="{26DF638E-C8FC-FA24-D4DA-6B24C2C9F093}"/>
              </a:ext>
            </a:extLst>
          </p:cNvPr>
          <p:cNvSpPr txBox="1"/>
          <p:nvPr/>
        </p:nvSpPr>
        <p:spPr>
          <a:xfrm>
            <a:off x="914400" y="1211275"/>
            <a:ext cx="7848600" cy="707886"/>
          </a:xfrm>
          <a:prstGeom prst="rect">
            <a:avLst/>
          </a:prstGeom>
          <a:noFill/>
        </p:spPr>
        <p:txBody>
          <a:bodyPr wrap="square">
            <a:spAutoFit/>
          </a:bodyPr>
          <a:lstStyle/>
          <a:p>
            <a:pPr marL="457200" indent="-457200">
              <a:buFont typeface="Wingdings" panose="05000000000000000000" pitchFamily="2" charset="2"/>
              <a:buChar char="Ø"/>
            </a:pPr>
            <a:r>
              <a:rPr lang="en-US" sz="2000" b="1" dirty="0">
                <a:latin typeface="Bookman Old Style" panose="02050604050505020204" pitchFamily="18" charset="0"/>
                <a:cs typeface="Times New Roman" panose="02020603050405020304" pitchFamily="18" charset="0"/>
              </a:rPr>
              <a:t> Solar Panel Output(Voltage vs Time) and (Current vs time)</a:t>
            </a:r>
            <a:endParaRPr lang="en-IN" sz="2000" b="1" dirty="0">
              <a:latin typeface="Bookman Old Style" panose="02050604050505020204" pitchFamily="18" charset="0"/>
            </a:endParaRPr>
          </a:p>
        </p:txBody>
      </p:sp>
      <p:pic>
        <p:nvPicPr>
          <p:cNvPr id="5" name="Picture 4">
            <a:extLst>
              <a:ext uri="{FF2B5EF4-FFF2-40B4-BE49-F238E27FC236}">
                <a16:creationId xmlns:a16="http://schemas.microsoft.com/office/drawing/2014/main" id="{F81CC0D1-B7E3-E855-695F-B81A88C50920}"/>
              </a:ext>
            </a:extLst>
          </p:cNvPr>
          <p:cNvPicPr>
            <a:picLocks noChangeAspect="1"/>
          </p:cNvPicPr>
          <p:nvPr/>
        </p:nvPicPr>
        <p:blipFill>
          <a:blip r:embed="rId5"/>
          <a:stretch>
            <a:fillRect/>
          </a:stretch>
        </p:blipFill>
        <p:spPr>
          <a:xfrm>
            <a:off x="685800" y="1967233"/>
            <a:ext cx="7696200" cy="3600938"/>
          </a:xfrm>
          <a:prstGeom prst="rect">
            <a:avLst/>
          </a:prstGeom>
        </p:spPr>
      </p:pic>
    </p:spTree>
    <p:extLst>
      <p:ext uri="{BB962C8B-B14F-4D97-AF65-F5344CB8AC3E}">
        <p14:creationId xmlns:p14="http://schemas.microsoft.com/office/powerpoint/2010/main" val="41876971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4144"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3" name="TextBox 2">
            <a:extLst>
              <a:ext uri="{FF2B5EF4-FFF2-40B4-BE49-F238E27FC236}">
                <a16:creationId xmlns:a16="http://schemas.microsoft.com/office/drawing/2014/main" id="{8B2B081C-B361-C8DD-FEEE-891A265043AB}"/>
              </a:ext>
            </a:extLst>
          </p:cNvPr>
          <p:cNvSpPr txBox="1"/>
          <p:nvPr/>
        </p:nvSpPr>
        <p:spPr>
          <a:xfrm>
            <a:off x="1889263" y="410230"/>
            <a:ext cx="5730737" cy="523220"/>
          </a:xfrm>
          <a:prstGeom prst="rect">
            <a:avLst/>
          </a:prstGeom>
          <a:noFill/>
        </p:spPr>
        <p:txBody>
          <a:bodyPr wrap="square" rtlCol="0">
            <a:spAutoFit/>
          </a:bodyPr>
          <a:lstStyle/>
          <a:p>
            <a:r>
              <a:rPr lang="en-US" sz="2800" b="1" dirty="0">
                <a:latin typeface="Bookman Old Style" panose="02050604050505020204" pitchFamily="18" charset="0"/>
                <a:cs typeface="Times New Roman" panose="02020603050405020304" pitchFamily="18" charset="0"/>
              </a:rPr>
              <a:t>SOLAR PANEL  PARAMETERS</a:t>
            </a:r>
            <a:endParaRPr lang="en-IN" sz="2800" b="1" dirty="0">
              <a:latin typeface="Bookman Old Style" panose="020506040505050202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9F9E7CF-DF58-580C-20A2-540E53CB4AB3}"/>
              </a:ext>
            </a:extLst>
          </p:cNvPr>
          <p:cNvPicPr>
            <a:picLocks noChangeAspect="1"/>
          </p:cNvPicPr>
          <p:nvPr/>
        </p:nvPicPr>
        <p:blipFill>
          <a:blip r:embed="rId5"/>
          <a:stretch>
            <a:fillRect/>
          </a:stretch>
        </p:blipFill>
        <p:spPr>
          <a:xfrm>
            <a:off x="762000" y="1447800"/>
            <a:ext cx="8026476" cy="4603318"/>
          </a:xfrm>
          <a:prstGeom prst="rect">
            <a:avLst/>
          </a:prstGeom>
        </p:spPr>
      </p:pic>
    </p:spTree>
    <p:extLst>
      <p:ext uri="{BB962C8B-B14F-4D97-AF65-F5344CB8AC3E}">
        <p14:creationId xmlns:p14="http://schemas.microsoft.com/office/powerpoint/2010/main" val="23416656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29479" y="-121596"/>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269844"/>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513D0036-CFAC-9C19-12BF-50B6E7DEC11D}"/>
              </a:ext>
            </a:extLst>
          </p:cNvPr>
          <p:cNvSpPr txBox="1"/>
          <p:nvPr/>
        </p:nvSpPr>
        <p:spPr>
          <a:xfrm>
            <a:off x="1295400" y="730435"/>
            <a:ext cx="6046236" cy="523220"/>
          </a:xfrm>
          <a:prstGeom prst="rect">
            <a:avLst/>
          </a:prstGeom>
          <a:noFill/>
        </p:spPr>
        <p:txBody>
          <a:bodyPr wrap="square">
            <a:spAutoFit/>
          </a:bodyPr>
          <a:lstStyle/>
          <a:p>
            <a:pPr algn="ctr"/>
            <a:r>
              <a:rPr lang="en-US" sz="2800" b="1" dirty="0">
                <a:latin typeface="Bookman Old Style" panose="02050604050505020204" pitchFamily="18" charset="0"/>
                <a:cs typeface="Times New Roman" panose="02020603050405020304" pitchFamily="18" charset="0"/>
              </a:rPr>
              <a:t>BOOST CONVERTER OUTPUT </a:t>
            </a:r>
            <a:endParaRPr lang="en-IN" sz="2800" b="1" dirty="0">
              <a:latin typeface="Bookman Old Style" panose="02050604050505020204" pitchFamily="18" charset="0"/>
            </a:endParaRPr>
          </a:p>
        </p:txBody>
      </p:sp>
      <p:pic>
        <p:nvPicPr>
          <p:cNvPr id="10" name="Picture 9">
            <a:extLst>
              <a:ext uri="{FF2B5EF4-FFF2-40B4-BE49-F238E27FC236}">
                <a16:creationId xmlns:a16="http://schemas.microsoft.com/office/drawing/2014/main" id="{37D0F0F0-10AC-8A20-D478-01E6E58BCD95}"/>
              </a:ext>
            </a:extLst>
          </p:cNvPr>
          <p:cNvPicPr>
            <a:picLocks noChangeAspect="1"/>
          </p:cNvPicPr>
          <p:nvPr/>
        </p:nvPicPr>
        <p:blipFill>
          <a:blip r:embed="rId5"/>
          <a:stretch>
            <a:fillRect/>
          </a:stretch>
        </p:blipFill>
        <p:spPr>
          <a:xfrm>
            <a:off x="457200" y="1517289"/>
            <a:ext cx="8557321" cy="4104841"/>
          </a:xfrm>
          <a:prstGeom prst="rect">
            <a:avLst/>
          </a:prstGeom>
        </p:spPr>
      </p:pic>
    </p:spTree>
    <p:extLst>
      <p:ext uri="{BB962C8B-B14F-4D97-AF65-F5344CB8AC3E}">
        <p14:creationId xmlns:p14="http://schemas.microsoft.com/office/powerpoint/2010/main" val="18059374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2589"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5" name="TextBox 4">
            <a:extLst>
              <a:ext uri="{FF2B5EF4-FFF2-40B4-BE49-F238E27FC236}">
                <a16:creationId xmlns:a16="http://schemas.microsoft.com/office/drawing/2014/main" id="{39F0FAFC-B625-0BEB-5B1E-4053F42EDA81}"/>
              </a:ext>
            </a:extLst>
          </p:cNvPr>
          <p:cNvSpPr txBox="1"/>
          <p:nvPr/>
        </p:nvSpPr>
        <p:spPr>
          <a:xfrm>
            <a:off x="1769482" y="908244"/>
            <a:ext cx="6019800" cy="954107"/>
          </a:xfrm>
          <a:prstGeom prst="rect">
            <a:avLst/>
          </a:prstGeom>
          <a:noFill/>
        </p:spPr>
        <p:txBody>
          <a:bodyPr wrap="square">
            <a:spAutoFit/>
          </a:bodyPr>
          <a:lstStyle/>
          <a:p>
            <a:pPr algn="ctr"/>
            <a:r>
              <a:rPr lang="en-US" sz="2800" b="1" dirty="0">
                <a:latin typeface="Bookman Old Style" panose="02050604050505020204" pitchFamily="18" charset="0"/>
                <a:cs typeface="Times New Roman" panose="02020603050405020304" pitchFamily="18" charset="0"/>
              </a:rPr>
              <a:t>WITHOUT </a:t>
            </a:r>
            <a:r>
              <a:rPr lang="en-US" sz="2800" b="1" dirty="0" err="1">
                <a:latin typeface="Bookman Old Style" panose="02050604050505020204" pitchFamily="18" charset="0"/>
                <a:cs typeface="Times New Roman" panose="02020603050405020304" pitchFamily="18" charset="0"/>
              </a:rPr>
              <a:t>dq</a:t>
            </a:r>
            <a:r>
              <a:rPr lang="en-US" sz="2800" b="1" dirty="0">
                <a:latin typeface="Bookman Old Style" panose="02050604050505020204" pitchFamily="18" charset="0"/>
                <a:cs typeface="Times New Roman" panose="02020603050405020304" pitchFamily="18" charset="0"/>
              </a:rPr>
              <a:t> CONTROLLER</a:t>
            </a:r>
          </a:p>
          <a:p>
            <a:pPr algn="ctr"/>
            <a:r>
              <a:rPr lang="en-US" sz="2800" b="1" dirty="0">
                <a:latin typeface="Bookman Old Style" panose="02050604050505020204" pitchFamily="18" charset="0"/>
                <a:cs typeface="Times New Roman" panose="02020603050405020304" pitchFamily="18" charset="0"/>
              </a:rPr>
              <a:t>CURRENT OUTPUT</a:t>
            </a:r>
            <a:endParaRPr lang="en-IN" sz="2800" b="1" dirty="0">
              <a:latin typeface="Bookman Old Style" panose="0205060405050502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C994DB-8471-9043-2B3E-38AB9C2D0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452697"/>
            <a:ext cx="7620000" cy="2469823"/>
          </a:xfrm>
          <a:prstGeom prst="rect">
            <a:avLst/>
          </a:prstGeom>
        </p:spPr>
      </p:pic>
    </p:spTree>
    <p:extLst>
      <p:ext uri="{BB962C8B-B14F-4D97-AF65-F5344CB8AC3E}">
        <p14:creationId xmlns:p14="http://schemas.microsoft.com/office/powerpoint/2010/main" val="22881156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24DA-81F1-A205-587E-1C4E389117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663CFE-E9D0-89F0-516E-30EDA1F536BC}"/>
              </a:ext>
            </a:extLst>
          </p:cNvPr>
          <p:cNvSpPr>
            <a:spLocks noGrp="1"/>
          </p:cNvSpPr>
          <p:nvPr>
            <p:ph idx="1"/>
          </p:nvPr>
        </p:nvSpPr>
        <p:spPr/>
        <p:txBody>
          <a:bodyPr/>
          <a:lstStyle/>
          <a:p>
            <a:endParaRPr lang="en-IN"/>
          </a:p>
        </p:txBody>
      </p:sp>
      <p:pic>
        <p:nvPicPr>
          <p:cNvPr id="4" name="Picture 1">
            <a:extLst>
              <a:ext uri="{FF2B5EF4-FFF2-40B4-BE49-F238E27FC236}">
                <a16:creationId xmlns:a16="http://schemas.microsoft.com/office/drawing/2014/main" id="{8C4E246E-13C4-A924-7CF4-71E4731AB5F5}"/>
              </a:ext>
            </a:extLst>
          </p:cNvPr>
          <p:cNvPicPr>
            <a:picLocks noChangeAspect="1"/>
          </p:cNvPicPr>
          <p:nvPr/>
        </p:nvPicPr>
        <p:blipFill>
          <a:blip r:embed="rId2" cstate="print"/>
          <a:srcRect/>
          <a:stretch>
            <a:fillRect/>
          </a:stretch>
        </p:blipFill>
        <p:spPr bwMode="auto">
          <a:xfrm>
            <a:off x="0" y="14926"/>
            <a:ext cx="9144000" cy="6858000"/>
          </a:xfrm>
          <a:prstGeom prst="rect">
            <a:avLst/>
          </a:prstGeom>
          <a:noFill/>
          <a:ln w="9525">
            <a:noFill/>
            <a:miter lim="800000"/>
            <a:headEnd/>
            <a:tailEnd/>
          </a:ln>
        </p:spPr>
      </p:pic>
      <p:pic>
        <p:nvPicPr>
          <p:cNvPr id="5" name="Picture 53">
            <a:extLst>
              <a:ext uri="{FF2B5EF4-FFF2-40B4-BE49-F238E27FC236}">
                <a16:creationId xmlns:a16="http://schemas.microsoft.com/office/drawing/2014/main" id="{61079150-39C8-A656-E5E8-6184307D3692}"/>
              </a:ext>
            </a:extLst>
          </p:cNvPr>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pic>
        <p:nvPicPr>
          <p:cNvPr id="6" name="Picture 56">
            <a:extLst>
              <a:ext uri="{FF2B5EF4-FFF2-40B4-BE49-F238E27FC236}">
                <a16:creationId xmlns:a16="http://schemas.microsoft.com/office/drawing/2014/main" id="{5F6DC41D-392B-F132-94C0-5A13C5D40696}"/>
              </a:ext>
            </a:extLst>
          </p:cNvPr>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7" name="TextBox 6">
            <a:extLst>
              <a:ext uri="{FF2B5EF4-FFF2-40B4-BE49-F238E27FC236}">
                <a16:creationId xmlns:a16="http://schemas.microsoft.com/office/drawing/2014/main" id="{0C5CBAEC-44A4-6027-45D8-58927D2573B9}"/>
              </a:ext>
            </a:extLst>
          </p:cNvPr>
          <p:cNvSpPr txBox="1"/>
          <p:nvPr/>
        </p:nvSpPr>
        <p:spPr>
          <a:xfrm>
            <a:off x="228600" y="6400800"/>
            <a:ext cx="3581400" cy="538609"/>
          </a:xfrm>
          <a:prstGeom prst="rect">
            <a:avLst/>
          </a:prstGeom>
          <a:noFill/>
        </p:spPr>
        <p:txBody>
          <a:bodyPr wrap="square" rtlCol="0">
            <a:spAutoFit/>
          </a:bodyPr>
          <a:lstStyle/>
          <a:p>
            <a:r>
              <a:rPr lang="en-US" altLang="en-US" sz="1100" b="1" dirty="0">
                <a:solidFill>
                  <a:schemeClr val="bg1"/>
                </a:solidFill>
              </a:rPr>
              <a:t>BVRIT HYDERABAD </a:t>
            </a:r>
            <a:r>
              <a:rPr lang="en-US" altLang="en-US" sz="1100" dirty="0">
                <a:solidFill>
                  <a:schemeClr val="bg1"/>
                </a:solidFill>
              </a:rPr>
              <a:t>College of Engineering for Women</a:t>
            </a:r>
            <a:endParaRPr lang="en-IN" altLang="en-US" sz="1100" dirty="0">
              <a:solidFill>
                <a:schemeClr val="bg1"/>
              </a:solidFill>
            </a:endParaRPr>
          </a:p>
          <a:p>
            <a:endParaRPr lang="en-IN" dirty="0"/>
          </a:p>
        </p:txBody>
      </p:sp>
      <p:sp>
        <p:nvSpPr>
          <p:cNvPr id="8" name="TextBox 7">
            <a:extLst>
              <a:ext uri="{FF2B5EF4-FFF2-40B4-BE49-F238E27FC236}">
                <a16:creationId xmlns:a16="http://schemas.microsoft.com/office/drawing/2014/main" id="{9770F29E-FE6B-E2BA-2278-7761A5098A44}"/>
              </a:ext>
            </a:extLst>
          </p:cNvPr>
          <p:cNvSpPr txBox="1"/>
          <p:nvPr/>
        </p:nvSpPr>
        <p:spPr>
          <a:xfrm>
            <a:off x="6781800" y="6367558"/>
            <a:ext cx="2057400" cy="538609"/>
          </a:xfrm>
          <a:prstGeom prst="rect">
            <a:avLst/>
          </a:prstGeom>
          <a:noFill/>
        </p:spPr>
        <p:txBody>
          <a:bodyPr wrap="square" rtlCol="0">
            <a:spAutoFit/>
          </a:bodyPr>
          <a:lstStyle/>
          <a:p>
            <a:r>
              <a:rPr lang="en-IN" altLang="en-US" sz="1100" b="1" dirty="0">
                <a:solidFill>
                  <a:schemeClr val="tx1">
                    <a:lumMod val="65000"/>
                    <a:lumOff val="35000"/>
                  </a:schemeClr>
                </a:solidFill>
              </a:rPr>
              <a:t>www.bvrithyderabad.edu.in</a:t>
            </a:r>
          </a:p>
          <a:p>
            <a:endParaRPr lang="en-IN" dirty="0"/>
          </a:p>
        </p:txBody>
      </p:sp>
      <p:sp>
        <p:nvSpPr>
          <p:cNvPr id="9" name="TextBox 8">
            <a:extLst>
              <a:ext uri="{FF2B5EF4-FFF2-40B4-BE49-F238E27FC236}">
                <a16:creationId xmlns:a16="http://schemas.microsoft.com/office/drawing/2014/main" id="{87AD4773-BAE9-EFCA-D043-4A21B11F5403}"/>
              </a:ext>
            </a:extLst>
          </p:cNvPr>
          <p:cNvSpPr txBox="1"/>
          <p:nvPr/>
        </p:nvSpPr>
        <p:spPr>
          <a:xfrm>
            <a:off x="2133600" y="669467"/>
            <a:ext cx="5334000" cy="1231106"/>
          </a:xfrm>
          <a:prstGeom prst="rect">
            <a:avLst/>
          </a:prstGeom>
          <a:noFill/>
        </p:spPr>
        <p:txBody>
          <a:bodyPr wrap="square" rtlCol="0">
            <a:spAutoFit/>
          </a:bodyPr>
          <a:lstStyle/>
          <a:p>
            <a:pPr algn="ctr"/>
            <a:r>
              <a:rPr lang="en-US" sz="2800" b="1" dirty="0">
                <a:latin typeface="Bookman Old Style" panose="02050604050505020204" pitchFamily="18" charset="0"/>
                <a:cs typeface="Times New Roman" panose="02020603050405020304" pitchFamily="18" charset="0"/>
              </a:rPr>
              <a:t>WITH </a:t>
            </a:r>
            <a:r>
              <a:rPr lang="en-US" sz="2800" b="1" dirty="0" err="1">
                <a:latin typeface="Bookman Old Style" panose="02050604050505020204" pitchFamily="18" charset="0"/>
                <a:cs typeface="Times New Roman" panose="02020603050405020304" pitchFamily="18" charset="0"/>
              </a:rPr>
              <a:t>dq</a:t>
            </a:r>
            <a:r>
              <a:rPr lang="en-US" sz="2800" b="1" dirty="0">
                <a:latin typeface="Bookman Old Style" panose="02050604050505020204" pitchFamily="18" charset="0"/>
                <a:cs typeface="Times New Roman" panose="02020603050405020304" pitchFamily="18" charset="0"/>
              </a:rPr>
              <a:t> CONTROLLER</a:t>
            </a:r>
          </a:p>
          <a:p>
            <a:pPr algn="ctr"/>
            <a:r>
              <a:rPr lang="en-US" sz="2800" b="1" dirty="0">
                <a:latin typeface="Bookman Old Style" panose="02050604050505020204" pitchFamily="18" charset="0"/>
                <a:cs typeface="Times New Roman" panose="02020603050405020304" pitchFamily="18" charset="0"/>
              </a:rPr>
              <a:t>CURRENT OUTPUT</a:t>
            </a:r>
            <a:endParaRPr lang="en-IN" sz="2800" b="1" dirty="0">
              <a:latin typeface="Bookman Old Style" panose="020506040505050202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7CD5579E-9A94-B8DB-E222-54E35EF3509F}"/>
              </a:ext>
            </a:extLst>
          </p:cNvPr>
          <p:cNvPicPr>
            <a:picLocks noChangeAspect="1"/>
          </p:cNvPicPr>
          <p:nvPr/>
        </p:nvPicPr>
        <p:blipFill>
          <a:blip r:embed="rId5"/>
          <a:stretch>
            <a:fillRect/>
          </a:stretch>
        </p:blipFill>
        <p:spPr>
          <a:xfrm>
            <a:off x="1371600" y="2822682"/>
            <a:ext cx="6646545" cy="2019300"/>
          </a:xfrm>
          <a:prstGeom prst="rect">
            <a:avLst/>
          </a:prstGeom>
        </p:spPr>
      </p:pic>
    </p:spTree>
    <p:extLst>
      <p:ext uri="{BB962C8B-B14F-4D97-AF65-F5344CB8AC3E}">
        <p14:creationId xmlns:p14="http://schemas.microsoft.com/office/powerpoint/2010/main" val="284439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857-D234-DD0C-409E-AFF96F659A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F187C6-FD22-01CB-6373-ED0C520E9406}"/>
              </a:ext>
            </a:extLst>
          </p:cNvPr>
          <p:cNvSpPr>
            <a:spLocks noGrp="1"/>
          </p:cNvSpPr>
          <p:nvPr>
            <p:ph idx="1"/>
          </p:nvPr>
        </p:nvSpPr>
        <p:spPr/>
        <p:txBody>
          <a:bodyPr/>
          <a:lstStyle/>
          <a:p>
            <a:endParaRPr lang="en-IN" dirty="0"/>
          </a:p>
        </p:txBody>
      </p:sp>
      <p:pic>
        <p:nvPicPr>
          <p:cNvPr id="9" name="Picture 1">
            <a:extLst>
              <a:ext uri="{FF2B5EF4-FFF2-40B4-BE49-F238E27FC236}">
                <a16:creationId xmlns:a16="http://schemas.microsoft.com/office/drawing/2014/main" id="{DA85664D-5B7A-3FF6-0408-0B996B48BB86}"/>
              </a:ext>
            </a:extLst>
          </p:cNvPr>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 name="Picture 53">
            <a:extLst>
              <a:ext uri="{FF2B5EF4-FFF2-40B4-BE49-F238E27FC236}">
                <a16:creationId xmlns:a16="http://schemas.microsoft.com/office/drawing/2014/main" id="{A20805D8-49F6-28C4-B353-49684FE08615}"/>
              </a:ext>
            </a:extLst>
          </p:cNvPr>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pic>
        <p:nvPicPr>
          <p:cNvPr id="11" name="Picture 56">
            <a:extLst>
              <a:ext uri="{FF2B5EF4-FFF2-40B4-BE49-F238E27FC236}">
                <a16:creationId xmlns:a16="http://schemas.microsoft.com/office/drawing/2014/main" id="{359838FD-8B5C-FF09-90B1-C068630C26A0}"/>
              </a:ext>
            </a:extLst>
          </p:cNvPr>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12" name="TextBox 11">
            <a:extLst>
              <a:ext uri="{FF2B5EF4-FFF2-40B4-BE49-F238E27FC236}">
                <a16:creationId xmlns:a16="http://schemas.microsoft.com/office/drawing/2014/main" id="{C7993C07-7F41-2F70-1CD0-1CFFEAF8DF2E}"/>
              </a:ext>
            </a:extLst>
          </p:cNvPr>
          <p:cNvSpPr txBox="1"/>
          <p:nvPr/>
        </p:nvSpPr>
        <p:spPr>
          <a:xfrm>
            <a:off x="76200" y="6400800"/>
            <a:ext cx="3733800" cy="538609"/>
          </a:xfrm>
          <a:prstGeom prst="rect">
            <a:avLst/>
          </a:prstGeom>
          <a:noFill/>
        </p:spPr>
        <p:txBody>
          <a:bodyPr wrap="square" rtlCol="0">
            <a:spAutoFit/>
          </a:bodyPr>
          <a:lstStyle/>
          <a:p>
            <a:r>
              <a:rPr lang="en-US" altLang="en-US" sz="1100" b="1" dirty="0">
                <a:solidFill>
                  <a:schemeClr val="bg1"/>
                </a:solidFill>
              </a:rPr>
              <a:t>BVRIT HYDERABAD </a:t>
            </a:r>
            <a:r>
              <a:rPr lang="en-US" altLang="en-US" sz="1100" dirty="0">
                <a:solidFill>
                  <a:schemeClr val="bg1"/>
                </a:solidFill>
              </a:rPr>
              <a:t>College of Engineering for Women</a:t>
            </a:r>
            <a:endParaRPr lang="en-IN" altLang="en-US" sz="1100" dirty="0">
              <a:solidFill>
                <a:schemeClr val="bg1"/>
              </a:solidFill>
            </a:endParaRPr>
          </a:p>
          <a:p>
            <a:endParaRPr lang="en-IN" dirty="0"/>
          </a:p>
        </p:txBody>
      </p:sp>
      <p:sp>
        <p:nvSpPr>
          <p:cNvPr id="13" name="TextBox 12">
            <a:extLst>
              <a:ext uri="{FF2B5EF4-FFF2-40B4-BE49-F238E27FC236}">
                <a16:creationId xmlns:a16="http://schemas.microsoft.com/office/drawing/2014/main" id="{D3B56396-2643-FA63-854D-3C6EC9BCE208}"/>
              </a:ext>
            </a:extLst>
          </p:cNvPr>
          <p:cNvSpPr txBox="1"/>
          <p:nvPr/>
        </p:nvSpPr>
        <p:spPr>
          <a:xfrm>
            <a:off x="6781800" y="6397151"/>
            <a:ext cx="2057400" cy="538609"/>
          </a:xfrm>
          <a:prstGeom prst="rect">
            <a:avLst/>
          </a:prstGeom>
          <a:noFill/>
        </p:spPr>
        <p:txBody>
          <a:bodyPr wrap="square" rtlCol="0">
            <a:spAutoFit/>
          </a:bodyPr>
          <a:lstStyle/>
          <a:p>
            <a:r>
              <a:rPr lang="en-IN" altLang="en-US" sz="1100" b="1" dirty="0">
                <a:solidFill>
                  <a:schemeClr val="tx1">
                    <a:lumMod val="65000"/>
                    <a:lumOff val="35000"/>
                  </a:schemeClr>
                </a:solidFill>
              </a:rPr>
              <a:t>www.bvrithyderabad.edu.in</a:t>
            </a:r>
          </a:p>
          <a:p>
            <a:endParaRPr lang="en-IN" dirty="0"/>
          </a:p>
        </p:txBody>
      </p:sp>
      <p:sp>
        <p:nvSpPr>
          <p:cNvPr id="14" name="TextBox 13">
            <a:extLst>
              <a:ext uri="{FF2B5EF4-FFF2-40B4-BE49-F238E27FC236}">
                <a16:creationId xmlns:a16="http://schemas.microsoft.com/office/drawing/2014/main" id="{427F30A6-2259-ECF9-B2FC-6FD5E267D6F9}"/>
              </a:ext>
            </a:extLst>
          </p:cNvPr>
          <p:cNvSpPr txBox="1"/>
          <p:nvPr/>
        </p:nvSpPr>
        <p:spPr>
          <a:xfrm>
            <a:off x="1637850" y="426677"/>
            <a:ext cx="5791200" cy="1231106"/>
          </a:xfrm>
          <a:prstGeom prst="rect">
            <a:avLst/>
          </a:prstGeom>
          <a:noFill/>
        </p:spPr>
        <p:txBody>
          <a:bodyPr wrap="square" rtlCol="0">
            <a:spAutoFit/>
          </a:bodyPr>
          <a:lstStyle/>
          <a:p>
            <a:pPr algn="ctr"/>
            <a:r>
              <a:rPr lang="en-US" sz="2800" b="1" dirty="0">
                <a:latin typeface="Bookman Old Style" panose="02050604050505020204" pitchFamily="18" charset="0"/>
                <a:cs typeface="Times New Roman" panose="02020603050405020304" pitchFamily="18" charset="0"/>
              </a:rPr>
              <a:t>DIRECT QUADRATURE OUTPUT</a:t>
            </a:r>
            <a:endParaRPr lang="en-IN" sz="2800" b="1" dirty="0">
              <a:latin typeface="Bookman Old Style" panose="02050604050505020204" pitchFamily="18"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552E6838-E2CA-BE1C-6664-EF45630730C0}"/>
              </a:ext>
            </a:extLst>
          </p:cNvPr>
          <p:cNvPicPr>
            <a:picLocks noChangeAspect="1"/>
          </p:cNvPicPr>
          <p:nvPr/>
        </p:nvPicPr>
        <p:blipFill>
          <a:blip r:embed="rId5"/>
          <a:stretch>
            <a:fillRect/>
          </a:stretch>
        </p:blipFill>
        <p:spPr>
          <a:xfrm>
            <a:off x="457200" y="1905000"/>
            <a:ext cx="8229600" cy="3358393"/>
          </a:xfrm>
          <a:prstGeom prst="rect">
            <a:avLst/>
          </a:prstGeom>
        </p:spPr>
      </p:pic>
    </p:spTree>
    <p:extLst>
      <p:ext uri="{BB962C8B-B14F-4D97-AF65-F5344CB8AC3E}">
        <p14:creationId xmlns:p14="http://schemas.microsoft.com/office/powerpoint/2010/main" val="121283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57474"/>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304131"/>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04131"/>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5" name="TextBox 4">
            <a:extLst>
              <a:ext uri="{FF2B5EF4-FFF2-40B4-BE49-F238E27FC236}">
                <a16:creationId xmlns:a16="http://schemas.microsoft.com/office/drawing/2014/main" id="{367F7FEE-04F9-DA31-9072-3926196BC7D1}"/>
              </a:ext>
            </a:extLst>
          </p:cNvPr>
          <p:cNvSpPr txBox="1"/>
          <p:nvPr/>
        </p:nvSpPr>
        <p:spPr>
          <a:xfrm>
            <a:off x="2070053" y="671840"/>
            <a:ext cx="4646644" cy="523220"/>
          </a:xfrm>
          <a:prstGeom prst="rect">
            <a:avLst/>
          </a:prstGeom>
          <a:noFill/>
        </p:spPr>
        <p:txBody>
          <a:bodyPr wrap="square">
            <a:spAutoFit/>
          </a:bodyPr>
          <a:lstStyle/>
          <a:p>
            <a:pPr algn="ctr"/>
            <a:r>
              <a:rPr lang="en-IN" sz="2800" b="1" dirty="0">
                <a:latin typeface="Bookman Old Style" panose="02050604050505020204" pitchFamily="18" charset="0"/>
                <a:cs typeface="Times New Roman" panose="02020603050405020304" pitchFamily="18" charset="0"/>
              </a:rPr>
              <a:t>PROBLEM STATEMENT</a:t>
            </a:r>
            <a:endParaRPr lang="en-IN" sz="2800" dirty="0">
              <a:latin typeface="Bookman Old Style" panose="02050604050505020204" pitchFamily="18" charset="0"/>
            </a:endParaRPr>
          </a:p>
        </p:txBody>
      </p:sp>
      <p:sp>
        <p:nvSpPr>
          <p:cNvPr id="8" name="TextBox 7">
            <a:extLst>
              <a:ext uri="{FF2B5EF4-FFF2-40B4-BE49-F238E27FC236}">
                <a16:creationId xmlns:a16="http://schemas.microsoft.com/office/drawing/2014/main" id="{06A192BB-7FE3-0A2D-1CC9-9471700948F5}"/>
              </a:ext>
            </a:extLst>
          </p:cNvPr>
          <p:cNvSpPr txBox="1"/>
          <p:nvPr/>
        </p:nvSpPr>
        <p:spPr>
          <a:xfrm>
            <a:off x="569119" y="1887509"/>
            <a:ext cx="8366919" cy="3477875"/>
          </a:xfrm>
          <a:prstGeom prst="rect">
            <a:avLst/>
          </a:prstGeom>
          <a:noFill/>
        </p:spPr>
        <p:txBody>
          <a:bodyPr wrap="square">
            <a:spAutoFit/>
          </a:bodyPr>
          <a:lstStyle/>
          <a:p>
            <a:pPr marL="342900" indent="-342900" algn="just">
              <a:buFont typeface="Wingdings" panose="05000000000000000000" pitchFamily="2" charset="2"/>
              <a:buChar char="Ø"/>
            </a:pPr>
            <a:r>
              <a:rPr lang="en-US" sz="2200" dirty="0">
                <a:latin typeface="Bookman Old Style" panose="02050604050505020204" pitchFamily="18" charset="0"/>
                <a:cs typeface="Times New Roman" panose="02020603050405020304" pitchFamily="18" charset="0"/>
              </a:rPr>
              <a:t>Solar panels produce DC power. This DC should be converted to AC before injecting it to the grid.</a:t>
            </a:r>
          </a:p>
          <a:p>
            <a:pPr algn="just"/>
            <a:endParaRPr lang="en-US" sz="2200" cap="none"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Ø"/>
            </a:pPr>
            <a:r>
              <a:rPr lang="en-US" sz="2200" cap="none" dirty="0">
                <a:latin typeface="Bookman Old Style" panose="02050604050505020204" pitchFamily="18" charset="0"/>
                <a:cs typeface="Times New Roman" panose="02020603050405020304" pitchFamily="18" charset="0"/>
              </a:rPr>
              <a:t>Solar panel output depends upon the irradiance and temperature, which may change throughout the day. </a:t>
            </a:r>
          </a:p>
          <a:p>
            <a:pPr algn="just"/>
            <a:endParaRPr lang="en-US" sz="2200" cap="none"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Ø"/>
            </a:pPr>
            <a:r>
              <a:rPr lang="en-US" sz="2200" cap="none" dirty="0">
                <a:latin typeface="Bookman Old Style" panose="02050604050505020204" pitchFamily="18" charset="0"/>
                <a:cs typeface="Times New Roman" panose="02020603050405020304" pitchFamily="18" charset="0"/>
              </a:rPr>
              <a:t>Irrespective of the output of the solar panel, energy fed to the grid from the inverter should have constant voltage and frequency. </a:t>
            </a:r>
          </a:p>
          <a:p>
            <a:pPr marL="0" indent="0" algn="just">
              <a:buNone/>
            </a:pPr>
            <a:endParaRPr lang="en-IN" sz="2200" cap="none"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6008974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207962"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638834F6-0F64-8F0B-2B52-01B4EE5EF701}"/>
              </a:ext>
            </a:extLst>
          </p:cNvPr>
          <p:cNvSpPr txBox="1"/>
          <p:nvPr/>
        </p:nvSpPr>
        <p:spPr>
          <a:xfrm>
            <a:off x="3163491" y="793262"/>
            <a:ext cx="4953000" cy="523220"/>
          </a:xfrm>
          <a:prstGeom prst="rect">
            <a:avLst/>
          </a:prstGeom>
          <a:noFill/>
        </p:spPr>
        <p:txBody>
          <a:bodyPr wrap="square">
            <a:spAutoFit/>
          </a:bodyPr>
          <a:lstStyle/>
          <a:p>
            <a:r>
              <a:rPr lang="en-US" sz="2800" b="1" dirty="0">
                <a:latin typeface="Bookman Old Style" panose="02050604050505020204" pitchFamily="18" charset="0"/>
                <a:cs typeface="Times New Roman" panose="02020603050405020304" pitchFamily="18" charset="0"/>
              </a:rPr>
              <a:t>CONCLUSION</a:t>
            </a:r>
            <a:endParaRPr lang="en-IN" sz="2800" b="1" dirty="0">
              <a:latin typeface="Bookman Old Style" panose="0205060405050502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6020A3-6DE9-F2F4-1EBD-81E4BE494756}"/>
              </a:ext>
            </a:extLst>
          </p:cNvPr>
          <p:cNvSpPr txBox="1"/>
          <p:nvPr/>
        </p:nvSpPr>
        <p:spPr>
          <a:xfrm>
            <a:off x="1225550" y="1699513"/>
            <a:ext cx="7010400" cy="4493538"/>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effectLst/>
                <a:latin typeface="Bookman Old Style" panose="02050604050505020204" pitchFamily="18" charset="0"/>
                <a:ea typeface="Carlito"/>
                <a:cs typeface="Carlito"/>
              </a:rPr>
              <a:t>The PV panel, a boost converter, an inverter and utility grid are physically modelled in this model.</a:t>
            </a:r>
          </a:p>
          <a:p>
            <a:pPr algn="just"/>
            <a:r>
              <a:rPr lang="en-US" sz="2200" dirty="0">
                <a:effectLst/>
                <a:latin typeface="Bookman Old Style" panose="02050604050505020204" pitchFamily="18" charset="0"/>
                <a:ea typeface="Carlito"/>
                <a:cs typeface="Carlito"/>
              </a:rPr>
              <a:t> </a:t>
            </a:r>
          </a:p>
          <a:p>
            <a:pPr marL="285750" indent="-285750" algn="just">
              <a:buFont typeface="Wingdings" panose="05000000000000000000" pitchFamily="2" charset="2"/>
              <a:buChar char="Ø"/>
            </a:pPr>
            <a:r>
              <a:rPr lang="en-IN" sz="2200" dirty="0" err="1">
                <a:effectLst/>
                <a:latin typeface="Bookman Old Style" panose="02050604050505020204" pitchFamily="18" charset="0"/>
                <a:ea typeface="Times New Roman" panose="02020603050405020304" pitchFamily="18" charset="0"/>
              </a:rPr>
              <a:t>dq</a:t>
            </a:r>
            <a:r>
              <a:rPr lang="en-IN" sz="2200" dirty="0">
                <a:effectLst/>
                <a:latin typeface="Bookman Old Style" panose="02050604050505020204" pitchFamily="18" charset="0"/>
                <a:ea typeface="Times New Roman" panose="02020603050405020304" pitchFamily="18" charset="0"/>
              </a:rPr>
              <a:t> controlled inverter is used to maintain </a:t>
            </a:r>
            <a:r>
              <a:rPr lang="en-US" sz="2200" dirty="0">
                <a:effectLst/>
                <a:latin typeface="Bookman Old Style" panose="02050604050505020204" pitchFamily="18" charset="0"/>
                <a:ea typeface="Times New Roman" panose="02020603050405020304" pitchFamily="18" charset="0"/>
              </a:rPr>
              <a:t>constant voltage and frequency at the grid. The transformation is achieved by use of the Clarke and Park transformation methods, which convert the </a:t>
            </a:r>
            <a:r>
              <a:rPr lang="en-US" sz="2200" dirty="0" err="1">
                <a:effectLst/>
                <a:latin typeface="Bookman Old Style" panose="02050604050505020204" pitchFamily="18" charset="0"/>
                <a:ea typeface="Times New Roman" panose="02020603050405020304" pitchFamily="18" charset="0"/>
              </a:rPr>
              <a:t>abc</a:t>
            </a:r>
            <a:r>
              <a:rPr lang="en-US" sz="2200" dirty="0">
                <a:effectLst/>
                <a:latin typeface="Bookman Old Style" panose="02050604050505020204" pitchFamily="18" charset="0"/>
                <a:ea typeface="Times New Roman" panose="02020603050405020304" pitchFamily="18" charset="0"/>
              </a:rPr>
              <a:t> to αβ and αβ to </a:t>
            </a:r>
            <a:r>
              <a:rPr lang="en-US" sz="2200" dirty="0" err="1">
                <a:effectLst/>
                <a:latin typeface="Bookman Old Style" panose="02050604050505020204" pitchFamily="18" charset="0"/>
                <a:ea typeface="Times New Roman" panose="02020603050405020304" pitchFamily="18" charset="0"/>
              </a:rPr>
              <a:t>dq</a:t>
            </a:r>
            <a:r>
              <a:rPr lang="en-US" sz="2200" dirty="0">
                <a:effectLst/>
                <a:latin typeface="Bookman Old Style" panose="02050604050505020204" pitchFamily="18" charset="0"/>
                <a:ea typeface="Times New Roman" panose="02020603050405020304" pitchFamily="18" charset="0"/>
              </a:rPr>
              <a:t>.  </a:t>
            </a:r>
            <a:r>
              <a:rPr lang="en-US" sz="2200" dirty="0" err="1">
                <a:effectLst/>
                <a:latin typeface="Bookman Old Style" panose="02050604050505020204" pitchFamily="18" charset="0"/>
                <a:ea typeface="Times New Roman" panose="02020603050405020304" pitchFamily="18" charset="0"/>
              </a:rPr>
              <a:t>dq</a:t>
            </a:r>
            <a:r>
              <a:rPr lang="en-US" sz="2200" dirty="0">
                <a:effectLst/>
                <a:latin typeface="Bookman Old Style" panose="02050604050505020204" pitchFamily="18" charset="0"/>
                <a:ea typeface="Times New Roman" panose="02020603050405020304" pitchFamily="18" charset="0"/>
              </a:rPr>
              <a:t> control strategy improves the dynamic response of the grid-connected inverter.</a:t>
            </a:r>
            <a:endParaRPr lang="en-US" sz="2200" dirty="0">
              <a:effectLst/>
              <a:latin typeface="Bookman Old Style" panose="02050604050505020204" pitchFamily="18" charset="0"/>
              <a:ea typeface="Carlito"/>
              <a:cs typeface="Carlito"/>
            </a:endParaRPr>
          </a:p>
          <a:p>
            <a:pPr marL="285750" indent="-285750" algn="just">
              <a:buFont typeface="Wingdings" panose="05000000000000000000" pitchFamily="2" charset="2"/>
              <a:buChar char="Ø"/>
            </a:pPr>
            <a:endParaRPr lang="en-US" sz="2200" dirty="0">
              <a:effectLst/>
              <a:latin typeface="Bookman Old Style" panose="02050604050505020204" pitchFamily="18" charset="0"/>
              <a:ea typeface="Carlito"/>
              <a:cs typeface="Carlito"/>
            </a:endParaRPr>
          </a:p>
          <a:p>
            <a:pPr algn="just"/>
            <a:endParaRPr lang="en-IN" sz="2200" dirty="0">
              <a:latin typeface="Bookman Old Style" panose="02050604050505020204" pitchFamily="18" charset="0"/>
            </a:endParaRPr>
          </a:p>
        </p:txBody>
      </p:sp>
    </p:spTree>
    <p:extLst>
      <p:ext uri="{BB962C8B-B14F-4D97-AF65-F5344CB8AC3E}">
        <p14:creationId xmlns:p14="http://schemas.microsoft.com/office/powerpoint/2010/main" val="33738306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2589"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638834F6-0F64-8F0B-2B52-01B4EE5EF701}"/>
              </a:ext>
            </a:extLst>
          </p:cNvPr>
          <p:cNvSpPr txBox="1"/>
          <p:nvPr/>
        </p:nvSpPr>
        <p:spPr>
          <a:xfrm>
            <a:off x="2971800" y="933450"/>
            <a:ext cx="4953000" cy="523220"/>
          </a:xfrm>
          <a:prstGeom prst="rect">
            <a:avLst/>
          </a:prstGeom>
          <a:noFill/>
        </p:spPr>
        <p:txBody>
          <a:bodyPr wrap="square">
            <a:spAutoFit/>
          </a:bodyPr>
          <a:lstStyle/>
          <a:p>
            <a:r>
              <a:rPr lang="en-US" sz="2800" b="1" dirty="0">
                <a:latin typeface="Bookman Old Style" panose="02050604050505020204" pitchFamily="18" charset="0"/>
                <a:cs typeface="Times New Roman" panose="02020603050405020304" pitchFamily="18" charset="0"/>
              </a:rPr>
              <a:t>FUTURE SCOPE</a:t>
            </a:r>
            <a:endParaRPr lang="en-IN" sz="2800" b="1" dirty="0">
              <a:latin typeface="Bookman Old Style" panose="0205060405050502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BD8992-A4F4-CEDC-58DA-20EFCA956C14}"/>
              </a:ext>
            </a:extLst>
          </p:cNvPr>
          <p:cNvSpPr txBox="1"/>
          <p:nvPr/>
        </p:nvSpPr>
        <p:spPr>
          <a:xfrm>
            <a:off x="979488" y="1924562"/>
            <a:ext cx="7741720" cy="4493538"/>
          </a:xfrm>
          <a:prstGeom prst="rect">
            <a:avLst/>
          </a:prstGeom>
          <a:noFill/>
        </p:spPr>
        <p:txBody>
          <a:bodyPr wrap="square" rtlCol="0">
            <a:spAutoFit/>
          </a:bodyPr>
          <a:lstStyle/>
          <a:p>
            <a:pPr marL="285750" lvl="0" indent="-285750" algn="just">
              <a:buFont typeface="Wingdings" panose="05000000000000000000" pitchFamily="2" charset="2"/>
              <a:buChar char="Ø"/>
            </a:pPr>
            <a:r>
              <a:rPr lang="en-US" sz="2200" dirty="0">
                <a:effectLst/>
                <a:latin typeface="Bookman Old Style" panose="02050604050505020204" pitchFamily="18" charset="0"/>
                <a:ea typeface="Times New Roman" panose="02020603050405020304" pitchFamily="18" charset="0"/>
              </a:rPr>
              <a:t>Instead of </a:t>
            </a:r>
            <a:r>
              <a:rPr lang="en-US" sz="2200" dirty="0" err="1">
                <a:effectLst/>
                <a:latin typeface="Bookman Old Style" panose="02050604050505020204" pitchFamily="18" charset="0"/>
                <a:ea typeface="Times New Roman" panose="02020603050405020304" pitchFamily="18" charset="0"/>
              </a:rPr>
              <a:t>dq</a:t>
            </a:r>
            <a:r>
              <a:rPr lang="en-US" sz="2200" dirty="0">
                <a:effectLst/>
                <a:latin typeface="Bookman Old Style" panose="02050604050505020204" pitchFamily="18" charset="0"/>
                <a:ea typeface="Times New Roman" panose="02020603050405020304" pitchFamily="18" charset="0"/>
              </a:rPr>
              <a:t> method fuzzy logic control method can be used.</a:t>
            </a:r>
            <a:endParaRPr lang="en-IN" sz="2200" dirty="0">
              <a:latin typeface="Bookman Old Style" panose="02050604050505020204" pitchFamily="18" charset="0"/>
              <a:ea typeface="Times New Roman" panose="02020603050405020304" pitchFamily="18" charset="0"/>
            </a:endParaRPr>
          </a:p>
          <a:p>
            <a:pPr marL="285750" lvl="0" indent="-285750" algn="just">
              <a:buFont typeface="Wingdings" panose="05000000000000000000" pitchFamily="2" charset="2"/>
              <a:buChar char="Ø"/>
            </a:pPr>
            <a:r>
              <a:rPr lang="en-US" sz="2200" dirty="0">
                <a:solidFill>
                  <a:srgbClr val="202124"/>
                </a:solidFill>
                <a:effectLst/>
                <a:latin typeface="Bookman Old Style" panose="02050604050505020204" pitchFamily="18" charset="0"/>
                <a:ea typeface="Times New Roman" panose="02020603050405020304" pitchFamily="18" charset="0"/>
              </a:rPr>
              <a:t>Fuzzy logic control (FLC) techniques usually </a:t>
            </a:r>
            <a:r>
              <a:rPr lang="en-US" sz="2200" dirty="0">
                <a:solidFill>
                  <a:srgbClr val="040C28"/>
                </a:solidFill>
                <a:effectLst/>
                <a:latin typeface="Bookman Old Style" panose="02050604050505020204" pitchFamily="18" charset="0"/>
                <a:ea typeface="Times New Roman" panose="02020603050405020304" pitchFamily="18" charset="0"/>
              </a:rPr>
              <a:t>decompose a complex system into several subsystems according to the human experts' knowledge about the system</a:t>
            </a:r>
            <a:r>
              <a:rPr lang="en-US" sz="2200" dirty="0">
                <a:solidFill>
                  <a:srgbClr val="202124"/>
                </a:solidFill>
                <a:effectLst/>
                <a:latin typeface="Bookman Old Style" panose="02050604050505020204" pitchFamily="18" charset="0"/>
                <a:ea typeface="Times New Roman" panose="02020603050405020304" pitchFamily="18" charset="0"/>
              </a:rPr>
              <a:t>.</a:t>
            </a:r>
            <a:endParaRPr lang="en-IN" sz="2200" dirty="0">
              <a:latin typeface="Bookman Old Style" panose="02050604050505020204" pitchFamily="18" charset="0"/>
              <a:ea typeface="Times New Roman" panose="02020603050405020304" pitchFamily="18" charset="0"/>
            </a:endParaRPr>
          </a:p>
          <a:p>
            <a:pPr marL="285750" lvl="0" indent="-285750" algn="just">
              <a:buFont typeface="Wingdings" panose="05000000000000000000" pitchFamily="2" charset="2"/>
              <a:buChar char="Ø"/>
            </a:pPr>
            <a:r>
              <a:rPr lang="en-US" sz="2200" dirty="0">
                <a:solidFill>
                  <a:srgbClr val="000000"/>
                </a:solidFill>
                <a:effectLst/>
                <a:latin typeface="Bookman Old Style" panose="02050604050505020204" pitchFamily="18" charset="0"/>
                <a:ea typeface="Times New Roman" panose="02020603050405020304" pitchFamily="18" charset="0"/>
              </a:rPr>
              <a:t>The major advantages of fuzzy logic control includes better error detection and correction, wider range of operating conditions and more readily customizable.</a:t>
            </a:r>
            <a:endParaRPr lang="en-IN" sz="2200" dirty="0">
              <a:effectLst/>
              <a:latin typeface="Bookman Old Style" panose="02050604050505020204" pitchFamily="18" charset="0"/>
              <a:ea typeface="Times New Roman" panose="02020603050405020304" pitchFamily="18" charset="0"/>
            </a:endParaRPr>
          </a:p>
          <a:p>
            <a:pPr algn="just"/>
            <a:endParaRPr lang="en-US" sz="2200" dirty="0">
              <a:latin typeface="Bookman Old Style" panose="02050604050505020204" pitchFamily="18" charset="0"/>
            </a:endParaRPr>
          </a:p>
          <a:p>
            <a:pPr marL="285750" indent="-285750" algn="just">
              <a:buFont typeface="Wingdings" panose="05000000000000000000" pitchFamily="2" charset="2"/>
              <a:buChar char="Ø"/>
            </a:pPr>
            <a:endParaRPr lang="en-US" sz="2200" dirty="0">
              <a:latin typeface="Bookman Old Style" panose="02050604050505020204" pitchFamily="18" charset="0"/>
            </a:endParaRPr>
          </a:p>
          <a:p>
            <a:pPr algn="just"/>
            <a:endParaRPr lang="en-US" sz="2200" dirty="0">
              <a:latin typeface="Bookman Old Style" panose="02050604050505020204" pitchFamily="18" charset="0"/>
            </a:endParaRPr>
          </a:p>
        </p:txBody>
      </p:sp>
    </p:spTree>
    <p:extLst>
      <p:ext uri="{BB962C8B-B14F-4D97-AF65-F5344CB8AC3E}">
        <p14:creationId xmlns:p14="http://schemas.microsoft.com/office/powerpoint/2010/main" val="38394182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2589"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638834F6-0F64-8F0B-2B52-01B4EE5EF701}"/>
              </a:ext>
            </a:extLst>
          </p:cNvPr>
          <p:cNvSpPr txBox="1"/>
          <p:nvPr/>
        </p:nvSpPr>
        <p:spPr>
          <a:xfrm>
            <a:off x="2514600" y="2413337"/>
            <a:ext cx="4953000" cy="1015663"/>
          </a:xfrm>
          <a:prstGeom prst="rect">
            <a:avLst/>
          </a:prstGeom>
          <a:noFill/>
        </p:spPr>
        <p:txBody>
          <a:bodyPr wrap="square">
            <a:spAutoFit/>
          </a:bodyPr>
          <a:lstStyle/>
          <a:p>
            <a:r>
              <a:rPr lang="en-IN" sz="6000" dirty="0">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41979416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9284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1645" y="6297987"/>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54085" y="6297660"/>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372EF6C3-CB20-0939-7170-F174C3D40B43}"/>
              </a:ext>
            </a:extLst>
          </p:cNvPr>
          <p:cNvSpPr txBox="1"/>
          <p:nvPr/>
        </p:nvSpPr>
        <p:spPr>
          <a:xfrm>
            <a:off x="2070053" y="784877"/>
            <a:ext cx="4646644" cy="523220"/>
          </a:xfrm>
          <a:prstGeom prst="rect">
            <a:avLst/>
          </a:prstGeom>
          <a:noFill/>
        </p:spPr>
        <p:txBody>
          <a:bodyPr wrap="square">
            <a:spAutoFit/>
          </a:bodyPr>
          <a:lstStyle/>
          <a:p>
            <a:pPr algn="ctr"/>
            <a:r>
              <a:rPr lang="en-US" sz="2800" b="1" dirty="0">
                <a:latin typeface="Bookman Old Style" panose="02050604050505020204" pitchFamily="18" charset="0"/>
                <a:cs typeface="Times New Roman" panose="02020603050405020304" pitchFamily="18" charset="0"/>
              </a:rPr>
              <a:t>PROBLEM ANALYSIS</a:t>
            </a:r>
            <a:endParaRPr lang="en-IN" sz="2800" dirty="0">
              <a:latin typeface="Bookman Old Style" panose="02050604050505020204" pitchFamily="18" charset="0"/>
            </a:endParaRPr>
          </a:p>
        </p:txBody>
      </p:sp>
      <p:sp>
        <p:nvSpPr>
          <p:cNvPr id="6" name="TextBox 5">
            <a:extLst>
              <a:ext uri="{FF2B5EF4-FFF2-40B4-BE49-F238E27FC236}">
                <a16:creationId xmlns:a16="http://schemas.microsoft.com/office/drawing/2014/main" id="{722482B9-9F64-19B3-7C4E-DD0FEE5185BD}"/>
              </a:ext>
            </a:extLst>
          </p:cNvPr>
          <p:cNvSpPr txBox="1"/>
          <p:nvPr/>
        </p:nvSpPr>
        <p:spPr>
          <a:xfrm>
            <a:off x="932219" y="2185813"/>
            <a:ext cx="7620000" cy="3139321"/>
          </a:xfrm>
          <a:prstGeom prst="rect">
            <a:avLst/>
          </a:prstGeom>
          <a:noFill/>
        </p:spPr>
        <p:txBody>
          <a:bodyPr wrap="square">
            <a:spAutoFit/>
          </a:bodyPr>
          <a:lstStyle/>
          <a:p>
            <a:pPr marL="342900" indent="-342900" algn="just">
              <a:buFont typeface="Wingdings" panose="05000000000000000000" pitchFamily="2" charset="2"/>
              <a:buChar char="Ø"/>
            </a:pPr>
            <a:r>
              <a:rPr lang="en-US" sz="2200" cap="none" dirty="0">
                <a:latin typeface="Bookman Old Style" panose="02050604050505020204" pitchFamily="18" charset="0"/>
                <a:cs typeface="Times New Roman" panose="02020603050405020304" pitchFamily="18" charset="0"/>
              </a:rPr>
              <a:t>The output of a solar cell is very less. MPPT technique should be used to harness the maximum power from the panel. Also this DC power output should be increased by using a boost converter before feeding to the inverter.</a:t>
            </a:r>
          </a:p>
          <a:p>
            <a:pPr algn="just"/>
            <a:endParaRPr lang="en-US" sz="2200" cap="none"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Ø"/>
            </a:pPr>
            <a:r>
              <a:rPr lang="en-US" sz="2200" cap="none" dirty="0">
                <a:latin typeface="Bookman Old Style" panose="02050604050505020204" pitchFamily="18" charset="0"/>
                <a:cs typeface="Times New Roman" panose="02020603050405020304" pitchFamily="18" charset="0"/>
              </a:rPr>
              <a:t>To maintain constant voltage and frequency dq (</a:t>
            </a:r>
            <a:r>
              <a:rPr lang="en-US" sz="2200" b="0" i="0" dirty="0">
                <a:solidFill>
                  <a:srgbClr val="333333"/>
                </a:solidFill>
                <a:effectLst/>
                <a:latin typeface="Bookman Old Style" panose="02050604050505020204" pitchFamily="18" charset="0"/>
                <a:cs typeface="Times New Roman" panose="02020603050405020304" pitchFamily="18" charset="0"/>
              </a:rPr>
              <a:t>Direct Quadrature)</a:t>
            </a:r>
            <a:r>
              <a:rPr lang="en-US" sz="2200" cap="none" dirty="0">
                <a:latin typeface="Bookman Old Style" panose="02050604050505020204" pitchFamily="18" charset="0"/>
                <a:cs typeface="Times New Roman" panose="02020603050405020304" pitchFamily="18" charset="0"/>
              </a:rPr>
              <a:t> control method can be used.</a:t>
            </a:r>
          </a:p>
          <a:p>
            <a:endParaRPr lang="en-IN" sz="2200" dirty="0">
              <a:latin typeface="Bookman Old Style" panose="02050604050505020204" pitchFamily="18" charset="0"/>
            </a:endParaRPr>
          </a:p>
        </p:txBody>
      </p:sp>
    </p:spTree>
    <p:extLst>
      <p:ext uri="{BB962C8B-B14F-4D97-AF65-F5344CB8AC3E}">
        <p14:creationId xmlns:p14="http://schemas.microsoft.com/office/powerpoint/2010/main" val="22321413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1108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14" name="TextBox 13">
            <a:extLst>
              <a:ext uri="{FF2B5EF4-FFF2-40B4-BE49-F238E27FC236}">
                <a16:creationId xmlns:a16="http://schemas.microsoft.com/office/drawing/2014/main" id="{65A3CFD9-AC7E-6CC3-65C8-4A26923281BA}"/>
              </a:ext>
            </a:extLst>
          </p:cNvPr>
          <p:cNvSpPr txBox="1"/>
          <p:nvPr/>
        </p:nvSpPr>
        <p:spPr>
          <a:xfrm>
            <a:off x="2070053" y="884565"/>
            <a:ext cx="4646644" cy="523220"/>
          </a:xfrm>
          <a:prstGeom prst="rect">
            <a:avLst/>
          </a:prstGeom>
          <a:noFill/>
        </p:spPr>
        <p:txBody>
          <a:bodyPr wrap="square">
            <a:spAutoFit/>
          </a:bodyPr>
          <a:lstStyle/>
          <a:p>
            <a:pPr algn="ctr"/>
            <a:r>
              <a:rPr lang="en-US" sz="2800" b="1" dirty="0">
                <a:latin typeface="Bookman Old Style" panose="02050604050505020204" pitchFamily="18" charset="0"/>
                <a:cs typeface="Times New Roman" panose="02020603050405020304" pitchFamily="18" charset="0"/>
              </a:rPr>
              <a:t>O</a:t>
            </a:r>
            <a:r>
              <a:rPr lang="en-IN" sz="2800" b="1" dirty="0">
                <a:latin typeface="Bookman Old Style" panose="02050604050505020204" pitchFamily="18" charset="0"/>
                <a:cs typeface="Times New Roman" panose="02020603050405020304" pitchFamily="18" charset="0"/>
              </a:rPr>
              <a:t>BJECTIVE</a:t>
            </a:r>
            <a:endParaRPr lang="en-IN" sz="2800" dirty="0">
              <a:latin typeface="Bookman Old Style" panose="02050604050505020204" pitchFamily="18" charset="0"/>
            </a:endParaRPr>
          </a:p>
        </p:txBody>
      </p:sp>
      <p:sp>
        <p:nvSpPr>
          <p:cNvPr id="16" name="TextBox 15">
            <a:extLst>
              <a:ext uri="{FF2B5EF4-FFF2-40B4-BE49-F238E27FC236}">
                <a16:creationId xmlns:a16="http://schemas.microsoft.com/office/drawing/2014/main" id="{CAB14BCA-178F-DC71-9832-6350FC189636}"/>
              </a:ext>
            </a:extLst>
          </p:cNvPr>
          <p:cNvSpPr txBox="1"/>
          <p:nvPr/>
        </p:nvSpPr>
        <p:spPr>
          <a:xfrm>
            <a:off x="838200" y="1943181"/>
            <a:ext cx="7467600" cy="4154984"/>
          </a:xfrm>
          <a:prstGeom prst="rect">
            <a:avLst/>
          </a:prstGeom>
          <a:noFill/>
        </p:spPr>
        <p:txBody>
          <a:bodyPr wrap="square">
            <a:spAutoFit/>
          </a:bodyPr>
          <a:lstStyle/>
          <a:p>
            <a:pPr marL="342900" indent="-342900" algn="just">
              <a:buFont typeface="Wingdings" panose="05000000000000000000" pitchFamily="2" charset="2"/>
              <a:buChar char="Ø"/>
            </a:pPr>
            <a:r>
              <a:rPr lang="en-US" sz="2200" cap="none" dirty="0">
                <a:latin typeface="Bookman Old Style" panose="02050604050505020204" pitchFamily="18" charset="0"/>
                <a:cs typeface="Times New Roman" panose="02020603050405020304" pitchFamily="18" charset="0"/>
              </a:rPr>
              <a:t>The controller design and MATLAB simulation of a 3 phase grid-connected inverter is being implemented in this project.</a:t>
            </a:r>
          </a:p>
          <a:p>
            <a:pPr algn="just"/>
            <a:endParaRPr lang="en-US" sz="2200" cap="none"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Ø"/>
            </a:pP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Inverter is used to convert DC to alternating current (AC), which the electrical grid uses. The energy fed to the grid from inverter is to be maintained at constant voltage and constant frequency. To improve the </a:t>
            </a:r>
            <a:r>
              <a:rPr lang="en-IN" sz="2200" dirty="0">
                <a:latin typeface="Bookman Old Style" panose="02050604050505020204" pitchFamily="18" charset="0"/>
                <a:ea typeface="+mn-lt"/>
                <a:cs typeface="Times New Roman" panose="02020603050405020304" pitchFamily="18" charset="0"/>
              </a:rPr>
              <a:t>dynamic</a:t>
            </a:r>
            <a:r>
              <a:rPr lang="en-IN" sz="2200" dirty="0">
                <a:effectLst/>
                <a:latin typeface="Bookman Old Style" panose="02050604050505020204" pitchFamily="18" charset="0"/>
                <a:ea typeface="Calibri" panose="020F0502020204030204" pitchFamily="34" charset="0"/>
                <a:cs typeface="Times New Roman" panose="02020603050405020304" pitchFamily="18" charset="0"/>
              </a:rPr>
              <a:t> response of the grid connected inverter the dq control method is used. </a:t>
            </a:r>
            <a:endParaRPr lang="en-US" sz="2200" cap="none" dirty="0">
              <a:latin typeface="Bookman Old Style" panose="02050604050505020204" pitchFamily="18" charset="0"/>
              <a:cs typeface="Times New Roman" panose="02020603050405020304" pitchFamily="18" charset="0"/>
            </a:endParaRPr>
          </a:p>
          <a:p>
            <a:pPr algn="just"/>
            <a:endParaRPr lang="en-IN" sz="2200" dirty="0">
              <a:latin typeface="Bookman Old Style" panose="02050604050505020204" pitchFamily="18" charset="0"/>
            </a:endParaRPr>
          </a:p>
        </p:txBody>
      </p:sp>
    </p:spTree>
    <p:extLst>
      <p:ext uri="{BB962C8B-B14F-4D97-AF65-F5344CB8AC3E}">
        <p14:creationId xmlns:p14="http://schemas.microsoft.com/office/powerpoint/2010/main" val="20472766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8661" y="-87549"/>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22983" y="6269831"/>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E9560149-050B-4E71-80A1-52DC4416A161}"/>
              </a:ext>
            </a:extLst>
          </p:cNvPr>
          <p:cNvSpPr txBox="1"/>
          <p:nvPr/>
        </p:nvSpPr>
        <p:spPr>
          <a:xfrm>
            <a:off x="2306007" y="519887"/>
            <a:ext cx="4646644" cy="523220"/>
          </a:xfrm>
          <a:prstGeom prst="rect">
            <a:avLst/>
          </a:prstGeom>
          <a:noFill/>
        </p:spPr>
        <p:txBody>
          <a:bodyPr wrap="square">
            <a:spAutoFit/>
          </a:bodyPr>
          <a:lstStyle/>
          <a:p>
            <a:pPr algn="ctr"/>
            <a:r>
              <a:rPr lang="en-IN" sz="2800" b="1" dirty="0">
                <a:latin typeface="Bookman Old Style" panose="02050604050505020204" pitchFamily="18" charset="0"/>
                <a:cs typeface="Times New Roman" panose="02020603050405020304" pitchFamily="18" charset="0"/>
              </a:rPr>
              <a:t>BLOCK DIAGRAM</a:t>
            </a:r>
            <a:endParaRPr lang="en-IN" sz="2800" dirty="0">
              <a:latin typeface="Bookman Old Style" panose="02050604050505020204" pitchFamily="18" charset="0"/>
            </a:endParaRPr>
          </a:p>
        </p:txBody>
      </p:sp>
      <p:pic>
        <p:nvPicPr>
          <p:cNvPr id="6" name="Picture 5">
            <a:extLst>
              <a:ext uri="{FF2B5EF4-FFF2-40B4-BE49-F238E27FC236}">
                <a16:creationId xmlns:a16="http://schemas.microsoft.com/office/drawing/2014/main" id="{3D61A491-7D23-BB3B-1450-F4F65C1EF7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929" y="1628775"/>
            <a:ext cx="7162800" cy="3600450"/>
          </a:xfrm>
          <a:prstGeom prst="rect">
            <a:avLst/>
          </a:prstGeom>
        </p:spPr>
      </p:pic>
    </p:spTree>
    <p:extLst>
      <p:ext uri="{BB962C8B-B14F-4D97-AF65-F5344CB8AC3E}">
        <p14:creationId xmlns:p14="http://schemas.microsoft.com/office/powerpoint/2010/main" val="7124546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949CB200-B658-AEDF-6DD2-9B30E8EB0A92}"/>
              </a:ext>
            </a:extLst>
          </p:cNvPr>
          <p:cNvSpPr txBox="1"/>
          <p:nvPr/>
        </p:nvSpPr>
        <p:spPr>
          <a:xfrm>
            <a:off x="2161592" y="742146"/>
            <a:ext cx="5687008" cy="523220"/>
          </a:xfrm>
          <a:prstGeom prst="rect">
            <a:avLst/>
          </a:prstGeom>
          <a:noFill/>
        </p:spPr>
        <p:txBody>
          <a:bodyPr wrap="square">
            <a:spAutoFit/>
          </a:bodyPr>
          <a:lstStyle/>
          <a:p>
            <a:pPr algn="ctr"/>
            <a:r>
              <a:rPr lang="en-IN" sz="2800" b="1" dirty="0">
                <a:latin typeface="Bookman Old Style" panose="02050604050505020204" pitchFamily="18" charset="0"/>
                <a:cs typeface="Times New Roman" panose="02020603050405020304" pitchFamily="18" charset="0"/>
              </a:rPr>
              <a:t>STATUS OF THE PROJECT </a:t>
            </a:r>
            <a:endParaRPr lang="en-IN" sz="2800" dirty="0">
              <a:latin typeface="Bookman Old Style" panose="02050604050505020204" pitchFamily="18" charset="0"/>
            </a:endParaRPr>
          </a:p>
        </p:txBody>
      </p:sp>
      <p:sp>
        <p:nvSpPr>
          <p:cNvPr id="7" name="TextBox 6">
            <a:extLst>
              <a:ext uri="{FF2B5EF4-FFF2-40B4-BE49-F238E27FC236}">
                <a16:creationId xmlns:a16="http://schemas.microsoft.com/office/drawing/2014/main" id="{E1CB3F13-D7BB-17D6-98C7-B6196049D864}"/>
              </a:ext>
            </a:extLst>
          </p:cNvPr>
          <p:cNvSpPr txBox="1"/>
          <p:nvPr/>
        </p:nvSpPr>
        <p:spPr>
          <a:xfrm>
            <a:off x="2548439" y="1489323"/>
            <a:ext cx="4913313" cy="400110"/>
          </a:xfrm>
          <a:prstGeom prst="rect">
            <a:avLst/>
          </a:prstGeom>
          <a:noFill/>
        </p:spPr>
        <p:txBody>
          <a:bodyPr wrap="square" rtlCol="0">
            <a:spAutoFit/>
          </a:bodyPr>
          <a:lstStyle/>
          <a:p>
            <a:pPr algn="ctr"/>
            <a:r>
              <a:rPr lang="en-US" sz="2000" b="1" dirty="0">
                <a:latin typeface="Bookman Old Style" panose="02050604050505020204" pitchFamily="18" charset="0"/>
              </a:rPr>
              <a:t>FINAL DESIGN</a:t>
            </a:r>
            <a:endParaRPr lang="en-IN" sz="2000" b="1" dirty="0">
              <a:latin typeface="Bookman Old Style" panose="02050604050505020204" pitchFamily="18" charset="0"/>
            </a:endParaRPr>
          </a:p>
        </p:txBody>
      </p:sp>
      <p:pic>
        <p:nvPicPr>
          <p:cNvPr id="9" name="Picture 8">
            <a:extLst>
              <a:ext uri="{FF2B5EF4-FFF2-40B4-BE49-F238E27FC236}">
                <a16:creationId xmlns:a16="http://schemas.microsoft.com/office/drawing/2014/main" id="{CA9179B1-E4A5-06D6-B4A2-F5477E4A4A29}"/>
              </a:ext>
            </a:extLst>
          </p:cNvPr>
          <p:cNvPicPr>
            <a:picLocks noChangeAspect="1"/>
          </p:cNvPicPr>
          <p:nvPr/>
        </p:nvPicPr>
        <p:blipFill>
          <a:blip r:embed="rId5"/>
          <a:stretch>
            <a:fillRect/>
          </a:stretch>
        </p:blipFill>
        <p:spPr>
          <a:xfrm>
            <a:off x="1447800" y="2007512"/>
            <a:ext cx="6858001" cy="4356068"/>
          </a:xfrm>
          <a:prstGeom prst="rect">
            <a:avLst/>
          </a:prstGeom>
        </p:spPr>
      </p:pic>
    </p:spTree>
    <p:extLst>
      <p:ext uri="{BB962C8B-B14F-4D97-AF65-F5344CB8AC3E}">
        <p14:creationId xmlns:p14="http://schemas.microsoft.com/office/powerpoint/2010/main" val="10253513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2589"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11" name="TextBox 10">
            <a:extLst>
              <a:ext uri="{FF2B5EF4-FFF2-40B4-BE49-F238E27FC236}">
                <a16:creationId xmlns:a16="http://schemas.microsoft.com/office/drawing/2014/main" id="{104D5F3D-D72E-A861-ECFA-E5EDC060CEED}"/>
              </a:ext>
            </a:extLst>
          </p:cNvPr>
          <p:cNvSpPr txBox="1"/>
          <p:nvPr/>
        </p:nvSpPr>
        <p:spPr>
          <a:xfrm>
            <a:off x="2590800" y="1332443"/>
            <a:ext cx="4572000" cy="400110"/>
          </a:xfrm>
          <a:prstGeom prst="rect">
            <a:avLst/>
          </a:prstGeom>
          <a:noFill/>
        </p:spPr>
        <p:txBody>
          <a:bodyPr wrap="square" rtlCol="0">
            <a:spAutoFit/>
          </a:bodyPr>
          <a:lstStyle/>
          <a:p>
            <a:r>
              <a:rPr lang="en-US" sz="2000" b="1" dirty="0">
                <a:latin typeface="Bookman Old Style" panose="02050604050505020204" pitchFamily="18" charset="0"/>
              </a:rPr>
              <a:t>BOOST CONVERTER DESIGN</a:t>
            </a:r>
            <a:endParaRPr lang="en-IN" sz="2000" b="1" dirty="0">
              <a:latin typeface="Bookman Old Style" panose="02050604050505020204" pitchFamily="18" charset="0"/>
            </a:endParaRPr>
          </a:p>
        </p:txBody>
      </p:sp>
      <p:pic>
        <p:nvPicPr>
          <p:cNvPr id="4" name="Picture 3">
            <a:extLst>
              <a:ext uri="{FF2B5EF4-FFF2-40B4-BE49-F238E27FC236}">
                <a16:creationId xmlns:a16="http://schemas.microsoft.com/office/drawing/2014/main" id="{B19FDADF-69CE-CB48-D9F0-352447B849A9}"/>
              </a:ext>
            </a:extLst>
          </p:cNvPr>
          <p:cNvPicPr>
            <a:picLocks noChangeAspect="1"/>
          </p:cNvPicPr>
          <p:nvPr/>
        </p:nvPicPr>
        <p:blipFill>
          <a:blip r:embed="rId5"/>
          <a:stretch>
            <a:fillRect/>
          </a:stretch>
        </p:blipFill>
        <p:spPr>
          <a:xfrm>
            <a:off x="979488" y="1774238"/>
            <a:ext cx="8164512" cy="3940762"/>
          </a:xfrm>
          <a:prstGeom prst="rect">
            <a:avLst/>
          </a:prstGeom>
        </p:spPr>
      </p:pic>
    </p:spTree>
    <p:extLst>
      <p:ext uri="{BB962C8B-B14F-4D97-AF65-F5344CB8AC3E}">
        <p14:creationId xmlns:p14="http://schemas.microsoft.com/office/powerpoint/2010/main" val="3676033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32589"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7" name="TextBox 6">
            <a:extLst>
              <a:ext uri="{FF2B5EF4-FFF2-40B4-BE49-F238E27FC236}">
                <a16:creationId xmlns:a16="http://schemas.microsoft.com/office/drawing/2014/main" id="{CD84E796-BACD-433C-B55D-529279C7ECFD}"/>
              </a:ext>
            </a:extLst>
          </p:cNvPr>
          <p:cNvSpPr txBox="1"/>
          <p:nvPr/>
        </p:nvSpPr>
        <p:spPr>
          <a:xfrm>
            <a:off x="2743200" y="949227"/>
            <a:ext cx="5029200" cy="400110"/>
          </a:xfrm>
          <a:prstGeom prst="rect">
            <a:avLst/>
          </a:prstGeom>
          <a:noFill/>
        </p:spPr>
        <p:txBody>
          <a:bodyPr wrap="square" rtlCol="0">
            <a:spAutoFit/>
          </a:bodyPr>
          <a:lstStyle/>
          <a:p>
            <a:r>
              <a:rPr lang="en-US" sz="2000" b="1" dirty="0">
                <a:latin typeface="Bookman Old Style" panose="02050604050505020204" pitchFamily="18" charset="0"/>
              </a:rPr>
              <a:t> dq CONTROLLED INVERTER </a:t>
            </a:r>
            <a:endParaRPr lang="en-IN" sz="2000" b="1" dirty="0">
              <a:latin typeface="Bookman Old Style" panose="02050604050505020204" pitchFamily="18" charset="0"/>
            </a:endParaRPr>
          </a:p>
        </p:txBody>
      </p:sp>
      <p:pic>
        <p:nvPicPr>
          <p:cNvPr id="4" name="Picture 3">
            <a:extLst>
              <a:ext uri="{FF2B5EF4-FFF2-40B4-BE49-F238E27FC236}">
                <a16:creationId xmlns:a16="http://schemas.microsoft.com/office/drawing/2014/main" id="{BBF1D206-2F17-5DE6-5881-A6174748A74B}"/>
              </a:ext>
            </a:extLst>
          </p:cNvPr>
          <p:cNvPicPr>
            <a:picLocks noChangeAspect="1"/>
          </p:cNvPicPr>
          <p:nvPr/>
        </p:nvPicPr>
        <p:blipFill>
          <a:blip r:embed="rId5"/>
          <a:stretch>
            <a:fillRect/>
          </a:stretch>
        </p:blipFill>
        <p:spPr>
          <a:xfrm>
            <a:off x="979488" y="1580032"/>
            <a:ext cx="7956550" cy="4309203"/>
          </a:xfrm>
          <a:prstGeom prst="rect">
            <a:avLst/>
          </a:prstGeom>
        </p:spPr>
      </p:pic>
    </p:spTree>
    <p:extLst>
      <p:ext uri="{BB962C8B-B14F-4D97-AF65-F5344CB8AC3E}">
        <p14:creationId xmlns:p14="http://schemas.microsoft.com/office/powerpoint/2010/main" val="30698376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cstate="print"/>
          <a:srcRect/>
          <a:stretch>
            <a:fillRect/>
          </a:stretch>
        </p:blipFill>
        <p:spPr bwMode="auto">
          <a:xfrm>
            <a:off x="103042" y="0"/>
            <a:ext cx="9144000" cy="6858000"/>
          </a:xfrm>
          <a:prstGeom prst="rect">
            <a:avLst/>
          </a:prstGeom>
          <a:noFill/>
          <a:ln w="9525">
            <a:noFill/>
            <a:miter lim="800000"/>
            <a:headEnd/>
            <a:tailEnd/>
          </a:ln>
        </p:spPr>
      </p:pic>
      <p:pic>
        <p:nvPicPr>
          <p:cNvPr id="11267" name="Picture 53"/>
          <p:cNvPicPr>
            <a:picLocks noChangeAspect="1"/>
          </p:cNvPicPr>
          <p:nvPr/>
        </p:nvPicPr>
        <p:blipFill>
          <a:blip r:embed="rId3"/>
          <a:srcRect/>
          <a:stretch>
            <a:fillRect/>
          </a:stretch>
        </p:blipFill>
        <p:spPr bwMode="auto">
          <a:xfrm>
            <a:off x="158750" y="171450"/>
            <a:ext cx="820738" cy="974725"/>
          </a:xfrm>
          <a:prstGeom prst="rect">
            <a:avLst/>
          </a:prstGeom>
          <a:noFill/>
          <a:ln w="9525">
            <a:noFill/>
            <a:miter lim="800000"/>
            <a:headEnd/>
            <a:tailEnd/>
          </a:ln>
        </p:spPr>
      </p:pic>
      <p:sp>
        <p:nvSpPr>
          <p:cNvPr id="11270" name="TextBox 55"/>
          <p:cNvSpPr txBox="1">
            <a:spLocks noChangeArrowheads="1"/>
          </p:cNvSpPr>
          <p:nvPr/>
        </p:nvSpPr>
        <p:spPr bwMode="auto">
          <a:xfrm>
            <a:off x="6553200" y="6400800"/>
            <a:ext cx="2133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IN" altLang="en-US" sz="1050" b="1" dirty="0">
                <a:solidFill>
                  <a:schemeClr val="tx1">
                    <a:lumMod val="65000"/>
                    <a:lumOff val="35000"/>
                  </a:schemeClr>
                </a:solidFill>
              </a:rPr>
              <a:t>www.bvrithyderabad.edu.in</a:t>
            </a:r>
            <a:endParaRPr lang="en-IN" altLang="en-US" sz="800" b="1" dirty="0">
              <a:solidFill>
                <a:schemeClr val="tx1">
                  <a:lumMod val="65000"/>
                  <a:lumOff val="35000"/>
                </a:schemeClr>
              </a:solidFill>
            </a:endParaRPr>
          </a:p>
        </p:txBody>
      </p:sp>
      <p:pic>
        <p:nvPicPr>
          <p:cNvPr id="11269" name="Picture 56"/>
          <p:cNvPicPr>
            <a:picLocks noChangeAspect="1"/>
          </p:cNvPicPr>
          <p:nvPr/>
        </p:nvPicPr>
        <p:blipFill>
          <a:blip r:embed="rId4"/>
          <a:srcRect/>
          <a:stretch>
            <a:fillRect/>
          </a:stretch>
        </p:blipFill>
        <p:spPr bwMode="auto">
          <a:xfrm>
            <a:off x="8153400" y="152400"/>
            <a:ext cx="782638" cy="781050"/>
          </a:xfrm>
          <a:prstGeom prst="rect">
            <a:avLst/>
          </a:prstGeom>
          <a:noFill/>
          <a:ln w="9525">
            <a:noFill/>
            <a:miter lim="800000"/>
            <a:headEnd/>
            <a:tailEnd/>
          </a:ln>
        </p:spPr>
      </p:pic>
      <p:sp>
        <p:nvSpPr>
          <p:cNvPr id="2" name="TextBox 57"/>
          <p:cNvSpPr txBox="1">
            <a:spLocks noChangeArrowheads="1"/>
          </p:cNvSpPr>
          <p:nvPr/>
        </p:nvSpPr>
        <p:spPr bwMode="auto">
          <a:xfrm>
            <a:off x="134144" y="6354323"/>
            <a:ext cx="4913313" cy="261937"/>
          </a:xfrm>
          <a:prstGeom prst="rect">
            <a:avLst/>
          </a:prstGeom>
          <a:noFill/>
          <a:ln w="9525">
            <a:noFill/>
            <a:miter lim="800000"/>
            <a:headEnd/>
            <a:tailEnd/>
          </a:ln>
        </p:spPr>
        <p:txBody>
          <a:bodyPr anchor="ctr">
            <a:spAutoFit/>
          </a:bodyPr>
          <a:lstStyle/>
          <a:p>
            <a:pPr eaLnBrk="1" hangingPunct="1"/>
            <a:r>
              <a:rPr lang="en-US" altLang="en-US" sz="1100" b="1" dirty="0">
                <a:solidFill>
                  <a:schemeClr val="bg1"/>
                </a:solidFill>
              </a:rPr>
              <a:t>BVRIT HYDERABAD </a:t>
            </a:r>
            <a:r>
              <a:rPr lang="en-US" altLang="en-US" sz="1100" dirty="0">
                <a:solidFill>
                  <a:schemeClr val="bg1"/>
                </a:solidFill>
              </a:rPr>
              <a:t>College of Engineering for Women</a:t>
            </a:r>
            <a:endParaRPr lang="en-IN" altLang="en-US" sz="900" dirty="0">
              <a:solidFill>
                <a:schemeClr val="bg1"/>
              </a:solidFill>
            </a:endParaRPr>
          </a:p>
        </p:txBody>
      </p:sp>
      <p:sp>
        <p:nvSpPr>
          <p:cNvPr id="4" name="TextBox 3">
            <a:extLst>
              <a:ext uri="{FF2B5EF4-FFF2-40B4-BE49-F238E27FC236}">
                <a16:creationId xmlns:a16="http://schemas.microsoft.com/office/drawing/2014/main" id="{605BE336-6642-70C2-DB2B-0FEE126CC5F6}"/>
              </a:ext>
            </a:extLst>
          </p:cNvPr>
          <p:cNvSpPr txBox="1"/>
          <p:nvPr/>
        </p:nvSpPr>
        <p:spPr>
          <a:xfrm>
            <a:off x="2432578" y="560490"/>
            <a:ext cx="4646644" cy="523220"/>
          </a:xfrm>
          <a:prstGeom prst="rect">
            <a:avLst/>
          </a:prstGeom>
          <a:noFill/>
        </p:spPr>
        <p:txBody>
          <a:bodyPr wrap="square">
            <a:spAutoFit/>
          </a:bodyPr>
          <a:lstStyle/>
          <a:p>
            <a:r>
              <a:rPr lang="en-IN" sz="2800" b="1" dirty="0">
                <a:latin typeface="Bookman Old Style" panose="02050604050505020204" pitchFamily="18" charset="0"/>
                <a:cs typeface="Times New Roman" panose="02020603050405020304" pitchFamily="18" charset="0"/>
              </a:rPr>
              <a:t>LITERATURE SURVEY</a:t>
            </a:r>
            <a:endParaRPr lang="en-IN" sz="2800" dirty="0">
              <a:latin typeface="Bookman Old Style" panose="02050604050505020204" pitchFamily="18" charset="0"/>
            </a:endParaRPr>
          </a:p>
        </p:txBody>
      </p:sp>
      <p:sp>
        <p:nvSpPr>
          <p:cNvPr id="6" name="TextBox 5">
            <a:extLst>
              <a:ext uri="{FF2B5EF4-FFF2-40B4-BE49-F238E27FC236}">
                <a16:creationId xmlns:a16="http://schemas.microsoft.com/office/drawing/2014/main" id="{E9371C08-0577-8ACF-5A5E-5924A4E69E1F}"/>
              </a:ext>
            </a:extLst>
          </p:cNvPr>
          <p:cNvSpPr txBox="1"/>
          <p:nvPr/>
        </p:nvSpPr>
        <p:spPr>
          <a:xfrm>
            <a:off x="158750" y="1514610"/>
            <a:ext cx="8839200" cy="4401205"/>
          </a:xfrm>
          <a:prstGeom prst="rect">
            <a:avLst/>
          </a:prstGeom>
          <a:noFill/>
        </p:spPr>
        <p:txBody>
          <a:bodyPr wrap="square">
            <a:spAutoFit/>
          </a:bodyPr>
          <a:lstStyle/>
          <a:p>
            <a:pPr marL="457200" indent="-457200" algn="just">
              <a:buFont typeface="Wingdings" panose="05000000000000000000" pitchFamily="2" charset="2"/>
              <a:buChar char="Ø"/>
            </a:pPr>
            <a:r>
              <a:rPr lang="en-US" sz="2000" dirty="0">
                <a:latin typeface="Bookman Old Style" panose="02050604050505020204" pitchFamily="18" charset="0"/>
                <a:cs typeface="Times New Roman" panose="02020603050405020304" pitchFamily="18" charset="0"/>
              </a:rPr>
              <a:t>The idea of “Direct-quadrature Control Method To Simulate A 3 Phase Grid Connected Inverter Using </a:t>
            </a:r>
            <a:r>
              <a:rPr lang="en-US" sz="2000" dirty="0" err="1">
                <a:latin typeface="Bookman Old Style" panose="02050604050505020204" pitchFamily="18" charset="0"/>
                <a:cs typeface="Times New Roman" panose="02020603050405020304" pitchFamily="18" charset="0"/>
              </a:rPr>
              <a:t>Matlab</a:t>
            </a:r>
            <a:r>
              <a:rPr lang="en-US" sz="2000" dirty="0">
                <a:latin typeface="Bookman Old Style" panose="02050604050505020204" pitchFamily="18" charset="0"/>
                <a:cs typeface="Times New Roman" panose="02020603050405020304" pitchFamily="18" charset="0"/>
              </a:rPr>
              <a:t>”</a:t>
            </a:r>
            <a:r>
              <a:rPr lang="en-US" sz="2000" dirty="0">
                <a:latin typeface="Bookman Old Style" panose="02050604050505020204" pitchFamily="18" charset="0"/>
                <a:ea typeface="+mn-lt"/>
                <a:cs typeface="Times New Roman" panose="02020603050405020304" pitchFamily="18" charset="0"/>
              </a:rPr>
              <a:t> is reference to the article  entitled </a:t>
            </a:r>
            <a:r>
              <a:rPr lang="en-IN" sz="2000" b="0" i="0" dirty="0">
                <a:solidFill>
                  <a:srgbClr val="222222"/>
                </a:solidFill>
                <a:effectLst/>
                <a:latin typeface="Bookman Old Style" panose="02050604050505020204" pitchFamily="18" charset="0"/>
                <a:cs typeface="Times New Roman" panose="02020603050405020304" pitchFamily="18" charset="0"/>
              </a:rPr>
              <a:t>Choi, W., Morris, C., &amp; </a:t>
            </a:r>
            <a:r>
              <a:rPr lang="en-IN" sz="2000" b="0" i="0" dirty="0" err="1">
                <a:solidFill>
                  <a:srgbClr val="222222"/>
                </a:solidFill>
                <a:effectLst/>
                <a:latin typeface="Bookman Old Style" panose="02050604050505020204" pitchFamily="18" charset="0"/>
                <a:cs typeface="Times New Roman" panose="02020603050405020304" pitchFamily="18" charset="0"/>
              </a:rPr>
              <a:t>Sarlioglu</a:t>
            </a:r>
            <a:r>
              <a:rPr lang="en-IN" sz="2000" b="0" i="0" dirty="0">
                <a:solidFill>
                  <a:srgbClr val="222222"/>
                </a:solidFill>
                <a:effectLst/>
                <a:latin typeface="Bookman Old Style" panose="02050604050505020204" pitchFamily="18" charset="0"/>
                <a:cs typeface="Times New Roman" panose="02020603050405020304" pitchFamily="18" charset="0"/>
              </a:rPr>
              <a:t>, B. (2016, February). Modelling three-phase grid-connected inverter system using complex vector in synchronous </a:t>
            </a:r>
            <a:r>
              <a:rPr lang="en-IN" sz="2000" dirty="0" err="1">
                <a:solidFill>
                  <a:srgbClr val="222222"/>
                </a:solidFill>
                <a:latin typeface="Bookman Old Style" panose="02050604050505020204" pitchFamily="18" charset="0"/>
                <a:cs typeface="Times New Roman" panose="02020603050405020304" pitchFamily="18" charset="0"/>
              </a:rPr>
              <a:t>dq</a:t>
            </a:r>
            <a:r>
              <a:rPr lang="en-IN" sz="2000" b="0" i="0" dirty="0">
                <a:solidFill>
                  <a:srgbClr val="222222"/>
                </a:solidFill>
                <a:effectLst/>
                <a:latin typeface="Bookman Old Style" panose="02050604050505020204" pitchFamily="18" charset="0"/>
                <a:cs typeface="Times New Roman" panose="02020603050405020304" pitchFamily="18" charset="0"/>
              </a:rPr>
              <a:t> reference frame and analysis on the influence of tuning parameters of synchronous frame PI controller. In </a:t>
            </a:r>
            <a:r>
              <a:rPr lang="en-IN" sz="2000" b="0" i="1" dirty="0">
                <a:solidFill>
                  <a:srgbClr val="222222"/>
                </a:solidFill>
                <a:effectLst/>
                <a:latin typeface="Bookman Old Style" panose="02050604050505020204" pitchFamily="18" charset="0"/>
                <a:cs typeface="Times New Roman" panose="02020603050405020304" pitchFamily="18" charset="0"/>
              </a:rPr>
              <a:t>2016 IEEE Power and Energy Conference at Illinois (PECI)</a:t>
            </a:r>
            <a:r>
              <a:rPr lang="en-IN" sz="2000" b="0" i="0" dirty="0">
                <a:solidFill>
                  <a:srgbClr val="222222"/>
                </a:solidFill>
                <a:effectLst/>
                <a:latin typeface="Bookman Old Style" panose="02050604050505020204" pitchFamily="18" charset="0"/>
                <a:cs typeface="Times New Roman" panose="02020603050405020304" pitchFamily="18" charset="0"/>
              </a:rPr>
              <a:t> (pp. 1-8). IEEE.</a:t>
            </a:r>
          </a:p>
          <a:p>
            <a:pPr algn="just"/>
            <a:endParaRPr lang="en-IN" sz="2000" b="0" i="0" dirty="0">
              <a:solidFill>
                <a:srgbClr val="222222"/>
              </a:solidFill>
              <a:effectLst/>
              <a:latin typeface="Bookman Old Style" panose="02050604050505020204" pitchFamily="18" charset="0"/>
              <a:cs typeface="Times New Roman" panose="02020603050405020304" pitchFamily="18" charset="0"/>
            </a:endParaRPr>
          </a:p>
          <a:p>
            <a:pPr marL="457200" indent="-457200" algn="just">
              <a:buFont typeface="Wingdings" panose="05000000000000000000" pitchFamily="2" charset="2"/>
              <a:buChar char="Ø"/>
            </a:pPr>
            <a:r>
              <a:rPr lang="en-IN" sz="2000" b="0" i="0" dirty="0">
                <a:solidFill>
                  <a:srgbClr val="222222"/>
                </a:solidFill>
                <a:effectLst/>
                <a:latin typeface="Bookman Old Style" panose="02050604050505020204" pitchFamily="18" charset="0"/>
                <a:cs typeface="Times New Roman" panose="02020603050405020304" pitchFamily="18" charset="0"/>
              </a:rPr>
              <a:t> </a:t>
            </a:r>
            <a:r>
              <a:rPr lang="en-IN" sz="2000" dirty="0">
                <a:latin typeface="Bookman Old Style" panose="02050604050505020204" pitchFamily="18" charset="0"/>
                <a:cs typeface="Times New Roman" panose="02020603050405020304" pitchFamily="18" charset="0"/>
              </a:rPr>
              <a:t>The information about MPPT Techniques for PV Systems is referred to the paper “</a:t>
            </a:r>
            <a:r>
              <a:rPr lang="en-US" sz="2000" b="0" i="0" dirty="0" err="1">
                <a:solidFill>
                  <a:srgbClr val="222222"/>
                </a:solidFill>
                <a:effectLst/>
                <a:latin typeface="Bookman Old Style" panose="02050604050505020204" pitchFamily="18" charset="0"/>
                <a:cs typeface="Times New Roman" panose="02020603050405020304" pitchFamily="18" charset="0"/>
              </a:rPr>
              <a:t>Beriber</a:t>
            </a:r>
            <a:r>
              <a:rPr lang="en-US" sz="2000" b="0" i="0" dirty="0">
                <a:solidFill>
                  <a:srgbClr val="222222"/>
                </a:solidFill>
                <a:effectLst/>
                <a:latin typeface="Bookman Old Style" panose="02050604050505020204" pitchFamily="18" charset="0"/>
                <a:cs typeface="Times New Roman" panose="02020603050405020304" pitchFamily="18" charset="0"/>
              </a:rPr>
              <a:t>, D., &amp; Talha, A. (2013, May). MPPT techniques for PV systems. In </a:t>
            </a:r>
            <a:r>
              <a:rPr lang="en-US" sz="2000" b="0" i="1" dirty="0">
                <a:solidFill>
                  <a:srgbClr val="222222"/>
                </a:solidFill>
                <a:effectLst/>
                <a:latin typeface="Bookman Old Style" panose="02050604050505020204" pitchFamily="18" charset="0"/>
                <a:cs typeface="Times New Roman" panose="02020603050405020304" pitchFamily="18" charset="0"/>
              </a:rPr>
              <a:t>4th International conference on power engineering, energy and electrical drives</a:t>
            </a:r>
            <a:r>
              <a:rPr lang="en-US" sz="2000" b="0" i="0" dirty="0">
                <a:solidFill>
                  <a:srgbClr val="222222"/>
                </a:solidFill>
                <a:effectLst/>
                <a:latin typeface="Bookman Old Style" panose="02050604050505020204" pitchFamily="18" charset="0"/>
                <a:cs typeface="Times New Roman" panose="02020603050405020304" pitchFamily="18" charset="0"/>
              </a:rPr>
              <a:t> (pp. 1437-1442). IEEE”.</a:t>
            </a:r>
            <a:endParaRPr lang="en-IN" sz="2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86895089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1207</Words>
  <Application>Microsoft Office PowerPoint</Application>
  <PresentationFormat>On-screen Show (4:3)</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c:creator>
  <cp:lastModifiedBy>akhila A</cp:lastModifiedBy>
  <cp:revision>38</cp:revision>
  <dcterms:created xsi:type="dcterms:W3CDTF">2022-12-20T06:26:02Z</dcterms:created>
  <dcterms:modified xsi:type="dcterms:W3CDTF">2023-06-26T13:26:47Z</dcterms:modified>
</cp:coreProperties>
</file>