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9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6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5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663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1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20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1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1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5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0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6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1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4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7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3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5EA0FC-9739-428D-AB70-76C81A1BCEC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73F7-38DC-4EEB-9545-D2245E430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8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1A60-256F-03B9-0AD7-0B67B5351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2"/>
            <a:ext cx="9001462" cy="3175317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DXC REALTIME</a:t>
            </a:r>
            <a:b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13E6F-1F17-A088-FBF0-F282BC722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521200"/>
            <a:ext cx="9001462" cy="1402080"/>
          </a:xfrm>
        </p:spPr>
        <p:txBody>
          <a:bodyPr/>
          <a:lstStyle/>
          <a:p>
            <a:pPr algn="l"/>
            <a:r>
              <a:rPr lang="en-US" dirty="0"/>
              <a:t>Presented by:</a:t>
            </a:r>
          </a:p>
          <a:p>
            <a:pPr algn="l"/>
            <a:r>
              <a:rPr lang="en-US" dirty="0"/>
              <a:t>Name : Konakalla Akhila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46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64EE-EF29-70D7-A330-266BC726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6239"/>
            <a:ext cx="10353762" cy="2245361"/>
          </a:xfrm>
        </p:spPr>
        <p:txBody>
          <a:bodyPr>
            <a:normAutofit fontScale="90000"/>
          </a:bodyPr>
          <a:lstStyle/>
          <a:p>
            <a:pPr marL="63500" marR="118110" algn="l">
              <a:lnSpc>
                <a:spcPct val="107000"/>
              </a:lnSpc>
              <a:spcBef>
                <a:spcPts val="940"/>
              </a:spcBef>
              <a:spcAft>
                <a:spcPts val="0"/>
              </a:spcAft>
            </a:pPr>
            <a: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Step-13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ahead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b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7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tep-14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these steps come back to </a:t>
            </a:r>
            <a:r>
              <a:rPr lang="en-US" sz="22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data factory lab.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we</a:t>
            </a:r>
            <a:r>
              <a:rPr lang="en-US" sz="22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create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pipeline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blob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feed</a:t>
            </a:r>
            <a:r>
              <a:rPr lang="en-US" sz="2200" cap="none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database.</a:t>
            </a:r>
            <a:br>
              <a:rPr lang="en-IN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ingest.</a:t>
            </a:r>
            <a:br>
              <a:rPr lang="en-IN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F4AF-4CB2-A0F2-2595-8851E452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41600"/>
            <a:ext cx="10353761" cy="3962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image29.jpeg">
            <a:extLst>
              <a:ext uri="{FF2B5EF4-FFF2-40B4-BE49-F238E27FC236}">
                <a16:creationId xmlns:a16="http://schemas.microsoft.com/office/drawing/2014/main" id="{02D689AC-646C-8C36-EC1D-597BDBB083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9120" y="2946401"/>
            <a:ext cx="7924800" cy="33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7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1A46-E730-EA4B-D3BA-DCC9FBBB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8641"/>
            <a:ext cx="10353762" cy="1270000"/>
          </a:xfrm>
        </p:spPr>
        <p:txBody>
          <a:bodyPr/>
          <a:lstStyle/>
          <a:p>
            <a:pPr algn="l"/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Step-15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blob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</a:t>
            </a:r>
            <a:r>
              <a:rPr lang="en-US" sz="20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linked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file.</a:t>
            </a:r>
            <a:r>
              <a:rPr lang="en-US" sz="20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20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cap="none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we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created in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click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create.</a:t>
            </a:r>
            <a:br>
              <a:rPr lang="en-IN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29B1D-0D59-E277-C21F-B22555FC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47520"/>
            <a:ext cx="10353761" cy="45008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image30.jpeg">
            <a:extLst>
              <a:ext uri="{FF2B5EF4-FFF2-40B4-BE49-F238E27FC236}">
                <a16:creationId xmlns:a16="http://schemas.microsoft.com/office/drawing/2014/main" id="{90072C3D-B352-4C12-1EDC-AB3759531E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8480" y="2083752"/>
            <a:ext cx="8229600" cy="36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1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E825-0B68-92B1-6A8B-7AF8AE39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2240"/>
            <a:ext cx="10353762" cy="2510941"/>
          </a:xfrm>
        </p:spPr>
        <p:txBody>
          <a:bodyPr>
            <a:normAutofit fontScale="90000"/>
          </a:bodyPr>
          <a:lstStyle/>
          <a:p>
            <a:pPr algn="l">
              <a:spcBef>
                <a:spcPts val="40"/>
              </a:spcBef>
            </a:pP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Step-16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source type as blob storage and connection name that we</a:t>
            </a:r>
            <a:r>
              <a:rPr lang="en-US" sz="22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created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</a:t>
            </a:r>
            <a:r>
              <a:rPr lang="en-US" sz="2200" cap="none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step.</a:t>
            </a:r>
            <a:r>
              <a:rPr lang="en-US" sz="2200" cap="none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recursively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options.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next.</a:t>
            </a:r>
            <a:b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7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tep-17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in the next step we will link the data factory with </a:t>
            </a:r>
            <a:r>
              <a:rPr lang="en-US" sz="22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200" cap="none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database.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 the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2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connection</a:t>
            </a:r>
            <a: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IN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6B35-D52C-D921-43CA-0FEE70856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40000"/>
            <a:ext cx="10353761" cy="39827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image33.jpeg">
            <a:extLst>
              <a:ext uri="{FF2B5EF4-FFF2-40B4-BE49-F238E27FC236}">
                <a16:creationId xmlns:a16="http://schemas.microsoft.com/office/drawing/2014/main" id="{498D9323-AA73-74E2-53AD-53977C59837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2800" y="2653180"/>
            <a:ext cx="8707119" cy="35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9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6F62-48CF-627A-4F40-0B7AC08E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9281"/>
            <a:ext cx="10353762" cy="1351280"/>
          </a:xfrm>
        </p:spPr>
        <p:txBody>
          <a:bodyPr>
            <a:normAutofit/>
          </a:bodyPr>
          <a:lstStyle/>
          <a:p>
            <a:pPr algn="l"/>
            <a:r>
              <a:rPr lang="en-US" sz="2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Step-18</a:t>
            </a:r>
            <a:br>
              <a:rPr lang="en-US" sz="1800" dirty="0"/>
            </a:br>
            <a:r>
              <a:rPr lang="en-US" sz="2000" cap="none" dirty="0">
                <a:effectLst/>
                <a:latin typeface="Times New Roman" panose="02020603050405020304" pitchFamily="18" charset="0"/>
              </a:rPr>
              <a:t>C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hoose the file name you want to see in the </a:t>
            </a:r>
            <a:r>
              <a:rPr lang="en-US" sz="20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database. click</a:t>
            </a:r>
            <a:r>
              <a:rPr lang="en-US" sz="2000" cap="none" spc="-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 .Now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stage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pipeline,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next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881F-1AC8-D64E-0A31-E9325A350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960881"/>
            <a:ext cx="10353761" cy="38361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image35.jpeg">
            <a:extLst>
              <a:ext uri="{FF2B5EF4-FFF2-40B4-BE49-F238E27FC236}">
                <a16:creationId xmlns:a16="http://schemas.microsoft.com/office/drawing/2014/main" id="{271F0747-5F9C-6CEA-15EC-9859961FCA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8160" y="2090738"/>
            <a:ext cx="7863839" cy="32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CE9D-73E8-B4C5-3E59-0F5F890F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51279"/>
          </a:xfrm>
        </p:spPr>
        <p:txBody>
          <a:bodyPr>
            <a:normAutofit/>
          </a:bodyPr>
          <a:lstStyle/>
          <a:p>
            <a:pPr algn="l"/>
            <a: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Step-19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Validate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data, connection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forwards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next.</a:t>
            </a:r>
            <a:br>
              <a:rPr lang="en-IN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AEBC4-6D46-7157-F686-E12E60AC9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062480"/>
            <a:ext cx="10353761" cy="375484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image36.jpeg">
            <a:extLst>
              <a:ext uri="{FF2B5EF4-FFF2-40B4-BE49-F238E27FC236}">
                <a16:creationId xmlns:a16="http://schemas.microsoft.com/office/drawing/2014/main" id="{782EE5DE-65E1-DD80-A925-E6B27B4BA1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9120" y="2377440"/>
            <a:ext cx="8260080" cy="32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2564-C947-86EB-9C5E-96D5DA09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2468880"/>
          </a:xfrm>
        </p:spPr>
        <p:txBody>
          <a:bodyPr/>
          <a:lstStyle/>
          <a:p>
            <a:pPr algn="l"/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Step-20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Trigger</a:t>
            </a:r>
            <a:r>
              <a:rPr lang="en-US" sz="20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pipeline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manually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towards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sz="2000" cap="none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pipeline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successfully</a:t>
            </a:r>
            <a:r>
              <a:rPr lang="en-US" sz="2000" cap="none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 navigate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towards </a:t>
            </a:r>
            <a:r>
              <a:rPr lang="en-US" sz="20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2000" cap="none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br>
              <a:rPr lang="en-IN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0A819-C6B4-588D-207B-8B8115A56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438400"/>
            <a:ext cx="10353761" cy="405383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image38.jpeg">
            <a:extLst>
              <a:ext uri="{FF2B5EF4-FFF2-40B4-BE49-F238E27FC236}">
                <a16:creationId xmlns:a16="http://schemas.microsoft.com/office/drawing/2014/main" id="{9D1E05AC-6C60-13D6-EA78-CFA45394D5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661920"/>
            <a:ext cx="7386320" cy="36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5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328D-72B1-DAFB-C961-F8CCDAF7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110480"/>
          </a:xfrm>
        </p:spPr>
        <p:txBody>
          <a:bodyPr/>
          <a:lstStyle/>
          <a:p>
            <a:pPr marL="63500" marR="128270" algn="l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Result: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this project we were successful in creating a</a:t>
            </a:r>
            <a:r>
              <a:rPr lang="en-US" sz="24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pipeline that will validate and copy the blob data into the </a:t>
            </a:r>
            <a:r>
              <a:rPr lang="en-US" sz="24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400" cap="none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using</a:t>
            </a:r>
            <a:r>
              <a:rPr lang="en-US" sz="24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4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</a:t>
            </a:r>
            <a:br>
              <a:rPr lang="en-IN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 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blob data is being successfully validated </a:t>
            </a:r>
            <a:r>
              <a:rPr lang="en-US" sz="2400" cap="none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stored</a:t>
            </a:r>
            <a:r>
              <a:rPr lang="en-US" sz="24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4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4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A9283-966C-6235-AE88-201AC2B36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913795" y="5797005"/>
            <a:ext cx="10353761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76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4254-9513-F2F7-05DF-23117BBC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50241"/>
            <a:ext cx="10353762" cy="944880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EFBD-FE79-5236-32E7-A9519D357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595121"/>
            <a:ext cx="10353761" cy="420188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Morgan Data Platform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92E8-DE32-EEA4-C4CD-7D0010EA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9280"/>
            <a:ext cx="10353762" cy="549656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24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cap="none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databricks</a:t>
            </a:r>
            <a:b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2.C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reate</a:t>
            </a:r>
            <a:r>
              <a:rPr lang="en-US" sz="2400" cap="none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</a:t>
            </a:r>
            <a:r>
              <a:rPr lang="en-US" sz="2400" b="1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b="1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400" b="1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databricks</a:t>
            </a:r>
            <a:b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3.Add notebook in </a:t>
            </a:r>
            <a:r>
              <a:rPr lang="en-US" sz="2400" b="1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databricks</a:t>
            </a: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implement</a:t>
            </a:r>
            <a:r>
              <a:rPr lang="en-US" sz="2400" cap="none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logic</a:t>
            </a:r>
            <a:br>
              <a:rPr lang="en-IN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zure</a:t>
            </a:r>
            <a:r>
              <a:rPr lang="en-US" sz="2400" b="1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b="1" cap="none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</a:t>
            </a:r>
            <a:r>
              <a:rPr lang="en-US" sz="2400" b="1" cap="none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</a:t>
            </a:r>
            <a:r>
              <a:rPr lang="en-US" sz="24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morgan</a:t>
            </a:r>
            <a:b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5.C</a:t>
            </a: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reate azure </a:t>
            </a:r>
            <a:r>
              <a:rPr lang="en-US" sz="2400" b="1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databricks</a:t>
            </a:r>
            <a:r>
              <a:rPr lang="en-US" sz="24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linked service in</a:t>
            </a:r>
            <a:r>
              <a:rPr lang="en-US" sz="2400" cap="none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adf</a:t>
            </a:r>
            <a:br>
              <a:rPr lang="en-IN" sz="24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D226C-5E09-8EB6-A961-87A72BCB5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28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0B32-D17E-8C0E-B319-FA5FD53F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812801"/>
          </a:xfrm>
        </p:spPr>
        <p:txBody>
          <a:bodyPr>
            <a:normAutofit/>
          </a:bodyPr>
          <a:lstStyle/>
          <a:p>
            <a:pPr algn="l"/>
            <a:r>
              <a:rPr lang="en-IN" sz="24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A8CD-FC9E-5824-FF1A-87CFA429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148080"/>
            <a:ext cx="10353761" cy="4648926"/>
          </a:xfrm>
        </p:spPr>
        <p:txBody>
          <a:bodyPr/>
          <a:lstStyle/>
          <a:p>
            <a:pPr marL="63500" marR="528955" algn="l">
              <a:lnSpc>
                <a:spcPct val="107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Microsoft azure and create account for Data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Azure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Bricks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algn="l">
              <a:spcBef>
                <a:spcPts val="8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open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Bricks.</a:t>
            </a:r>
          </a:p>
          <a:p>
            <a:pPr marL="63500" algn="l">
              <a:spcBef>
                <a:spcPts val="81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>
              <a:spcBef>
                <a:spcPts val="81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>
              <a:spcBef>
                <a:spcPts val="81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>
              <a:spcBef>
                <a:spcPts val="81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>
              <a:spcBef>
                <a:spcPts val="81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>
              <a:spcBef>
                <a:spcPts val="81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>
              <a:spcBef>
                <a:spcPts val="81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>
              <a:spcBef>
                <a:spcPts val="81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43.jpeg" descr="A screenshot of a computer  Description automatically generated">
            <a:extLst>
              <a:ext uri="{FF2B5EF4-FFF2-40B4-BE49-F238E27FC236}">
                <a16:creationId xmlns:a16="http://schemas.microsoft.com/office/drawing/2014/main" id="{ECB92C58-A404-D49E-701A-4E78093AA3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640" y="2305140"/>
            <a:ext cx="8757919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9971-4041-A5CA-1BB3-C87E8432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A027-B375-BC07-2C92-8BEB198A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280"/>
            <a:ext cx="10682288" cy="4897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Vehicles: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 has a third party IOT device which will send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telementry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over the AWS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move data from third party AWS to general motor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validate the JSON sometimes it will be incomplete or wrong JSON which need to be rejected.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JSON got validated this data would be stored in SQL database which will further utilized by data science team.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58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8304-0A45-C44B-EBD9-BECBF82E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5815"/>
            <a:ext cx="10353762" cy="875179"/>
          </a:xfrm>
        </p:spPr>
        <p:txBody>
          <a:bodyPr/>
          <a:lstStyle/>
          <a:p>
            <a:pPr algn="l"/>
            <a:r>
              <a:rPr lang="en-IN" sz="24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15D0C-1D75-31DA-230F-02346F6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894080"/>
            <a:ext cx="10353761" cy="4902926"/>
          </a:xfrm>
        </p:spPr>
        <p:txBody>
          <a:bodyPr/>
          <a:lstStyle/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 into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Bricks.</a:t>
            </a: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44.jpeg" descr="Graphical user interface, text, application, email  Description automatically generated">
            <a:extLst>
              <a:ext uri="{FF2B5EF4-FFF2-40B4-BE49-F238E27FC236}">
                <a16:creationId xmlns:a16="http://schemas.microsoft.com/office/drawing/2014/main" id="{4A81F1B3-302F-F2DD-AF8E-0F5DB09D0F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0480" y="1920240"/>
            <a:ext cx="9652000" cy="41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9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874F-CFF5-2525-4B0A-9336B3E5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792480"/>
          </a:xfrm>
        </p:spPr>
        <p:txBody>
          <a:bodyPr/>
          <a:lstStyle/>
          <a:p>
            <a:pPr algn="l"/>
            <a:r>
              <a:rPr lang="en-IN" sz="24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D045D-DD45-EBCC-1574-31FDDB68C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402081"/>
            <a:ext cx="10353761" cy="4394925"/>
          </a:xfrm>
        </p:spPr>
        <p:txBody>
          <a:bodyPr/>
          <a:lstStyle/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details.</a:t>
            </a:r>
          </a:p>
          <a:p>
            <a:pPr algn="l"/>
            <a:endParaRPr lang="en-IN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image45.jpeg" descr="Graphical user interface, text  Description automatically generated">
            <a:extLst>
              <a:ext uri="{FF2B5EF4-FFF2-40B4-BE49-F238E27FC236}">
                <a16:creationId xmlns:a16="http://schemas.microsoft.com/office/drawing/2014/main" id="{8EEFC81E-5A7B-E2AF-151B-8A03B6F992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3360" y="2097404"/>
            <a:ext cx="8514079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7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6E9C-4FD6-5032-977C-B83C571E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883920"/>
          </a:xfrm>
        </p:spPr>
        <p:txBody>
          <a:bodyPr/>
          <a:lstStyle/>
          <a:p>
            <a:pPr algn="l"/>
            <a:r>
              <a:rPr lang="en-IN" sz="24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8C1F-26C5-C4C6-C560-7420D7512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422400"/>
            <a:ext cx="10353761" cy="4374606"/>
          </a:xfrm>
        </p:spPr>
        <p:txBody>
          <a:bodyPr/>
          <a:lstStyle/>
          <a:p>
            <a:pPr marL="63500" algn="l">
              <a:spcBef>
                <a:spcPts val="176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permission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connectivity.</a:t>
            </a:r>
          </a:p>
          <a:p>
            <a:pPr marL="63500" algn="l">
              <a:spcBef>
                <a:spcPts val="176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algn="l">
              <a:spcBef>
                <a:spcPts val="176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algn="l">
              <a:spcBef>
                <a:spcPts val="176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algn="l">
              <a:spcBef>
                <a:spcPts val="176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algn="l">
              <a:spcBef>
                <a:spcPts val="176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algn="l">
              <a:spcBef>
                <a:spcPts val="176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46.jpeg" descr="Graphical user interface, text, application, email  Description automatically generated">
            <a:extLst>
              <a:ext uri="{FF2B5EF4-FFF2-40B4-BE49-F238E27FC236}">
                <a16:creationId xmlns:a16="http://schemas.microsoft.com/office/drawing/2014/main" id="{5E8EDDFA-5808-483A-FC29-1E68945F48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640" y="2126614"/>
            <a:ext cx="8961120" cy="35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77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CAAA-2D12-4BBB-0E50-26668641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791255"/>
            <a:ext cx="10353762" cy="5618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6152A-CB2E-ED06-4B5D-75D65F39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863600"/>
            <a:ext cx="3298956" cy="955040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053DB-1C8B-1DB3-7AAF-E1047EE2A8B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4" y="1818640"/>
            <a:ext cx="3298956" cy="3972560"/>
          </a:xfrm>
        </p:spPr>
        <p:txBody>
          <a:bodyPr/>
          <a:lstStyle/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create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DataBricks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</a:p>
          <a:p>
            <a:pPr algn="l"/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33ECD-D352-1BBF-1E24-3F0FC2BC5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4878" y="467360"/>
            <a:ext cx="3298558" cy="1168400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ADDE43-0889-2A44-4BC3-A07532222F9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4878" y="1635760"/>
            <a:ext cx="3299821" cy="4155440"/>
          </a:xfrm>
        </p:spPr>
        <p:txBody>
          <a:bodyPr/>
          <a:lstStyle/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the deployment is done Navigate towards “Go to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Resource”.</a:t>
            </a:r>
          </a:p>
          <a:p>
            <a:pPr algn="l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00C605-E04F-5F3C-FC76-FBA965F63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4086" y="898356"/>
            <a:ext cx="3291211" cy="772160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7EFC25-61E7-F0E6-BDF9-7F5A191042C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6346" y="1635760"/>
            <a:ext cx="3291211" cy="4155440"/>
          </a:xfrm>
        </p:spPr>
        <p:txBody>
          <a:bodyPr/>
          <a:lstStyle/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Launch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Workspace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image47.jpeg" descr="Graphical user interface, text, application  Description automatically generated">
            <a:extLst>
              <a:ext uri="{FF2B5EF4-FFF2-40B4-BE49-F238E27FC236}">
                <a16:creationId xmlns:a16="http://schemas.microsoft.com/office/drawing/2014/main" id="{A14F94C7-EA72-9287-046B-804C0ACC09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4443" y="2499972"/>
            <a:ext cx="2824597" cy="3067708"/>
          </a:xfrm>
          <a:prstGeom prst="rect">
            <a:avLst/>
          </a:prstGeom>
        </p:spPr>
      </p:pic>
      <p:pic>
        <p:nvPicPr>
          <p:cNvPr id="10" name="image48.jpeg" descr="Graphical user interface, text, application, email  Description automatically generated">
            <a:extLst>
              <a:ext uri="{FF2B5EF4-FFF2-40B4-BE49-F238E27FC236}">
                <a16:creationId xmlns:a16="http://schemas.microsoft.com/office/drawing/2014/main" id="{2590A700-5C9E-1903-6B05-435236438F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1349" y="2804161"/>
            <a:ext cx="2863691" cy="2870274"/>
          </a:xfrm>
          <a:prstGeom prst="rect">
            <a:avLst/>
          </a:prstGeom>
        </p:spPr>
      </p:pic>
      <p:pic>
        <p:nvPicPr>
          <p:cNvPr id="11" name="image50.jpeg" descr="Graphical user interface, application, Teams  Description automatically generated">
            <a:extLst>
              <a:ext uri="{FF2B5EF4-FFF2-40B4-BE49-F238E27FC236}">
                <a16:creationId xmlns:a16="http://schemas.microsoft.com/office/drawing/2014/main" id="{E37CEA69-890B-DB07-214D-D51577F6CB3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63840" y="2217007"/>
            <a:ext cx="3506787" cy="35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C811-03F1-5F4B-4CBC-E7F187FF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4" y="-791258"/>
            <a:ext cx="10353762" cy="13085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5D39-64D9-EFC6-DC00-73F28060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843280"/>
            <a:ext cx="3298956" cy="915624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8C85B-6B80-B810-488D-06C87FC0953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4" y="1910080"/>
            <a:ext cx="3298956" cy="3881120"/>
          </a:xfrm>
        </p:spPr>
        <p:txBody>
          <a:bodyPr/>
          <a:lstStyle/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work upon.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74983-989B-048D-6290-457196394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4878" y="345440"/>
            <a:ext cx="3298558" cy="1433783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63F08B-E8BE-8469-A730-8AC86F7E422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4878" y="1910080"/>
            <a:ext cx="3299821" cy="3881120"/>
          </a:xfrm>
        </p:spPr>
        <p:txBody>
          <a:bodyPr/>
          <a:lstStyle/>
          <a:p>
            <a:pPr marL="63500" marR="116205" algn="l">
              <a:lnSpc>
                <a:spcPct val="107000"/>
              </a:lnSpc>
              <a:spcBef>
                <a:spcPts val="82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the necessary credentials for the cluster and click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create.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905B31-6082-781B-78A7-87567B27D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298" y="338102"/>
            <a:ext cx="3291211" cy="728698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06AF12-173C-3AFA-82DE-ADC8CE57CB2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6346" y="1168400"/>
            <a:ext cx="3291211" cy="4622800"/>
          </a:xfrm>
        </p:spPr>
        <p:txBody>
          <a:bodyPr/>
          <a:lstStyle/>
          <a:p>
            <a:pPr marL="63500" marR="123190" algn="l">
              <a:lnSpc>
                <a:spcPct val="107000"/>
              </a:lnSpc>
              <a:spcBef>
                <a:spcPts val="3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creating a new cluster, we need a notebook that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incoming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databricks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63500" marR="123190" algn="l">
              <a:lnSpc>
                <a:spcPct val="107000"/>
              </a:lnSpc>
              <a:spcBef>
                <a:spcPts val="31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image51.jpeg" descr="Graphical user interface, application  Description automatically generated">
            <a:extLst>
              <a:ext uri="{FF2B5EF4-FFF2-40B4-BE49-F238E27FC236}">
                <a16:creationId xmlns:a16="http://schemas.microsoft.com/office/drawing/2014/main" id="{A47CD2C5-A445-700B-D738-27E097533B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640" y="2865904"/>
            <a:ext cx="2987040" cy="2694940"/>
          </a:xfrm>
          <a:prstGeom prst="rect">
            <a:avLst/>
          </a:prstGeom>
        </p:spPr>
      </p:pic>
      <p:pic>
        <p:nvPicPr>
          <p:cNvPr id="10" name="image52.jpeg" descr="A screenshot of a computer  Description automatically generated">
            <a:extLst>
              <a:ext uri="{FF2B5EF4-FFF2-40B4-BE49-F238E27FC236}">
                <a16:creationId xmlns:a16="http://schemas.microsoft.com/office/drawing/2014/main" id="{CF38C4CC-A840-0B22-DAB3-44421C6FB2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4564" y="3105150"/>
            <a:ext cx="3069836" cy="2686050"/>
          </a:xfrm>
          <a:prstGeom prst="rect">
            <a:avLst/>
          </a:prstGeom>
        </p:spPr>
      </p:pic>
      <p:pic>
        <p:nvPicPr>
          <p:cNvPr id="11" name="image52.jpeg" descr="A screenshot of a computer  Description automatically generated">
            <a:extLst>
              <a:ext uri="{FF2B5EF4-FFF2-40B4-BE49-F238E27FC236}">
                <a16:creationId xmlns:a16="http://schemas.microsoft.com/office/drawing/2014/main" id="{4E253A80-ACCE-B072-D3F8-5BE32714DE2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8160" y="2839822"/>
            <a:ext cx="3388677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72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1F4-84C2-C9C5-E21D-61924E6B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-1087119"/>
            <a:ext cx="10353761" cy="60959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E548-ED61-6EF4-4FDD-0A876F154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741680"/>
            <a:ext cx="4879199" cy="1066800"/>
          </a:xfrm>
        </p:spPr>
        <p:txBody>
          <a:bodyPr/>
          <a:lstStyle/>
          <a:p>
            <a:r>
              <a:rPr lang="en-IN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3CE46-AF64-1608-A728-1BEBA7040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2098480"/>
            <a:ext cx="5107208" cy="37028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some operation or do the logic building in the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notebook.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09408-886B-0209-C4C1-889DECD5A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3" y="416560"/>
            <a:ext cx="4865554" cy="1188720"/>
          </a:xfrm>
        </p:spPr>
        <p:txBody>
          <a:bodyPr/>
          <a:lstStyle/>
          <a:p>
            <a:r>
              <a:rPr lang="en-IN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4FE1C-B0C1-B5C7-C568-86BCF4E57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5280"/>
            <a:ext cx="5095357" cy="4185920"/>
          </a:xfrm>
        </p:spPr>
        <p:txBody>
          <a:bodyPr/>
          <a:lstStyle/>
          <a:p>
            <a:pPr marL="0" marR="706120" indent="0">
              <a:lnSpc>
                <a:spcPct val="107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our notebook is ready to be linked and executed in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Data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image53.jpeg" descr="Graphical user interface, text, application, email  Description automatically generated">
            <a:extLst>
              <a:ext uri="{FF2B5EF4-FFF2-40B4-BE49-F238E27FC236}">
                <a16:creationId xmlns:a16="http://schemas.microsoft.com/office/drawing/2014/main" id="{6AC50CC9-CC38-CCD1-EE9E-25C0788BB7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4443" y="2912232"/>
            <a:ext cx="4622917" cy="2646045"/>
          </a:xfrm>
          <a:prstGeom prst="rect">
            <a:avLst/>
          </a:prstGeom>
        </p:spPr>
      </p:pic>
      <p:pic>
        <p:nvPicPr>
          <p:cNvPr id="10" name="image54.jpeg" descr="A screenshot of a computer  Description automatically generated">
            <a:extLst>
              <a:ext uri="{FF2B5EF4-FFF2-40B4-BE49-F238E27FC236}">
                <a16:creationId xmlns:a16="http://schemas.microsoft.com/office/drawing/2014/main" id="{515DB0F0-03B1-9F87-66FB-204FECB8CB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3495" y="3128010"/>
            <a:ext cx="5322570" cy="26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66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0E1-6DDC-F993-57CD-CE144D9F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-243840"/>
            <a:ext cx="10353762" cy="2438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7F91-DFA0-5CC5-485C-6DB3B78F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94640"/>
            <a:ext cx="10353761" cy="6035040"/>
          </a:xfrm>
        </p:spPr>
        <p:txBody>
          <a:bodyPr/>
          <a:lstStyle/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 on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Factory.</a:t>
            </a:r>
          </a:p>
          <a:p>
            <a:pPr marL="63500" algn="l">
              <a:spcBef>
                <a:spcPts val="32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 account.</a:t>
            </a:r>
          </a:p>
          <a:p>
            <a:pPr marL="63500" algn="l">
              <a:spcBef>
                <a:spcPts val="32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algn="l">
              <a:spcBef>
                <a:spcPts val="32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deployment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done,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to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“Go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resource”.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algn="l">
              <a:spcBef>
                <a:spcPts val="320"/>
              </a:spcBef>
              <a:spcAft>
                <a:spcPts val="0"/>
              </a:spcAft>
            </a:pPr>
            <a:r>
              <a:rPr lang="en-IN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Step-13</a:t>
            </a:r>
          </a:p>
          <a:p>
            <a:pPr marL="63500" algn="l">
              <a:spcBef>
                <a:spcPts val="32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algn="l">
              <a:spcBef>
                <a:spcPts val="320"/>
              </a:spcBef>
              <a:spcAft>
                <a:spcPts val="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59.jpeg" descr="A screenshot of a computer  Description automatically generated">
            <a:extLst>
              <a:ext uri="{FF2B5EF4-FFF2-40B4-BE49-F238E27FC236}">
                <a16:creationId xmlns:a16="http://schemas.microsoft.com/office/drawing/2014/main" id="{3417D136-B461-35EC-A5B9-79C4372FA4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761" y="2969894"/>
            <a:ext cx="7782560" cy="32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3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A7E5-27D9-6537-0C7D-0EEB9BAF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4" y="-457200"/>
            <a:ext cx="10353762" cy="24384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A81E9-D5D9-C1AC-6A6B-A32BC8475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491" y="203201"/>
            <a:ext cx="3298956" cy="863599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14597-F904-1483-B64D-621E56AD75F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4" y="1483360"/>
            <a:ext cx="3298956" cy="4307840"/>
          </a:xfrm>
        </p:spPr>
        <p:txBody>
          <a:bodyPr/>
          <a:lstStyle/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need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pipeline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Bricks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notebook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Factory.</a:t>
            </a:r>
          </a:p>
          <a:p>
            <a:pPr algn="l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D977-F546-9786-9DD5-098A400E0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4878" y="416560"/>
            <a:ext cx="3298558" cy="650240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F8301E-5800-3617-F38B-9B1EE9E421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4878" y="1066800"/>
            <a:ext cx="3299821" cy="4724400"/>
          </a:xfrm>
        </p:spPr>
        <p:txBody>
          <a:bodyPr/>
          <a:lstStyle/>
          <a:p>
            <a:pPr marL="63500" marR="106045">
              <a:lnSpc>
                <a:spcPct val="107000"/>
              </a:lnSpc>
              <a:spcBef>
                <a:spcPts val="8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new Pipeline and drag and drop the notebook tab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Databricks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dropdown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pipeline</a:t>
            </a:r>
            <a:r>
              <a:rPr lang="en-US" sz="2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workspace.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F60C2-AEDF-9D0A-AF04-1EEC7436C2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298" y="985520"/>
            <a:ext cx="3291211" cy="883920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DF7652-1612-4E1D-27A7-41FE355A8F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6346" y="2021840"/>
            <a:ext cx="3291211" cy="3769360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databricks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344805">
              <a:lnSpc>
                <a:spcPct val="107000"/>
              </a:lnSpc>
              <a:spcBef>
                <a:spcPts val="156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need the access token of Data bricks account in order to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>
              <a:spcBef>
                <a:spcPts val="8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bricks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workspace and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image60.jpeg" descr="Graphical user interface, text, application  Description automatically generated">
            <a:extLst>
              <a:ext uri="{FF2B5EF4-FFF2-40B4-BE49-F238E27FC236}">
                <a16:creationId xmlns:a16="http://schemas.microsoft.com/office/drawing/2014/main" id="{E23E1221-C792-9FCC-BB89-39F8AABFBA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747" y="2721150"/>
            <a:ext cx="2899254" cy="3181810"/>
          </a:xfrm>
          <a:prstGeom prst="rect">
            <a:avLst/>
          </a:prstGeom>
        </p:spPr>
      </p:pic>
      <p:pic>
        <p:nvPicPr>
          <p:cNvPr id="10" name="image61.jpeg" descr="Graphical user interface, text, application, email  Description automatically generated">
            <a:extLst>
              <a:ext uri="{FF2B5EF4-FFF2-40B4-BE49-F238E27FC236}">
                <a16:creationId xmlns:a16="http://schemas.microsoft.com/office/drawing/2014/main" id="{4B9B88AE-1928-0060-4ABB-8E44E2AE7B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6035" y="2896212"/>
            <a:ext cx="3129280" cy="32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6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197-9B89-CB49-B117-DBA12ED1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-264159"/>
            <a:ext cx="10353761" cy="26416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498A7-43C1-C121-73E4-A01AC097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801" y="254000"/>
            <a:ext cx="4879199" cy="853440"/>
          </a:xfrm>
        </p:spPr>
        <p:txBody>
          <a:bodyPr/>
          <a:lstStyle/>
          <a:p>
            <a:r>
              <a:rPr lang="en-IN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5CC93-6B4B-CFC1-8CB1-18338FA93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443" y="1107440"/>
            <a:ext cx="5107208" cy="5273040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on “Generate token” and mention a small quick</a:t>
            </a:r>
            <a:r>
              <a:rPr lang="en-US" sz="2000" spc="-4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that a tab will open containing your access token, copy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paste it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connection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7C5EC-D7A4-FC0F-B59F-523B12F1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3" y="599440"/>
            <a:ext cx="4865554" cy="853440"/>
          </a:xfrm>
        </p:spPr>
        <p:txBody>
          <a:bodyPr/>
          <a:lstStyle/>
          <a:p>
            <a:r>
              <a:rPr lang="en-IN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70A3-4FE1-902E-A3B5-4AC022F74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45920"/>
            <a:ext cx="5095357" cy="4145280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right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click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create.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image65.jpeg" descr="A screenshot of a computer  Description automatically generated">
            <a:extLst>
              <a:ext uri="{FF2B5EF4-FFF2-40B4-BE49-F238E27FC236}">
                <a16:creationId xmlns:a16="http://schemas.microsoft.com/office/drawing/2014/main" id="{1956D250-1CDE-F932-B83F-1686300B5F9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893" y="3195759"/>
            <a:ext cx="4522788" cy="2624455"/>
          </a:xfrm>
          <a:prstGeom prst="rect">
            <a:avLst/>
          </a:prstGeom>
        </p:spPr>
      </p:pic>
      <p:pic>
        <p:nvPicPr>
          <p:cNvPr id="8" name="image66.jpeg" descr="Graphical user interface, text  Description automatically generated">
            <a:extLst>
              <a:ext uri="{FF2B5EF4-FFF2-40B4-BE49-F238E27FC236}">
                <a16:creationId xmlns:a16="http://schemas.microsoft.com/office/drawing/2014/main" id="{84B4B831-3071-DA92-A18B-E331876F3E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4000" y="2214878"/>
            <a:ext cx="4449762" cy="35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22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A4B-6FAF-E5AB-0DA7-1A553D3C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-214312"/>
            <a:ext cx="10353761" cy="21431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5B5F-8B1B-F0C6-54D6-79ED3DA4F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345440"/>
            <a:ext cx="4879199" cy="934720"/>
          </a:xfrm>
        </p:spPr>
        <p:txBody>
          <a:bodyPr/>
          <a:lstStyle/>
          <a:p>
            <a:r>
              <a:rPr lang="en-IN" b="0" u="sng" dirty="0"/>
              <a:t>Step-19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3A8C5-2C5E-477F-223F-4BEE42E0D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1412240"/>
            <a:ext cx="5107208" cy="4378960"/>
          </a:xfrm>
        </p:spPr>
        <p:txBody>
          <a:bodyPr/>
          <a:lstStyle/>
          <a:p>
            <a:pPr marL="63500" marR="165735">
              <a:lnSpc>
                <a:spcPct val="107000"/>
              </a:lnSpc>
              <a:spcBef>
                <a:spcPts val="156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choose the notebook in the pipeline notebook tab setting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trigger it.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97485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Publish the pipeline to trigger it, after the publication is done,</a:t>
            </a:r>
            <a:r>
              <a:rPr lang="en-US" sz="20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“Trigger now”.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807A6-BF3F-7BD7-D0EF-7AB8AAD5F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3" y="345440"/>
            <a:ext cx="4865554" cy="833120"/>
          </a:xfrm>
        </p:spPr>
        <p:txBody>
          <a:bodyPr/>
          <a:lstStyle/>
          <a:p>
            <a:r>
              <a:rPr lang="en-IN" b="0" u="sng" dirty="0"/>
              <a:t>Step-20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B1A52-D39C-66A3-4085-8A28240D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178560"/>
            <a:ext cx="5095357" cy="4612640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Monitor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execution.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image67.jpeg" descr="A screenshot of a computer  Description automatically generated">
            <a:extLst>
              <a:ext uri="{FF2B5EF4-FFF2-40B4-BE49-F238E27FC236}">
                <a16:creationId xmlns:a16="http://schemas.microsoft.com/office/drawing/2014/main" id="{06ED1262-54BB-A3BB-A0B6-8065F39A0C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4443" y="2849368"/>
            <a:ext cx="4277477" cy="2686050"/>
          </a:xfrm>
          <a:prstGeom prst="rect">
            <a:avLst/>
          </a:prstGeom>
        </p:spPr>
      </p:pic>
      <p:pic>
        <p:nvPicPr>
          <p:cNvPr id="8" name="image68.jpeg" descr="Graphical user interface, text, application, email  Description automatically generated">
            <a:extLst>
              <a:ext uri="{FF2B5EF4-FFF2-40B4-BE49-F238E27FC236}">
                <a16:creationId xmlns:a16="http://schemas.microsoft.com/office/drawing/2014/main" id="{1B3F854B-A059-EF61-6122-AC06E4CAFD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3798" y="1831272"/>
            <a:ext cx="4758924" cy="38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3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283F-167E-948A-F8A2-8AFD3746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361440"/>
          </a:xfrm>
        </p:spPr>
        <p:txBody>
          <a:bodyPr>
            <a:normAutofit fontScale="90000"/>
          </a:bodyPr>
          <a:lstStyle/>
          <a:p>
            <a:pPr marL="63500" algn="l">
              <a:spcBef>
                <a:spcPts val="1545"/>
              </a:spcBef>
              <a:spcAft>
                <a:spcPts val="0"/>
              </a:spcAft>
            </a:pP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</a:t>
            </a:r>
            <a:b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en-US" sz="22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22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2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factory:</a:t>
            </a:r>
            <a:br>
              <a:rPr lang="en-IN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3E7E-E631-D3F3-EA67-ADFD8030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747520"/>
            <a:ext cx="10353761" cy="481583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image7.jpeg">
            <a:extLst>
              <a:ext uri="{FF2B5EF4-FFF2-40B4-BE49-F238E27FC236}">
                <a16:creationId xmlns:a16="http://schemas.microsoft.com/office/drawing/2014/main" id="{16F4D49B-F7CB-CFA5-FBA7-9B7E755972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792" y="1747520"/>
            <a:ext cx="10353761" cy="48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6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9610-31D3-E0B7-B1AA-AF9F6A7B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-481263"/>
            <a:ext cx="10353762" cy="31763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063E-3F24-720A-3E41-6932E4B59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664143"/>
            <a:ext cx="10353761" cy="5132864"/>
          </a:xfrm>
        </p:spPr>
        <p:txBody>
          <a:bodyPr/>
          <a:lstStyle/>
          <a:p>
            <a:pPr marL="63500" marR="528955" algn="l">
              <a:lnSpc>
                <a:spcPct val="107000"/>
              </a:lnSpc>
              <a:spcBef>
                <a:spcPts val="82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successfully triggered a linked notebook of Data</a:t>
            </a:r>
            <a:r>
              <a:rPr lang="en-US" sz="24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bricks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Data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Result:</a:t>
            </a:r>
          </a:p>
          <a:p>
            <a:pPr marL="63500" marR="1156970" algn="l">
              <a:lnSpc>
                <a:spcPct val="108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Successfully able to link and trigger Azure</a:t>
            </a:r>
            <a:r>
              <a:rPr lang="en-US" sz="24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DataBricks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 using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Factory.</a:t>
            </a:r>
          </a:p>
          <a:p>
            <a:pPr marL="63500" marR="1156970" algn="l">
              <a:lnSpc>
                <a:spcPct val="108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 </a:t>
            </a:r>
          </a:p>
          <a:p>
            <a:pPr marL="63500" marR="1156970" algn="l">
              <a:lnSpc>
                <a:spcPct val="108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Data Factory linked with Azure Data</a:t>
            </a:r>
            <a:r>
              <a:rPr lang="en-US" sz="2800" spc="-4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bricks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9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7530FB-01A4-7E24-BBE4-22E80DB9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795" y="1524000"/>
            <a:ext cx="10821005" cy="44703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2" descr="Thank You Images – Browse 176,120 Stock Photos, Vectors, and Video | Adobe  Stock">
            <a:extLst>
              <a:ext uri="{FF2B5EF4-FFF2-40B4-BE49-F238E27FC236}">
                <a16:creationId xmlns:a16="http://schemas.microsoft.com/office/drawing/2014/main" id="{16C4D34F-1136-E9BC-2302-97572EEA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1422400"/>
            <a:ext cx="11160760" cy="464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4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37E9-6D52-C583-925A-C38E9B76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204358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Step-2: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towards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successfully validated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6BAD7-C0EC-F808-3D52-C220698A9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912" y="416560"/>
            <a:ext cx="10353761" cy="519181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7B2BD-76BC-D751-E97E-45ECAAD7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7280"/>
            <a:ext cx="7802880" cy="31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7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52F1-90B8-FB22-587C-5FFE54D0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310640"/>
          </a:xfrm>
        </p:spPr>
        <p:txBody>
          <a:bodyPr>
            <a:normAutofit fontScale="90000"/>
          </a:bodyPr>
          <a:lstStyle/>
          <a:p>
            <a:pPr marL="63500" algn="l">
              <a:spcBef>
                <a:spcPts val="950"/>
              </a:spcBef>
              <a:spcAft>
                <a:spcPts val="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-3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deployment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finished,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resource group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3A3F-ACA1-F708-92B5-6847E249B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7360"/>
            <a:ext cx="10353761" cy="405964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520CBE-5D12-244B-923E-4EE2055B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737360"/>
            <a:ext cx="10495396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8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3804-050A-C8DC-D360-2AB73E56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9280"/>
            <a:ext cx="10353762" cy="1463039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Step-4</a:t>
            </a:r>
            <a:b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22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storage. click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storage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account.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lick on +create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D8C6-83ED-C581-68CD-3AD652E06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808480"/>
            <a:ext cx="10353761" cy="398852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F4ECD-8687-DA39-2224-C15DA9ED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2397760"/>
            <a:ext cx="8310879" cy="31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6834-27DE-C259-CCFA-AD06AFB5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13360"/>
            <a:ext cx="10901797" cy="2641601"/>
          </a:xfrm>
        </p:spPr>
        <p:txBody>
          <a:bodyPr>
            <a:normAutofit fontScale="90000"/>
          </a:bodyPr>
          <a:lstStyle/>
          <a:p>
            <a:pPr algn="l"/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Step-5 :</a:t>
            </a:r>
            <a:b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Fill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 all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and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</a:t>
            </a:r>
            <a:r>
              <a:rPr lang="en-US" sz="22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review+create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and,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it.</a:t>
            </a:r>
            <a:b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Step-6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deployment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done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</a:t>
            </a:r>
            <a:r>
              <a:rPr lang="en-US" sz="22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Step-7</a:t>
            </a:r>
            <a:b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towards containers. click on + container to create a</a:t>
            </a:r>
            <a:r>
              <a:rPr lang="en-US" sz="2200" cap="none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container.</a:t>
            </a:r>
            <a:br>
              <a:rPr lang="en-IN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B52-4828-8120-6267-0C6BC2300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1" y="2773680"/>
            <a:ext cx="10901796" cy="38709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23745-0330-BCE8-9B15-F0A4D20A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3037840"/>
            <a:ext cx="880872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9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A831-BA00-5B5E-3039-7894F17B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04800"/>
            <a:ext cx="10353762" cy="5902960"/>
          </a:xfrm>
        </p:spPr>
        <p:txBody>
          <a:bodyPr>
            <a:normAutofit/>
          </a:bodyPr>
          <a:lstStyle/>
          <a:p>
            <a:pPr marL="63500" marR="833755" algn="l">
              <a:lnSpc>
                <a:spcPct val="107000"/>
              </a:lnSpc>
              <a:spcBef>
                <a:spcPts val="950"/>
              </a:spcBef>
              <a:spcAft>
                <a:spcPts val="0"/>
              </a:spcAft>
            </a:pP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Step-8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</a:t>
            </a:r>
            <a:r>
              <a:rPr lang="en-US" sz="20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0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 click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Step-9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container click</a:t>
            </a:r>
            <a:r>
              <a:rPr lang="en-US" sz="20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upload.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Step-10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Since, we don’t have the source of the data we will make this</a:t>
            </a:r>
            <a:r>
              <a:rPr lang="en-US" sz="20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 as the source of our blob data and will fill in a sample file to</a:t>
            </a:r>
            <a:r>
              <a:rPr lang="en-US" sz="2000" cap="none" spc="-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paste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the </a:t>
            </a:r>
            <a:r>
              <a:rPr lang="en-US" sz="20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0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database.</a:t>
            </a:r>
            <a:b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Step-11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we need a </a:t>
            </a:r>
            <a:r>
              <a:rPr lang="en-US" sz="20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 to send the data to. go to </a:t>
            </a:r>
            <a:r>
              <a:rPr lang="en-US" sz="2000" b="1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000" b="1" cap="none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databases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IN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it.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ill the</a:t>
            </a:r>
            <a:r>
              <a:rPr lang="en-US" sz="20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necessary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cap="none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</a:t>
            </a:r>
            <a:r>
              <a:rPr lang="en-US" sz="20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it.</a:t>
            </a: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4CB3-97E9-37B7-A472-B713E3DBF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913795" y="7101840"/>
            <a:ext cx="10353761" cy="152400"/>
          </a:xfrm>
        </p:spPr>
        <p:txBody>
          <a:bodyPr>
            <a:normAutofit fontScale="3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52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8A68-C094-8501-EB82-232C751D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564639"/>
          </a:xfrm>
        </p:spPr>
        <p:txBody>
          <a:bodyPr>
            <a:normAutofit/>
          </a:bodyPr>
          <a:lstStyle/>
          <a:p>
            <a:pPr algn="l"/>
            <a:r>
              <a:rPr lang="en-US" sz="27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Step-12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sure to enable the firewall for the current </a:t>
            </a:r>
            <a:r>
              <a:rPr lang="en-US" sz="22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for the same</a:t>
            </a:r>
            <a:r>
              <a:rPr lang="en-US" sz="2200" cap="none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otherwise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connecting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2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2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factory</a:t>
            </a:r>
            <a:r>
              <a:rPr lang="en-US" sz="2200" cap="none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2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2200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possible.</a:t>
            </a:r>
            <a:br>
              <a:rPr lang="en-IN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34D9-0971-67E9-3492-98AC4DF6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174240"/>
            <a:ext cx="10353761" cy="43891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D51D7-F358-D345-6309-32271594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326640"/>
            <a:ext cx="8016240" cy="37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0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606</TotalTime>
  <Words>1082</Words>
  <Application>Microsoft Office PowerPoint</Application>
  <PresentationFormat>Widescreen</PresentationFormat>
  <Paragraphs>121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Times New Roman</vt:lpstr>
      <vt:lpstr>Wingdings 3</vt:lpstr>
      <vt:lpstr>Ion</vt:lpstr>
      <vt:lpstr>DXC REALTIME PROJECTS</vt:lpstr>
      <vt:lpstr>Project-1</vt:lpstr>
      <vt:lpstr>STEP-1  Open the microsoft azure and search for azure data factory: </vt:lpstr>
      <vt:lpstr>Step-2: After entering the details move towards validating the fields and Click on Create when successfully validated</vt:lpstr>
      <vt:lpstr> Step -3     After deployment is finished, click on go to resource group   </vt:lpstr>
      <vt:lpstr>Step-4  Go to azure , search for storage. click on storage account. Click on +create </vt:lpstr>
      <vt:lpstr>  Step-5 : Fill up all the details and click on review+create. and, deploy it.  Step-6 Once deployment is done click on resource group.  Step-7 Navigate towards containers. click on + container to create a container.  </vt:lpstr>
      <vt:lpstr>Step-8 Container is used to store the data. click create.  Step-9 Give a name to the container click on upload.  Step-10 Since, we don’t have the source of the data we will make this container as the source of our blob data and will fill in a sample file to  paste into the sql database.  Step-11 Now we need a sql database to send the data to. go to sql databases. Open it. Fill the necessary details and deploy it. </vt:lpstr>
      <vt:lpstr>Step-12 Make sure to enable the firewall for the current ip and for the same azure cloud otherwise connecting sql database through data factory is not possible. </vt:lpstr>
      <vt:lpstr>Step-13 Go ahead to deploy the database  Step-14 After these steps come back to azure data factory lab. here we need to create a pipeline that will take data from blob storage and feed          into the sql database. Click on ingest.  </vt:lpstr>
      <vt:lpstr>Step-15 Enter the name of azure blob storage linked file. select the name of storage account name we created in this and click on create. </vt:lpstr>
      <vt:lpstr>Step-16  Select the source type as blob storage and connection name that we created in previous step. click recursively from options. click next.  Step-17 Now, in the next step we will link the data factory with sql database. connect the database with new connection. </vt:lpstr>
      <vt:lpstr>Step-18 Choose the file name you want to see in the sql database. click next .Now we are the end stage of creating pipeline, click next.</vt:lpstr>
      <vt:lpstr>Step-19 Validate the data, connection , details and move forwards with next. </vt:lpstr>
      <vt:lpstr>Step-20 Trigger the pipeline manually and navigate towards monitor , here we  can see our pipeline has successfully ran once navigate towards sql database to check the data. </vt:lpstr>
      <vt:lpstr>Result:  In this project we were successful in creating a pipeline that will validate and copy the blob data into the sql   database using azure data factory   Conclusion:  The blob data is being successfully validated  and stored into sql database. </vt:lpstr>
      <vt:lpstr>Project-2</vt:lpstr>
      <vt:lpstr>1.Create a databricks 2.Create cluster in azure databricks 3.Add notebook in databricks and implement the business logic 4.Azure data factory for ap morgan 5.Create azure databricks linked service in  adf  </vt:lpstr>
      <vt:lpstr>Step-1</vt:lpstr>
      <vt:lpstr>Step-2</vt:lpstr>
      <vt:lpstr>Step-3</vt:lpstr>
      <vt:lpstr>Step-4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REALTIME PROJECTS</dc:title>
  <dc:creator>Akhila Konakalla</dc:creator>
  <cp:lastModifiedBy>Akhila Konakalla</cp:lastModifiedBy>
  <cp:revision>20</cp:revision>
  <dcterms:created xsi:type="dcterms:W3CDTF">2022-06-16T04:49:49Z</dcterms:created>
  <dcterms:modified xsi:type="dcterms:W3CDTF">2022-06-28T07:39:38Z</dcterms:modified>
</cp:coreProperties>
</file>