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4" r:id="rId11"/>
    <p:sldId id="270" r:id="rId12"/>
    <p:sldId id="269" r:id="rId13"/>
    <p:sldId id="268" r:id="rId14"/>
    <p:sldId id="271" r:id="rId15"/>
    <p:sldId id="272" r:id="rId16"/>
    <p:sldId id="274" r:id="rId17"/>
    <p:sldId id="276" r:id="rId18"/>
    <p:sldId id="277" r:id="rId19"/>
    <p:sldId id="278" r:id="rId20"/>
    <p:sldId id="279" r:id="rId21"/>
    <p:sldId id="280" r:id="rId22"/>
    <p:sldId id="282" r:id="rId23"/>
    <p:sldId id="273" r:id="rId24"/>
    <p:sldId id="283" r:id="rId25"/>
    <p:sldId id="281" r:id="rId26"/>
    <p:sldId id="284" r:id="rId27"/>
    <p:sldId id="286" r:id="rId28"/>
    <p:sldId id="288" r:id="rId29"/>
    <p:sldId id="289" r:id="rId30"/>
    <p:sldId id="290" r:id="rId31"/>
    <p:sldId id="291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082DE9-C8FD-4BFA-A270-C116B0D4C609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FE6288E-D5C5-4E13-9EF9-75EC8BF9B2F4}">
      <dgm:prSet/>
      <dgm:spPr/>
      <dgm:t>
        <a:bodyPr/>
        <a:lstStyle/>
        <a:p>
          <a:pPr>
            <a:defRPr cap="all"/>
          </a:pPr>
          <a:r>
            <a:rPr lang="en-IN" dirty="0"/>
            <a:t>Data Collection</a:t>
          </a:r>
          <a:endParaRPr lang="en-US" dirty="0"/>
        </a:p>
      </dgm:t>
    </dgm:pt>
    <dgm:pt modelId="{77A56025-94DC-49D6-8535-10ACFA8A5E35}" type="parTrans" cxnId="{A57A39FA-D016-4A82-950F-85252410008F}">
      <dgm:prSet/>
      <dgm:spPr/>
      <dgm:t>
        <a:bodyPr/>
        <a:lstStyle/>
        <a:p>
          <a:endParaRPr lang="en-US"/>
        </a:p>
      </dgm:t>
    </dgm:pt>
    <dgm:pt modelId="{2CF2305F-627D-4B73-8E9C-82EDF40CB7ED}" type="sibTrans" cxnId="{A57A39FA-D016-4A82-950F-85252410008F}">
      <dgm:prSet/>
      <dgm:spPr/>
      <dgm:t>
        <a:bodyPr/>
        <a:lstStyle/>
        <a:p>
          <a:endParaRPr lang="en-US"/>
        </a:p>
      </dgm:t>
    </dgm:pt>
    <dgm:pt modelId="{50A5ACA0-8043-401A-97A7-9B941D75A748}">
      <dgm:prSet/>
      <dgm:spPr/>
      <dgm:t>
        <a:bodyPr/>
        <a:lstStyle/>
        <a:p>
          <a:pPr>
            <a:defRPr cap="all"/>
          </a:pPr>
          <a:r>
            <a:rPr lang="en-IN"/>
            <a:t>Data Preparation</a:t>
          </a:r>
          <a:endParaRPr lang="en-US"/>
        </a:p>
      </dgm:t>
    </dgm:pt>
    <dgm:pt modelId="{036D3561-17DC-423B-BEF4-6E96BC5AFBD3}" type="parTrans" cxnId="{5520DDA9-4E9E-4C14-8AA5-149B6B68780A}">
      <dgm:prSet/>
      <dgm:spPr/>
      <dgm:t>
        <a:bodyPr/>
        <a:lstStyle/>
        <a:p>
          <a:endParaRPr lang="en-US"/>
        </a:p>
      </dgm:t>
    </dgm:pt>
    <dgm:pt modelId="{2F9BC5A4-3D9B-4931-A780-5B85458A6F32}" type="sibTrans" cxnId="{5520DDA9-4E9E-4C14-8AA5-149B6B68780A}">
      <dgm:prSet/>
      <dgm:spPr/>
      <dgm:t>
        <a:bodyPr/>
        <a:lstStyle/>
        <a:p>
          <a:endParaRPr lang="en-US"/>
        </a:p>
      </dgm:t>
    </dgm:pt>
    <dgm:pt modelId="{313C9E08-3F10-4EA7-B88B-DEFAC8CC14C0}">
      <dgm:prSet/>
      <dgm:spPr/>
      <dgm:t>
        <a:bodyPr/>
        <a:lstStyle/>
        <a:p>
          <a:pPr>
            <a:defRPr cap="all"/>
          </a:pPr>
          <a:r>
            <a:rPr lang="en-IN"/>
            <a:t>Sentiment Generation</a:t>
          </a:r>
          <a:endParaRPr lang="en-US"/>
        </a:p>
      </dgm:t>
    </dgm:pt>
    <dgm:pt modelId="{89FED206-0AC3-429E-A78D-6511A6543B5F}" type="parTrans" cxnId="{02CE5752-1D1E-499D-B06E-423E6A794DC5}">
      <dgm:prSet/>
      <dgm:spPr/>
      <dgm:t>
        <a:bodyPr/>
        <a:lstStyle/>
        <a:p>
          <a:endParaRPr lang="en-US"/>
        </a:p>
      </dgm:t>
    </dgm:pt>
    <dgm:pt modelId="{4EC09461-AAD5-4438-B87D-D18E5C33F50D}" type="sibTrans" cxnId="{02CE5752-1D1E-499D-B06E-423E6A794DC5}">
      <dgm:prSet/>
      <dgm:spPr/>
      <dgm:t>
        <a:bodyPr/>
        <a:lstStyle/>
        <a:p>
          <a:endParaRPr lang="en-US"/>
        </a:p>
      </dgm:t>
    </dgm:pt>
    <dgm:pt modelId="{063C696F-F094-431A-99E9-69D79A296641}">
      <dgm:prSet/>
      <dgm:spPr/>
      <dgm:t>
        <a:bodyPr/>
        <a:lstStyle/>
        <a:p>
          <a:pPr>
            <a:defRPr cap="all"/>
          </a:pPr>
          <a:r>
            <a:rPr lang="en-IN" dirty="0"/>
            <a:t>Analyse/Organise</a:t>
          </a:r>
        </a:p>
        <a:p>
          <a:pPr>
            <a:defRPr cap="all"/>
          </a:pPr>
          <a:r>
            <a:rPr lang="en-IN" dirty="0"/>
            <a:t>Results</a:t>
          </a:r>
          <a:endParaRPr lang="en-US" dirty="0"/>
        </a:p>
      </dgm:t>
    </dgm:pt>
    <dgm:pt modelId="{9646AAD8-A27B-4D15-ACC7-03AA9C83442B}" type="parTrans" cxnId="{D71CFEC2-F24C-4B64-AA64-2723621BF37B}">
      <dgm:prSet/>
      <dgm:spPr/>
      <dgm:t>
        <a:bodyPr/>
        <a:lstStyle/>
        <a:p>
          <a:endParaRPr lang="en-US"/>
        </a:p>
      </dgm:t>
    </dgm:pt>
    <dgm:pt modelId="{236CA05A-40D9-4458-A489-CE7B30C3B3C6}" type="sibTrans" cxnId="{D71CFEC2-F24C-4B64-AA64-2723621BF37B}">
      <dgm:prSet/>
      <dgm:spPr/>
      <dgm:t>
        <a:bodyPr/>
        <a:lstStyle/>
        <a:p>
          <a:endParaRPr lang="en-US"/>
        </a:p>
      </dgm:t>
    </dgm:pt>
    <dgm:pt modelId="{8A4C8EA5-01A6-414E-BF02-E26C09D58784}" type="pres">
      <dgm:prSet presAssocID="{E9082DE9-C8FD-4BFA-A270-C116B0D4C609}" presName="root" presStyleCnt="0">
        <dgm:presLayoutVars>
          <dgm:dir/>
          <dgm:resizeHandles val="exact"/>
        </dgm:presLayoutVars>
      </dgm:prSet>
      <dgm:spPr/>
    </dgm:pt>
    <dgm:pt modelId="{2486999F-1A5B-43E2-87B4-D92BD39BAD6F}" type="pres">
      <dgm:prSet presAssocID="{BFE6288E-D5C5-4E13-9EF9-75EC8BF9B2F4}" presName="compNode" presStyleCnt="0"/>
      <dgm:spPr/>
    </dgm:pt>
    <dgm:pt modelId="{848D46FC-DB5E-49C4-A664-8D479D8F9693}" type="pres">
      <dgm:prSet presAssocID="{BFE6288E-D5C5-4E13-9EF9-75EC8BF9B2F4}" presName="iconBgRect" presStyleLbl="bgShp" presStyleIdx="0" presStyleCnt="4"/>
      <dgm:spPr/>
    </dgm:pt>
    <dgm:pt modelId="{E69A969C-5970-4081-B62A-0D080653584E}" type="pres">
      <dgm:prSet presAssocID="{BFE6288E-D5C5-4E13-9EF9-75EC8BF9B2F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A609F3A-04D2-4059-9813-537752401C88}" type="pres">
      <dgm:prSet presAssocID="{BFE6288E-D5C5-4E13-9EF9-75EC8BF9B2F4}" presName="spaceRect" presStyleCnt="0"/>
      <dgm:spPr/>
    </dgm:pt>
    <dgm:pt modelId="{A88E756D-4B15-4FF4-993B-CB3E864350D7}" type="pres">
      <dgm:prSet presAssocID="{BFE6288E-D5C5-4E13-9EF9-75EC8BF9B2F4}" presName="textRect" presStyleLbl="revTx" presStyleIdx="0" presStyleCnt="4">
        <dgm:presLayoutVars>
          <dgm:chMax val="1"/>
          <dgm:chPref val="1"/>
        </dgm:presLayoutVars>
      </dgm:prSet>
      <dgm:spPr/>
    </dgm:pt>
    <dgm:pt modelId="{CFCF5931-A0A3-47F3-958D-6ADA85DF7E55}" type="pres">
      <dgm:prSet presAssocID="{2CF2305F-627D-4B73-8E9C-82EDF40CB7ED}" presName="sibTrans" presStyleCnt="0"/>
      <dgm:spPr/>
    </dgm:pt>
    <dgm:pt modelId="{EC6D2357-61FD-49A7-8244-57C8DEC74DCC}" type="pres">
      <dgm:prSet presAssocID="{50A5ACA0-8043-401A-97A7-9B941D75A748}" presName="compNode" presStyleCnt="0"/>
      <dgm:spPr/>
    </dgm:pt>
    <dgm:pt modelId="{2E18508C-734F-472D-B60D-4413E2313925}" type="pres">
      <dgm:prSet presAssocID="{50A5ACA0-8043-401A-97A7-9B941D75A748}" presName="iconBgRect" presStyleLbl="bgShp" presStyleIdx="1" presStyleCnt="4"/>
      <dgm:spPr/>
    </dgm:pt>
    <dgm:pt modelId="{05F05934-0E51-438F-8108-1D612BC76EF6}" type="pres">
      <dgm:prSet presAssocID="{50A5ACA0-8043-401A-97A7-9B941D75A7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B3AA43D-5AC2-45BF-AFA3-D382CA327489}" type="pres">
      <dgm:prSet presAssocID="{50A5ACA0-8043-401A-97A7-9B941D75A748}" presName="spaceRect" presStyleCnt="0"/>
      <dgm:spPr/>
    </dgm:pt>
    <dgm:pt modelId="{0F63A791-58D2-45B4-A3E3-CAE60E9B8E7C}" type="pres">
      <dgm:prSet presAssocID="{50A5ACA0-8043-401A-97A7-9B941D75A748}" presName="textRect" presStyleLbl="revTx" presStyleIdx="1" presStyleCnt="4">
        <dgm:presLayoutVars>
          <dgm:chMax val="1"/>
          <dgm:chPref val="1"/>
        </dgm:presLayoutVars>
      </dgm:prSet>
      <dgm:spPr/>
    </dgm:pt>
    <dgm:pt modelId="{0F043F44-08D7-4958-98F3-2CCD5AD5F949}" type="pres">
      <dgm:prSet presAssocID="{2F9BC5A4-3D9B-4931-A780-5B85458A6F32}" presName="sibTrans" presStyleCnt="0"/>
      <dgm:spPr/>
    </dgm:pt>
    <dgm:pt modelId="{48942CB0-D0A2-4C7B-9100-BFC3AC4A288E}" type="pres">
      <dgm:prSet presAssocID="{313C9E08-3F10-4EA7-B88B-DEFAC8CC14C0}" presName="compNode" presStyleCnt="0"/>
      <dgm:spPr/>
    </dgm:pt>
    <dgm:pt modelId="{FF7E4C0E-57D0-4A07-9C8E-94912A8FE762}" type="pres">
      <dgm:prSet presAssocID="{313C9E08-3F10-4EA7-B88B-DEFAC8CC14C0}" presName="iconBgRect" presStyleLbl="bgShp" presStyleIdx="2" presStyleCnt="4"/>
      <dgm:spPr/>
    </dgm:pt>
    <dgm:pt modelId="{C1324036-0189-49E9-84D4-C03D20EC7DE3}" type="pres">
      <dgm:prSet presAssocID="{313C9E08-3F10-4EA7-B88B-DEFAC8CC14C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73AC24DB-3304-4677-8210-043291252BD6}" type="pres">
      <dgm:prSet presAssocID="{313C9E08-3F10-4EA7-B88B-DEFAC8CC14C0}" presName="spaceRect" presStyleCnt="0"/>
      <dgm:spPr/>
    </dgm:pt>
    <dgm:pt modelId="{72782EA2-B719-4748-B85F-75350E64C94F}" type="pres">
      <dgm:prSet presAssocID="{313C9E08-3F10-4EA7-B88B-DEFAC8CC14C0}" presName="textRect" presStyleLbl="revTx" presStyleIdx="2" presStyleCnt="4">
        <dgm:presLayoutVars>
          <dgm:chMax val="1"/>
          <dgm:chPref val="1"/>
        </dgm:presLayoutVars>
      </dgm:prSet>
      <dgm:spPr/>
    </dgm:pt>
    <dgm:pt modelId="{2B952ED2-9337-4D8F-BE34-EBFA1F0D7E09}" type="pres">
      <dgm:prSet presAssocID="{4EC09461-AAD5-4438-B87D-D18E5C33F50D}" presName="sibTrans" presStyleCnt="0"/>
      <dgm:spPr/>
    </dgm:pt>
    <dgm:pt modelId="{05D3FB7E-362A-49E6-A935-880F92BAA4B0}" type="pres">
      <dgm:prSet presAssocID="{063C696F-F094-431A-99E9-69D79A296641}" presName="compNode" presStyleCnt="0"/>
      <dgm:spPr/>
    </dgm:pt>
    <dgm:pt modelId="{83AEFC07-7AAD-4157-97D3-EE842E0F058D}" type="pres">
      <dgm:prSet presAssocID="{063C696F-F094-431A-99E9-69D79A296641}" presName="iconBgRect" presStyleLbl="bgShp" presStyleIdx="3" presStyleCnt="4"/>
      <dgm:spPr/>
    </dgm:pt>
    <dgm:pt modelId="{76854DF8-2A70-4832-B15B-24749C2BF4CC}" type="pres">
      <dgm:prSet presAssocID="{063C696F-F094-431A-99E9-69D79A29664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7583CA87-61B1-4F1E-B678-5D274F9D55AF}" type="pres">
      <dgm:prSet presAssocID="{063C696F-F094-431A-99E9-69D79A296641}" presName="spaceRect" presStyleCnt="0"/>
      <dgm:spPr/>
    </dgm:pt>
    <dgm:pt modelId="{0DE0F3C0-F67B-457D-BEE7-073FBD82EA35}" type="pres">
      <dgm:prSet presAssocID="{063C696F-F094-431A-99E9-69D79A29664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1725914-2FDE-48FD-AB79-9060ADA0AF20}" type="presOf" srcId="{BFE6288E-D5C5-4E13-9EF9-75EC8BF9B2F4}" destId="{A88E756D-4B15-4FF4-993B-CB3E864350D7}" srcOrd="0" destOrd="0" presId="urn:microsoft.com/office/officeart/2018/5/layout/IconCircleLabelList"/>
    <dgm:cxn modelId="{44A7D915-A537-43E5-A075-59EA9CACA52C}" type="presOf" srcId="{50A5ACA0-8043-401A-97A7-9B941D75A748}" destId="{0F63A791-58D2-45B4-A3E3-CAE60E9B8E7C}" srcOrd="0" destOrd="0" presId="urn:microsoft.com/office/officeart/2018/5/layout/IconCircleLabelList"/>
    <dgm:cxn modelId="{DFC01266-67EE-419F-859D-C055C84853E9}" type="presOf" srcId="{313C9E08-3F10-4EA7-B88B-DEFAC8CC14C0}" destId="{72782EA2-B719-4748-B85F-75350E64C94F}" srcOrd="0" destOrd="0" presId="urn:microsoft.com/office/officeart/2018/5/layout/IconCircleLabelList"/>
    <dgm:cxn modelId="{02CE5752-1D1E-499D-B06E-423E6A794DC5}" srcId="{E9082DE9-C8FD-4BFA-A270-C116B0D4C609}" destId="{313C9E08-3F10-4EA7-B88B-DEFAC8CC14C0}" srcOrd="2" destOrd="0" parTransId="{89FED206-0AC3-429E-A78D-6511A6543B5F}" sibTransId="{4EC09461-AAD5-4438-B87D-D18E5C33F50D}"/>
    <dgm:cxn modelId="{90716C87-79A9-4134-9C5D-A516A4D42A1E}" type="presOf" srcId="{E9082DE9-C8FD-4BFA-A270-C116B0D4C609}" destId="{8A4C8EA5-01A6-414E-BF02-E26C09D58784}" srcOrd="0" destOrd="0" presId="urn:microsoft.com/office/officeart/2018/5/layout/IconCircleLabelList"/>
    <dgm:cxn modelId="{5520DDA9-4E9E-4C14-8AA5-149B6B68780A}" srcId="{E9082DE9-C8FD-4BFA-A270-C116B0D4C609}" destId="{50A5ACA0-8043-401A-97A7-9B941D75A748}" srcOrd="1" destOrd="0" parTransId="{036D3561-17DC-423B-BEF4-6E96BC5AFBD3}" sibTransId="{2F9BC5A4-3D9B-4931-A780-5B85458A6F32}"/>
    <dgm:cxn modelId="{D71CFEC2-F24C-4B64-AA64-2723621BF37B}" srcId="{E9082DE9-C8FD-4BFA-A270-C116B0D4C609}" destId="{063C696F-F094-431A-99E9-69D79A296641}" srcOrd="3" destOrd="0" parTransId="{9646AAD8-A27B-4D15-ACC7-03AA9C83442B}" sibTransId="{236CA05A-40D9-4458-A489-CE7B30C3B3C6}"/>
    <dgm:cxn modelId="{3A8D66F6-2508-4A4C-994B-0336FC3FB2F9}" type="presOf" srcId="{063C696F-F094-431A-99E9-69D79A296641}" destId="{0DE0F3C0-F67B-457D-BEE7-073FBD82EA35}" srcOrd="0" destOrd="0" presId="urn:microsoft.com/office/officeart/2018/5/layout/IconCircleLabelList"/>
    <dgm:cxn modelId="{A57A39FA-D016-4A82-950F-85252410008F}" srcId="{E9082DE9-C8FD-4BFA-A270-C116B0D4C609}" destId="{BFE6288E-D5C5-4E13-9EF9-75EC8BF9B2F4}" srcOrd="0" destOrd="0" parTransId="{77A56025-94DC-49D6-8535-10ACFA8A5E35}" sibTransId="{2CF2305F-627D-4B73-8E9C-82EDF40CB7ED}"/>
    <dgm:cxn modelId="{53D7014B-CFB9-4813-8ADA-8E664EE31A11}" type="presParOf" srcId="{8A4C8EA5-01A6-414E-BF02-E26C09D58784}" destId="{2486999F-1A5B-43E2-87B4-D92BD39BAD6F}" srcOrd="0" destOrd="0" presId="urn:microsoft.com/office/officeart/2018/5/layout/IconCircleLabelList"/>
    <dgm:cxn modelId="{8FDCF039-7462-41E6-8BE0-ACBD0C04816A}" type="presParOf" srcId="{2486999F-1A5B-43E2-87B4-D92BD39BAD6F}" destId="{848D46FC-DB5E-49C4-A664-8D479D8F9693}" srcOrd="0" destOrd="0" presId="urn:microsoft.com/office/officeart/2018/5/layout/IconCircleLabelList"/>
    <dgm:cxn modelId="{C51AAD38-DA42-49F1-AAF3-3209A320BC6A}" type="presParOf" srcId="{2486999F-1A5B-43E2-87B4-D92BD39BAD6F}" destId="{E69A969C-5970-4081-B62A-0D080653584E}" srcOrd="1" destOrd="0" presId="urn:microsoft.com/office/officeart/2018/5/layout/IconCircleLabelList"/>
    <dgm:cxn modelId="{366D14AA-92C5-440D-9CED-5D58BA69CA62}" type="presParOf" srcId="{2486999F-1A5B-43E2-87B4-D92BD39BAD6F}" destId="{0A609F3A-04D2-4059-9813-537752401C88}" srcOrd="2" destOrd="0" presId="urn:microsoft.com/office/officeart/2018/5/layout/IconCircleLabelList"/>
    <dgm:cxn modelId="{AD6E5AC4-8109-4845-93AC-39FD8B6D0090}" type="presParOf" srcId="{2486999F-1A5B-43E2-87B4-D92BD39BAD6F}" destId="{A88E756D-4B15-4FF4-993B-CB3E864350D7}" srcOrd="3" destOrd="0" presId="urn:microsoft.com/office/officeart/2018/5/layout/IconCircleLabelList"/>
    <dgm:cxn modelId="{9F349B13-95EA-4352-8898-2FC1BA2089F9}" type="presParOf" srcId="{8A4C8EA5-01A6-414E-BF02-E26C09D58784}" destId="{CFCF5931-A0A3-47F3-958D-6ADA85DF7E55}" srcOrd="1" destOrd="0" presId="urn:microsoft.com/office/officeart/2018/5/layout/IconCircleLabelList"/>
    <dgm:cxn modelId="{76151D7B-F211-4E00-AF22-06166718CDCA}" type="presParOf" srcId="{8A4C8EA5-01A6-414E-BF02-E26C09D58784}" destId="{EC6D2357-61FD-49A7-8244-57C8DEC74DCC}" srcOrd="2" destOrd="0" presId="urn:microsoft.com/office/officeart/2018/5/layout/IconCircleLabelList"/>
    <dgm:cxn modelId="{A44A5A6D-0E01-488F-A3EE-20620032A720}" type="presParOf" srcId="{EC6D2357-61FD-49A7-8244-57C8DEC74DCC}" destId="{2E18508C-734F-472D-B60D-4413E2313925}" srcOrd="0" destOrd="0" presId="urn:microsoft.com/office/officeart/2018/5/layout/IconCircleLabelList"/>
    <dgm:cxn modelId="{BB1A7477-8FCF-44BC-B45C-56363C052E21}" type="presParOf" srcId="{EC6D2357-61FD-49A7-8244-57C8DEC74DCC}" destId="{05F05934-0E51-438F-8108-1D612BC76EF6}" srcOrd="1" destOrd="0" presId="urn:microsoft.com/office/officeart/2018/5/layout/IconCircleLabelList"/>
    <dgm:cxn modelId="{B5710BCE-9EA4-4016-BE89-63D39D9116AB}" type="presParOf" srcId="{EC6D2357-61FD-49A7-8244-57C8DEC74DCC}" destId="{8B3AA43D-5AC2-45BF-AFA3-D382CA327489}" srcOrd="2" destOrd="0" presId="urn:microsoft.com/office/officeart/2018/5/layout/IconCircleLabelList"/>
    <dgm:cxn modelId="{0328B90A-8429-4117-984C-DFD56A898A80}" type="presParOf" srcId="{EC6D2357-61FD-49A7-8244-57C8DEC74DCC}" destId="{0F63A791-58D2-45B4-A3E3-CAE60E9B8E7C}" srcOrd="3" destOrd="0" presId="urn:microsoft.com/office/officeart/2018/5/layout/IconCircleLabelList"/>
    <dgm:cxn modelId="{20B43F06-16C5-4B78-B2ED-944273606FB1}" type="presParOf" srcId="{8A4C8EA5-01A6-414E-BF02-E26C09D58784}" destId="{0F043F44-08D7-4958-98F3-2CCD5AD5F949}" srcOrd="3" destOrd="0" presId="urn:microsoft.com/office/officeart/2018/5/layout/IconCircleLabelList"/>
    <dgm:cxn modelId="{640F15A6-D504-4E0D-95CE-62EFCE8B64DF}" type="presParOf" srcId="{8A4C8EA5-01A6-414E-BF02-E26C09D58784}" destId="{48942CB0-D0A2-4C7B-9100-BFC3AC4A288E}" srcOrd="4" destOrd="0" presId="urn:microsoft.com/office/officeart/2018/5/layout/IconCircleLabelList"/>
    <dgm:cxn modelId="{A0F35A48-1BC3-4536-BE42-10BEB27857DF}" type="presParOf" srcId="{48942CB0-D0A2-4C7B-9100-BFC3AC4A288E}" destId="{FF7E4C0E-57D0-4A07-9C8E-94912A8FE762}" srcOrd="0" destOrd="0" presId="urn:microsoft.com/office/officeart/2018/5/layout/IconCircleLabelList"/>
    <dgm:cxn modelId="{F78384AA-B000-48B0-9367-975C68A350A8}" type="presParOf" srcId="{48942CB0-D0A2-4C7B-9100-BFC3AC4A288E}" destId="{C1324036-0189-49E9-84D4-C03D20EC7DE3}" srcOrd="1" destOrd="0" presId="urn:microsoft.com/office/officeart/2018/5/layout/IconCircleLabelList"/>
    <dgm:cxn modelId="{AC16AD6D-ECDF-42CD-8BB4-BBD8141890C7}" type="presParOf" srcId="{48942CB0-D0A2-4C7B-9100-BFC3AC4A288E}" destId="{73AC24DB-3304-4677-8210-043291252BD6}" srcOrd="2" destOrd="0" presId="urn:microsoft.com/office/officeart/2018/5/layout/IconCircleLabelList"/>
    <dgm:cxn modelId="{FDF491E2-EDDC-4D50-9CE1-544B1ED67374}" type="presParOf" srcId="{48942CB0-D0A2-4C7B-9100-BFC3AC4A288E}" destId="{72782EA2-B719-4748-B85F-75350E64C94F}" srcOrd="3" destOrd="0" presId="urn:microsoft.com/office/officeart/2018/5/layout/IconCircleLabelList"/>
    <dgm:cxn modelId="{AC5E22FE-5FD8-4210-9287-ED3E9998103E}" type="presParOf" srcId="{8A4C8EA5-01A6-414E-BF02-E26C09D58784}" destId="{2B952ED2-9337-4D8F-BE34-EBFA1F0D7E09}" srcOrd="5" destOrd="0" presId="urn:microsoft.com/office/officeart/2018/5/layout/IconCircleLabelList"/>
    <dgm:cxn modelId="{39F90D88-ED16-4462-847A-665CF8D0709D}" type="presParOf" srcId="{8A4C8EA5-01A6-414E-BF02-E26C09D58784}" destId="{05D3FB7E-362A-49E6-A935-880F92BAA4B0}" srcOrd="6" destOrd="0" presId="urn:microsoft.com/office/officeart/2018/5/layout/IconCircleLabelList"/>
    <dgm:cxn modelId="{422DEFB0-6C77-40E7-9C9D-79CD244E4DAB}" type="presParOf" srcId="{05D3FB7E-362A-49E6-A935-880F92BAA4B0}" destId="{83AEFC07-7AAD-4157-97D3-EE842E0F058D}" srcOrd="0" destOrd="0" presId="urn:microsoft.com/office/officeart/2018/5/layout/IconCircleLabelList"/>
    <dgm:cxn modelId="{7A418A0E-4BCC-4258-9893-1462A58D6852}" type="presParOf" srcId="{05D3FB7E-362A-49E6-A935-880F92BAA4B0}" destId="{76854DF8-2A70-4832-B15B-24749C2BF4CC}" srcOrd="1" destOrd="0" presId="urn:microsoft.com/office/officeart/2018/5/layout/IconCircleLabelList"/>
    <dgm:cxn modelId="{C5608292-82A1-4E35-A3F3-B95BA81CF835}" type="presParOf" srcId="{05D3FB7E-362A-49E6-A935-880F92BAA4B0}" destId="{7583CA87-61B1-4F1E-B678-5D274F9D55AF}" srcOrd="2" destOrd="0" presId="urn:microsoft.com/office/officeart/2018/5/layout/IconCircleLabelList"/>
    <dgm:cxn modelId="{7D3E1610-D584-4918-838A-5E4E8295254D}" type="presParOf" srcId="{05D3FB7E-362A-49E6-A935-880F92BAA4B0}" destId="{0DE0F3C0-F67B-457D-BEE7-073FBD82EA3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8D46FC-DB5E-49C4-A664-8D479D8F9693}">
      <dsp:nvSpPr>
        <dsp:cNvPr id="0" name=""/>
        <dsp:cNvSpPr/>
      </dsp:nvSpPr>
      <dsp:spPr>
        <a:xfrm>
          <a:off x="826659" y="612311"/>
          <a:ext cx="1257725" cy="12577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69A969C-5970-4081-B62A-0D080653584E}">
      <dsp:nvSpPr>
        <dsp:cNvPr id="0" name=""/>
        <dsp:cNvSpPr/>
      </dsp:nvSpPr>
      <dsp:spPr>
        <a:xfrm>
          <a:off x="1094699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8E756D-4B15-4FF4-993B-CB3E864350D7}">
      <dsp:nvSpPr>
        <dsp:cNvPr id="0" name=""/>
        <dsp:cNvSpPr/>
      </dsp:nvSpPr>
      <dsp:spPr>
        <a:xfrm>
          <a:off x="424599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 dirty="0"/>
            <a:t>Data Collection</a:t>
          </a:r>
          <a:endParaRPr lang="en-US" sz="1700" kern="1200" dirty="0"/>
        </a:p>
      </dsp:txBody>
      <dsp:txXfrm>
        <a:off x="424599" y="2261788"/>
        <a:ext cx="2061845" cy="720000"/>
      </dsp:txXfrm>
    </dsp:sp>
    <dsp:sp modelId="{2E18508C-734F-472D-B60D-4413E2313925}">
      <dsp:nvSpPr>
        <dsp:cNvPr id="0" name=""/>
        <dsp:cNvSpPr/>
      </dsp:nvSpPr>
      <dsp:spPr>
        <a:xfrm>
          <a:off x="3249328" y="612311"/>
          <a:ext cx="1257725" cy="12577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5F05934-0E51-438F-8108-1D612BC76EF6}">
      <dsp:nvSpPr>
        <dsp:cNvPr id="0" name=""/>
        <dsp:cNvSpPr/>
      </dsp:nvSpPr>
      <dsp:spPr>
        <a:xfrm>
          <a:off x="3517367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63A791-58D2-45B4-A3E3-CAE60E9B8E7C}">
      <dsp:nvSpPr>
        <dsp:cNvPr id="0" name=""/>
        <dsp:cNvSpPr/>
      </dsp:nvSpPr>
      <dsp:spPr>
        <a:xfrm>
          <a:off x="2847268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/>
            <a:t>Data Preparation</a:t>
          </a:r>
          <a:endParaRPr lang="en-US" sz="1700" kern="1200"/>
        </a:p>
      </dsp:txBody>
      <dsp:txXfrm>
        <a:off x="2847268" y="2261788"/>
        <a:ext cx="2061845" cy="720000"/>
      </dsp:txXfrm>
    </dsp:sp>
    <dsp:sp modelId="{FF7E4C0E-57D0-4A07-9C8E-94912A8FE762}">
      <dsp:nvSpPr>
        <dsp:cNvPr id="0" name=""/>
        <dsp:cNvSpPr/>
      </dsp:nvSpPr>
      <dsp:spPr>
        <a:xfrm>
          <a:off x="5671996" y="612311"/>
          <a:ext cx="1257725" cy="12577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324036-0189-49E9-84D4-C03D20EC7DE3}">
      <dsp:nvSpPr>
        <dsp:cNvPr id="0" name=""/>
        <dsp:cNvSpPr/>
      </dsp:nvSpPr>
      <dsp:spPr>
        <a:xfrm>
          <a:off x="5940036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782EA2-B719-4748-B85F-75350E64C94F}">
      <dsp:nvSpPr>
        <dsp:cNvPr id="0" name=""/>
        <dsp:cNvSpPr/>
      </dsp:nvSpPr>
      <dsp:spPr>
        <a:xfrm>
          <a:off x="5269936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/>
            <a:t>Sentiment Generation</a:t>
          </a:r>
          <a:endParaRPr lang="en-US" sz="1700" kern="1200"/>
        </a:p>
      </dsp:txBody>
      <dsp:txXfrm>
        <a:off x="5269936" y="2261788"/>
        <a:ext cx="2061845" cy="720000"/>
      </dsp:txXfrm>
    </dsp:sp>
    <dsp:sp modelId="{83AEFC07-7AAD-4157-97D3-EE842E0F058D}">
      <dsp:nvSpPr>
        <dsp:cNvPr id="0" name=""/>
        <dsp:cNvSpPr/>
      </dsp:nvSpPr>
      <dsp:spPr>
        <a:xfrm>
          <a:off x="8094664" y="612311"/>
          <a:ext cx="1257725" cy="12577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854DF8-2A70-4832-B15B-24749C2BF4CC}">
      <dsp:nvSpPr>
        <dsp:cNvPr id="0" name=""/>
        <dsp:cNvSpPr/>
      </dsp:nvSpPr>
      <dsp:spPr>
        <a:xfrm>
          <a:off x="8362704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E0F3C0-F67B-457D-BEE7-073FBD82EA35}">
      <dsp:nvSpPr>
        <dsp:cNvPr id="0" name=""/>
        <dsp:cNvSpPr/>
      </dsp:nvSpPr>
      <dsp:spPr>
        <a:xfrm>
          <a:off x="7692604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 dirty="0"/>
            <a:t>Analyse/Organise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 dirty="0"/>
            <a:t>Results</a:t>
          </a:r>
          <a:endParaRPr lang="en-US" sz="1700" kern="1200" dirty="0"/>
        </a:p>
      </dsp:txBody>
      <dsp:txXfrm>
        <a:off x="7692604" y="2261788"/>
        <a:ext cx="206184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elp.com/dataset" TargetMode="Externa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29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BD13E-3270-4355-AD2A-A9B75B4CB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927" y="1231894"/>
            <a:ext cx="6152746" cy="4339177"/>
          </a:xfrm>
        </p:spPr>
        <p:txBody>
          <a:bodyPr>
            <a:normAutofit fontScale="90000"/>
          </a:bodyPr>
          <a:lstStyle/>
          <a:p>
            <a:pPr algn="l"/>
            <a:br>
              <a:rPr lang="en-IN" sz="5500" dirty="0">
                <a:solidFill>
                  <a:srgbClr val="2A1A00"/>
                </a:solidFill>
              </a:rPr>
            </a:br>
            <a:r>
              <a:rPr lang="en-IN" sz="5500" dirty="0">
                <a:solidFill>
                  <a:srgbClr val="2A1A00"/>
                </a:solidFill>
              </a:rPr>
              <a:t>SENTIMENT ANALYSIS</a:t>
            </a:r>
            <a:br>
              <a:rPr lang="en-IN" sz="5500" dirty="0">
                <a:solidFill>
                  <a:srgbClr val="2A1A00"/>
                </a:solidFill>
              </a:rPr>
            </a:br>
            <a:r>
              <a:rPr lang="en-IN" sz="5500" dirty="0">
                <a:solidFill>
                  <a:srgbClr val="2A1A00"/>
                </a:solidFill>
              </a:rPr>
              <a:t>on Food Reviews</a:t>
            </a:r>
            <a:br>
              <a:rPr lang="en-IN" sz="5500" dirty="0">
                <a:solidFill>
                  <a:srgbClr val="2A1A00"/>
                </a:solidFill>
              </a:rPr>
            </a:br>
            <a:endParaRPr lang="en-IN" sz="5500" dirty="0">
              <a:solidFill>
                <a:srgbClr val="2A1A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EA421-DB67-4230-A478-5AB2D0066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927" y="5660572"/>
            <a:ext cx="6020627" cy="785904"/>
          </a:xfrm>
        </p:spPr>
        <p:txBody>
          <a:bodyPr anchor="ctr">
            <a:normAutofit/>
          </a:bodyPr>
          <a:lstStyle/>
          <a:p>
            <a:pPr algn="l"/>
            <a:r>
              <a:rPr lang="en-IN">
                <a:solidFill>
                  <a:srgbClr val="F3F3F2"/>
                </a:solidFill>
              </a:rPr>
              <a:t>AKHILA VaLLABHANENI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happy neutral sad face">
            <a:extLst>
              <a:ext uri="{FF2B5EF4-FFF2-40B4-BE49-F238E27FC236}">
                <a16:creationId xmlns:a16="http://schemas.microsoft.com/office/drawing/2014/main" id="{814276D3-B959-4670-81A1-3BE1F3BF6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944" y="1433476"/>
            <a:ext cx="3995592" cy="399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28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F35A-5BCC-4FA0-8EFB-8FA43A0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IN" dirty="0"/>
              <a:t>           Data PREPARATION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C9C5FE7-E03C-4FD9-9680-7958FB798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734" t="30690" r="32383" b="64149"/>
          <a:stretch/>
        </p:blipFill>
        <p:spPr>
          <a:xfrm>
            <a:off x="1519717" y="1874517"/>
            <a:ext cx="9580445" cy="9144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55A2D44-D933-4857-A33B-73AF8368858A}"/>
              </a:ext>
            </a:extLst>
          </p:cNvPr>
          <p:cNvSpPr/>
          <p:nvPr/>
        </p:nvSpPr>
        <p:spPr>
          <a:xfrm>
            <a:off x="1251678" y="245583"/>
            <a:ext cx="1257725" cy="125772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D96C16-DEE6-401F-B5E2-3B17559438AB}"/>
              </a:ext>
            </a:extLst>
          </p:cNvPr>
          <p:cNvSpPr/>
          <p:nvPr/>
        </p:nvSpPr>
        <p:spPr>
          <a:xfrm>
            <a:off x="1251678" y="203380"/>
            <a:ext cx="1257725" cy="125772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0" name="Rectangle 9" descr="Gears">
            <a:extLst>
              <a:ext uri="{FF2B5EF4-FFF2-40B4-BE49-F238E27FC236}">
                <a16:creationId xmlns:a16="http://schemas.microsoft.com/office/drawing/2014/main" id="{E51F37C5-24FB-49DB-BB0B-FFA372C8C2B9}"/>
              </a:ext>
            </a:extLst>
          </p:cNvPr>
          <p:cNvSpPr/>
          <p:nvPr/>
        </p:nvSpPr>
        <p:spPr>
          <a:xfrm>
            <a:off x="1519717" y="513622"/>
            <a:ext cx="721645" cy="72164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2E30446B-AEF4-4670-B3F3-A9CF858FA0D7}"/>
              </a:ext>
            </a:extLst>
          </p:cNvPr>
          <p:cNvSpPr txBox="1">
            <a:spLocks/>
          </p:cNvSpPr>
          <p:nvPr/>
        </p:nvSpPr>
        <p:spPr>
          <a:xfrm>
            <a:off x="1691624" y="3160126"/>
            <a:ext cx="8183896" cy="3315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IN" sz="2400" dirty="0"/>
              <a:t>Convert JSON to CSV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Load the first 20,000 rows into a new file.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Drop columns which are not required (Both </a:t>
            </a:r>
            <a:r>
              <a:rPr lang="en-IN" sz="2400" dirty="0" err="1"/>
              <a:t>new_review</a:t>
            </a:r>
            <a:r>
              <a:rPr lang="en-IN" sz="2400" dirty="0"/>
              <a:t> and business)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Map the reviews to the restaurant.(combining both the files)         </a:t>
            </a:r>
            <a:r>
              <a:rPr lang="en-IN" dirty="0" err="1">
                <a:solidFill>
                  <a:schemeClr val="accent5"/>
                </a:solidFill>
              </a:rPr>
              <a:t>new_data</a:t>
            </a:r>
            <a:r>
              <a:rPr lang="en-IN" dirty="0">
                <a:solidFill>
                  <a:schemeClr val="accent5"/>
                </a:solidFill>
              </a:rPr>
              <a:t> = </a:t>
            </a:r>
            <a:r>
              <a:rPr lang="en-IN" dirty="0" err="1">
                <a:solidFill>
                  <a:schemeClr val="accent5"/>
                </a:solidFill>
              </a:rPr>
              <a:t>pd.merge</a:t>
            </a:r>
            <a:r>
              <a:rPr lang="en-IN" dirty="0">
                <a:solidFill>
                  <a:schemeClr val="accent5"/>
                </a:solidFill>
              </a:rPr>
              <a:t>(</a:t>
            </a:r>
            <a:r>
              <a:rPr lang="en-IN" dirty="0" err="1">
                <a:solidFill>
                  <a:schemeClr val="accent5"/>
                </a:solidFill>
              </a:rPr>
              <a:t>reviews,business</a:t>
            </a:r>
            <a:r>
              <a:rPr lang="en-IN" dirty="0">
                <a:solidFill>
                  <a:schemeClr val="accent5"/>
                </a:solidFill>
              </a:rPr>
              <a:t>, how='left', on=['</a:t>
            </a:r>
            <a:r>
              <a:rPr lang="en-IN" dirty="0" err="1">
                <a:solidFill>
                  <a:schemeClr val="accent5"/>
                </a:solidFill>
              </a:rPr>
              <a:t>business_id</a:t>
            </a:r>
            <a:r>
              <a:rPr lang="en-IN" dirty="0">
                <a:solidFill>
                  <a:schemeClr val="accent5"/>
                </a:solidFill>
              </a:rPr>
              <a:t>'])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Save the new file.</a:t>
            </a:r>
          </a:p>
        </p:txBody>
      </p:sp>
    </p:spTree>
    <p:extLst>
      <p:ext uri="{BB962C8B-B14F-4D97-AF65-F5344CB8AC3E}">
        <p14:creationId xmlns:p14="http://schemas.microsoft.com/office/powerpoint/2010/main" val="412556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F35A-5BCC-4FA0-8EFB-8FA43A0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IN" dirty="0"/>
              <a:t>           	Sentiment generation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D1E42C-9A20-413F-AF57-AD587CC85038}"/>
              </a:ext>
            </a:extLst>
          </p:cNvPr>
          <p:cNvSpPr/>
          <p:nvPr/>
        </p:nvSpPr>
        <p:spPr>
          <a:xfrm>
            <a:off x="1485981" y="118973"/>
            <a:ext cx="1257725" cy="125772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3" name="Rectangle 12" descr="Network">
            <a:extLst>
              <a:ext uri="{FF2B5EF4-FFF2-40B4-BE49-F238E27FC236}">
                <a16:creationId xmlns:a16="http://schemas.microsoft.com/office/drawing/2014/main" id="{FAB4D386-783D-4563-8910-5F551AEA9121}"/>
              </a:ext>
            </a:extLst>
          </p:cNvPr>
          <p:cNvSpPr/>
          <p:nvPr/>
        </p:nvSpPr>
        <p:spPr>
          <a:xfrm>
            <a:off x="1754020" y="382385"/>
            <a:ext cx="721645" cy="72164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  <p:pic>
        <p:nvPicPr>
          <p:cNvPr id="11266" name="Picture 2" descr="Sentiment Analysis">
            <a:extLst>
              <a:ext uri="{FF2B5EF4-FFF2-40B4-BE49-F238E27FC236}">
                <a16:creationId xmlns:a16="http://schemas.microsoft.com/office/drawing/2014/main" id="{E5F567BB-722F-4655-BB2B-16941159AC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717" y="1640110"/>
            <a:ext cx="9336605" cy="457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6BB1A3B-D870-4575-BAE1-46A72774B350}"/>
              </a:ext>
            </a:extLst>
          </p:cNvPr>
          <p:cNvSpPr/>
          <p:nvPr/>
        </p:nvSpPr>
        <p:spPr>
          <a:xfrm>
            <a:off x="1603717" y="3577937"/>
            <a:ext cx="126518" cy="11835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E5AFCC1-C8E5-47AC-943C-5C4D08A3E43E}"/>
              </a:ext>
            </a:extLst>
          </p:cNvPr>
          <p:cNvSpPr/>
          <p:nvPr/>
        </p:nvSpPr>
        <p:spPr>
          <a:xfrm>
            <a:off x="3669165" y="5263614"/>
            <a:ext cx="126518" cy="11835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C240A00-D2BA-4FFB-A076-C2191443775E}"/>
              </a:ext>
            </a:extLst>
          </p:cNvPr>
          <p:cNvSpPr/>
          <p:nvPr/>
        </p:nvSpPr>
        <p:spPr>
          <a:xfrm>
            <a:off x="5568304" y="4865131"/>
            <a:ext cx="126518" cy="11835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39465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F35A-5BCC-4FA0-8EFB-8FA43A0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IN" dirty="0"/>
              <a:t>           	Sentiment generation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D1E42C-9A20-413F-AF57-AD587CC85038}"/>
              </a:ext>
            </a:extLst>
          </p:cNvPr>
          <p:cNvSpPr/>
          <p:nvPr/>
        </p:nvSpPr>
        <p:spPr>
          <a:xfrm>
            <a:off x="1485981" y="118973"/>
            <a:ext cx="1257725" cy="125772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3" name="Rectangle 12" descr="Network">
            <a:extLst>
              <a:ext uri="{FF2B5EF4-FFF2-40B4-BE49-F238E27FC236}">
                <a16:creationId xmlns:a16="http://schemas.microsoft.com/office/drawing/2014/main" id="{FAB4D386-783D-4563-8910-5F551AEA9121}"/>
              </a:ext>
            </a:extLst>
          </p:cNvPr>
          <p:cNvSpPr/>
          <p:nvPr/>
        </p:nvSpPr>
        <p:spPr>
          <a:xfrm>
            <a:off x="1754020" y="327414"/>
            <a:ext cx="721645" cy="72164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EE278-BAB7-4208-8202-9C6437BF2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6283" y="1874517"/>
            <a:ext cx="3868962" cy="398161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dirty="0"/>
              <a:t>Lexicon – BASED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These techniques use </a:t>
            </a:r>
            <a:r>
              <a:rPr lang="en-IN" b="1" dirty="0">
                <a:solidFill>
                  <a:schemeClr val="tx1"/>
                </a:solidFill>
              </a:rPr>
              <a:t>dictionaries of words</a:t>
            </a:r>
            <a:r>
              <a:rPr lang="en-IN" dirty="0"/>
              <a:t>.</a:t>
            </a:r>
          </a:p>
          <a:p>
            <a:r>
              <a:rPr lang="en-IN" dirty="0"/>
              <a:t>Each word is annotated with its emotional </a:t>
            </a:r>
            <a:r>
              <a:rPr lang="en-IN" b="1" dirty="0">
                <a:solidFill>
                  <a:schemeClr val="tx1"/>
                </a:solidFill>
              </a:rPr>
              <a:t>polarity </a:t>
            </a:r>
            <a:r>
              <a:rPr lang="en-IN" dirty="0"/>
              <a:t>and sentiment </a:t>
            </a:r>
            <a:r>
              <a:rPr lang="en-IN" b="1" dirty="0">
                <a:solidFill>
                  <a:schemeClr val="tx1"/>
                </a:solidFill>
              </a:rPr>
              <a:t>strength</a:t>
            </a:r>
            <a:r>
              <a:rPr lang="en-IN" dirty="0"/>
              <a:t>.</a:t>
            </a:r>
          </a:p>
          <a:p>
            <a:r>
              <a:rPr lang="en-IN" dirty="0"/>
              <a:t>This dictionary is then matched with the document to calculate its </a:t>
            </a:r>
            <a:r>
              <a:rPr lang="en-IN" b="1" dirty="0">
                <a:solidFill>
                  <a:schemeClr val="tx1"/>
                </a:solidFill>
              </a:rPr>
              <a:t>overall polarity </a:t>
            </a:r>
            <a:r>
              <a:rPr lang="en-IN" dirty="0"/>
              <a:t>score of the document.</a:t>
            </a:r>
          </a:p>
          <a:p>
            <a:endParaRPr lang="en-IN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DDBE731-5B75-41BC-91DE-A5985CC66910}"/>
              </a:ext>
            </a:extLst>
          </p:cNvPr>
          <p:cNvSpPr txBox="1">
            <a:spLocks/>
          </p:cNvSpPr>
          <p:nvPr/>
        </p:nvSpPr>
        <p:spPr>
          <a:xfrm>
            <a:off x="2471877" y="1929488"/>
            <a:ext cx="3868962" cy="3934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/>
              <a:t>ML- BASED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IN" dirty="0"/>
          </a:p>
          <a:p>
            <a:r>
              <a:rPr lang="en-IN" dirty="0"/>
              <a:t>Create a model by training the classifier with a set of example.</a:t>
            </a:r>
          </a:p>
          <a:p>
            <a:r>
              <a:rPr lang="en-IN" b="1" dirty="0">
                <a:solidFill>
                  <a:schemeClr val="tx1"/>
                </a:solidFill>
              </a:rPr>
              <a:t>Gather</a:t>
            </a:r>
            <a:r>
              <a:rPr lang="en-IN" dirty="0"/>
              <a:t> dataset, </a:t>
            </a:r>
            <a:r>
              <a:rPr lang="en-IN" b="1" dirty="0">
                <a:solidFill>
                  <a:schemeClr val="tx1"/>
                </a:solidFill>
              </a:rPr>
              <a:t>extract</a:t>
            </a:r>
            <a:r>
              <a:rPr lang="en-IN" dirty="0"/>
              <a:t> features and </a:t>
            </a:r>
            <a:r>
              <a:rPr lang="en-IN" b="1" dirty="0">
                <a:solidFill>
                  <a:schemeClr val="tx1"/>
                </a:solidFill>
              </a:rPr>
              <a:t>train</a:t>
            </a:r>
            <a:r>
              <a:rPr lang="en-IN" dirty="0"/>
              <a:t> your algorithm based on examples.</a:t>
            </a:r>
          </a:p>
        </p:txBody>
      </p:sp>
    </p:spTree>
    <p:extLst>
      <p:ext uri="{BB962C8B-B14F-4D97-AF65-F5344CB8AC3E}">
        <p14:creationId xmlns:p14="http://schemas.microsoft.com/office/powerpoint/2010/main" val="3631489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F35A-5BCC-4FA0-8EFB-8FA43A0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IN" dirty="0"/>
              <a:t>           	</a:t>
            </a:r>
            <a:r>
              <a:rPr lang="en-IN" b="1" dirty="0"/>
              <a:t>VADER - Sentiment Analysis</a:t>
            </a:r>
            <a:br>
              <a:rPr lang="en-IN" b="1" dirty="0"/>
            </a:b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D1E42C-9A20-413F-AF57-AD587CC85038}"/>
              </a:ext>
            </a:extLst>
          </p:cNvPr>
          <p:cNvSpPr/>
          <p:nvPr/>
        </p:nvSpPr>
        <p:spPr>
          <a:xfrm>
            <a:off x="1485981" y="118973"/>
            <a:ext cx="1257725" cy="125772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3" name="Rectangle 12" descr="Network">
            <a:extLst>
              <a:ext uri="{FF2B5EF4-FFF2-40B4-BE49-F238E27FC236}">
                <a16:creationId xmlns:a16="http://schemas.microsoft.com/office/drawing/2014/main" id="{FAB4D386-783D-4563-8910-5F551AEA9121}"/>
              </a:ext>
            </a:extLst>
          </p:cNvPr>
          <p:cNvSpPr/>
          <p:nvPr/>
        </p:nvSpPr>
        <p:spPr>
          <a:xfrm>
            <a:off x="1754020" y="382385"/>
            <a:ext cx="721645" cy="72164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DEAD6-B1B7-44AF-A383-8A199A538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88377"/>
            <a:ext cx="10178322" cy="4091918"/>
          </a:xfrm>
        </p:spPr>
        <p:txBody>
          <a:bodyPr/>
          <a:lstStyle/>
          <a:p>
            <a:r>
              <a:rPr lang="en-IN" dirty="0"/>
              <a:t>Valence Aware Dictionary for Sentiment Reasoning</a:t>
            </a:r>
          </a:p>
          <a:p>
            <a:r>
              <a:rPr lang="en-IN" dirty="0"/>
              <a:t>It is a model used for text sentiment analysis that is sensitive to both </a:t>
            </a:r>
            <a:r>
              <a:rPr lang="en-IN" b="1" dirty="0">
                <a:solidFill>
                  <a:schemeClr val="tx1"/>
                </a:solidFill>
              </a:rPr>
              <a:t>polarity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/>
              <a:t>(positive/negative) and </a:t>
            </a:r>
            <a:r>
              <a:rPr lang="en-IN" b="1" dirty="0">
                <a:solidFill>
                  <a:schemeClr val="tx1"/>
                </a:solidFill>
              </a:rPr>
              <a:t>intensity</a:t>
            </a:r>
            <a:r>
              <a:rPr lang="en-IN" dirty="0"/>
              <a:t> (strength) of emotion.</a:t>
            </a:r>
          </a:p>
          <a:p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BF64A84-6872-40C9-80CA-FC0AE0BDEC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227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20306" t="53130" r="21885" b="14239"/>
          <a:stretch/>
        </p:blipFill>
        <p:spPr>
          <a:xfrm>
            <a:off x="1754020" y="3280509"/>
            <a:ext cx="9600051" cy="3046615"/>
          </a:xfrm>
          <a:prstGeom prst="rect">
            <a:avLst/>
          </a:prstGeom>
          <a:ln>
            <a:noFill/>
          </a:ln>
          <a:effectLst>
            <a:glow rad="304800">
              <a:schemeClr val="accent1">
                <a:alpha val="29000"/>
              </a:schemeClr>
            </a:glo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46506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F35A-5BCC-4FA0-8EFB-8FA43A0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IN" dirty="0"/>
              <a:t>           	</a:t>
            </a:r>
            <a:r>
              <a:rPr lang="en-IN" b="1" dirty="0"/>
              <a:t>VADER - Sentiment Analysis</a:t>
            </a:r>
            <a:br>
              <a:rPr lang="en-IN" b="1" dirty="0"/>
            </a:b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D1E42C-9A20-413F-AF57-AD587CC85038}"/>
              </a:ext>
            </a:extLst>
          </p:cNvPr>
          <p:cNvSpPr/>
          <p:nvPr/>
        </p:nvSpPr>
        <p:spPr>
          <a:xfrm>
            <a:off x="1485981" y="118973"/>
            <a:ext cx="1257725" cy="125772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3" name="Rectangle 12" descr="Network">
            <a:extLst>
              <a:ext uri="{FF2B5EF4-FFF2-40B4-BE49-F238E27FC236}">
                <a16:creationId xmlns:a16="http://schemas.microsoft.com/office/drawing/2014/main" id="{FAB4D386-783D-4563-8910-5F551AEA9121}"/>
              </a:ext>
            </a:extLst>
          </p:cNvPr>
          <p:cNvSpPr/>
          <p:nvPr/>
        </p:nvSpPr>
        <p:spPr>
          <a:xfrm>
            <a:off x="1754020" y="382385"/>
            <a:ext cx="721645" cy="72164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DEAD6-B1B7-44AF-A383-8A199A538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88377"/>
            <a:ext cx="10178322" cy="4091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For example, </a:t>
            </a:r>
          </a:p>
          <a:p>
            <a:pPr marL="0" indent="0">
              <a:buNone/>
            </a:pPr>
            <a:r>
              <a:rPr lang="en-IN" sz="3600" dirty="0"/>
              <a:t>“The food is good and the atmosphere is nice”</a:t>
            </a:r>
          </a:p>
        </p:txBody>
      </p:sp>
    </p:spTree>
    <p:extLst>
      <p:ext uri="{BB962C8B-B14F-4D97-AF65-F5344CB8AC3E}">
        <p14:creationId xmlns:p14="http://schemas.microsoft.com/office/powerpoint/2010/main" val="487110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F35A-5BCC-4FA0-8EFB-8FA43A0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IN" dirty="0"/>
              <a:t>           	</a:t>
            </a:r>
            <a:r>
              <a:rPr lang="en-IN" b="1" dirty="0"/>
              <a:t>VADER - Sentiment Analysis</a:t>
            </a:r>
            <a:br>
              <a:rPr lang="en-IN" b="1" dirty="0"/>
            </a:b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D1E42C-9A20-413F-AF57-AD587CC85038}"/>
              </a:ext>
            </a:extLst>
          </p:cNvPr>
          <p:cNvSpPr/>
          <p:nvPr/>
        </p:nvSpPr>
        <p:spPr>
          <a:xfrm>
            <a:off x="1485981" y="118973"/>
            <a:ext cx="1257725" cy="125772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3" name="Rectangle 12" descr="Network">
            <a:extLst>
              <a:ext uri="{FF2B5EF4-FFF2-40B4-BE49-F238E27FC236}">
                <a16:creationId xmlns:a16="http://schemas.microsoft.com/office/drawing/2014/main" id="{FAB4D386-783D-4563-8910-5F551AEA9121}"/>
              </a:ext>
            </a:extLst>
          </p:cNvPr>
          <p:cNvSpPr/>
          <p:nvPr/>
        </p:nvSpPr>
        <p:spPr>
          <a:xfrm>
            <a:off x="1754020" y="382385"/>
            <a:ext cx="721645" cy="72164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DEAD6-B1B7-44AF-A383-8A199A538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88377"/>
            <a:ext cx="10178322" cy="4823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For example, </a:t>
            </a:r>
          </a:p>
          <a:p>
            <a:pPr marL="0" indent="0">
              <a:buNone/>
            </a:pPr>
            <a:r>
              <a:rPr lang="en-IN" sz="3600" dirty="0"/>
              <a:t>“The food is </a:t>
            </a:r>
            <a:r>
              <a:rPr lang="en-IN" sz="3600" dirty="0">
                <a:solidFill>
                  <a:srgbClr val="C00000"/>
                </a:solidFill>
              </a:rPr>
              <a:t>good</a:t>
            </a:r>
            <a:r>
              <a:rPr lang="en-IN" sz="3600" dirty="0"/>
              <a:t> and the atmosphere is </a:t>
            </a:r>
            <a:r>
              <a:rPr lang="en-IN" sz="3600" dirty="0">
                <a:solidFill>
                  <a:srgbClr val="C00000"/>
                </a:solidFill>
              </a:rPr>
              <a:t>nice</a:t>
            </a:r>
            <a:r>
              <a:rPr lang="en-IN" sz="3600" dirty="0"/>
              <a:t>”</a:t>
            </a:r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r>
              <a:rPr lang="en-IN" sz="3600" dirty="0"/>
              <a:t>has two words in the lexicon (good and nice) with scores of 0.9 and 0.8 respectively.</a:t>
            </a:r>
          </a:p>
          <a:p>
            <a:pPr marL="0" indent="0">
              <a:buNone/>
            </a:pPr>
            <a:r>
              <a:rPr lang="en-IN" sz="3600" dirty="0"/>
              <a:t>Sentiment = ~ 0.85</a:t>
            </a:r>
          </a:p>
          <a:p>
            <a:pPr marL="0" indent="0">
              <a:buNone/>
            </a:pPr>
            <a:endParaRPr lang="en-IN" sz="3600" dirty="0"/>
          </a:p>
        </p:txBody>
      </p:sp>
      <p:pic>
        <p:nvPicPr>
          <p:cNvPr id="4" name="Graphic 3" descr="Smiling Face with No Fill">
            <a:extLst>
              <a:ext uri="{FF2B5EF4-FFF2-40B4-BE49-F238E27FC236}">
                <a16:creationId xmlns:a16="http://schemas.microsoft.com/office/drawing/2014/main" id="{3E8470CE-FE2A-4861-A29F-FB57E6380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7249" y="2913576"/>
            <a:ext cx="733865" cy="733865"/>
          </a:xfrm>
          <a:prstGeom prst="rect">
            <a:avLst/>
          </a:prstGeom>
        </p:spPr>
      </p:pic>
      <p:pic>
        <p:nvPicPr>
          <p:cNvPr id="7" name="Graphic 6" descr="Grinning Face with No Fill">
            <a:extLst>
              <a:ext uri="{FF2B5EF4-FFF2-40B4-BE49-F238E27FC236}">
                <a16:creationId xmlns:a16="http://schemas.microsoft.com/office/drawing/2014/main" id="{66D70971-48DE-4D95-92A1-B60516ED90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6269" y="2913576"/>
            <a:ext cx="733865" cy="733865"/>
          </a:xfrm>
          <a:prstGeom prst="rect">
            <a:avLst/>
          </a:prstGeom>
        </p:spPr>
      </p:pic>
      <p:pic>
        <p:nvPicPr>
          <p:cNvPr id="10" name="Graphic 9" descr="Grinning Face with No Fill">
            <a:extLst>
              <a:ext uri="{FF2B5EF4-FFF2-40B4-BE49-F238E27FC236}">
                <a16:creationId xmlns:a16="http://schemas.microsoft.com/office/drawing/2014/main" id="{967AA960-2DFD-4099-949D-7151BB5D9C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19002" y="5119859"/>
            <a:ext cx="733865" cy="73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54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F35A-5BCC-4FA0-8EFB-8FA43A0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IN" dirty="0"/>
              <a:t>           	</a:t>
            </a:r>
            <a:r>
              <a:rPr lang="en-IN" b="1" dirty="0"/>
              <a:t>VADER - Sentiment Analysis</a:t>
            </a:r>
            <a:br>
              <a:rPr lang="en-IN" b="1" dirty="0"/>
            </a:b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D1E42C-9A20-413F-AF57-AD587CC85038}"/>
              </a:ext>
            </a:extLst>
          </p:cNvPr>
          <p:cNvSpPr/>
          <p:nvPr/>
        </p:nvSpPr>
        <p:spPr>
          <a:xfrm>
            <a:off x="1485981" y="118973"/>
            <a:ext cx="1257725" cy="125772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3" name="Rectangle 12" descr="Network">
            <a:extLst>
              <a:ext uri="{FF2B5EF4-FFF2-40B4-BE49-F238E27FC236}">
                <a16:creationId xmlns:a16="http://schemas.microsoft.com/office/drawing/2014/main" id="{FAB4D386-783D-4563-8910-5F551AEA9121}"/>
              </a:ext>
            </a:extLst>
          </p:cNvPr>
          <p:cNvSpPr/>
          <p:nvPr/>
        </p:nvSpPr>
        <p:spPr>
          <a:xfrm>
            <a:off x="1754020" y="340182"/>
            <a:ext cx="721645" cy="72164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4BABEB7A-6B1D-40F2-AB2F-0D9E829AA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81" y="1813567"/>
            <a:ext cx="9454341" cy="4165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/>
              <a:t>Quantifies the Emotion of a Word</a:t>
            </a:r>
          </a:p>
          <a:p>
            <a:r>
              <a:rPr lang="en-IN" sz="2400" dirty="0"/>
              <a:t>Maps lexical features to emotion intensities called sentiment scores</a:t>
            </a:r>
          </a:p>
          <a:p>
            <a:r>
              <a:rPr lang="en-IN" sz="2400" dirty="0"/>
              <a:t>Amazon Mechanical Turk!</a:t>
            </a:r>
            <a:endParaRPr lang="en-IN" sz="2400" b="1" dirty="0"/>
          </a:p>
          <a:p>
            <a:pPr marL="0" indent="0">
              <a:buNone/>
            </a:pPr>
            <a:r>
              <a:rPr lang="en-IN" sz="3600" b="1" dirty="0"/>
              <a:t>Also Quantifies the Emotion of a Sentence</a:t>
            </a:r>
          </a:p>
          <a:p>
            <a:r>
              <a:rPr lang="en-IN" sz="2400" dirty="0"/>
              <a:t>The sentiment score of a sentence is calculated by summing up the sentiment scores of each VADER-dictionary-listed word in the sentence.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002321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F35A-5BCC-4FA0-8EFB-8FA43A0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n-IN" dirty="0"/>
              <a:t>           	</a:t>
            </a:r>
            <a:r>
              <a:rPr lang="en-IN" b="1" dirty="0"/>
              <a:t>Five Simple Heuristics</a:t>
            </a:r>
            <a:br>
              <a:rPr lang="en-IN" b="1" dirty="0"/>
            </a:b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D1E42C-9A20-413F-AF57-AD587CC85038}"/>
              </a:ext>
            </a:extLst>
          </p:cNvPr>
          <p:cNvSpPr/>
          <p:nvPr/>
        </p:nvSpPr>
        <p:spPr>
          <a:xfrm>
            <a:off x="1500049" y="118973"/>
            <a:ext cx="1313490" cy="123152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en-IN" sz="6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DEAD6-B1B7-44AF-A383-8A199A538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13910"/>
            <a:ext cx="10178322" cy="4870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b="1" dirty="0"/>
              <a:t>1.Punctuation</a:t>
            </a:r>
          </a:p>
          <a:p>
            <a:pPr marL="0" indent="0">
              <a:buNone/>
            </a:pPr>
            <a:endParaRPr lang="en-IN" sz="4000" b="1" dirty="0"/>
          </a:p>
          <a:p>
            <a:pPr marL="0" indent="0">
              <a:buNone/>
            </a:pPr>
            <a:r>
              <a:rPr lang="en-IN" sz="4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  I like it.</a:t>
            </a:r>
          </a:p>
          <a:p>
            <a:pPr marL="0" indent="0">
              <a:buNone/>
            </a:pPr>
            <a:r>
              <a:rPr lang="en-IN" sz="4000" b="1" dirty="0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     </a:t>
            </a:r>
            <a:r>
              <a:rPr lang="en-IN" sz="4000" b="1" dirty="0">
                <a:solidFill>
                  <a:schemeClr val="accent5">
                    <a:lumMod val="5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I like it !!!</a:t>
            </a:r>
          </a:p>
          <a:p>
            <a:pPr marL="0" indent="0">
              <a:buNone/>
            </a:pPr>
            <a:endParaRPr lang="en-IN" sz="2400" b="1" dirty="0">
              <a:solidFill>
                <a:schemeClr val="accent5">
                  <a:lumMod val="50000"/>
                </a:schemeClr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  <a:p>
            <a:pPr marL="0" indent="0">
              <a:buNone/>
            </a:pPr>
            <a:r>
              <a:rPr lang="en-IN" sz="2400" dirty="0"/>
              <a:t>VADER adds a certain empirically-obtained quantity for every exclamation point (0.292) and question mark (0.18). If the score is negative, VADER subtracts.</a:t>
            </a:r>
            <a:endParaRPr lang="en-IN" sz="2400" b="1" dirty="0">
              <a:solidFill>
                <a:schemeClr val="accent5">
                  <a:lumMod val="50000"/>
                </a:schemeClr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  <a:p>
            <a:pPr marL="0" indent="0">
              <a:buNone/>
            </a:pPr>
            <a:endParaRPr lang="en-IN" sz="4000" b="1" dirty="0">
              <a:solidFill>
                <a:schemeClr val="accent5">
                  <a:lumMod val="50000"/>
                </a:schemeClr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sp>
        <p:nvSpPr>
          <p:cNvPr id="8" name="Rectangle 7" descr="Network">
            <a:extLst>
              <a:ext uri="{FF2B5EF4-FFF2-40B4-BE49-F238E27FC236}">
                <a16:creationId xmlns:a16="http://schemas.microsoft.com/office/drawing/2014/main" id="{783C2B1E-D01F-4AA8-92DF-F4C476F1A874}"/>
              </a:ext>
            </a:extLst>
          </p:cNvPr>
          <p:cNvSpPr/>
          <p:nvPr/>
        </p:nvSpPr>
        <p:spPr>
          <a:xfrm>
            <a:off x="1795971" y="373912"/>
            <a:ext cx="721645" cy="72164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518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F35A-5BCC-4FA0-8EFB-8FA43A0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n-IN" dirty="0"/>
              <a:t>           	</a:t>
            </a:r>
            <a:r>
              <a:rPr lang="en-IN" b="1" dirty="0"/>
              <a:t>Five Simple Heuristics</a:t>
            </a:r>
            <a:br>
              <a:rPr lang="en-IN" b="1" dirty="0"/>
            </a:b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D1E42C-9A20-413F-AF57-AD587CC85038}"/>
              </a:ext>
            </a:extLst>
          </p:cNvPr>
          <p:cNvSpPr/>
          <p:nvPr/>
        </p:nvSpPr>
        <p:spPr>
          <a:xfrm>
            <a:off x="1500049" y="118973"/>
            <a:ext cx="1313490" cy="123152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en-IN" sz="6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DEAD6-B1B7-44AF-A383-8A199A538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13910"/>
            <a:ext cx="10178322" cy="4870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b="1" dirty="0"/>
              <a:t>2. Capitalization</a:t>
            </a:r>
          </a:p>
          <a:p>
            <a:pPr marL="0" indent="0">
              <a:buNone/>
            </a:pPr>
            <a:endParaRPr lang="en-IN" sz="4000" b="1" dirty="0"/>
          </a:p>
          <a:p>
            <a:pPr marL="0" indent="0">
              <a:buNone/>
            </a:pPr>
            <a:r>
              <a:rPr lang="en-IN" sz="4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  </a:t>
            </a:r>
            <a:r>
              <a:rPr lang="en-IN" sz="4000" b="1" dirty="0">
                <a:solidFill>
                  <a:schemeClr val="accent3">
                    <a:lumMod val="75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AMAZING performance</a:t>
            </a:r>
          </a:p>
          <a:p>
            <a:pPr marL="0" indent="0">
              <a:buNone/>
            </a:pPr>
            <a:r>
              <a:rPr lang="en-IN" sz="4000" b="1" dirty="0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     </a:t>
            </a:r>
            <a:r>
              <a:rPr lang="en-IN" sz="4000" b="1" dirty="0">
                <a:solidFill>
                  <a:schemeClr val="accent4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amazing performance</a:t>
            </a:r>
          </a:p>
          <a:p>
            <a:pPr marL="0" indent="0">
              <a:buNone/>
            </a:pPr>
            <a:endParaRPr lang="en-IN" sz="2400" b="1" dirty="0">
              <a:solidFill>
                <a:schemeClr val="accent5">
                  <a:lumMod val="50000"/>
                </a:schemeClr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  <a:p>
            <a:pPr marL="0" indent="0">
              <a:buNone/>
            </a:pPr>
            <a:r>
              <a:rPr lang="en-IN" sz="2400" dirty="0"/>
              <a:t>VADER takes this into account by incrementing or decrementing the sentiment score of the word by 0.733, depending on whether the word is positive or negative, respectively.</a:t>
            </a:r>
            <a:endParaRPr lang="en-IN" sz="2400" b="1" dirty="0">
              <a:solidFill>
                <a:schemeClr val="accent5">
                  <a:lumMod val="50000"/>
                </a:schemeClr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  <a:p>
            <a:pPr marL="0" indent="0">
              <a:buNone/>
            </a:pPr>
            <a:endParaRPr lang="en-IN" sz="4000" b="1" dirty="0">
              <a:solidFill>
                <a:schemeClr val="accent5">
                  <a:lumMod val="50000"/>
                </a:schemeClr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sp>
        <p:nvSpPr>
          <p:cNvPr id="8" name="Rectangle 7" descr="Network">
            <a:extLst>
              <a:ext uri="{FF2B5EF4-FFF2-40B4-BE49-F238E27FC236}">
                <a16:creationId xmlns:a16="http://schemas.microsoft.com/office/drawing/2014/main" id="{783C2B1E-D01F-4AA8-92DF-F4C476F1A874}"/>
              </a:ext>
            </a:extLst>
          </p:cNvPr>
          <p:cNvSpPr/>
          <p:nvPr/>
        </p:nvSpPr>
        <p:spPr>
          <a:xfrm>
            <a:off x="1795971" y="373912"/>
            <a:ext cx="721645" cy="72164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557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F35A-5BCC-4FA0-8EFB-8FA43A0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n-IN" dirty="0"/>
              <a:t>           	</a:t>
            </a:r>
            <a:r>
              <a:rPr lang="en-IN" b="1" dirty="0"/>
              <a:t>Five Simple Heuristics</a:t>
            </a:r>
            <a:br>
              <a:rPr lang="en-IN" b="1" dirty="0"/>
            </a:b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D1E42C-9A20-413F-AF57-AD587CC85038}"/>
              </a:ext>
            </a:extLst>
          </p:cNvPr>
          <p:cNvSpPr/>
          <p:nvPr/>
        </p:nvSpPr>
        <p:spPr>
          <a:xfrm>
            <a:off x="1500049" y="118973"/>
            <a:ext cx="1313490" cy="123152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en-IN" sz="6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DEAD6-B1B7-44AF-A383-8A199A538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13910"/>
            <a:ext cx="10178322" cy="4870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b="1" dirty="0"/>
              <a:t>3. Degree Modifiers</a:t>
            </a:r>
          </a:p>
          <a:p>
            <a:pPr marL="0" indent="0">
              <a:buNone/>
            </a:pPr>
            <a:endParaRPr lang="en-IN" sz="4000" b="1" dirty="0"/>
          </a:p>
          <a:p>
            <a:pPr marL="0" indent="0">
              <a:buNone/>
            </a:pPr>
            <a:r>
              <a:rPr lang="en-IN" sz="4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  </a:t>
            </a:r>
            <a:r>
              <a:rPr lang="en-IN" sz="4000" b="1" dirty="0" err="1">
                <a:solidFill>
                  <a:srgbClr val="C00000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soooo</a:t>
            </a:r>
            <a:r>
              <a:rPr lang="en-IN" sz="4000" b="1" dirty="0">
                <a:solidFill>
                  <a:srgbClr val="C00000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cute.</a:t>
            </a:r>
          </a:p>
          <a:p>
            <a:pPr marL="0" indent="0">
              <a:buNone/>
            </a:pPr>
            <a:r>
              <a:rPr lang="en-IN" sz="4000" b="1" dirty="0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     </a:t>
            </a:r>
            <a:r>
              <a:rPr lang="en-IN" sz="4000" b="1" dirty="0">
                <a:solidFill>
                  <a:schemeClr val="accent6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sort of cute.</a:t>
            </a:r>
          </a:p>
          <a:p>
            <a:pPr marL="0" indent="0">
              <a:buNone/>
            </a:pPr>
            <a:endParaRPr lang="en-IN" sz="2400" b="1" dirty="0">
              <a:solidFill>
                <a:schemeClr val="accent5">
                  <a:lumMod val="50000"/>
                </a:schemeClr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  <a:p>
            <a:pPr marL="0" indent="0">
              <a:buNone/>
            </a:pPr>
            <a:r>
              <a:rPr lang="en-IN" dirty="0"/>
              <a:t>VADER maintains a </a:t>
            </a:r>
            <a:r>
              <a:rPr lang="en-IN" b="1" dirty="0"/>
              <a:t>booster dictionary </a:t>
            </a:r>
            <a:r>
              <a:rPr lang="en-IN" dirty="0"/>
              <a:t>which contains a set of </a:t>
            </a:r>
            <a:r>
              <a:rPr lang="en-IN" b="1" dirty="0"/>
              <a:t>boosters</a:t>
            </a:r>
            <a:r>
              <a:rPr lang="en-IN" dirty="0"/>
              <a:t> and </a:t>
            </a:r>
            <a:r>
              <a:rPr lang="en-IN" b="1" dirty="0"/>
              <a:t>dampeners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Modifier beside the base word adds or subtracts 0.293 to the sentiment score of the sentence, depending on whether the base word is positive or not.</a:t>
            </a:r>
            <a:endParaRPr lang="en-IN" sz="4000" b="1" dirty="0">
              <a:solidFill>
                <a:schemeClr val="accent5">
                  <a:lumMod val="50000"/>
                </a:schemeClr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sp>
        <p:nvSpPr>
          <p:cNvPr id="8" name="Rectangle 7" descr="Network">
            <a:extLst>
              <a:ext uri="{FF2B5EF4-FFF2-40B4-BE49-F238E27FC236}">
                <a16:creationId xmlns:a16="http://schemas.microsoft.com/office/drawing/2014/main" id="{783C2B1E-D01F-4AA8-92DF-F4C476F1A874}"/>
              </a:ext>
            </a:extLst>
          </p:cNvPr>
          <p:cNvSpPr/>
          <p:nvPr/>
        </p:nvSpPr>
        <p:spPr>
          <a:xfrm>
            <a:off x="1795971" y="373912"/>
            <a:ext cx="721645" cy="72164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92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F35A-5BCC-4FA0-8EFB-8FA43A0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IN"/>
              <a:t>WHAT IS SENTIMENT ANALYSIS?</a:t>
            </a:r>
            <a:endParaRPr lang="en-IN" dirty="0"/>
          </a:p>
        </p:txBody>
      </p:sp>
      <p:pic>
        <p:nvPicPr>
          <p:cNvPr id="2050" name="Picture 2" descr="Sentiment Analysis">
            <a:extLst>
              <a:ext uri="{FF2B5EF4-FFF2-40B4-BE49-F238E27FC236}">
                <a16:creationId xmlns:a16="http://schemas.microsoft.com/office/drawing/2014/main" id="{0D229233-5D9B-4745-98D5-EC2D5A1D11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808" y="1874517"/>
            <a:ext cx="8909829" cy="396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920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F35A-5BCC-4FA0-8EFB-8FA43A0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n-IN" dirty="0"/>
              <a:t>           	</a:t>
            </a:r>
            <a:r>
              <a:rPr lang="en-IN" b="1" dirty="0"/>
              <a:t>Five Simple Heuristics</a:t>
            </a:r>
            <a:br>
              <a:rPr lang="en-IN" b="1" dirty="0"/>
            </a:b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D1E42C-9A20-413F-AF57-AD587CC85038}"/>
              </a:ext>
            </a:extLst>
          </p:cNvPr>
          <p:cNvSpPr/>
          <p:nvPr/>
        </p:nvSpPr>
        <p:spPr>
          <a:xfrm>
            <a:off x="1500049" y="118973"/>
            <a:ext cx="1313490" cy="123152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en-IN" sz="6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DEAD6-B1B7-44AF-A383-8A199A538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13909"/>
            <a:ext cx="10178322" cy="5012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b="1" dirty="0"/>
              <a:t>4. Shift in polarity due to “but”</a:t>
            </a:r>
          </a:p>
          <a:p>
            <a:pPr marL="0" indent="0">
              <a:buNone/>
            </a:pPr>
            <a:endParaRPr lang="en-IN" sz="4000" b="1" dirty="0"/>
          </a:p>
          <a:p>
            <a:pPr marL="0" indent="0">
              <a:buNone/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  I love rain,</a:t>
            </a:r>
          </a:p>
          <a:p>
            <a:pPr marL="0" indent="0">
              <a:buNone/>
            </a:pPr>
            <a:r>
              <a:rPr lang="en-IN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     </a:t>
            </a:r>
            <a:r>
              <a:rPr lang="en-IN" sz="3200" b="1" dirty="0">
                <a:solidFill>
                  <a:schemeClr val="accent2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but</a:t>
            </a:r>
            <a:r>
              <a:rPr lang="en-IN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</a:t>
            </a:r>
            <a:r>
              <a:rPr lang="en-IN" sz="3200" b="1" dirty="0">
                <a:solidFill>
                  <a:schemeClr val="accent5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I don’t want it to rain today.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VADER implements a “but” checker. </a:t>
            </a:r>
          </a:p>
          <a:p>
            <a:r>
              <a:rPr lang="en-IN" dirty="0"/>
              <a:t>All sentiment-bearing words before the “but” have their valence reduced to 50% of their values, while those after the “but” increase to 150% of their values.</a:t>
            </a:r>
            <a:endParaRPr lang="en-IN" sz="3200" b="1" dirty="0">
              <a:solidFill>
                <a:schemeClr val="accent5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sp>
        <p:nvSpPr>
          <p:cNvPr id="8" name="Rectangle 7" descr="Network">
            <a:extLst>
              <a:ext uri="{FF2B5EF4-FFF2-40B4-BE49-F238E27FC236}">
                <a16:creationId xmlns:a16="http://schemas.microsoft.com/office/drawing/2014/main" id="{783C2B1E-D01F-4AA8-92DF-F4C476F1A874}"/>
              </a:ext>
            </a:extLst>
          </p:cNvPr>
          <p:cNvSpPr/>
          <p:nvPr/>
        </p:nvSpPr>
        <p:spPr>
          <a:xfrm>
            <a:off x="1795971" y="373912"/>
            <a:ext cx="721645" cy="72164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027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F35A-5BCC-4FA0-8EFB-8FA43A0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n-IN" dirty="0"/>
              <a:t>           	</a:t>
            </a:r>
            <a:r>
              <a:rPr lang="en-IN" b="1" dirty="0"/>
              <a:t>Five Simple Heuristics</a:t>
            </a:r>
            <a:br>
              <a:rPr lang="en-IN" b="1" dirty="0"/>
            </a:b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D1E42C-9A20-413F-AF57-AD587CC85038}"/>
              </a:ext>
            </a:extLst>
          </p:cNvPr>
          <p:cNvSpPr/>
          <p:nvPr/>
        </p:nvSpPr>
        <p:spPr>
          <a:xfrm>
            <a:off x="1500049" y="118973"/>
            <a:ext cx="1313490" cy="123152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en-IN" sz="6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DEAD6-B1B7-44AF-A383-8A199A538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13909"/>
            <a:ext cx="10178322" cy="5012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b="1" dirty="0"/>
              <a:t>5. Negator words</a:t>
            </a:r>
          </a:p>
          <a:p>
            <a:pPr marL="0" indent="0">
              <a:buNone/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  </a:t>
            </a:r>
            <a:r>
              <a:rPr lang="en-IN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I like candy.</a:t>
            </a:r>
          </a:p>
          <a:p>
            <a:pPr marL="0" indent="0">
              <a:buNone/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    </a:t>
            </a:r>
            <a:r>
              <a:rPr lang="en-IN" sz="3200" b="1" dirty="0">
                <a:solidFill>
                  <a:schemeClr val="accent3">
                    <a:lumMod val="5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I </a:t>
            </a:r>
            <a:r>
              <a:rPr lang="en-IN" sz="3200" b="1" dirty="0">
                <a:solidFill>
                  <a:schemeClr val="accent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do not like </a:t>
            </a:r>
            <a:r>
              <a:rPr lang="en-IN" sz="3200" b="1" dirty="0">
                <a:solidFill>
                  <a:schemeClr val="accent3">
                    <a:lumMod val="5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candy.</a:t>
            </a:r>
          </a:p>
          <a:p>
            <a:pPr marL="0" indent="0">
              <a:buNone/>
            </a:pP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IN" dirty="0"/>
              <a:t>VADER examines the tri-gram before a sentiment-laden lexical feature to catch polarity negation.</a:t>
            </a:r>
          </a:p>
          <a:p>
            <a:r>
              <a:rPr lang="en-IN" dirty="0"/>
              <a:t>VADER maintains a list of negator words.</a:t>
            </a:r>
          </a:p>
          <a:p>
            <a:r>
              <a:rPr lang="en-IN" dirty="0"/>
              <a:t>Negation is captured by multiplying the sentiment score of the sentiment-laden lexical feature by an empirically-determined value -0.74.</a:t>
            </a:r>
            <a:endParaRPr lang="en-IN" sz="3200" b="1" dirty="0">
              <a:solidFill>
                <a:schemeClr val="accent5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sp>
        <p:nvSpPr>
          <p:cNvPr id="8" name="Rectangle 7" descr="Network">
            <a:extLst>
              <a:ext uri="{FF2B5EF4-FFF2-40B4-BE49-F238E27FC236}">
                <a16:creationId xmlns:a16="http://schemas.microsoft.com/office/drawing/2014/main" id="{783C2B1E-D01F-4AA8-92DF-F4C476F1A874}"/>
              </a:ext>
            </a:extLst>
          </p:cNvPr>
          <p:cNvSpPr/>
          <p:nvPr/>
        </p:nvSpPr>
        <p:spPr>
          <a:xfrm>
            <a:off x="1795971" y="373912"/>
            <a:ext cx="721645" cy="72164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0833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F35A-5BCC-4FA0-8EFB-8FA43A0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IN" dirty="0"/>
              <a:t>           	</a:t>
            </a:r>
            <a:r>
              <a:rPr lang="en-IN" b="1" dirty="0"/>
              <a:t>VADER - Sentiment Analysis</a:t>
            </a:r>
            <a:br>
              <a:rPr lang="en-IN" b="1" dirty="0"/>
            </a:b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D1E42C-9A20-413F-AF57-AD587CC85038}"/>
              </a:ext>
            </a:extLst>
          </p:cNvPr>
          <p:cNvSpPr/>
          <p:nvPr/>
        </p:nvSpPr>
        <p:spPr>
          <a:xfrm>
            <a:off x="1485981" y="118973"/>
            <a:ext cx="1257725" cy="125772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3" name="Rectangle 12" descr="Network">
            <a:extLst>
              <a:ext uri="{FF2B5EF4-FFF2-40B4-BE49-F238E27FC236}">
                <a16:creationId xmlns:a16="http://schemas.microsoft.com/office/drawing/2014/main" id="{FAB4D386-783D-4563-8910-5F551AEA9121}"/>
              </a:ext>
            </a:extLst>
          </p:cNvPr>
          <p:cNvSpPr/>
          <p:nvPr/>
        </p:nvSpPr>
        <p:spPr>
          <a:xfrm>
            <a:off x="1754020" y="382385"/>
            <a:ext cx="721645" cy="72164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1A7CE6-8B68-4ABA-92A7-18478279A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5230" t="63526" r="48497" b="19252"/>
          <a:stretch/>
        </p:blipFill>
        <p:spPr>
          <a:xfrm>
            <a:off x="2114842" y="3546990"/>
            <a:ext cx="6771754" cy="1807554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36E7169-4E0B-4B0D-A5CD-9C2B8AE2D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943" y="1732578"/>
            <a:ext cx="8919264" cy="1477328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We need to load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SentimentIntensityAnalyser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object in from the VADER package</a:t>
            </a:r>
            <a:r>
              <a:rPr lang="en-US" altLang="en-US" sz="2400" dirty="0">
                <a:latin typeface="Helvetica 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Helvetica Neue"/>
              </a:rPr>
              <a:t>Write a reusable function.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365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F35A-5BCC-4FA0-8EFB-8FA43A0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IN" dirty="0"/>
              <a:t>           	</a:t>
            </a:r>
            <a:r>
              <a:rPr lang="en-IN" b="1" dirty="0"/>
              <a:t>VADER - Sentiment Analysis</a:t>
            </a:r>
            <a:br>
              <a:rPr lang="en-IN" b="1" dirty="0"/>
            </a:b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D1E42C-9A20-413F-AF57-AD587CC85038}"/>
              </a:ext>
            </a:extLst>
          </p:cNvPr>
          <p:cNvSpPr/>
          <p:nvPr/>
        </p:nvSpPr>
        <p:spPr>
          <a:xfrm>
            <a:off x="1485981" y="118973"/>
            <a:ext cx="1257725" cy="125772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3" name="Rectangle 12" descr="Network">
            <a:extLst>
              <a:ext uri="{FF2B5EF4-FFF2-40B4-BE49-F238E27FC236}">
                <a16:creationId xmlns:a16="http://schemas.microsoft.com/office/drawing/2014/main" id="{FAB4D386-783D-4563-8910-5F551AEA9121}"/>
              </a:ext>
            </a:extLst>
          </p:cNvPr>
          <p:cNvSpPr/>
          <p:nvPr/>
        </p:nvSpPr>
        <p:spPr>
          <a:xfrm>
            <a:off x="1754020" y="382385"/>
            <a:ext cx="721645" cy="72164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71A98E-837C-44A7-A725-30D70F29F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352838"/>
              </p:ext>
            </p:extLst>
          </p:nvPr>
        </p:nvGraphicFramePr>
        <p:xfrm>
          <a:off x="1599463" y="1874517"/>
          <a:ext cx="9830538" cy="285222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915269">
                  <a:extLst>
                    <a:ext uri="{9D8B030D-6E8A-4147-A177-3AD203B41FA5}">
                      <a16:colId xmlns:a16="http://schemas.microsoft.com/office/drawing/2014/main" val="504019350"/>
                    </a:ext>
                  </a:extLst>
                </a:gridCol>
                <a:gridCol w="4915269">
                  <a:extLst>
                    <a:ext uri="{9D8B030D-6E8A-4147-A177-3AD203B41FA5}">
                      <a16:colId xmlns:a16="http://schemas.microsoft.com/office/drawing/2014/main" val="1241524269"/>
                    </a:ext>
                  </a:extLst>
                </a:gridCol>
              </a:tblGrid>
              <a:tr h="475371">
                <a:tc>
                  <a:txBody>
                    <a:bodyPr/>
                    <a:lstStyle/>
                    <a:p>
                      <a:r>
                        <a:rPr lang="en-IN" dirty="0"/>
                        <a:t>Sentiment Scores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Sentiment 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515929"/>
                  </a:ext>
                </a:extLst>
              </a:tr>
              <a:tr h="475371">
                <a:tc>
                  <a:txBody>
                    <a:bodyPr/>
                    <a:lstStyle/>
                    <a:p>
                      <a:r>
                        <a:rPr lang="en-IN" dirty="0"/>
                        <a:t>1.0 –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Very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545242"/>
                  </a:ext>
                </a:extLst>
              </a:tr>
              <a:tr h="475371">
                <a:tc>
                  <a:txBody>
                    <a:bodyPr/>
                    <a:lstStyle/>
                    <a:p>
                      <a:r>
                        <a:rPr lang="en-IN" dirty="0"/>
                        <a:t>0.5 –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528289"/>
                  </a:ext>
                </a:extLst>
              </a:tr>
              <a:tr h="475371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754273"/>
                  </a:ext>
                </a:extLst>
              </a:tr>
              <a:tr h="475371">
                <a:tc>
                  <a:txBody>
                    <a:bodyPr/>
                    <a:lstStyle/>
                    <a:p>
                      <a:r>
                        <a:rPr lang="en-IN" dirty="0"/>
                        <a:t>0 – 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8466"/>
                  </a:ext>
                </a:extLst>
              </a:tr>
              <a:tr h="475371">
                <a:tc>
                  <a:txBody>
                    <a:bodyPr/>
                    <a:lstStyle/>
                    <a:p>
                      <a:r>
                        <a:rPr lang="en-IN" dirty="0"/>
                        <a:t>-0.5 – -1.0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526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103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F35A-5BCC-4FA0-8EFB-8FA43A0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IN" dirty="0"/>
              <a:t>           	</a:t>
            </a:r>
            <a:r>
              <a:rPr lang="en-IN" b="1" dirty="0"/>
              <a:t>VADER - Sentiment Analysis</a:t>
            </a:r>
            <a:br>
              <a:rPr lang="en-IN" b="1" dirty="0"/>
            </a:b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D1E42C-9A20-413F-AF57-AD587CC85038}"/>
              </a:ext>
            </a:extLst>
          </p:cNvPr>
          <p:cNvSpPr/>
          <p:nvPr/>
        </p:nvSpPr>
        <p:spPr>
          <a:xfrm>
            <a:off x="1485981" y="118973"/>
            <a:ext cx="1257725" cy="125772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3" name="Rectangle 12" descr="Network">
            <a:extLst>
              <a:ext uri="{FF2B5EF4-FFF2-40B4-BE49-F238E27FC236}">
                <a16:creationId xmlns:a16="http://schemas.microsoft.com/office/drawing/2014/main" id="{FAB4D386-783D-4563-8910-5F551AEA9121}"/>
              </a:ext>
            </a:extLst>
          </p:cNvPr>
          <p:cNvSpPr/>
          <p:nvPr/>
        </p:nvSpPr>
        <p:spPr>
          <a:xfrm>
            <a:off x="1754020" y="382385"/>
            <a:ext cx="721645" cy="72164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4F734A-8F93-4AF0-A39E-8C3656A52D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86" t="22346" r="16516" b="7261"/>
          <a:stretch/>
        </p:blipFill>
        <p:spPr>
          <a:xfrm>
            <a:off x="1485981" y="1376698"/>
            <a:ext cx="9454341" cy="536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60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F35A-5BCC-4FA0-8EFB-8FA43A0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IN" dirty="0"/>
              <a:t>           	</a:t>
            </a:r>
            <a:r>
              <a:rPr lang="en-IN" b="1" dirty="0"/>
              <a:t>Result</a:t>
            </a:r>
            <a:br>
              <a:rPr lang="en-IN" b="1" dirty="0"/>
            </a:b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21A394-869A-445E-9180-AED92641097B}"/>
              </a:ext>
            </a:extLst>
          </p:cNvPr>
          <p:cNvSpPr/>
          <p:nvPr/>
        </p:nvSpPr>
        <p:spPr>
          <a:xfrm>
            <a:off x="1599463" y="241708"/>
            <a:ext cx="1257725" cy="125772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0" name="Rectangle 9" descr="Target">
            <a:extLst>
              <a:ext uri="{FF2B5EF4-FFF2-40B4-BE49-F238E27FC236}">
                <a16:creationId xmlns:a16="http://schemas.microsoft.com/office/drawing/2014/main" id="{B2BA777C-5D33-47AC-8B08-6EB2CC48EE2D}"/>
              </a:ext>
            </a:extLst>
          </p:cNvPr>
          <p:cNvSpPr/>
          <p:nvPr/>
        </p:nvSpPr>
        <p:spPr>
          <a:xfrm>
            <a:off x="1867502" y="509747"/>
            <a:ext cx="721645" cy="72164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C2F524DE-56FA-45D8-823A-F4EF311CA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88377"/>
            <a:ext cx="10178322" cy="4091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Passed the entire file into VADER</a:t>
            </a:r>
          </a:p>
          <a:p>
            <a:pPr marL="0" indent="0">
              <a:buNone/>
            </a:pP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96D4AC-4E27-4395-A495-594BFF1491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119" t="34248" r="39884" b="33121"/>
          <a:stretch/>
        </p:blipFill>
        <p:spPr>
          <a:xfrm>
            <a:off x="2228324" y="2637384"/>
            <a:ext cx="7846952" cy="30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91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F35A-5BCC-4FA0-8EFB-8FA43A0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IN" dirty="0"/>
              <a:t>           	</a:t>
            </a:r>
            <a:r>
              <a:rPr lang="en-IN" b="1" dirty="0"/>
              <a:t>Result</a:t>
            </a:r>
            <a:br>
              <a:rPr lang="en-IN" b="1" dirty="0"/>
            </a:b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21A394-869A-445E-9180-AED92641097B}"/>
              </a:ext>
            </a:extLst>
          </p:cNvPr>
          <p:cNvSpPr/>
          <p:nvPr/>
        </p:nvSpPr>
        <p:spPr>
          <a:xfrm>
            <a:off x="1599463" y="241708"/>
            <a:ext cx="1257725" cy="125772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0" name="Rectangle 9" descr="Target">
            <a:extLst>
              <a:ext uri="{FF2B5EF4-FFF2-40B4-BE49-F238E27FC236}">
                <a16:creationId xmlns:a16="http://schemas.microsoft.com/office/drawing/2014/main" id="{B2BA777C-5D33-47AC-8B08-6EB2CC48EE2D}"/>
              </a:ext>
            </a:extLst>
          </p:cNvPr>
          <p:cNvSpPr/>
          <p:nvPr/>
        </p:nvSpPr>
        <p:spPr>
          <a:xfrm>
            <a:off x="1867502" y="509747"/>
            <a:ext cx="721645" cy="72164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C2F524DE-56FA-45D8-823A-F4EF311CA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88376"/>
            <a:ext cx="10178322" cy="5069623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Added two new columns with “SENTIMENT_VALUE” and “SENTIMENT”</a:t>
            </a:r>
          </a:p>
          <a:p>
            <a:r>
              <a:rPr lang="en-IN" sz="2800" dirty="0"/>
              <a:t>Saved as a new file.</a:t>
            </a:r>
          </a:p>
          <a:p>
            <a:r>
              <a:rPr lang="en-IN" sz="2800" dirty="0"/>
              <a:t>Perform queries on the new file to get specific restaurant review.</a:t>
            </a:r>
          </a:p>
          <a:p>
            <a:endParaRPr lang="en-IN" sz="2800" dirty="0"/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r>
              <a:rPr lang="en-IN" sz="3200" dirty="0"/>
              <a:t>8QWPlVQ6D-OExqXoaD2Z1g is the </a:t>
            </a:r>
            <a:r>
              <a:rPr lang="en-IN" sz="3200" dirty="0" err="1"/>
              <a:t>business_id</a:t>
            </a:r>
            <a:r>
              <a:rPr lang="en-IN" sz="3200" dirty="0"/>
              <a:t> of "Vegas Pub Crawler"</a:t>
            </a:r>
          </a:p>
          <a:p>
            <a:pPr marL="0" indent="0">
              <a:buNone/>
            </a:pPr>
            <a:endParaRPr lang="en-IN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CB885D-EFD5-47A3-B56B-A0F0585FA0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149" t="58031" r="27614" b="28834"/>
          <a:stretch/>
        </p:blipFill>
        <p:spPr>
          <a:xfrm>
            <a:off x="914400" y="3881725"/>
            <a:ext cx="10297551" cy="149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91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F35A-5BCC-4FA0-8EFB-8FA43A0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IN" dirty="0"/>
              <a:t>           	</a:t>
            </a:r>
            <a:r>
              <a:rPr lang="en-IN" b="1" dirty="0"/>
              <a:t>Result</a:t>
            </a:r>
            <a:br>
              <a:rPr lang="en-IN" b="1" dirty="0"/>
            </a:b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21A394-869A-445E-9180-AED92641097B}"/>
              </a:ext>
            </a:extLst>
          </p:cNvPr>
          <p:cNvSpPr/>
          <p:nvPr/>
        </p:nvSpPr>
        <p:spPr>
          <a:xfrm>
            <a:off x="1599463" y="241708"/>
            <a:ext cx="1257725" cy="125772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0" name="Rectangle 9" descr="Target">
            <a:extLst>
              <a:ext uri="{FF2B5EF4-FFF2-40B4-BE49-F238E27FC236}">
                <a16:creationId xmlns:a16="http://schemas.microsoft.com/office/drawing/2014/main" id="{B2BA777C-5D33-47AC-8B08-6EB2CC48EE2D}"/>
              </a:ext>
            </a:extLst>
          </p:cNvPr>
          <p:cNvSpPr/>
          <p:nvPr/>
        </p:nvSpPr>
        <p:spPr>
          <a:xfrm>
            <a:off x="1867502" y="509747"/>
            <a:ext cx="721645" cy="72164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C2F524DE-56FA-45D8-823A-F4EF311CA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88376"/>
            <a:ext cx="10178322" cy="5069623"/>
          </a:xfrm>
        </p:spPr>
        <p:txBody>
          <a:bodyPr>
            <a:normAutofit/>
          </a:bodyPr>
          <a:lstStyle/>
          <a:p>
            <a:r>
              <a:rPr lang="en-IN" sz="2800" dirty="0"/>
              <a:t>Performed an accuracy test</a:t>
            </a:r>
          </a:p>
          <a:p>
            <a:r>
              <a:rPr lang="en-IN" sz="2800" dirty="0"/>
              <a:t>~73% match</a:t>
            </a:r>
          </a:p>
          <a:p>
            <a:r>
              <a:rPr lang="en-IN" sz="2800" dirty="0"/>
              <a:t>~27% of the ratings given by users did not match the sentiment value we generated.</a:t>
            </a:r>
          </a:p>
          <a:p>
            <a:endParaRPr lang="en-IN" sz="2800" dirty="0"/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endParaRPr lang="en-IN" sz="3200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231776DD-6188-40DF-BDB1-8FB04BAB81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377" t="32352" r="16252" b="33720"/>
          <a:stretch/>
        </p:blipFill>
        <p:spPr>
          <a:xfrm>
            <a:off x="959294" y="3939910"/>
            <a:ext cx="9981028" cy="291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21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F35A-5BCC-4FA0-8EFB-8FA43A0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IN" dirty="0"/>
              <a:t>IN-PROGRESS/FUTURE enhancements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677EF-83A7-4940-874E-423F21111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97497"/>
            <a:ext cx="10178322" cy="48370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What if the results are huge? </a:t>
            </a:r>
          </a:p>
          <a:p>
            <a:r>
              <a:rPr lang="en-IN" sz="2800" dirty="0"/>
              <a:t>Name Entity recognition?</a:t>
            </a:r>
          </a:p>
          <a:p>
            <a:pPr marL="0" indent="0">
              <a:buNone/>
            </a:pPr>
            <a:r>
              <a:rPr lang="en-IN" sz="2800" b="1" dirty="0"/>
              <a:t> </a:t>
            </a:r>
          </a:p>
          <a:p>
            <a:pPr marL="0" indent="0">
              <a:buNone/>
            </a:pPr>
            <a:r>
              <a:rPr lang="en-IN" sz="2800" dirty="0"/>
              <a:t>Skim the reviews and classify the food items.</a:t>
            </a:r>
          </a:p>
          <a:p>
            <a:pPr marL="0" indent="0">
              <a:buNone/>
            </a:pP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    “I want a Chicken pizza”</a:t>
            </a:r>
          </a:p>
          <a:p>
            <a:pPr marL="0" indent="0">
              <a:buNone/>
            </a:pPr>
            <a:endParaRPr lang="en-IN" sz="3900" dirty="0"/>
          </a:p>
        </p:txBody>
      </p:sp>
      <p:pic>
        <p:nvPicPr>
          <p:cNvPr id="5" name="Graphic 4" descr="Sad Face with No Fill">
            <a:extLst>
              <a:ext uri="{FF2B5EF4-FFF2-40B4-BE49-F238E27FC236}">
                <a16:creationId xmlns:a16="http://schemas.microsoft.com/office/drawing/2014/main" id="{2E88CB36-9FC3-4C5D-9C62-DB88D1A7B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1311" y="2373923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116C34-5577-4DD5-8839-CEB1B1AF5DB6}"/>
              </a:ext>
            </a:extLst>
          </p:cNvPr>
          <p:cNvCxnSpPr/>
          <p:nvPr/>
        </p:nvCxnSpPr>
        <p:spPr>
          <a:xfrm>
            <a:off x="4625009" y="5353878"/>
            <a:ext cx="26901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24D1A5-5329-4E76-9F48-80889F83D356}"/>
              </a:ext>
            </a:extLst>
          </p:cNvPr>
          <p:cNvSpPr txBox="1"/>
          <p:nvPr/>
        </p:nvSpPr>
        <p:spPr>
          <a:xfrm>
            <a:off x="5420139" y="5400261"/>
            <a:ext cx="23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Food/menu item</a:t>
            </a:r>
          </a:p>
        </p:txBody>
      </p:sp>
    </p:spTree>
    <p:extLst>
      <p:ext uri="{BB962C8B-B14F-4D97-AF65-F5344CB8AC3E}">
        <p14:creationId xmlns:p14="http://schemas.microsoft.com/office/powerpoint/2010/main" val="4259046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F35A-5BCC-4FA0-8EFB-8FA43A0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IN" dirty="0"/>
              <a:t>IN-PROGRESS/FUTURE enhancements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677EF-83A7-4940-874E-423F21111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97497"/>
            <a:ext cx="10178322" cy="483704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IN" sz="3900" dirty="0"/>
          </a:p>
          <a:p>
            <a:pPr marL="0" indent="0">
              <a:buNone/>
            </a:pPr>
            <a:r>
              <a:rPr lang="en-IN" sz="2800" b="1" dirty="0"/>
              <a:t>     </a:t>
            </a:r>
            <a:r>
              <a:rPr lang="en-IN" sz="4800" b="1" dirty="0" err="1"/>
              <a:t>spaCy</a:t>
            </a:r>
            <a:r>
              <a:rPr lang="en-IN" sz="4800" b="1" dirty="0"/>
              <a:t> </a:t>
            </a:r>
            <a:r>
              <a:rPr lang="en-IN" sz="2800" b="1" dirty="0"/>
              <a:t>, </a:t>
            </a:r>
            <a:r>
              <a:rPr lang="en-IN" dirty="0"/>
              <a:t> </a:t>
            </a:r>
            <a:r>
              <a:rPr lang="en-IN" sz="2800" dirty="0"/>
              <a:t>is a free open-source library for Natural Language Processing in Python.</a:t>
            </a:r>
          </a:p>
          <a:p>
            <a:pPr marL="0" indent="0">
              <a:buNone/>
            </a:pPr>
            <a:r>
              <a:rPr lang="en-IN" dirty="0"/>
              <a:t>A named entity is a "real-world object" that's assigned a name – </a:t>
            </a:r>
          </a:p>
          <a:p>
            <a:pPr marL="0" indent="0">
              <a:buNone/>
            </a:pPr>
            <a:r>
              <a:rPr lang="en-IN" dirty="0"/>
              <a:t>     for example, a person, a country, a product or a book title.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sz="2800" dirty="0" err="1"/>
              <a:t>spaCy</a:t>
            </a:r>
            <a:r>
              <a:rPr lang="en-IN" sz="2800" dirty="0"/>
              <a:t> can </a:t>
            </a:r>
            <a:r>
              <a:rPr lang="en-IN" sz="2800" b="1" dirty="0"/>
              <a:t>recognise</a:t>
            </a:r>
            <a:r>
              <a:rPr lang="en-IN" sz="2800" dirty="0"/>
              <a:t> various types of named entities in a document.</a:t>
            </a:r>
          </a:p>
          <a:p>
            <a:r>
              <a:rPr lang="en-IN" sz="2800" dirty="0" err="1"/>
              <a:t>spaCy</a:t>
            </a:r>
            <a:r>
              <a:rPr lang="en-IN" sz="2800" dirty="0"/>
              <a:t> uses incremental parsing with </a:t>
            </a:r>
            <a:r>
              <a:rPr lang="en-IN" sz="2800" b="1" dirty="0"/>
              <a:t>Bloom embeddings </a:t>
            </a:r>
            <a:r>
              <a:rPr lang="en-IN" sz="2800" dirty="0"/>
              <a:t>&amp; </a:t>
            </a:r>
            <a:r>
              <a:rPr lang="en-IN" sz="2800" b="1" dirty="0"/>
              <a:t>residual</a:t>
            </a:r>
            <a:r>
              <a:rPr lang="en-IN" sz="2800" dirty="0"/>
              <a:t> </a:t>
            </a:r>
            <a:r>
              <a:rPr lang="en-IN" sz="2800" b="1" dirty="0"/>
              <a:t>convolutional neural network</a:t>
            </a:r>
            <a:r>
              <a:rPr lang="en-IN" sz="2800" dirty="0"/>
              <a:t> (CNN)</a:t>
            </a:r>
          </a:p>
          <a:p>
            <a:endParaRPr lang="en-IN" sz="2800" b="1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97790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F35A-5BCC-4FA0-8EFB-8FA43A0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IN" dirty="0"/>
              <a:t>Why do we need sentiment analysis 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677EF-83A7-4940-874E-423F21111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165" y="2625192"/>
            <a:ext cx="10178322" cy="3790123"/>
          </a:xfrm>
        </p:spPr>
        <p:txBody>
          <a:bodyPr>
            <a:normAutofit/>
          </a:bodyPr>
          <a:lstStyle/>
          <a:p>
            <a:r>
              <a:rPr lang="en-IN" sz="3600" dirty="0"/>
              <a:t>Quickly understand consumer attitude.</a:t>
            </a:r>
          </a:p>
          <a:p>
            <a:r>
              <a:rPr lang="en-IN" sz="3600" dirty="0"/>
              <a:t>Know what people think.</a:t>
            </a:r>
          </a:p>
          <a:p>
            <a:r>
              <a:rPr lang="en-IN" sz="3600" dirty="0"/>
              <a:t>Predictions</a:t>
            </a:r>
          </a:p>
          <a:p>
            <a:r>
              <a:rPr lang="en-IN" sz="3600" dirty="0"/>
              <a:t>Market Trends</a:t>
            </a:r>
          </a:p>
          <a:p>
            <a:r>
              <a:rPr lang="en-IN" sz="3600" dirty="0"/>
              <a:t>Improve Business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88405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F35A-5BCC-4FA0-8EFB-8FA43A0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IN" dirty="0"/>
              <a:t>IN-PROGRESS/FUTURE enhancements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38AC9-2806-42BB-9683-951EB05802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46" t="31581" r="18077" b="20806"/>
          <a:stretch/>
        </p:blipFill>
        <p:spPr>
          <a:xfrm>
            <a:off x="1517893" y="2073659"/>
            <a:ext cx="8746833" cy="3516924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3910544A-EA23-4021-A3F2-B8A50ACEBDC3}"/>
              </a:ext>
            </a:extLst>
          </p:cNvPr>
          <p:cNvSpPr/>
          <p:nvPr/>
        </p:nvSpPr>
        <p:spPr>
          <a:xfrm>
            <a:off x="5614646" y="4106331"/>
            <a:ext cx="553329" cy="16976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49EDADEE-6D9C-41F2-90E1-7B9B79F6ABF3}"/>
              </a:ext>
            </a:extLst>
          </p:cNvPr>
          <p:cNvSpPr txBox="1">
            <a:spLocks/>
          </p:cNvSpPr>
          <p:nvPr/>
        </p:nvSpPr>
        <p:spPr>
          <a:xfrm>
            <a:off x="1517893" y="5789725"/>
            <a:ext cx="10178322" cy="885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/>
              <a:t>List the entities ( food items) , put them in a counter</a:t>
            </a:r>
          </a:p>
          <a:p>
            <a:endParaRPr lang="en-IN" sz="28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36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36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35469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F35A-5BCC-4FA0-8EFB-8FA43A0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IN" dirty="0"/>
              <a:t>IN-PROGRESS/FUTURE enhancements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3838C2-A95F-4F46-8114-D023C4833389}"/>
              </a:ext>
            </a:extLst>
          </p:cNvPr>
          <p:cNvSpPr txBox="1">
            <a:spLocks/>
          </p:cNvSpPr>
          <p:nvPr/>
        </p:nvSpPr>
        <p:spPr>
          <a:xfrm>
            <a:off x="1497495" y="2372140"/>
            <a:ext cx="10225224" cy="539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Lester's Deli</a:t>
            </a:r>
            <a:endParaRPr lang="en-IN" sz="32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6DBA71-F416-4A8C-8AD0-23AFD4E3F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337990"/>
              </p:ext>
            </p:extLst>
          </p:nvPr>
        </p:nvGraphicFramePr>
        <p:xfrm>
          <a:off x="1497495" y="3019753"/>
          <a:ext cx="8127999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36005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279844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11326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88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Moma</a:t>
                      </a:r>
                      <a:r>
                        <a:rPr lang="en-IN" dirty="0"/>
                        <a:t> 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157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Avocado salad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64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Chicken Sukiyaki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8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Tortellini </a:t>
                      </a:r>
                      <a:r>
                        <a:rPr lang="en-IN" dirty="0" err="1"/>
                        <a:t>Geiogio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513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300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1D21332B-FE15-41A6-8919-8563A89EA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BD13E-3270-4355-AD2A-A9B75B4CB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901" y="3741641"/>
            <a:ext cx="10134198" cy="1857901"/>
          </a:xfrm>
        </p:spPr>
        <p:txBody>
          <a:bodyPr anchor="t">
            <a:normAutofit/>
          </a:bodyPr>
          <a:lstStyle/>
          <a:p>
            <a:r>
              <a:rPr lang="en-IN" sz="720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EA421-DB67-4230-A478-5AB2D0066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715000"/>
            <a:ext cx="8045373" cy="660679"/>
          </a:xfrm>
        </p:spPr>
        <p:txBody>
          <a:bodyPr>
            <a:normAutofit/>
          </a:bodyPr>
          <a:lstStyle/>
          <a:p>
            <a:r>
              <a:rPr lang="en-IN"/>
              <a:t>-AKHILA </a:t>
            </a:r>
            <a:r>
              <a:rPr lang="en-IN" err="1"/>
              <a:t>VaLLABHANENI</a:t>
            </a:r>
            <a:endParaRPr lang="en-IN"/>
          </a:p>
        </p:txBody>
      </p:sp>
      <p:sp>
        <p:nvSpPr>
          <p:cNvPr id="140" name="Freeform 6">
            <a:extLst>
              <a:ext uri="{FF2B5EF4-FFF2-40B4-BE49-F238E27FC236}">
                <a16:creationId xmlns:a16="http://schemas.microsoft.com/office/drawing/2014/main" id="{439F6CA3-780D-4C3A-A889-C705E7E7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26" name="Picture 2" descr="Image result for happy neutral sad face">
            <a:extLst>
              <a:ext uri="{FF2B5EF4-FFF2-40B4-BE49-F238E27FC236}">
                <a16:creationId xmlns:a16="http://schemas.microsoft.com/office/drawing/2014/main" id="{814276D3-B959-4670-81A1-3BE1F3BF6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271" y="941544"/>
            <a:ext cx="2487458" cy="248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E6335BA4-3C40-424B-A885-29B1007B8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632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F35A-5BCC-4FA0-8EFB-8FA43A0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IN" dirty="0"/>
              <a:t>Sentiment analysis on FOOD REVIEWS 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677EF-83A7-4940-874E-423F21111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97497"/>
            <a:ext cx="10178322" cy="4837042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Improve business(Restaurant, fast food).</a:t>
            </a:r>
          </a:p>
          <a:p>
            <a:r>
              <a:rPr lang="en-IN" sz="2800" dirty="0"/>
              <a:t>Satisfy customer needs.</a:t>
            </a:r>
          </a:p>
          <a:p>
            <a:endParaRPr lang="en-IN" sz="2800" dirty="0"/>
          </a:p>
          <a:p>
            <a:pPr marL="0" indent="0">
              <a:buNone/>
            </a:pPr>
            <a:r>
              <a:rPr lang="en-IN" sz="3000" b="1" dirty="0"/>
              <a:t>How?</a:t>
            </a:r>
          </a:p>
          <a:p>
            <a:r>
              <a:rPr lang="en-IN" sz="2800" dirty="0"/>
              <a:t>Classify positive and negative reviews.</a:t>
            </a:r>
          </a:p>
          <a:p>
            <a:r>
              <a:rPr lang="en-IN" sz="2800" dirty="0"/>
              <a:t>Analyse the negative reviews on food item.</a:t>
            </a:r>
          </a:p>
          <a:p>
            <a:r>
              <a:rPr lang="en-IN" sz="2800" dirty="0"/>
              <a:t>Improve the food !</a:t>
            </a:r>
          </a:p>
          <a:p>
            <a:pPr marL="0" indent="0" algn="ctr">
              <a:buNone/>
            </a:pPr>
            <a:endParaRPr lang="en-IN" sz="3900" dirty="0"/>
          </a:p>
          <a:p>
            <a:pPr marL="0" indent="0" algn="ctr">
              <a:buNone/>
            </a:pPr>
            <a:r>
              <a:rPr lang="en-IN" sz="3900" dirty="0"/>
              <a:t>Happy customers ☺ = Good business 👍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5402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5F35A-5BCC-4FA0-8EFB-8FA43A0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IN" dirty="0"/>
              <a:t>STEPS involved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1A04C00-B548-4622-86F1-FDE1136DAC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802976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915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F35A-5BCC-4FA0-8EFB-8FA43A0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IN" dirty="0"/>
              <a:t>           Data collection 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02B4906-035B-44CC-9CB2-93988C35E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85" t="9783" r="3051" b="32675"/>
          <a:stretch/>
        </p:blipFill>
        <p:spPr>
          <a:xfrm>
            <a:off x="1629690" y="2107429"/>
            <a:ext cx="9800310" cy="342900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851AFEA-6986-43AF-B7A2-3C7A20AE712C}"/>
              </a:ext>
            </a:extLst>
          </p:cNvPr>
          <p:cNvSpPr/>
          <p:nvPr/>
        </p:nvSpPr>
        <p:spPr>
          <a:xfrm>
            <a:off x="1251678" y="110658"/>
            <a:ext cx="1257725" cy="125772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6" name="Rectangle 5" descr="Database">
            <a:extLst>
              <a:ext uri="{FF2B5EF4-FFF2-40B4-BE49-F238E27FC236}">
                <a16:creationId xmlns:a16="http://schemas.microsoft.com/office/drawing/2014/main" id="{14AA9BEE-F2FA-49A3-AA4E-5E96F6F6698B}"/>
              </a:ext>
            </a:extLst>
          </p:cNvPr>
          <p:cNvSpPr/>
          <p:nvPr/>
        </p:nvSpPr>
        <p:spPr>
          <a:xfrm>
            <a:off x="1519717" y="378697"/>
            <a:ext cx="721645" cy="72164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6FD79-8514-400B-B070-CF3703EBFF42}"/>
              </a:ext>
            </a:extLst>
          </p:cNvPr>
          <p:cNvSpPr txBox="1"/>
          <p:nvPr/>
        </p:nvSpPr>
        <p:spPr>
          <a:xfrm>
            <a:off x="8241505" y="6106283"/>
            <a:ext cx="318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hlinkClick r:id="rId5"/>
              </a:rPr>
              <a:t>https://www.yelp.com/dataset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98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F35A-5BCC-4FA0-8EFB-8FA43A0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152" y="378697"/>
            <a:ext cx="10178322" cy="1492132"/>
          </a:xfrm>
        </p:spPr>
        <p:txBody>
          <a:bodyPr/>
          <a:lstStyle/>
          <a:p>
            <a:r>
              <a:rPr lang="en-IN" dirty="0"/>
              <a:t>           Data collection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51AFEA-6986-43AF-B7A2-3C7A20AE712C}"/>
              </a:ext>
            </a:extLst>
          </p:cNvPr>
          <p:cNvSpPr/>
          <p:nvPr/>
        </p:nvSpPr>
        <p:spPr>
          <a:xfrm>
            <a:off x="1251678" y="110658"/>
            <a:ext cx="1257725" cy="125772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6" name="Rectangle 5" descr="Database">
            <a:extLst>
              <a:ext uri="{FF2B5EF4-FFF2-40B4-BE49-F238E27FC236}">
                <a16:creationId xmlns:a16="http://schemas.microsoft.com/office/drawing/2014/main" id="{14AA9BEE-F2FA-49A3-AA4E-5E96F6F6698B}"/>
              </a:ext>
            </a:extLst>
          </p:cNvPr>
          <p:cNvSpPr/>
          <p:nvPr/>
        </p:nvSpPr>
        <p:spPr>
          <a:xfrm>
            <a:off x="1519717" y="378697"/>
            <a:ext cx="721645" cy="72164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FE18F7-13D7-498D-91EE-EFDB25301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0215" y="6036675"/>
            <a:ext cx="2195253" cy="59971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~4 GB of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748B9A-C518-4D1A-ABC1-5B4939ECD6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65" t="9212" r="15077" b="27268"/>
          <a:stretch/>
        </p:blipFill>
        <p:spPr>
          <a:xfrm>
            <a:off x="2241362" y="1525466"/>
            <a:ext cx="8834106" cy="435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88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F35A-5BCC-4FA0-8EFB-8FA43A0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152" y="378697"/>
            <a:ext cx="10178322" cy="1492132"/>
          </a:xfrm>
        </p:spPr>
        <p:txBody>
          <a:bodyPr/>
          <a:lstStyle/>
          <a:p>
            <a:r>
              <a:rPr lang="en-IN" dirty="0"/>
              <a:t>           Data collection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51AFEA-6986-43AF-B7A2-3C7A20AE712C}"/>
              </a:ext>
            </a:extLst>
          </p:cNvPr>
          <p:cNvSpPr/>
          <p:nvPr/>
        </p:nvSpPr>
        <p:spPr>
          <a:xfrm>
            <a:off x="1251678" y="110658"/>
            <a:ext cx="1257725" cy="125772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6" name="Rectangle 5" descr="Database">
            <a:extLst>
              <a:ext uri="{FF2B5EF4-FFF2-40B4-BE49-F238E27FC236}">
                <a16:creationId xmlns:a16="http://schemas.microsoft.com/office/drawing/2014/main" id="{14AA9BEE-F2FA-49A3-AA4E-5E96F6F6698B}"/>
              </a:ext>
            </a:extLst>
          </p:cNvPr>
          <p:cNvSpPr/>
          <p:nvPr/>
        </p:nvSpPr>
        <p:spPr>
          <a:xfrm>
            <a:off x="1519717" y="378697"/>
            <a:ext cx="721645" cy="72164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FE18F7-13D7-498D-91EE-EFDB25301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153" y="1870829"/>
            <a:ext cx="9725316" cy="476555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404040"/>
                </a:solidFill>
                <a:latin typeface="Cambria" panose="02040503050406030204" pitchFamily="18" charset="0"/>
                <a:ea typeface="HGMinchoB"/>
                <a:cs typeface="Times New Roman" panose="02020603050405020304" pitchFamily="18" charset="0"/>
              </a:rPr>
              <a:t>Sample data: </a:t>
            </a:r>
            <a:r>
              <a:rPr lang="en-US" sz="2800" dirty="0" err="1">
                <a:solidFill>
                  <a:srgbClr val="404040"/>
                </a:solidFill>
                <a:latin typeface="Cambria" panose="02040503050406030204" pitchFamily="18" charset="0"/>
                <a:ea typeface="HGMinchoB"/>
                <a:cs typeface="Times New Roman" panose="02020603050405020304" pitchFamily="18" charset="0"/>
              </a:rPr>
              <a:t>review.json</a:t>
            </a:r>
            <a:endParaRPr lang="en-IN" sz="2800" dirty="0">
              <a:solidFill>
                <a:srgbClr val="404040"/>
              </a:solidFill>
              <a:latin typeface="Cambria" panose="02040503050406030204" pitchFamily="18" charset="0"/>
              <a:ea typeface="HGMinchoB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IN" sz="3200" b="1" dirty="0">
                <a:solidFill>
                  <a:srgbClr val="505050"/>
                </a:solidFill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root:</a:t>
            </a:r>
            <a:r>
              <a:rPr lang="en-IN" sz="3200" dirty="0">
                <a:solidFill>
                  <a:srgbClr val="B0B0B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{} 9 items</a:t>
            </a:r>
            <a:endParaRPr lang="en-IN" sz="2800" dirty="0">
              <a:solidFill>
                <a:srgbClr val="404040"/>
              </a:solidFill>
              <a:latin typeface="Cambria" panose="02040503050406030204" pitchFamily="18" charset="0"/>
              <a:ea typeface="HGMinchoB"/>
              <a:cs typeface="Times New Roman" panose="02020603050405020304" pitchFamily="18" charset="0"/>
            </a:endParaRPr>
          </a:p>
          <a:p>
            <a:pPr marL="0" indent="0" fontAlgn="base">
              <a:spcAft>
                <a:spcPts val="0"/>
              </a:spcAft>
              <a:buNone/>
            </a:pPr>
            <a:r>
              <a:rPr lang="en-IN" b="1" dirty="0">
                <a:solidFill>
                  <a:srgbClr val="505050"/>
                </a:solidFill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review_id:</a:t>
            </a:r>
            <a:r>
              <a:rPr lang="en-IN" dirty="0">
                <a:solidFill>
                  <a:srgbClr val="79895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x7mDIiDB3jEiPGPHOmDzyw</a:t>
            </a:r>
            <a:endParaRPr lang="en-IN" sz="2800" dirty="0">
              <a:solidFill>
                <a:srgbClr val="404040"/>
              </a:solidFill>
              <a:latin typeface="Cambria" panose="02040503050406030204" pitchFamily="18" charset="0"/>
              <a:ea typeface="HGMinchoB"/>
              <a:cs typeface="Times New Roman" panose="02020603050405020304" pitchFamily="18" charset="0"/>
            </a:endParaRPr>
          </a:p>
          <a:p>
            <a:pPr marL="0" indent="0" fontAlgn="base">
              <a:spcAft>
                <a:spcPts val="0"/>
              </a:spcAft>
              <a:buNone/>
            </a:pPr>
            <a:r>
              <a:rPr lang="en-IN" b="1" dirty="0">
                <a:solidFill>
                  <a:srgbClr val="505050"/>
                </a:solidFill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user_id:</a:t>
            </a:r>
            <a:r>
              <a:rPr lang="en-IN" dirty="0">
                <a:solidFill>
                  <a:srgbClr val="79895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msQe1u7Z_XuqjGoqhB0J5g</a:t>
            </a:r>
            <a:endParaRPr lang="en-IN" sz="2800" dirty="0">
              <a:solidFill>
                <a:srgbClr val="404040"/>
              </a:solidFill>
              <a:latin typeface="Cambria" panose="02040503050406030204" pitchFamily="18" charset="0"/>
              <a:ea typeface="HGMinchoB"/>
              <a:cs typeface="Times New Roman" panose="02020603050405020304" pitchFamily="18" charset="0"/>
            </a:endParaRPr>
          </a:p>
          <a:p>
            <a:pPr marL="0" indent="0" fontAlgn="base">
              <a:spcAft>
                <a:spcPts val="0"/>
              </a:spcAft>
              <a:buNone/>
            </a:pPr>
            <a:r>
              <a:rPr lang="en-IN" b="1" dirty="0">
                <a:solidFill>
                  <a:srgbClr val="505050"/>
                </a:solidFill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business_id:</a:t>
            </a:r>
            <a:r>
              <a:rPr lang="en-IN" dirty="0">
                <a:solidFill>
                  <a:srgbClr val="79895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iCQpiavjjPzJ5_3gPD5Ebg</a:t>
            </a:r>
            <a:endParaRPr lang="en-IN" sz="2800" dirty="0">
              <a:solidFill>
                <a:srgbClr val="404040"/>
              </a:solidFill>
              <a:latin typeface="Cambria" panose="02040503050406030204" pitchFamily="18" charset="0"/>
              <a:ea typeface="HGMinchoB"/>
              <a:cs typeface="Times New Roman" panose="02020603050405020304" pitchFamily="18" charset="0"/>
            </a:endParaRPr>
          </a:p>
          <a:p>
            <a:pPr marL="0" indent="0" fontAlgn="base">
              <a:spcAft>
                <a:spcPts val="0"/>
              </a:spcAft>
              <a:buNone/>
            </a:pPr>
            <a:r>
              <a:rPr lang="en-IN" b="1" dirty="0">
                <a:solidFill>
                  <a:srgbClr val="505050"/>
                </a:solidFill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stars:</a:t>
            </a:r>
            <a:r>
              <a:rPr lang="en-IN" dirty="0">
                <a:solidFill>
                  <a:srgbClr val="D284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2800" dirty="0">
              <a:solidFill>
                <a:srgbClr val="404040"/>
              </a:solidFill>
              <a:latin typeface="Cambria" panose="02040503050406030204" pitchFamily="18" charset="0"/>
              <a:ea typeface="HGMinchoB"/>
              <a:cs typeface="Times New Roman" panose="02020603050405020304" pitchFamily="18" charset="0"/>
            </a:endParaRPr>
          </a:p>
          <a:p>
            <a:pPr marL="0" indent="0" fontAlgn="base">
              <a:spcAft>
                <a:spcPts val="0"/>
              </a:spcAft>
              <a:buNone/>
            </a:pPr>
            <a:r>
              <a:rPr lang="en-IN" b="1" dirty="0">
                <a:solidFill>
                  <a:srgbClr val="505050"/>
                </a:solidFill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  <a:r>
              <a:rPr lang="en-IN" dirty="0">
                <a:solidFill>
                  <a:srgbClr val="79895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2011-02-25</a:t>
            </a:r>
            <a:endParaRPr lang="en-IN" sz="2800" dirty="0">
              <a:solidFill>
                <a:srgbClr val="404040"/>
              </a:solidFill>
              <a:latin typeface="Cambria" panose="02040503050406030204" pitchFamily="18" charset="0"/>
              <a:ea typeface="HGMinchoB"/>
              <a:cs typeface="Times New Roman" panose="02020603050405020304" pitchFamily="18" charset="0"/>
            </a:endParaRPr>
          </a:p>
          <a:p>
            <a:pPr marL="0" indent="0" fontAlgn="base">
              <a:spcAft>
                <a:spcPts val="0"/>
              </a:spcAft>
              <a:buNone/>
            </a:pPr>
            <a:r>
              <a:rPr lang="en-IN" b="1" dirty="0" err="1">
                <a:solidFill>
                  <a:srgbClr val="505050"/>
                </a:solidFill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text:</a:t>
            </a:r>
            <a:r>
              <a:rPr lang="en-IN" dirty="0" err="1">
                <a:solidFill>
                  <a:srgbClr val="79895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dirty="0">
                <a:solidFill>
                  <a:srgbClr val="79895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pizza was okay. Not the best I've had. I prefer Biaggio's on Flamingo / Fort Apache. The chef there can make a MUCH better NY style pizza. The pizzeria @ Cosmo was over priced for the quality and lack of personality in the food. Biaggio's is a much better pick if </a:t>
            </a:r>
            <a:r>
              <a:rPr lang="en-IN" dirty="0" err="1">
                <a:solidFill>
                  <a:srgbClr val="79895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youre</a:t>
            </a:r>
            <a:r>
              <a:rPr lang="en-IN" dirty="0">
                <a:solidFill>
                  <a:srgbClr val="79895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going for </a:t>
            </a:r>
            <a:r>
              <a:rPr lang="en-IN" dirty="0" err="1">
                <a:solidFill>
                  <a:srgbClr val="79895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italian</a:t>
            </a:r>
            <a:r>
              <a:rPr lang="en-IN" dirty="0">
                <a:solidFill>
                  <a:srgbClr val="79895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family owned, home made recipes, people that actually CARE if you like their food. You </a:t>
            </a:r>
            <a:r>
              <a:rPr lang="en-IN" dirty="0" err="1">
                <a:solidFill>
                  <a:srgbClr val="79895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dont</a:t>
            </a:r>
            <a:r>
              <a:rPr lang="en-IN" dirty="0">
                <a:solidFill>
                  <a:srgbClr val="79895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get that at a pizzeria in a casino. I </a:t>
            </a:r>
            <a:r>
              <a:rPr lang="en-IN" dirty="0" err="1">
                <a:solidFill>
                  <a:srgbClr val="79895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dont</a:t>
            </a:r>
            <a:r>
              <a:rPr lang="en-IN" dirty="0">
                <a:solidFill>
                  <a:srgbClr val="79895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care what you say...</a:t>
            </a:r>
            <a:endParaRPr lang="en-IN" sz="2800" dirty="0">
              <a:solidFill>
                <a:srgbClr val="404040"/>
              </a:solidFill>
              <a:latin typeface="Cambria" panose="02040503050406030204" pitchFamily="18" charset="0"/>
              <a:ea typeface="HGMinchoB"/>
              <a:cs typeface="Times New Roman" panose="02020603050405020304" pitchFamily="18" charset="0"/>
            </a:endParaRPr>
          </a:p>
          <a:p>
            <a:pPr marL="0" indent="0" fontAlgn="base">
              <a:spcAft>
                <a:spcPts val="0"/>
              </a:spcAft>
              <a:buNone/>
            </a:pPr>
            <a:r>
              <a:rPr lang="en-IN" b="1" dirty="0">
                <a:solidFill>
                  <a:srgbClr val="505050"/>
                </a:solidFill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useful:</a:t>
            </a:r>
            <a:r>
              <a:rPr lang="en-IN" dirty="0">
                <a:solidFill>
                  <a:srgbClr val="D284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sz="2800" dirty="0">
              <a:solidFill>
                <a:srgbClr val="404040"/>
              </a:solidFill>
              <a:latin typeface="Cambria" panose="02040503050406030204" pitchFamily="18" charset="0"/>
              <a:ea typeface="HGMinchoB"/>
              <a:cs typeface="Times New Roman" panose="02020603050405020304" pitchFamily="18" charset="0"/>
            </a:endParaRPr>
          </a:p>
          <a:p>
            <a:pPr marL="0" indent="0" fontAlgn="base">
              <a:spcAft>
                <a:spcPts val="0"/>
              </a:spcAft>
              <a:buNone/>
            </a:pPr>
            <a:r>
              <a:rPr lang="en-IN" b="1" dirty="0">
                <a:solidFill>
                  <a:srgbClr val="505050"/>
                </a:solidFill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funny:</a:t>
            </a:r>
            <a:r>
              <a:rPr lang="en-IN" dirty="0">
                <a:solidFill>
                  <a:srgbClr val="D284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sz="2800" dirty="0">
              <a:solidFill>
                <a:srgbClr val="404040"/>
              </a:solidFill>
              <a:latin typeface="Cambria" panose="02040503050406030204" pitchFamily="18" charset="0"/>
              <a:ea typeface="HGMinchoB"/>
              <a:cs typeface="Times New Roman" panose="02020603050405020304" pitchFamily="18" charset="0"/>
            </a:endParaRPr>
          </a:p>
          <a:p>
            <a:pPr marL="0" indent="0" fontAlgn="base">
              <a:spcAft>
                <a:spcPts val="0"/>
              </a:spcAft>
              <a:buNone/>
            </a:pPr>
            <a:r>
              <a:rPr lang="en-IN" b="1" dirty="0">
                <a:solidFill>
                  <a:srgbClr val="505050"/>
                </a:solidFill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cool:</a:t>
            </a:r>
            <a:r>
              <a:rPr lang="en-IN" dirty="0">
                <a:solidFill>
                  <a:srgbClr val="D284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sz="2800" dirty="0">
              <a:solidFill>
                <a:srgbClr val="404040"/>
              </a:solidFill>
              <a:latin typeface="Cambria" panose="02040503050406030204" pitchFamily="18" charset="0"/>
              <a:ea typeface="HGMinchoB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3666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F35A-5BCC-4FA0-8EFB-8FA43A0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152" y="378697"/>
            <a:ext cx="10178322" cy="1492132"/>
          </a:xfrm>
        </p:spPr>
        <p:txBody>
          <a:bodyPr/>
          <a:lstStyle/>
          <a:p>
            <a:r>
              <a:rPr lang="en-IN" dirty="0"/>
              <a:t>           Data collection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51AFEA-6986-43AF-B7A2-3C7A20AE712C}"/>
              </a:ext>
            </a:extLst>
          </p:cNvPr>
          <p:cNvSpPr/>
          <p:nvPr/>
        </p:nvSpPr>
        <p:spPr>
          <a:xfrm>
            <a:off x="1251678" y="110658"/>
            <a:ext cx="1257725" cy="125772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6" name="Rectangle 5" descr="Database">
            <a:extLst>
              <a:ext uri="{FF2B5EF4-FFF2-40B4-BE49-F238E27FC236}">
                <a16:creationId xmlns:a16="http://schemas.microsoft.com/office/drawing/2014/main" id="{14AA9BEE-F2FA-49A3-AA4E-5E96F6F6698B}"/>
              </a:ext>
            </a:extLst>
          </p:cNvPr>
          <p:cNvSpPr/>
          <p:nvPr/>
        </p:nvSpPr>
        <p:spPr>
          <a:xfrm>
            <a:off x="1519717" y="378697"/>
            <a:ext cx="721645" cy="72164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FE18F7-13D7-498D-91EE-EFDB25301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153" y="1491175"/>
            <a:ext cx="9725316" cy="51452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404040"/>
                </a:solidFill>
                <a:latin typeface="Cambria" panose="02040503050406030204" pitchFamily="18" charset="0"/>
                <a:ea typeface="HGMinchoB"/>
                <a:cs typeface="Times New Roman" panose="02020603050405020304" pitchFamily="18" charset="0"/>
              </a:rPr>
              <a:t>Sample data: </a:t>
            </a:r>
            <a:r>
              <a:rPr lang="en-US" sz="2800" dirty="0" err="1">
                <a:solidFill>
                  <a:srgbClr val="404040"/>
                </a:solidFill>
                <a:latin typeface="Cambria" panose="02040503050406030204" pitchFamily="18" charset="0"/>
                <a:ea typeface="HGMinchoB"/>
                <a:cs typeface="Times New Roman" panose="02020603050405020304" pitchFamily="18" charset="0"/>
              </a:rPr>
              <a:t>business_id.json</a:t>
            </a:r>
            <a:endParaRPr lang="en-IN" sz="2800" dirty="0">
              <a:solidFill>
                <a:srgbClr val="404040"/>
              </a:solidFill>
              <a:latin typeface="Cambria" panose="02040503050406030204" pitchFamily="18" charset="0"/>
              <a:ea typeface="HGMinchoB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IN" sz="3200" b="1" dirty="0">
                <a:solidFill>
                  <a:srgbClr val="505050"/>
                </a:solidFill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root:</a:t>
            </a:r>
            <a:r>
              <a:rPr lang="en-IN" sz="3200" dirty="0">
                <a:solidFill>
                  <a:srgbClr val="B0B0B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{} 15 items</a:t>
            </a:r>
            <a:endParaRPr lang="en-IN" sz="2800" dirty="0">
              <a:solidFill>
                <a:srgbClr val="404040"/>
              </a:solidFill>
              <a:latin typeface="Cambria" panose="02040503050406030204" pitchFamily="18" charset="0"/>
              <a:ea typeface="HGMinchoB"/>
              <a:cs typeface="Times New Roman" panose="02020603050405020304" pitchFamily="18" charset="0"/>
            </a:endParaRPr>
          </a:p>
          <a:p>
            <a:pPr marL="0" indent="0" fontAlgn="base">
              <a:spcAft>
                <a:spcPts val="0"/>
              </a:spcAft>
              <a:buNone/>
            </a:pPr>
            <a:r>
              <a:rPr lang="en-IN" b="1" dirty="0">
                <a:solidFill>
                  <a:srgbClr val="505050"/>
                </a:solidFill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business_id:</a:t>
            </a:r>
            <a:r>
              <a:rPr lang="en-IN" dirty="0">
                <a:solidFill>
                  <a:srgbClr val="79895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Apn5Q_b6Nz61Tq4XzPdf9A</a:t>
            </a:r>
            <a:endParaRPr lang="en-IN" sz="2800" dirty="0">
              <a:solidFill>
                <a:srgbClr val="404040"/>
              </a:solidFill>
              <a:latin typeface="Cambria" panose="02040503050406030204" pitchFamily="18" charset="0"/>
              <a:ea typeface="HGMinchoB"/>
              <a:cs typeface="Times New Roman" panose="02020603050405020304" pitchFamily="18" charset="0"/>
            </a:endParaRPr>
          </a:p>
          <a:p>
            <a:pPr marL="0" indent="0" fontAlgn="base">
              <a:spcAft>
                <a:spcPts val="0"/>
              </a:spcAft>
              <a:buNone/>
            </a:pPr>
            <a:r>
              <a:rPr lang="en-IN" b="1" dirty="0" err="1">
                <a:solidFill>
                  <a:srgbClr val="505050"/>
                </a:solidFill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IN" dirty="0" err="1">
                <a:solidFill>
                  <a:srgbClr val="79895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Minhas</a:t>
            </a:r>
            <a:r>
              <a:rPr lang="en-IN" dirty="0">
                <a:solidFill>
                  <a:srgbClr val="79895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Micro Brewery</a:t>
            </a:r>
            <a:endParaRPr lang="en-IN" sz="2800" dirty="0">
              <a:solidFill>
                <a:srgbClr val="404040"/>
              </a:solidFill>
              <a:latin typeface="Cambria" panose="02040503050406030204" pitchFamily="18" charset="0"/>
              <a:ea typeface="HGMinchoB"/>
              <a:cs typeface="Times New Roman" panose="02020603050405020304" pitchFamily="18" charset="0"/>
            </a:endParaRPr>
          </a:p>
          <a:p>
            <a:pPr marL="0" indent="0" fontAlgn="base">
              <a:spcAft>
                <a:spcPts val="0"/>
              </a:spcAft>
              <a:buNone/>
            </a:pPr>
            <a:r>
              <a:rPr lang="en-IN" b="1" dirty="0" err="1">
                <a:solidFill>
                  <a:srgbClr val="505050"/>
                </a:solidFill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neighborhood</a:t>
            </a:r>
            <a:r>
              <a:rPr lang="en-IN" b="1" dirty="0">
                <a:solidFill>
                  <a:srgbClr val="505050"/>
                </a:solidFill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800" dirty="0">
              <a:solidFill>
                <a:srgbClr val="404040"/>
              </a:solidFill>
              <a:latin typeface="Cambria" panose="02040503050406030204" pitchFamily="18" charset="0"/>
              <a:ea typeface="HGMinchoB"/>
              <a:cs typeface="Times New Roman" panose="02020603050405020304" pitchFamily="18" charset="0"/>
            </a:endParaRPr>
          </a:p>
          <a:p>
            <a:pPr marL="0" indent="0" fontAlgn="base">
              <a:spcAft>
                <a:spcPts val="0"/>
              </a:spcAft>
              <a:buNone/>
            </a:pPr>
            <a:r>
              <a:rPr lang="en-IN" b="1" dirty="0">
                <a:solidFill>
                  <a:srgbClr val="505050"/>
                </a:solidFill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address:</a:t>
            </a:r>
            <a:r>
              <a:rPr lang="en-IN" dirty="0">
                <a:solidFill>
                  <a:srgbClr val="79895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1314 44 Avenue NE</a:t>
            </a:r>
            <a:endParaRPr lang="en-IN" sz="2800" dirty="0">
              <a:solidFill>
                <a:srgbClr val="404040"/>
              </a:solidFill>
              <a:latin typeface="Cambria" panose="02040503050406030204" pitchFamily="18" charset="0"/>
              <a:ea typeface="HGMinchoB"/>
              <a:cs typeface="Times New Roman" panose="02020603050405020304" pitchFamily="18" charset="0"/>
            </a:endParaRPr>
          </a:p>
          <a:p>
            <a:pPr marL="0" indent="0" fontAlgn="base">
              <a:spcAft>
                <a:spcPts val="0"/>
              </a:spcAft>
              <a:buNone/>
            </a:pPr>
            <a:r>
              <a:rPr lang="en-IN" b="1" dirty="0" err="1">
                <a:solidFill>
                  <a:srgbClr val="505050"/>
                </a:solidFill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city:</a:t>
            </a:r>
            <a:r>
              <a:rPr lang="en-IN" dirty="0" err="1">
                <a:solidFill>
                  <a:srgbClr val="79895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Calgary</a:t>
            </a:r>
            <a:endParaRPr lang="en-IN" sz="2800" dirty="0">
              <a:solidFill>
                <a:srgbClr val="404040"/>
              </a:solidFill>
              <a:latin typeface="Cambria" panose="02040503050406030204" pitchFamily="18" charset="0"/>
              <a:ea typeface="HGMinchoB"/>
              <a:cs typeface="Times New Roman" panose="02020603050405020304" pitchFamily="18" charset="0"/>
            </a:endParaRPr>
          </a:p>
          <a:p>
            <a:pPr marL="0" indent="0" fontAlgn="base">
              <a:spcAft>
                <a:spcPts val="0"/>
              </a:spcAft>
              <a:buNone/>
            </a:pPr>
            <a:r>
              <a:rPr lang="en-IN" b="1" dirty="0" err="1">
                <a:solidFill>
                  <a:srgbClr val="505050"/>
                </a:solidFill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state:</a:t>
            </a:r>
            <a:r>
              <a:rPr lang="en-IN" dirty="0" err="1">
                <a:solidFill>
                  <a:srgbClr val="79895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lang="en-IN" sz="2800" dirty="0">
              <a:solidFill>
                <a:srgbClr val="404040"/>
              </a:solidFill>
              <a:latin typeface="Cambria" panose="02040503050406030204" pitchFamily="18" charset="0"/>
              <a:ea typeface="HGMinchoB"/>
              <a:cs typeface="Times New Roman" panose="02020603050405020304" pitchFamily="18" charset="0"/>
            </a:endParaRPr>
          </a:p>
          <a:p>
            <a:pPr marL="0" indent="0" fontAlgn="base">
              <a:spcAft>
                <a:spcPts val="0"/>
              </a:spcAft>
              <a:buNone/>
            </a:pPr>
            <a:r>
              <a:rPr lang="en-IN" b="1" dirty="0">
                <a:solidFill>
                  <a:srgbClr val="505050"/>
                </a:solidFill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postal_code:</a:t>
            </a:r>
            <a:r>
              <a:rPr lang="en-IN" dirty="0">
                <a:solidFill>
                  <a:srgbClr val="79895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T2E 6L6</a:t>
            </a:r>
            <a:endParaRPr lang="en-IN" sz="2800" dirty="0">
              <a:solidFill>
                <a:srgbClr val="404040"/>
              </a:solidFill>
              <a:latin typeface="Cambria" panose="02040503050406030204" pitchFamily="18" charset="0"/>
              <a:ea typeface="HGMinchoB"/>
              <a:cs typeface="Times New Roman" panose="02020603050405020304" pitchFamily="18" charset="0"/>
            </a:endParaRPr>
          </a:p>
          <a:p>
            <a:pPr marL="0" indent="0" fontAlgn="base">
              <a:spcAft>
                <a:spcPts val="0"/>
              </a:spcAft>
              <a:buNone/>
            </a:pPr>
            <a:r>
              <a:rPr lang="en-IN" b="1" dirty="0">
                <a:solidFill>
                  <a:srgbClr val="505050"/>
                </a:solidFill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latitude:</a:t>
            </a:r>
            <a:r>
              <a:rPr lang="en-IN" dirty="0">
                <a:solidFill>
                  <a:srgbClr val="D284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51.0918130155</a:t>
            </a:r>
            <a:endParaRPr lang="en-IN" sz="2800" dirty="0">
              <a:solidFill>
                <a:srgbClr val="404040"/>
              </a:solidFill>
              <a:latin typeface="Cambria" panose="02040503050406030204" pitchFamily="18" charset="0"/>
              <a:ea typeface="HGMinchoB"/>
              <a:cs typeface="Times New Roman" panose="02020603050405020304" pitchFamily="18" charset="0"/>
            </a:endParaRPr>
          </a:p>
          <a:p>
            <a:pPr marL="0" indent="0" fontAlgn="base">
              <a:spcAft>
                <a:spcPts val="0"/>
              </a:spcAft>
              <a:buNone/>
            </a:pPr>
            <a:r>
              <a:rPr lang="en-IN" b="1" dirty="0">
                <a:solidFill>
                  <a:srgbClr val="505050"/>
                </a:solidFill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longitude:</a:t>
            </a:r>
            <a:r>
              <a:rPr lang="en-IN" dirty="0">
                <a:solidFill>
                  <a:srgbClr val="D284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-114.031674872</a:t>
            </a:r>
            <a:endParaRPr lang="en-IN" sz="2800" dirty="0">
              <a:solidFill>
                <a:srgbClr val="404040"/>
              </a:solidFill>
              <a:latin typeface="Cambria" panose="02040503050406030204" pitchFamily="18" charset="0"/>
              <a:ea typeface="HGMinchoB"/>
              <a:cs typeface="Times New Roman" panose="02020603050405020304" pitchFamily="18" charset="0"/>
            </a:endParaRPr>
          </a:p>
          <a:p>
            <a:pPr marL="0" indent="0" fontAlgn="base">
              <a:spcAft>
                <a:spcPts val="0"/>
              </a:spcAft>
              <a:buNone/>
            </a:pPr>
            <a:r>
              <a:rPr lang="en-IN" b="1" dirty="0">
                <a:solidFill>
                  <a:srgbClr val="505050"/>
                </a:solidFill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stars:</a:t>
            </a:r>
            <a:r>
              <a:rPr lang="en-IN" dirty="0">
                <a:solidFill>
                  <a:srgbClr val="D284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sz="2800" dirty="0">
              <a:solidFill>
                <a:srgbClr val="404040"/>
              </a:solidFill>
              <a:latin typeface="Cambria" panose="02040503050406030204" pitchFamily="18" charset="0"/>
              <a:ea typeface="HGMinchoB"/>
              <a:cs typeface="Times New Roman" panose="02020603050405020304" pitchFamily="18" charset="0"/>
            </a:endParaRPr>
          </a:p>
          <a:p>
            <a:pPr marL="0" indent="0" fontAlgn="base">
              <a:spcAft>
                <a:spcPts val="0"/>
              </a:spcAft>
              <a:buNone/>
            </a:pPr>
            <a:r>
              <a:rPr lang="en-IN" b="1" dirty="0">
                <a:solidFill>
                  <a:srgbClr val="505050"/>
                </a:solidFill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review_count:</a:t>
            </a:r>
            <a:r>
              <a:rPr lang="en-IN" dirty="0">
                <a:solidFill>
                  <a:srgbClr val="D284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n-IN" sz="2800" dirty="0">
              <a:solidFill>
                <a:srgbClr val="404040"/>
              </a:solidFill>
              <a:latin typeface="Cambria" panose="02040503050406030204" pitchFamily="18" charset="0"/>
              <a:ea typeface="HGMinchoB"/>
              <a:cs typeface="Times New Roman" panose="02020603050405020304" pitchFamily="18" charset="0"/>
            </a:endParaRPr>
          </a:p>
          <a:p>
            <a:pPr marL="0" indent="0" fontAlgn="base">
              <a:spcAft>
                <a:spcPts val="0"/>
              </a:spcAft>
              <a:buNone/>
            </a:pPr>
            <a:r>
              <a:rPr lang="en-IN" b="1" dirty="0">
                <a:solidFill>
                  <a:srgbClr val="505050"/>
                </a:solidFill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is_open:</a:t>
            </a:r>
            <a:r>
              <a:rPr lang="en-IN" dirty="0">
                <a:solidFill>
                  <a:srgbClr val="D284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2800" dirty="0">
              <a:solidFill>
                <a:srgbClr val="404040"/>
              </a:solidFill>
              <a:latin typeface="Cambria" panose="02040503050406030204" pitchFamily="18" charset="0"/>
              <a:ea typeface="HGMinchoB"/>
              <a:cs typeface="Times New Roman" panose="02020603050405020304" pitchFamily="18" charset="0"/>
            </a:endParaRPr>
          </a:p>
          <a:p>
            <a:pPr marL="0" indent="0" fontAlgn="base">
              <a:spcAft>
                <a:spcPts val="0"/>
              </a:spcAft>
              <a:buNone/>
            </a:pPr>
            <a:r>
              <a:rPr lang="en-IN" b="1" dirty="0">
                <a:solidFill>
                  <a:srgbClr val="505050"/>
                </a:solidFill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attributes:</a:t>
            </a:r>
            <a:r>
              <a:rPr lang="en-IN" dirty="0">
                <a:solidFill>
                  <a:srgbClr val="B0B0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{} 13 items</a:t>
            </a:r>
            <a:endParaRPr lang="en-IN" sz="2800" dirty="0">
              <a:solidFill>
                <a:srgbClr val="404040"/>
              </a:solidFill>
              <a:latin typeface="Cambria" panose="02040503050406030204" pitchFamily="18" charset="0"/>
              <a:ea typeface="HGMinchoB"/>
              <a:cs typeface="Times New Roman" panose="02020603050405020304" pitchFamily="18" charset="0"/>
            </a:endParaRPr>
          </a:p>
          <a:p>
            <a:pPr marL="0" indent="0" fontAlgn="base">
              <a:spcAft>
                <a:spcPts val="0"/>
              </a:spcAft>
              <a:buNone/>
            </a:pPr>
            <a:r>
              <a:rPr lang="en-IN" b="1" dirty="0" err="1">
                <a:solidFill>
                  <a:srgbClr val="505050"/>
                </a:solidFill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categories:</a:t>
            </a:r>
            <a:r>
              <a:rPr lang="en-IN" dirty="0" err="1">
                <a:solidFill>
                  <a:srgbClr val="79895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Tours</a:t>
            </a:r>
            <a:r>
              <a:rPr lang="en-IN" dirty="0">
                <a:solidFill>
                  <a:srgbClr val="79895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Breweries, Pizza, Restaurants, Food, Hotels &amp; Travel</a:t>
            </a:r>
            <a:endParaRPr lang="en-IN" sz="2800" dirty="0">
              <a:solidFill>
                <a:srgbClr val="404040"/>
              </a:solidFill>
              <a:latin typeface="Cambria" panose="02040503050406030204" pitchFamily="18" charset="0"/>
              <a:ea typeface="HGMinchoB"/>
              <a:cs typeface="Times New Roman" panose="02020603050405020304" pitchFamily="18" charset="0"/>
            </a:endParaRPr>
          </a:p>
          <a:p>
            <a:pPr marL="0" indent="0" fontAlgn="base">
              <a:spcAft>
                <a:spcPts val="0"/>
              </a:spcAft>
              <a:buNone/>
            </a:pPr>
            <a:r>
              <a:rPr lang="en-IN" b="1" dirty="0">
                <a:solidFill>
                  <a:srgbClr val="505050"/>
                </a:solidFill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hours:</a:t>
            </a:r>
            <a:r>
              <a:rPr lang="en-IN" dirty="0">
                <a:solidFill>
                  <a:srgbClr val="B0B0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{} 6 items</a:t>
            </a:r>
            <a:endParaRPr lang="en-IN" sz="2800" dirty="0">
              <a:solidFill>
                <a:srgbClr val="404040"/>
              </a:solidFill>
              <a:latin typeface="Cambria" panose="02040503050406030204" pitchFamily="18" charset="0"/>
              <a:ea typeface="HGMinchoB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83756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946</Words>
  <Application>Microsoft Office PowerPoint</Application>
  <PresentationFormat>Widescreen</PresentationFormat>
  <Paragraphs>215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Cambria</vt:lpstr>
      <vt:lpstr>Consolas</vt:lpstr>
      <vt:lpstr>Gill Sans MT</vt:lpstr>
      <vt:lpstr>Helvetica Neue</vt:lpstr>
      <vt:lpstr>Impact</vt:lpstr>
      <vt:lpstr>inherit</vt:lpstr>
      <vt:lpstr>Menlo</vt:lpstr>
      <vt:lpstr>Source Code Pro Semibold</vt:lpstr>
      <vt:lpstr>Times New Roman</vt:lpstr>
      <vt:lpstr>Badge</vt:lpstr>
      <vt:lpstr> SENTIMENT ANALYSIS on Food Reviews </vt:lpstr>
      <vt:lpstr>WHAT IS SENTIMENT ANALYSIS?</vt:lpstr>
      <vt:lpstr>Why do we need sentiment analysis ?</vt:lpstr>
      <vt:lpstr>Sentiment analysis on FOOD REVIEWS ?</vt:lpstr>
      <vt:lpstr>STEPS involved</vt:lpstr>
      <vt:lpstr>           Data collection </vt:lpstr>
      <vt:lpstr>           Data collection </vt:lpstr>
      <vt:lpstr>           Data collection </vt:lpstr>
      <vt:lpstr>           Data collection </vt:lpstr>
      <vt:lpstr>           Data PREPARATION</vt:lpstr>
      <vt:lpstr>            Sentiment generation</vt:lpstr>
      <vt:lpstr>            Sentiment generation</vt:lpstr>
      <vt:lpstr>            VADER - Sentiment Analysis </vt:lpstr>
      <vt:lpstr>            VADER - Sentiment Analysis </vt:lpstr>
      <vt:lpstr>            VADER - Sentiment Analysis </vt:lpstr>
      <vt:lpstr>            VADER - Sentiment Analysis </vt:lpstr>
      <vt:lpstr>            Five Simple Heuristics </vt:lpstr>
      <vt:lpstr>            Five Simple Heuristics </vt:lpstr>
      <vt:lpstr>            Five Simple Heuristics </vt:lpstr>
      <vt:lpstr>            Five Simple Heuristics </vt:lpstr>
      <vt:lpstr>            Five Simple Heuristics </vt:lpstr>
      <vt:lpstr>            VADER - Sentiment Analysis </vt:lpstr>
      <vt:lpstr>            VADER - Sentiment Analysis </vt:lpstr>
      <vt:lpstr>            VADER - Sentiment Analysis </vt:lpstr>
      <vt:lpstr>            Result </vt:lpstr>
      <vt:lpstr>            Result </vt:lpstr>
      <vt:lpstr>            Result </vt:lpstr>
      <vt:lpstr>IN-PROGRESS/FUTURE enhancements</vt:lpstr>
      <vt:lpstr>IN-PROGRESS/FUTURE enhancements</vt:lpstr>
      <vt:lpstr>IN-PROGRESS/FUTURE enhancements</vt:lpstr>
      <vt:lpstr>IN-PROGRESS/FUTURE enhancements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SENTIMENT ANALYSIS on Food Reviews </dc:title>
  <dc:creator>Akhila Sharon</dc:creator>
  <cp:lastModifiedBy>Akhila Sharon</cp:lastModifiedBy>
  <cp:revision>8</cp:revision>
  <dcterms:created xsi:type="dcterms:W3CDTF">2018-12-10T00:22:09Z</dcterms:created>
  <dcterms:modified xsi:type="dcterms:W3CDTF">2018-12-10T22:56:44Z</dcterms:modified>
</cp:coreProperties>
</file>