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4"/>
  </p:notesMasterIdLst>
  <p:sldIdLst>
    <p:sldId id="256" r:id="rId2"/>
    <p:sldId id="290" r:id="rId3"/>
    <p:sldId id="258" r:id="rId4"/>
    <p:sldId id="259" r:id="rId5"/>
    <p:sldId id="286" r:id="rId6"/>
    <p:sldId id="287" r:id="rId7"/>
    <p:sldId id="291" r:id="rId8"/>
    <p:sldId id="280" r:id="rId9"/>
    <p:sldId id="260" r:id="rId10"/>
    <p:sldId id="261" r:id="rId11"/>
    <p:sldId id="262" r:id="rId12"/>
    <p:sldId id="257" r:id="rId13"/>
    <p:sldId id="282" r:id="rId14"/>
    <p:sldId id="264" r:id="rId15"/>
    <p:sldId id="265" r:id="rId16"/>
    <p:sldId id="283" r:id="rId17"/>
    <p:sldId id="266" r:id="rId18"/>
    <p:sldId id="279" r:id="rId19"/>
    <p:sldId id="267" r:id="rId20"/>
    <p:sldId id="268" r:id="rId21"/>
    <p:sldId id="281" r:id="rId22"/>
    <p:sldId id="270" r:id="rId23"/>
    <p:sldId id="288" r:id="rId24"/>
    <p:sldId id="269" r:id="rId25"/>
    <p:sldId id="272" r:id="rId26"/>
    <p:sldId id="284" r:id="rId27"/>
    <p:sldId id="271" r:id="rId28"/>
    <p:sldId id="274" r:id="rId29"/>
    <p:sldId id="275" r:id="rId30"/>
    <p:sldId id="276" r:id="rId31"/>
    <p:sldId id="285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F98E-849C-451E-A27E-D8851C574655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85FD-5E9A-43A5-BAEC-B10A0F0CB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5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Find interesting relationships between variables in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7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 you have item set which are most frequent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2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7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32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06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This table shows the occurrence of various diseases over 12 months in a year.</a:t>
            </a:r>
          </a:p>
          <a:p>
            <a:r>
              <a:rPr lang="en-IN" dirty="0"/>
              <a:t>Represented by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00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measures can be taken to prevent them?</a:t>
            </a:r>
          </a:p>
          <a:p>
            <a:r>
              <a:rPr lang="en-IN" dirty="0"/>
              <a:t>What kind of medication should be readily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83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Slight variation, same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2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9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6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9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4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1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Keep repeating the join, scan, prune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8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Scan for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B85FD-5E9A-43A5-BAEC-B10A0F0CBF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B96-1B00-4058-853C-535B22A2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br>
              <a:rPr lang="en-IN" sz="4000"/>
            </a:br>
            <a:r>
              <a:rPr lang="en-IN" sz="4000"/>
              <a:t>APRIORI ALGORITHM</a:t>
            </a:r>
            <a:br>
              <a:rPr lang="en-IN" sz="400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3D28-2207-49AA-A236-861141E4B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6147" y="5517675"/>
            <a:ext cx="4131540" cy="961578"/>
          </a:xfrm>
        </p:spPr>
        <p:txBody>
          <a:bodyPr>
            <a:noAutofit/>
          </a:bodyPr>
          <a:lstStyle/>
          <a:p>
            <a:pPr algn="l"/>
            <a:r>
              <a:rPr lang="en-IN" sz="2400">
                <a:solidFill>
                  <a:schemeClr val="bg1"/>
                </a:solidFill>
              </a:rPr>
              <a:t>By,</a:t>
            </a:r>
          </a:p>
          <a:p>
            <a:pPr algn="l"/>
            <a:r>
              <a:rPr lang="en-IN" sz="2400">
                <a:solidFill>
                  <a:schemeClr val="bg1"/>
                </a:solidFill>
              </a:rPr>
              <a:t>AKHILA VALLABHANENI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469913"/>
            <a:ext cx="10948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B149E1-5629-4F68-AEB8-346E5005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74418"/>
              </p:ext>
            </p:extLst>
          </p:nvPr>
        </p:nvGraphicFramePr>
        <p:xfrm>
          <a:off x="945676" y="152472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9256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9061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062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Butter,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637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7C35A-5089-4AAE-8F50-9495A064660B}"/>
              </a:ext>
            </a:extLst>
          </p:cNvPr>
          <p:cNvSpPr txBox="1"/>
          <p:nvPr/>
        </p:nvSpPr>
        <p:spPr>
          <a:xfrm>
            <a:off x="945676" y="347907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 Support :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2E8E3-F0A3-434A-BAC6-F73FB67D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5765"/>
              </p:ext>
            </p:extLst>
          </p:nvPr>
        </p:nvGraphicFramePr>
        <p:xfrm>
          <a:off x="945675" y="4220756"/>
          <a:ext cx="3162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61412428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280537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443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F1F85CE-A970-49A9-A1B6-4E8F68C9CFD8}"/>
              </a:ext>
            </a:extLst>
          </p:cNvPr>
          <p:cNvSpPr/>
          <p:nvPr/>
        </p:nvSpPr>
        <p:spPr>
          <a:xfrm>
            <a:off x="424069" y="5797826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A17C-FEF4-4CA3-91F7-A17CB23512AD}"/>
              </a:ext>
            </a:extLst>
          </p:cNvPr>
          <p:cNvSpPr/>
          <p:nvPr/>
        </p:nvSpPr>
        <p:spPr>
          <a:xfrm>
            <a:off x="482087" y="4061769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AF6182-4A94-4D27-AF19-CA060092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43116"/>
              </p:ext>
            </p:extLst>
          </p:nvPr>
        </p:nvGraphicFramePr>
        <p:xfrm>
          <a:off x="9772205" y="1524724"/>
          <a:ext cx="1581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11892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7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3038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2BE3C-851F-418F-9191-9FD1B7F051ED}"/>
              </a:ext>
            </a:extLst>
          </p:cNvPr>
          <p:cNvCxnSpPr>
            <a:cxnSpLocks/>
          </p:cNvCxnSpPr>
          <p:nvPr/>
        </p:nvCxnSpPr>
        <p:spPr>
          <a:xfrm>
            <a:off x="9230784" y="2520159"/>
            <a:ext cx="3843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469913"/>
            <a:ext cx="10948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B149E1-5629-4F68-AEB8-346E50056697}"/>
              </a:ext>
            </a:extLst>
          </p:cNvPr>
          <p:cNvGraphicFramePr>
            <a:graphicFrameLocks noGrp="1"/>
          </p:cNvGraphicFramePr>
          <p:nvPr/>
        </p:nvGraphicFramePr>
        <p:xfrm>
          <a:off x="945676" y="152472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9256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9061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062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Butter,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637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7C35A-5089-4AAE-8F50-9495A064660B}"/>
              </a:ext>
            </a:extLst>
          </p:cNvPr>
          <p:cNvSpPr txBox="1"/>
          <p:nvPr/>
        </p:nvSpPr>
        <p:spPr>
          <a:xfrm>
            <a:off x="945676" y="347907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 Support :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2E8E3-F0A3-434A-BAC6-F73FB67DDDA6}"/>
              </a:ext>
            </a:extLst>
          </p:cNvPr>
          <p:cNvGraphicFramePr>
            <a:graphicFrameLocks noGrp="1"/>
          </p:cNvGraphicFramePr>
          <p:nvPr/>
        </p:nvGraphicFramePr>
        <p:xfrm>
          <a:off x="945675" y="4220756"/>
          <a:ext cx="3162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61412428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280537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443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F1F85CE-A970-49A9-A1B6-4E8F68C9CFD8}"/>
              </a:ext>
            </a:extLst>
          </p:cNvPr>
          <p:cNvSpPr/>
          <p:nvPr/>
        </p:nvSpPr>
        <p:spPr>
          <a:xfrm>
            <a:off x="424069" y="5797826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E9005E-1498-4EAF-B87A-F47F9B3BF4D9}"/>
              </a:ext>
            </a:extLst>
          </p:cNvPr>
          <p:cNvCxnSpPr>
            <a:cxnSpLocks/>
          </p:cNvCxnSpPr>
          <p:nvPr/>
        </p:nvCxnSpPr>
        <p:spPr>
          <a:xfrm>
            <a:off x="8954406" y="5107123"/>
            <a:ext cx="609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5114B5-1439-4BC7-AFD2-E44BC5C024C7}"/>
              </a:ext>
            </a:extLst>
          </p:cNvPr>
          <p:cNvGraphicFramePr>
            <a:graphicFrameLocks noGrp="1"/>
          </p:cNvGraphicFramePr>
          <p:nvPr/>
        </p:nvGraphicFramePr>
        <p:xfrm>
          <a:off x="5168347" y="4220756"/>
          <a:ext cx="3162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61412428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280537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4435"/>
                  </a:ext>
                </a:extLst>
              </a:tr>
            </a:tbl>
          </a:graphicData>
        </a:graphic>
      </p:graphicFrame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1686A1DA-AB4A-4F77-B280-55954F7655EF}"/>
              </a:ext>
            </a:extLst>
          </p:cNvPr>
          <p:cNvSpPr/>
          <p:nvPr/>
        </p:nvSpPr>
        <p:spPr>
          <a:xfrm>
            <a:off x="4403786" y="4922458"/>
            <a:ext cx="539275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A23D8-713F-4DDD-9A4F-9CAD1AE48437}"/>
              </a:ext>
            </a:extLst>
          </p:cNvPr>
          <p:cNvSpPr/>
          <p:nvPr/>
        </p:nvSpPr>
        <p:spPr>
          <a:xfrm>
            <a:off x="418270" y="403609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C27BB-6470-446D-840B-88A41A55E7AA}"/>
              </a:ext>
            </a:extLst>
          </p:cNvPr>
          <p:cNvSpPr/>
          <p:nvPr/>
        </p:nvSpPr>
        <p:spPr>
          <a:xfrm>
            <a:off x="4674014" y="4083641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F6B1C-B1C8-4420-8FE3-7A1C768FBEDD}"/>
              </a:ext>
            </a:extLst>
          </p:cNvPr>
          <p:cNvSpPr/>
          <p:nvPr/>
        </p:nvSpPr>
        <p:spPr>
          <a:xfrm>
            <a:off x="9032899" y="4737791"/>
            <a:ext cx="53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Join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D92D19-E772-4EA9-90BB-F0818B0F4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10563"/>
              </p:ext>
            </p:extLst>
          </p:nvPr>
        </p:nvGraphicFramePr>
        <p:xfrm>
          <a:off x="9772205" y="1515310"/>
          <a:ext cx="1581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11892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7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9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3038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28628-0571-4AD3-A67D-BDA448B2610B}"/>
              </a:ext>
            </a:extLst>
          </p:cNvPr>
          <p:cNvCxnSpPr>
            <a:cxnSpLocks/>
          </p:cNvCxnSpPr>
          <p:nvPr/>
        </p:nvCxnSpPr>
        <p:spPr>
          <a:xfrm>
            <a:off x="9230784" y="2520159"/>
            <a:ext cx="3843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4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311A3-642A-4939-9188-30EEEE849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55041"/>
              </p:ext>
            </p:extLst>
          </p:nvPr>
        </p:nvGraphicFramePr>
        <p:xfrm>
          <a:off x="2628348" y="1528048"/>
          <a:ext cx="5110922" cy="3030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922">
                  <a:extLst>
                    <a:ext uri="{9D8B030D-6E8A-4147-A177-3AD203B41FA5}">
                      <a16:colId xmlns:a16="http://schemas.microsoft.com/office/drawing/2014/main" val="851661198"/>
                    </a:ext>
                  </a:extLst>
                </a:gridCol>
              </a:tblGrid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9990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Cheese,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5536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Cheese, 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28492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Cheese,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04139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Bread, 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64345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3194"/>
                  </a:ext>
                </a:extLst>
              </a:tr>
              <a:tr h="432957">
                <a:tc>
                  <a:txBody>
                    <a:bodyPr/>
                    <a:lstStyle/>
                    <a:p>
                      <a:r>
                        <a:rPr lang="en-IN" dirty="0"/>
                        <a:t>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468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5C304B-DC3F-4467-A46B-F45A7DEE018B}"/>
              </a:ext>
            </a:extLst>
          </p:cNvPr>
          <p:cNvCxnSpPr>
            <a:cxnSpLocks/>
          </p:cNvCxnSpPr>
          <p:nvPr/>
        </p:nvCxnSpPr>
        <p:spPr>
          <a:xfrm>
            <a:off x="8689363" y="3145801"/>
            <a:ext cx="609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8C9F10-DF45-43F6-9D22-C6AB789CD08F}"/>
              </a:ext>
            </a:extLst>
          </p:cNvPr>
          <p:cNvSpPr/>
          <p:nvPr/>
        </p:nvSpPr>
        <p:spPr>
          <a:xfrm>
            <a:off x="8631271" y="275947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290676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311A3-642A-4939-9188-30EEEE849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62690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1661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60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2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0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468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D7E3C9-5561-401A-90AE-506BD0677EF8}"/>
              </a:ext>
            </a:extLst>
          </p:cNvPr>
          <p:cNvSpPr/>
          <p:nvPr/>
        </p:nvSpPr>
        <p:spPr>
          <a:xfrm>
            <a:off x="1437980" y="442235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56289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311A3-642A-4939-9188-30EEEE849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99251"/>
              </p:ext>
            </p:extLst>
          </p:nvPr>
        </p:nvGraphicFramePr>
        <p:xfrm>
          <a:off x="2032000" y="62690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1661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60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2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0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468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A05CCA76-674E-4C02-B729-44DB64BC087C}"/>
              </a:ext>
            </a:extLst>
          </p:cNvPr>
          <p:cNvSpPr/>
          <p:nvPr/>
        </p:nvSpPr>
        <p:spPr>
          <a:xfrm>
            <a:off x="1378226" y="1106557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1F6198-D8B7-4DA3-A32B-3F7F71D4AD23}"/>
              </a:ext>
            </a:extLst>
          </p:cNvPr>
          <p:cNvSpPr/>
          <p:nvPr/>
        </p:nvSpPr>
        <p:spPr>
          <a:xfrm>
            <a:off x="1360556" y="1924841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42911C70-5A93-4968-B733-9FF3552180A5}"/>
              </a:ext>
            </a:extLst>
          </p:cNvPr>
          <p:cNvSpPr/>
          <p:nvPr/>
        </p:nvSpPr>
        <p:spPr>
          <a:xfrm>
            <a:off x="10840278" y="2822713"/>
            <a:ext cx="569844" cy="1086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A83091-A4D1-46FE-8AD9-EF525C79A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86945"/>
              </p:ext>
            </p:extLst>
          </p:nvPr>
        </p:nvGraphicFramePr>
        <p:xfrm>
          <a:off x="2032000" y="41918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16611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60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2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6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468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D4CA36-C7BB-41AC-BFA2-F38BCFD5B65E}"/>
              </a:ext>
            </a:extLst>
          </p:cNvPr>
          <p:cNvCxnSpPr>
            <a:cxnSpLocks/>
          </p:cNvCxnSpPr>
          <p:nvPr/>
        </p:nvCxnSpPr>
        <p:spPr>
          <a:xfrm>
            <a:off x="10800522" y="5252897"/>
            <a:ext cx="609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A5E2CF-C65F-45C5-82C5-FE1971A13684}"/>
              </a:ext>
            </a:extLst>
          </p:cNvPr>
          <p:cNvSpPr/>
          <p:nvPr/>
        </p:nvSpPr>
        <p:spPr>
          <a:xfrm>
            <a:off x="1444487" y="40097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3BF54-2D8B-405F-878C-0EC0A2497CE1}"/>
              </a:ext>
            </a:extLst>
          </p:cNvPr>
          <p:cNvSpPr/>
          <p:nvPr/>
        </p:nvSpPr>
        <p:spPr>
          <a:xfrm>
            <a:off x="1532834" y="3909391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54CD9-9807-44F7-992B-77DA54C82527}"/>
              </a:ext>
            </a:extLst>
          </p:cNvPr>
          <p:cNvSpPr/>
          <p:nvPr/>
        </p:nvSpPr>
        <p:spPr>
          <a:xfrm>
            <a:off x="10800522" y="4883565"/>
            <a:ext cx="53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95804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BD949E-F4B4-4715-B8BC-8E13787A7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57324"/>
              </p:ext>
            </p:extLst>
          </p:nvPr>
        </p:nvGraphicFramePr>
        <p:xfrm>
          <a:off x="2032000" y="719666"/>
          <a:ext cx="4845878" cy="307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878">
                  <a:extLst>
                    <a:ext uri="{9D8B030D-6E8A-4147-A177-3AD203B41FA5}">
                      <a16:colId xmlns:a16="http://schemas.microsoft.com/office/drawing/2014/main" val="1749166246"/>
                    </a:ext>
                  </a:extLst>
                </a:gridCol>
              </a:tblGrid>
              <a:tr h="615733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5059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r>
                        <a:rPr lang="en-IN" dirty="0"/>
                        <a:t>Cheese, Butter,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04115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r>
                        <a:rPr lang="en-IN" dirty="0"/>
                        <a:t>Cheese,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9686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4339"/>
                  </a:ext>
                </a:extLst>
              </a:tr>
              <a:tr h="615733">
                <a:tc>
                  <a:txBody>
                    <a:bodyPr/>
                    <a:lstStyle/>
                    <a:p>
                      <a:r>
                        <a:rPr lang="en-IN" dirty="0"/>
                        <a:t>Bread, Cheese,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72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B6387E-41E1-47AC-AE3E-AA81CD86EEAB}"/>
              </a:ext>
            </a:extLst>
          </p:cNvPr>
          <p:cNvSpPr/>
          <p:nvPr/>
        </p:nvSpPr>
        <p:spPr>
          <a:xfrm>
            <a:off x="8910115" y="185199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Scan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61ADCD-306A-4429-953D-4B91217E4AC1}"/>
              </a:ext>
            </a:extLst>
          </p:cNvPr>
          <p:cNvCxnSpPr>
            <a:cxnSpLocks/>
          </p:cNvCxnSpPr>
          <p:nvPr/>
        </p:nvCxnSpPr>
        <p:spPr>
          <a:xfrm>
            <a:off x="8910115" y="2390428"/>
            <a:ext cx="609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BD949E-F4B4-4715-B8BC-8E13787A70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9166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41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Butter,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0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Cheese,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72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B6387E-41E1-47AC-AE3E-AA81CD86EEAB}"/>
              </a:ext>
            </a:extLst>
          </p:cNvPr>
          <p:cNvSpPr/>
          <p:nvPr/>
        </p:nvSpPr>
        <p:spPr>
          <a:xfrm>
            <a:off x="1568412" y="53500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64247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BD949E-F4B4-4715-B8BC-8E13787A7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91593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9166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41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Butter,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0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Bread,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Bread, Cheese,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729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23E01C0-97A9-444B-A7F7-E698BDCBC7C7}"/>
              </a:ext>
            </a:extLst>
          </p:cNvPr>
          <p:cNvSpPr/>
          <p:nvPr/>
        </p:nvSpPr>
        <p:spPr>
          <a:xfrm>
            <a:off x="1530624" y="1232913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6B32C1-A07C-4512-98DD-DF796442EDAC}"/>
              </a:ext>
            </a:extLst>
          </p:cNvPr>
          <p:cNvSpPr/>
          <p:nvPr/>
        </p:nvSpPr>
        <p:spPr>
          <a:xfrm>
            <a:off x="1530623" y="1573879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A6F94A9-9228-42CF-B0C7-C27817FD5A39}"/>
              </a:ext>
            </a:extLst>
          </p:cNvPr>
          <p:cNvSpPr/>
          <p:nvPr/>
        </p:nvSpPr>
        <p:spPr>
          <a:xfrm>
            <a:off x="1530625" y="2355206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5C3B4-E402-4087-9BB6-C5C70B89E803}"/>
              </a:ext>
            </a:extLst>
          </p:cNvPr>
          <p:cNvSpPr/>
          <p:nvPr/>
        </p:nvSpPr>
        <p:spPr>
          <a:xfrm>
            <a:off x="1568412" y="41783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98798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BD949E-F4B4-4715-B8BC-8E13787A70B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9166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441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Butter,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0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Cheese,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1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Bread,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Bread, Cheese,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3729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23E01C0-97A9-444B-A7F7-E698BDCBC7C7}"/>
              </a:ext>
            </a:extLst>
          </p:cNvPr>
          <p:cNvSpPr/>
          <p:nvPr/>
        </p:nvSpPr>
        <p:spPr>
          <a:xfrm>
            <a:off x="1530624" y="1232913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6B32C1-A07C-4512-98DD-DF796442EDAC}"/>
              </a:ext>
            </a:extLst>
          </p:cNvPr>
          <p:cNvSpPr/>
          <p:nvPr/>
        </p:nvSpPr>
        <p:spPr>
          <a:xfrm>
            <a:off x="1530623" y="1573879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A6F94A9-9228-42CF-B0C7-C27817FD5A39}"/>
              </a:ext>
            </a:extLst>
          </p:cNvPr>
          <p:cNvSpPr/>
          <p:nvPr/>
        </p:nvSpPr>
        <p:spPr>
          <a:xfrm>
            <a:off x="1530625" y="2355206"/>
            <a:ext cx="344557" cy="145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0F4CBC39-BCE1-464D-B309-6D7DB8D8EDE8}"/>
              </a:ext>
            </a:extLst>
          </p:cNvPr>
          <p:cNvSpPr/>
          <p:nvPr/>
        </p:nvSpPr>
        <p:spPr>
          <a:xfrm>
            <a:off x="10866782" y="2690191"/>
            <a:ext cx="569844" cy="1086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CB8B94-169A-4D76-81C8-CEBBFC543980}"/>
              </a:ext>
            </a:extLst>
          </p:cNvPr>
          <p:cNvGraphicFramePr>
            <a:graphicFrameLocks noGrp="1"/>
          </p:cNvGraphicFramePr>
          <p:nvPr/>
        </p:nvGraphicFramePr>
        <p:xfrm>
          <a:off x="1875180" y="40989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3231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260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6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886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DB2FC2-16A6-4182-89DD-7BC1C86AD551}"/>
              </a:ext>
            </a:extLst>
          </p:cNvPr>
          <p:cNvSpPr/>
          <p:nvPr/>
        </p:nvSpPr>
        <p:spPr>
          <a:xfrm>
            <a:off x="1630017" y="3869635"/>
            <a:ext cx="8529983" cy="126871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1F2CD-54B1-4ECB-B5DC-E3D83166B60D}"/>
              </a:ext>
            </a:extLst>
          </p:cNvPr>
          <p:cNvSpPr/>
          <p:nvPr/>
        </p:nvSpPr>
        <p:spPr>
          <a:xfrm>
            <a:off x="1154670" y="350030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920DD-FF07-422D-8C6E-51BCD856E3C9}"/>
              </a:ext>
            </a:extLst>
          </p:cNvPr>
          <p:cNvSpPr/>
          <p:nvPr/>
        </p:nvSpPr>
        <p:spPr>
          <a:xfrm>
            <a:off x="1530623" y="49888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5479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AF3C1-5D78-4E62-974B-567FB2CA9C43}"/>
              </a:ext>
            </a:extLst>
          </p:cNvPr>
          <p:cNvSpPr txBox="1"/>
          <p:nvPr/>
        </p:nvSpPr>
        <p:spPr>
          <a:xfrm>
            <a:off x="1007166" y="608760"/>
            <a:ext cx="434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Association Rules : </a:t>
            </a:r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49A6F-0C9A-4D15-80D8-6BEB1316183B}"/>
              </a:ext>
            </a:extLst>
          </p:cNvPr>
          <p:cNvSpPr txBox="1"/>
          <p:nvPr/>
        </p:nvSpPr>
        <p:spPr>
          <a:xfrm>
            <a:off x="225287" y="2630519"/>
            <a:ext cx="11966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Support:</a:t>
            </a:r>
          </a:p>
          <a:p>
            <a:r>
              <a:rPr lang="en-IN" sz="2400" dirty="0"/>
              <a:t>Supp {Bread} = 3 / 4 = 0.75 = 75%</a:t>
            </a:r>
          </a:p>
          <a:p>
            <a:r>
              <a:rPr lang="en-IN" sz="2400" dirty="0"/>
              <a:t>Supp {Cheese} =  2 / 4 = 0.5 = 50%</a:t>
            </a:r>
          </a:p>
          <a:p>
            <a:endParaRPr lang="en-IN" sz="2400" dirty="0"/>
          </a:p>
          <a:p>
            <a:r>
              <a:rPr lang="en-IN" sz="2400" b="1" dirty="0"/>
              <a:t>Confidence:</a:t>
            </a:r>
          </a:p>
          <a:p>
            <a:pPr marL="342900" indent="-342900">
              <a:buAutoNum type="arabicPeriod"/>
            </a:pPr>
            <a:r>
              <a:rPr lang="en-IN" sz="2400" dirty="0"/>
              <a:t>{Bread, Butter} </a:t>
            </a:r>
            <a:r>
              <a:rPr lang="en-IN" sz="2400" dirty="0">
                <a:sym typeface="Wingdings" panose="05000000000000000000" pitchFamily="2" charset="2"/>
              </a:rPr>
              <a:t>{Salt} = supp {Bread, Butter, Salt} / supp {Bread, Butter} = 2/2 = 1 = 100%</a:t>
            </a:r>
          </a:p>
          <a:p>
            <a:pPr marL="342900" indent="-342900">
              <a:buFontTx/>
              <a:buAutoNum type="arabicPeriod"/>
            </a:pPr>
            <a:r>
              <a:rPr lang="en-IN" sz="2400" dirty="0"/>
              <a:t>{Bread, Salt} </a:t>
            </a:r>
            <a:r>
              <a:rPr lang="en-IN" sz="2400" dirty="0">
                <a:sym typeface="Wingdings" panose="05000000000000000000" pitchFamily="2" charset="2"/>
              </a:rPr>
              <a:t>{Butter} = supp {Bread, Butter, Salt} / supp {Bread, Salt} = 2/3 = 0.6 = 60%</a:t>
            </a:r>
          </a:p>
          <a:p>
            <a:pPr marL="342900" indent="-342900">
              <a:buFontTx/>
              <a:buAutoNum type="arabicPeriod"/>
            </a:pPr>
            <a:r>
              <a:rPr lang="en-IN" sz="2400" dirty="0"/>
              <a:t>{Salt, Butter} </a:t>
            </a:r>
            <a:r>
              <a:rPr lang="en-IN" sz="2400" dirty="0">
                <a:sym typeface="Wingdings" panose="05000000000000000000" pitchFamily="2" charset="2"/>
              </a:rPr>
              <a:t>{Bread} = supp {Bread, Butter, Salt} / supp {Salt, Butter} = 2/2 = 1 = 100%</a:t>
            </a:r>
          </a:p>
          <a:p>
            <a:pPr marL="342900" indent="-342900">
              <a:buFontTx/>
              <a:buAutoNum type="arabicPeriod"/>
            </a:pPr>
            <a:endParaRPr lang="en-IN" sz="24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85E81C-9D53-480F-8EB9-FBD19AFB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61349"/>
              </p:ext>
            </p:extLst>
          </p:nvPr>
        </p:nvGraphicFramePr>
        <p:xfrm>
          <a:off x="2144643" y="141550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9256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9061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062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Butter,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2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eps in big data">
            <a:extLst>
              <a:ext uri="{FF2B5EF4-FFF2-40B4-BE49-F238E27FC236}">
                <a16:creationId xmlns:a16="http://schemas.microsoft.com/office/drawing/2014/main" id="{A2309FDF-E25C-44A5-821F-26CC0DB5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14" y="2108652"/>
            <a:ext cx="9735285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6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2125547"/>
            <a:ext cx="10948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Bread, Butter and Salt can be placed on the same shelf, so that buyers of one item would be prompted to buy the 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Promotional discounts could be applied to just one out of the three items.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Advertisements on Bread could be targeted at buyers who purchase Butter.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Bread and Butter could be combined into a new product.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742430-AE80-4D48-946D-4E247F44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0784"/>
              </p:ext>
            </p:extLst>
          </p:nvPr>
        </p:nvGraphicFramePr>
        <p:xfrm>
          <a:off x="2355751" y="8919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3231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260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6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8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7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2318052"/>
            <a:ext cx="109481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Easy to understand.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Easy to implement.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 Uses large itemset property.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 Easy to parallelized.</a:t>
            </a:r>
          </a:p>
        </p:txBody>
      </p:sp>
    </p:spTree>
    <p:extLst>
      <p:ext uri="{BB962C8B-B14F-4D97-AF65-F5344CB8AC3E}">
        <p14:creationId xmlns:p14="http://schemas.microsoft.com/office/powerpoint/2010/main" val="306847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2318052"/>
            <a:ext cx="109481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The algorithms scans the database too many time which reduces its overall performance.</a:t>
            </a:r>
          </a:p>
          <a:p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Due to these many scans, the algorithm assumes that the database is permanent in the memory.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Time and space complexity of this algorithm is very high.</a:t>
            </a:r>
          </a:p>
        </p:txBody>
      </p:sp>
    </p:spTree>
    <p:extLst>
      <p:ext uri="{BB962C8B-B14F-4D97-AF65-F5344CB8AC3E}">
        <p14:creationId xmlns:p14="http://schemas.microsoft.com/office/powerpoint/2010/main" val="152721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Improvements in </a:t>
            </a:r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733641" y="1731016"/>
            <a:ext cx="10948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Using buckets </a:t>
            </a:r>
            <a:r>
              <a:rPr lang="en-IN" sz="2400" dirty="0"/>
              <a:t>: The </a:t>
            </a:r>
            <a:r>
              <a:rPr lang="en-IN" sz="2400" dirty="0" err="1"/>
              <a:t>itemsets</a:t>
            </a:r>
            <a:r>
              <a:rPr lang="en-IN" sz="2400" dirty="0"/>
              <a:t> can be hashed into different buckets and the buckets which do not match the minimum support count should not be considered as candidate 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Transaction reduction </a:t>
            </a:r>
            <a:r>
              <a:rPr lang="en-IN" sz="2400" dirty="0"/>
              <a:t>:  A transaction that does not have k-frequent </a:t>
            </a:r>
            <a:r>
              <a:rPr lang="en-IN" sz="2400" dirty="0" err="1"/>
              <a:t>itemsets</a:t>
            </a:r>
            <a:r>
              <a:rPr lang="en-IN" sz="2400" dirty="0"/>
              <a:t> will never have k+1-frequent </a:t>
            </a:r>
            <a:r>
              <a:rPr lang="en-IN" sz="2400" dirty="0" err="1"/>
              <a:t>itemsets</a:t>
            </a:r>
            <a:r>
              <a:rPr lang="en-IN" sz="2400" dirty="0"/>
              <a:t>. So, we can ignore such transactions from future scans.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Sampling </a:t>
            </a:r>
            <a:r>
              <a:rPr lang="en-IN" sz="2400" dirty="0"/>
              <a:t>: Rather than finding frequent </a:t>
            </a:r>
            <a:r>
              <a:rPr lang="en-IN" sz="2400" dirty="0" err="1"/>
              <a:t>itemsets</a:t>
            </a:r>
            <a:r>
              <a:rPr lang="en-IN" sz="2400" dirty="0"/>
              <a:t> from the entire database, a subset of transactions from the database is picked to find frequent </a:t>
            </a:r>
            <a:r>
              <a:rPr lang="en-IN" sz="2400" dirty="0" err="1"/>
              <a:t>itemsets</a:t>
            </a:r>
            <a:r>
              <a:rPr lang="en-IN" sz="2400" dirty="0"/>
              <a:t>. The minimum support count is reduced so that the algorithm does not miss the frequent itemset.</a:t>
            </a:r>
          </a:p>
        </p:txBody>
      </p:sp>
    </p:spTree>
    <p:extLst>
      <p:ext uri="{BB962C8B-B14F-4D97-AF65-F5344CB8AC3E}">
        <p14:creationId xmlns:p14="http://schemas.microsoft.com/office/powerpoint/2010/main" val="2532270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Improvements in </a:t>
            </a:r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630937" y="2274838"/>
            <a:ext cx="10948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Partitioning</a:t>
            </a:r>
            <a:r>
              <a:rPr lang="en-IN" sz="2400" dirty="0"/>
              <a:t> : In this method, only two database scans are required.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In the first scan, local frequent </a:t>
            </a:r>
            <a:r>
              <a:rPr lang="en-IN" sz="2400" dirty="0" err="1"/>
              <a:t>itemsets</a:t>
            </a:r>
            <a:r>
              <a:rPr lang="en-IN" sz="2400" dirty="0"/>
              <a:t> are found which form the global candidate set.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In the second scan, this global candidate set is scanned to find the actual frequent itemset.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Dynamic counting </a:t>
            </a:r>
            <a:r>
              <a:rPr lang="en-IN" sz="2400" dirty="0"/>
              <a:t>: In this method, the database is divided into the blocks and a count is maintained. If the count crosses the minimum support count, the block is added to the set of frequent </a:t>
            </a:r>
            <a:r>
              <a:rPr lang="en-IN" sz="2400" dirty="0" err="1"/>
              <a:t>itemsets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4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293622"/>
            <a:ext cx="10318672" cy="811099"/>
          </a:xfrm>
        </p:spPr>
        <p:txBody>
          <a:bodyPr/>
          <a:lstStyle/>
          <a:p>
            <a:r>
              <a:rPr lang="en-IN" dirty="0"/>
              <a:t>APPLICATIONS ON DIFFERENT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715618" y="1683027"/>
            <a:ext cx="11270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Healthcare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To find the frequency of diseases affecting patients over a period of time.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To find renal functional impairment.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To Identify clinical parameters akin to occurrence of brain </a:t>
            </a:r>
            <a:r>
              <a:rPr lang="en-IN" sz="2800" dirty="0" err="1"/>
              <a:t>tumor</a:t>
            </a:r>
            <a:r>
              <a:rPr lang="en-IN" sz="28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Sales / Retail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To guide sales decisions and improve turn over rate.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Eco-system conservation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To find the association of weather conditions with forest fire.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711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293622"/>
            <a:ext cx="10318672" cy="811099"/>
          </a:xfrm>
        </p:spPr>
        <p:txBody>
          <a:bodyPr/>
          <a:lstStyle/>
          <a:p>
            <a:r>
              <a:rPr lang="en-IN" dirty="0"/>
              <a:t>APPLICATIONS ON DIFFERENT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622852" y="1402115"/>
            <a:ext cx="112709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Security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Frequent sequence excavation to obtain the crime signature patterns in Network Security.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Web Mining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 To get the frequent links from one organizations web log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Gaming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800" dirty="0"/>
              <a:t>Extract knowledge from a gamer dataset to create strong rules that can guide the game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399139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1071352"/>
          </a:xfrm>
        </p:spPr>
        <p:txBody>
          <a:bodyPr>
            <a:normAutofit fontScale="90000"/>
          </a:bodyPr>
          <a:lstStyle/>
          <a:p>
            <a:r>
              <a:rPr lang="en-IN" dirty="0"/>
              <a:t>Mining medical data to identify frequent diseases using </a:t>
            </a:r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834887" y="1602434"/>
            <a:ext cx="112179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Done by two researchers from </a:t>
            </a:r>
            <a:r>
              <a:rPr lang="en-IN" sz="2800" dirty="0" err="1"/>
              <a:t>Alagappa</a:t>
            </a:r>
            <a:r>
              <a:rPr lang="en-IN" sz="2800" dirty="0"/>
              <a:t> University, </a:t>
            </a:r>
            <a:r>
              <a:rPr lang="en-IN" sz="2800" dirty="0" err="1"/>
              <a:t>Karaikudi</a:t>
            </a:r>
            <a:r>
              <a:rPr lang="en-IN" sz="2800" dirty="0"/>
              <a:t>, India.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Proposes a association rule based </a:t>
            </a:r>
            <a:r>
              <a:rPr lang="en-IN" sz="2800" dirty="0" err="1"/>
              <a:t>apriori</a:t>
            </a:r>
            <a:r>
              <a:rPr lang="en-IN" sz="2800" dirty="0"/>
              <a:t> data mining technique that finds the frequency of diseases affecting patients.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The study is made on patients from various geographical locations and at various time periods.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Totally 1216 patient records affected by 29 different diseases during the year 2012 were analysed.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WEKA data mining tool is employed to identify the frequency of the diseases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The outcome of this research will help the practitioners in making medicinal decisions for frequently occurring diseases.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1974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eeexplore-ieee-org.ezp1.villanova.edu/mediastore_new/IEEE/content/media/6482756/6496435/6496471/6496471-table-1-source-large.gif">
            <a:extLst>
              <a:ext uri="{FF2B5EF4-FFF2-40B4-BE49-F238E27FC236}">
                <a16:creationId xmlns:a16="http://schemas.microsoft.com/office/drawing/2014/main" id="{0227557A-7B18-4A08-A8AC-ADB5BA46C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A25B5-7D5B-46D0-9843-83C7C59E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51" y="152288"/>
            <a:ext cx="7348097" cy="5995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41CCF-B8AB-4A3D-B9F8-B55889D3CBD2}"/>
              </a:ext>
            </a:extLst>
          </p:cNvPr>
          <p:cNvSpPr txBox="1"/>
          <p:nvPr/>
        </p:nvSpPr>
        <p:spPr>
          <a:xfrm>
            <a:off x="2574351" y="6168795"/>
            <a:ext cx="1029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table shows the occurrence of various diseases over 12 months in a year.</a:t>
            </a:r>
          </a:p>
        </p:txBody>
      </p:sp>
    </p:spTree>
    <p:extLst>
      <p:ext uri="{BB962C8B-B14F-4D97-AF65-F5344CB8AC3E}">
        <p14:creationId xmlns:p14="http://schemas.microsoft.com/office/powerpoint/2010/main" val="166184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85F4E-AD53-4414-B3EB-27EFBF307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" t="1261" r="3021" b="2677"/>
          <a:stretch/>
        </p:blipFill>
        <p:spPr>
          <a:xfrm>
            <a:off x="1397390" y="348174"/>
            <a:ext cx="9364396" cy="548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E4CB1-3DD3-408E-9997-1982993C727D}"/>
              </a:ext>
            </a:extLst>
          </p:cNvPr>
          <p:cNvSpPr txBox="1"/>
          <p:nvPr/>
        </p:nvSpPr>
        <p:spPr>
          <a:xfrm>
            <a:off x="2278967" y="6140494"/>
            <a:ext cx="966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bar graph depicts the month-wise number of diseases affecting the patients. </a:t>
            </a:r>
          </a:p>
        </p:txBody>
      </p:sp>
    </p:spTree>
    <p:extLst>
      <p:ext uri="{BB962C8B-B14F-4D97-AF65-F5344CB8AC3E}">
        <p14:creationId xmlns:p14="http://schemas.microsoft.com/office/powerpoint/2010/main" val="255637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766772" y="1536174"/>
            <a:ext cx="109481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 algorithm is given by R. Agrawal and R. Srikant in 1994.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 Algorithm is an influential algorithm for mining frequent </a:t>
            </a:r>
            <a:r>
              <a:rPr lang="en-IN" sz="2400" dirty="0" err="1"/>
              <a:t>itemsets</a:t>
            </a:r>
            <a:r>
              <a:rPr lang="en-IN" sz="2400" dirty="0"/>
              <a:t> for </a:t>
            </a:r>
            <a:r>
              <a:rPr lang="en-IN" sz="2400" dirty="0" err="1"/>
              <a:t>boolean</a:t>
            </a:r>
            <a:r>
              <a:rPr lang="en-IN" sz="2400" dirty="0"/>
              <a:t> association rules.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 of algorithm is </a:t>
            </a:r>
            <a:r>
              <a:rPr lang="en-IN" sz="2400" dirty="0" err="1"/>
              <a:t>Apriori</a:t>
            </a:r>
            <a:r>
              <a:rPr lang="en-IN" sz="2400" dirty="0"/>
              <a:t> is because it uses prior knowledge of frequent itemset properties.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 employs an iterative approach known as level-wise search, where k-</a:t>
            </a:r>
            <a:r>
              <a:rPr lang="en-IN" sz="2400" dirty="0" err="1"/>
              <a:t>itemsets</a:t>
            </a:r>
            <a:r>
              <a:rPr lang="en-IN" sz="2400" dirty="0"/>
              <a:t> are used to explore (k+1) </a:t>
            </a:r>
            <a:r>
              <a:rPr lang="en-IN" sz="2400" dirty="0" err="1"/>
              <a:t>itemsets</a:t>
            </a:r>
            <a:r>
              <a:rPr lang="en-IN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 is designed to operate on database containing transactions.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lvl="1"/>
            <a:r>
              <a:rPr lang="en-IN" sz="2400" dirty="0"/>
              <a:t>Example – Collections of items bought by customers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9830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E4CB1-3DD3-408E-9997-1982993C727D}"/>
              </a:ext>
            </a:extLst>
          </p:cNvPr>
          <p:cNvSpPr txBox="1"/>
          <p:nvPr/>
        </p:nvSpPr>
        <p:spPr>
          <a:xfrm>
            <a:off x="2067951" y="6013885"/>
            <a:ext cx="113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bar graph shows the month-wise number of patients affected by various diseases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5E3F8-D493-400E-A043-B6BAF03A7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" t="2024" r="3458" b="4503"/>
          <a:stretch/>
        </p:blipFill>
        <p:spPr>
          <a:xfrm>
            <a:off x="1448973" y="348174"/>
            <a:ext cx="9664503" cy="54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1071352"/>
          </a:xfrm>
        </p:spPr>
        <p:txBody>
          <a:bodyPr>
            <a:normAutofit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905506"/>
            <a:ext cx="10133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It reveals the fact that some patients are suffering from the same disease in a particular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analysis revealed the fact that 4 different diseases affected the patients frequently at various geographical locations during the year 2012.</a:t>
            </a:r>
          </a:p>
          <a:p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638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1071352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880729"/>
            <a:ext cx="10133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First Candidate Generation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Outdated, but is the basis of many other algorithms.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-BSO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Classification Based on Association – CBA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APPSO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Set operation for Frequent Item using Transaction – SFIT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49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KEY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000681"/>
            <a:ext cx="109481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highlight>
                  <a:srgbClr val="FFFF00"/>
                </a:highlight>
              </a:rPr>
              <a:t>All subsets of a frequent itemset must be frequent.</a:t>
            </a:r>
          </a:p>
          <a:p>
            <a:pPr lvl="1"/>
            <a:r>
              <a:rPr lang="en-IN" sz="2400" dirty="0"/>
              <a:t>Ex:  {socks, shoes} is frequent </a:t>
            </a:r>
            <a:r>
              <a:rPr lang="en-IN" sz="2400" dirty="0">
                <a:sym typeface="Wingdings" panose="05000000000000000000" pitchFamily="2" charset="2"/>
              </a:rPr>
              <a:t> {socks}and {shoes} are frequent</a:t>
            </a:r>
          </a:p>
          <a:p>
            <a:endParaRPr lang="en-IN" sz="2400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highlight>
                  <a:srgbClr val="FFFF00"/>
                </a:highlight>
              </a:rPr>
              <a:t>If a itemset is infrequent all its supersets will be infrequent.</a:t>
            </a:r>
          </a:p>
          <a:p>
            <a:pPr lvl="1"/>
            <a:r>
              <a:rPr lang="en-IN" sz="2400" dirty="0"/>
              <a:t>Ex:  {apples} not frequent </a:t>
            </a:r>
            <a:r>
              <a:rPr lang="en-IN" sz="2400" dirty="0">
                <a:sym typeface="Wingdings" panose="05000000000000000000" pitchFamily="2" charset="2"/>
              </a:rPr>
              <a:t> {apple, x x} are not be frequent</a:t>
            </a:r>
            <a:endParaRPr lang="en-IN" sz="2400" dirty="0"/>
          </a:p>
          <a:p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Two Main Steps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Self –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Pruning</a:t>
            </a:r>
          </a:p>
          <a:p>
            <a:pPr marL="914400" lvl="1" indent="-4572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</a:t>
            </a:r>
            <a:r>
              <a:rPr lang="en-IN" sz="1100" dirty="0"/>
              <a:t>k</a:t>
            </a:r>
            <a:r>
              <a:rPr lang="en-IN" sz="2400" dirty="0"/>
              <a:t> – </a:t>
            </a:r>
            <a:r>
              <a:rPr lang="en-IN" sz="2400" b="1" dirty="0"/>
              <a:t>Candidate Itemset </a:t>
            </a:r>
            <a:r>
              <a:rPr lang="en-IN" sz="2400" dirty="0"/>
              <a:t>is a potentially frequent itemset.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F</a:t>
            </a:r>
            <a:r>
              <a:rPr lang="en-IN" sz="1100" dirty="0" err="1"/>
              <a:t>k</a:t>
            </a:r>
            <a:r>
              <a:rPr lang="en-IN" sz="2400" dirty="0"/>
              <a:t> -  </a:t>
            </a:r>
            <a:r>
              <a:rPr lang="en-IN" sz="2400" b="1" dirty="0"/>
              <a:t>Frequent Itemset </a:t>
            </a:r>
            <a:r>
              <a:rPr lang="en-IN" sz="2400" dirty="0"/>
              <a:t>is an itemset whose support is greater than some user-specified minimum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462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THE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766772" y="1536174"/>
            <a:ext cx="10948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/>
              <a:t>Apriori</a:t>
            </a:r>
            <a:r>
              <a:rPr lang="en-IN" sz="2400" dirty="0"/>
              <a:t> uses </a:t>
            </a:r>
            <a:r>
              <a:rPr lang="en-IN" sz="2400" b="1" dirty="0"/>
              <a:t>breadth-first search </a:t>
            </a:r>
            <a:r>
              <a:rPr lang="en-IN" sz="2400" dirty="0"/>
              <a:t>and a </a:t>
            </a:r>
            <a:r>
              <a:rPr lang="en-IN" sz="2400" b="1" dirty="0"/>
              <a:t>Hash tree structure </a:t>
            </a:r>
            <a:r>
              <a:rPr lang="en-IN" sz="2400" dirty="0"/>
              <a:t>to count candidate item sets efficiently.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Step 0. </a:t>
            </a:r>
            <a:r>
              <a:rPr lang="en-IN" sz="2400" dirty="0"/>
              <a:t>Start with </a:t>
            </a:r>
            <a:r>
              <a:rPr lang="en-IN" sz="2400" dirty="0" err="1"/>
              <a:t>itemsets</a:t>
            </a:r>
            <a:r>
              <a:rPr lang="en-IN" sz="2400" dirty="0"/>
              <a:t> containing just a single item.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Step 1. </a:t>
            </a:r>
            <a:r>
              <a:rPr lang="en-IN" sz="2400" dirty="0"/>
              <a:t>Determine the support for </a:t>
            </a:r>
            <a:r>
              <a:rPr lang="en-IN" sz="2400" dirty="0" err="1"/>
              <a:t>itemsets</a:t>
            </a:r>
            <a:r>
              <a:rPr lang="en-IN" sz="2400" dirty="0"/>
              <a:t>. Keep the </a:t>
            </a:r>
            <a:r>
              <a:rPr lang="en-IN" sz="2400" dirty="0" err="1"/>
              <a:t>itemsets</a:t>
            </a:r>
            <a:r>
              <a:rPr lang="en-IN" sz="2400" dirty="0"/>
              <a:t> that meet your minimum support threshold, and remove </a:t>
            </a:r>
            <a:r>
              <a:rPr lang="en-IN" sz="2400" dirty="0" err="1"/>
              <a:t>itemsets</a:t>
            </a:r>
            <a:r>
              <a:rPr lang="en-IN" sz="2400" dirty="0"/>
              <a:t> that do not.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Step 2. </a:t>
            </a:r>
            <a:r>
              <a:rPr lang="en-IN" sz="2400" dirty="0"/>
              <a:t>Using the </a:t>
            </a:r>
            <a:r>
              <a:rPr lang="en-IN" sz="2400" dirty="0" err="1"/>
              <a:t>itemsets</a:t>
            </a:r>
            <a:r>
              <a:rPr lang="en-IN" sz="2400" dirty="0"/>
              <a:t> you have kept from Step 1, generate all the possible itemset configurations.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Step 3. </a:t>
            </a:r>
            <a:r>
              <a:rPr lang="en-IN" sz="2400" dirty="0"/>
              <a:t>Repeat Steps 1 &amp; 2 until there are no more new </a:t>
            </a:r>
            <a:r>
              <a:rPr lang="en-IN" sz="2400" dirty="0" err="1"/>
              <a:t>itemsets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40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/>
              <a:t>PSEUDOCODE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766772" y="1536174"/>
            <a:ext cx="109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DC00A-D972-4EB4-ADB9-2F735046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1" y="1536174"/>
            <a:ext cx="10475242" cy="48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EEEAE-DF25-4FB1-90C3-8EC4ACF9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42" y="669251"/>
            <a:ext cx="8369239" cy="55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ASSOCIATION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469913"/>
            <a:ext cx="109481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Association rules analysis is a technique to uncover how items are associated to each other.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Support </a:t>
            </a:r>
            <a:r>
              <a:rPr lang="en-IN" sz="2400" dirty="0"/>
              <a:t>is an indication of how frequently the itemset appears in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Confidence</a:t>
            </a:r>
            <a:r>
              <a:rPr lang="en-IN" sz="2400" dirty="0"/>
              <a:t> is an indication of how often the rule has been found to be true.</a:t>
            </a:r>
          </a:p>
          <a:p>
            <a:pPr lvl="4"/>
            <a:endParaRPr lang="en-IN" dirty="0"/>
          </a:p>
          <a:p>
            <a:pPr lvl="4"/>
            <a:r>
              <a:rPr lang="en-IN" dirty="0"/>
              <a:t>Confidence(A-&gt;B)= </a:t>
            </a:r>
            <a:r>
              <a:rPr lang="en-IN" dirty="0" err="1"/>
              <a:t>Support_count</a:t>
            </a:r>
            <a:r>
              <a:rPr lang="en-IN" dirty="0"/>
              <a:t>(A∪B) / </a:t>
            </a:r>
            <a:r>
              <a:rPr lang="en-IN" dirty="0" err="1"/>
              <a:t>Support_count</a:t>
            </a:r>
            <a:r>
              <a:rPr lang="en-IN" dirty="0"/>
              <a:t>(A)</a:t>
            </a:r>
          </a:p>
          <a:p>
            <a:pPr lvl="4"/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Lift</a:t>
            </a:r>
            <a:r>
              <a:rPr lang="en-IN" sz="2400" dirty="0"/>
              <a:t> the ratio of the observed support to that expected if X and Y were independent.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58AEF-B288-4412-B767-12857AD2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17" y="5636730"/>
            <a:ext cx="6268279" cy="6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22F-4768-4379-9F23-615F179A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76" y="306874"/>
            <a:ext cx="10318672" cy="811099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8A50B-F293-40E8-A5DF-4D93C11341C5}"/>
              </a:ext>
            </a:extLst>
          </p:cNvPr>
          <p:cNvSpPr txBox="1"/>
          <p:nvPr/>
        </p:nvSpPr>
        <p:spPr>
          <a:xfrm>
            <a:off x="945676" y="1469913"/>
            <a:ext cx="10948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B149E1-5629-4F68-AEB8-346E5005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15059"/>
              </p:ext>
            </p:extLst>
          </p:nvPr>
        </p:nvGraphicFramePr>
        <p:xfrm>
          <a:off x="945676" y="153797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9256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9061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062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Butter,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Cheese, Bread, Butter,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Bread, 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637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7C35A-5089-4AAE-8F50-9495A064660B}"/>
              </a:ext>
            </a:extLst>
          </p:cNvPr>
          <p:cNvSpPr txBox="1"/>
          <p:nvPr/>
        </p:nvSpPr>
        <p:spPr>
          <a:xfrm>
            <a:off x="945676" y="347907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 Support :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2E8E3-F0A3-434A-BAC6-F73FB67D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9091"/>
              </p:ext>
            </p:extLst>
          </p:nvPr>
        </p:nvGraphicFramePr>
        <p:xfrm>
          <a:off x="945675" y="4220756"/>
          <a:ext cx="3162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61412428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280537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4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372537-12E4-47FC-AAB0-C96416B39C76}"/>
              </a:ext>
            </a:extLst>
          </p:cNvPr>
          <p:cNvSpPr txBox="1"/>
          <p:nvPr/>
        </p:nvSpPr>
        <p:spPr>
          <a:xfrm>
            <a:off x="450574" y="4036090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3FE3885-FC5E-4FA1-AA95-FAA2E76EDAE0}"/>
              </a:ext>
            </a:extLst>
          </p:cNvPr>
          <p:cNvSpPr/>
          <p:nvPr/>
        </p:nvSpPr>
        <p:spPr>
          <a:xfrm>
            <a:off x="11761478" y="3206543"/>
            <a:ext cx="264695" cy="64209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9D166-B28E-46C9-8859-ADE6DACD8DA0}"/>
              </a:ext>
            </a:extLst>
          </p:cNvPr>
          <p:cNvSpPr/>
          <p:nvPr/>
        </p:nvSpPr>
        <p:spPr>
          <a:xfrm>
            <a:off x="11329512" y="335300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Scan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9846AC-ABE5-4ED2-9FB8-3A683587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98755"/>
              </p:ext>
            </p:extLst>
          </p:nvPr>
        </p:nvGraphicFramePr>
        <p:xfrm>
          <a:off x="9772205" y="1497295"/>
          <a:ext cx="1581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50">
                  <a:extLst>
                    <a:ext uri="{9D8B030D-6E8A-4147-A177-3AD203B41FA5}">
                      <a16:colId xmlns:a16="http://schemas.microsoft.com/office/drawing/2014/main" val="359285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9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5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0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6318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8DD64-7B31-4423-A97E-AE8EB6222F1A}"/>
              </a:ext>
            </a:extLst>
          </p:cNvPr>
          <p:cNvCxnSpPr>
            <a:cxnSpLocks/>
          </p:cNvCxnSpPr>
          <p:nvPr/>
        </p:nvCxnSpPr>
        <p:spPr>
          <a:xfrm>
            <a:off x="9230784" y="2520159"/>
            <a:ext cx="3843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503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1202</TotalTime>
  <Words>1671</Words>
  <Application>Microsoft Office PowerPoint</Application>
  <PresentationFormat>Widescreen</PresentationFormat>
  <Paragraphs>414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</vt:lpstr>
      <vt:lpstr>Parcel</vt:lpstr>
      <vt:lpstr> APRIORI ALGORITHM </vt:lpstr>
      <vt:lpstr>PowerPoint Presentation</vt:lpstr>
      <vt:lpstr>Introduction</vt:lpstr>
      <vt:lpstr>KEY CONCEPTS</vt:lpstr>
      <vt:lpstr>THE ALGORITHM</vt:lpstr>
      <vt:lpstr>PSEUDOCODE</vt:lpstr>
      <vt:lpstr>PowerPoint Presentation</vt:lpstr>
      <vt:lpstr>ASSOCIATION RULES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Limitations</vt:lpstr>
      <vt:lpstr>Improvements in apriori algorithm</vt:lpstr>
      <vt:lpstr>Improvements in apriori algorithm</vt:lpstr>
      <vt:lpstr>APPLICATIONS ON DIFFERENT DOMAINS</vt:lpstr>
      <vt:lpstr>APPLICATIONS ON DIFFERENT DOMAINS</vt:lpstr>
      <vt:lpstr>Mining medical data to identify frequent diseases using Apriori algorithm</vt:lpstr>
      <vt:lpstr>PowerPoint Presentation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APRIORI ALGORITHM </dc:title>
  <dc:creator>Akhila Sharon</dc:creator>
  <cp:lastModifiedBy>Akhila Sharon</cp:lastModifiedBy>
  <cp:revision>52</cp:revision>
  <dcterms:created xsi:type="dcterms:W3CDTF">2018-10-17T16:40:21Z</dcterms:created>
  <dcterms:modified xsi:type="dcterms:W3CDTF">2018-10-23T03:48:10Z</dcterms:modified>
</cp:coreProperties>
</file>