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 id="2147483927" r:id="rId2"/>
  </p:sldMasterIdLst>
  <p:notesMasterIdLst>
    <p:notesMasterId r:id="rId27"/>
  </p:notesMasterIdLst>
  <p:sldIdLst>
    <p:sldId id="290" r:id="rId3"/>
    <p:sldId id="281" r:id="rId4"/>
    <p:sldId id="258" r:id="rId5"/>
    <p:sldId id="261" r:id="rId6"/>
    <p:sldId id="262" r:id="rId7"/>
    <p:sldId id="263" r:id="rId8"/>
    <p:sldId id="264" r:id="rId9"/>
    <p:sldId id="265" r:id="rId10"/>
    <p:sldId id="267" r:id="rId11"/>
    <p:sldId id="266" r:id="rId12"/>
    <p:sldId id="268" r:id="rId13"/>
    <p:sldId id="269" r:id="rId14"/>
    <p:sldId id="270" r:id="rId15"/>
    <p:sldId id="271" r:id="rId16"/>
    <p:sldId id="274" r:id="rId17"/>
    <p:sldId id="273" r:id="rId18"/>
    <p:sldId id="275" r:id="rId19"/>
    <p:sldId id="277" r:id="rId20"/>
    <p:sldId id="276" r:id="rId21"/>
    <p:sldId id="280" r:id="rId22"/>
    <p:sldId id="278" r:id="rId23"/>
    <p:sldId id="279" r:id="rId24"/>
    <p:sldId id="282"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nd Group" id="{308771FC-C028-41AC-8373-235410B90667}">
          <p14:sldIdLst>
            <p14:sldId id="290"/>
          </p14:sldIdLst>
        </p14:section>
        <p14:section name="Introduction" id="{4A7A9409-125C-431D-AC52-B2A3A45B9691}">
          <p14:sldIdLst>
            <p14:sldId id="281"/>
            <p14:sldId id="258"/>
            <p14:sldId id="261"/>
            <p14:sldId id="262"/>
            <p14:sldId id="263"/>
            <p14:sldId id="264"/>
            <p14:sldId id="265"/>
          </p14:sldIdLst>
        </p14:section>
        <p14:section name="Trends" id="{7A84381A-1104-4E0E-B4CD-21803F136691}">
          <p14:sldIdLst>
            <p14:sldId id="267"/>
            <p14:sldId id="266"/>
            <p14:sldId id="268"/>
            <p14:sldId id="269"/>
            <p14:sldId id="270"/>
            <p14:sldId id="271"/>
          </p14:sldIdLst>
        </p14:section>
        <p14:section name="Analytics" id="{53B57B4D-8CCC-47A8-92DC-436C44FE5950}">
          <p14:sldIdLst>
            <p14:sldId id="274"/>
            <p14:sldId id="273"/>
            <p14:sldId id="275"/>
            <p14:sldId id="277"/>
            <p14:sldId id="276"/>
          </p14:sldIdLst>
        </p14:section>
        <p14:section name="Dashboard Summary" id="{5F6B5422-781C-41B0-ADD2-B541C19ABE20}">
          <p14:sldIdLst>
            <p14:sldId id="280"/>
            <p14:sldId id="278"/>
            <p14:sldId id="279"/>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84967" autoAdjust="0"/>
  </p:normalViewPr>
  <p:slideViewPr>
    <p:cSldViewPr snapToGrid="0">
      <p:cViewPr varScale="1">
        <p:scale>
          <a:sx n="53" d="100"/>
          <a:sy n="53" d="100"/>
        </p:scale>
        <p:origin x="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8.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_rels/data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6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_rels/drawing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318CA0-24BC-46B9-AAB8-6FFBED842FA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10EA8FC-3482-41CE-B527-AB3063CDFAE6}">
      <dgm:prSet/>
      <dgm:spPr/>
      <dgm:t>
        <a:bodyPr/>
        <a:lstStyle/>
        <a:p>
          <a:r>
            <a:rPr lang="en-US"/>
            <a:t>YouTube: Leading platform for content dissemination</a:t>
          </a:r>
        </a:p>
      </dgm:t>
    </dgm:pt>
    <dgm:pt modelId="{CF686DA2-CED1-47D1-A538-75592C8936DE}" type="parTrans" cxnId="{2F258282-E5C5-41D3-AD8D-FEDBF88F1AC4}">
      <dgm:prSet/>
      <dgm:spPr/>
      <dgm:t>
        <a:bodyPr/>
        <a:lstStyle/>
        <a:p>
          <a:endParaRPr lang="en-US"/>
        </a:p>
      </dgm:t>
    </dgm:pt>
    <dgm:pt modelId="{AB509C8B-4DDC-49E0-A3D6-5E1F6B5A7B29}" type="sibTrans" cxnId="{2F258282-E5C5-41D3-AD8D-FEDBF88F1AC4}">
      <dgm:prSet phldrT="01" phldr="0"/>
      <dgm:spPr/>
      <dgm:t>
        <a:bodyPr/>
        <a:lstStyle/>
        <a:p>
          <a:endParaRPr lang="en-US"/>
        </a:p>
      </dgm:t>
    </dgm:pt>
    <dgm:pt modelId="{B6359D8B-ECF9-4F5D-8F50-C77124AC70D7}">
      <dgm:prSet/>
      <dgm:spPr/>
      <dgm:t>
        <a:bodyPr/>
        <a:lstStyle/>
        <a:p>
          <a:r>
            <a:rPr lang="en-US"/>
            <a:t>Billions of daily users consuming diverse videos</a:t>
          </a:r>
        </a:p>
      </dgm:t>
    </dgm:pt>
    <dgm:pt modelId="{15C8351C-5362-42BD-988D-7756198EB298}" type="parTrans" cxnId="{1347E061-4B24-4AFE-85C6-1BC0A624BA34}">
      <dgm:prSet/>
      <dgm:spPr/>
      <dgm:t>
        <a:bodyPr/>
        <a:lstStyle/>
        <a:p>
          <a:endParaRPr lang="en-US"/>
        </a:p>
      </dgm:t>
    </dgm:pt>
    <dgm:pt modelId="{82999989-0E9A-4554-A7BD-D96532DC5320}" type="sibTrans" cxnId="{1347E061-4B24-4AFE-85C6-1BC0A624BA34}">
      <dgm:prSet phldrT="02" phldr="0"/>
      <dgm:spPr/>
      <dgm:t>
        <a:bodyPr/>
        <a:lstStyle/>
        <a:p>
          <a:endParaRPr lang="en-US"/>
        </a:p>
      </dgm:t>
    </dgm:pt>
    <dgm:pt modelId="{81648E53-2E50-4096-96A9-6472D6A2677B}">
      <dgm:prSet/>
      <dgm:spPr/>
      <dgm:t>
        <a:bodyPr/>
        <a:lstStyle/>
        <a:p>
          <a:r>
            <a:rPr lang="en-US"/>
            <a:t>Content spans education, entertainment, corporate brands</a:t>
          </a:r>
        </a:p>
      </dgm:t>
    </dgm:pt>
    <dgm:pt modelId="{A4791ED7-F70B-4F8F-8739-55E9DE5DC972}" type="parTrans" cxnId="{407AAE06-E462-449C-8413-484711A163AF}">
      <dgm:prSet/>
      <dgm:spPr/>
      <dgm:t>
        <a:bodyPr/>
        <a:lstStyle/>
        <a:p>
          <a:endParaRPr lang="en-US"/>
        </a:p>
      </dgm:t>
    </dgm:pt>
    <dgm:pt modelId="{7850424C-4BE8-49AE-927E-207A3A05F736}" type="sibTrans" cxnId="{407AAE06-E462-449C-8413-484711A163AF}">
      <dgm:prSet phldrT="03" phldr="0"/>
      <dgm:spPr/>
      <dgm:t>
        <a:bodyPr/>
        <a:lstStyle/>
        <a:p>
          <a:endParaRPr lang="en-US"/>
        </a:p>
      </dgm:t>
    </dgm:pt>
    <dgm:pt modelId="{5FA88D7B-E1AC-49B9-BBF6-215019804170}">
      <dgm:prSet/>
      <dgm:spPr/>
      <dgm:t>
        <a:bodyPr/>
        <a:lstStyle/>
        <a:p>
          <a:r>
            <a:rPr lang="en-US"/>
            <a:t>Appeals to various interests and demographics</a:t>
          </a:r>
        </a:p>
      </dgm:t>
    </dgm:pt>
    <dgm:pt modelId="{239D7904-C325-4483-95E4-495A814A4783}" type="parTrans" cxnId="{3C60D82B-1159-4572-B9D2-E17B07E4E70D}">
      <dgm:prSet/>
      <dgm:spPr/>
      <dgm:t>
        <a:bodyPr/>
        <a:lstStyle/>
        <a:p>
          <a:endParaRPr lang="en-US"/>
        </a:p>
      </dgm:t>
    </dgm:pt>
    <dgm:pt modelId="{9222BA40-B971-4325-958C-CEE33ECD45E4}" type="sibTrans" cxnId="{3C60D82B-1159-4572-B9D2-E17B07E4E70D}">
      <dgm:prSet phldrT="04" phldr="0"/>
      <dgm:spPr/>
      <dgm:t>
        <a:bodyPr/>
        <a:lstStyle/>
        <a:p>
          <a:endParaRPr lang="en-US"/>
        </a:p>
      </dgm:t>
    </dgm:pt>
    <dgm:pt modelId="{10CEAA3C-7E60-4E76-A874-CA328D3A1CD4}">
      <dgm:prSet/>
      <dgm:spPr/>
      <dgm:t>
        <a:bodyPr/>
        <a:lstStyle/>
        <a:p>
          <a:r>
            <a:rPr lang="en-US"/>
            <a:t>Essential to understand channel dynamics, audience engagement, success factors</a:t>
          </a:r>
        </a:p>
      </dgm:t>
    </dgm:pt>
    <dgm:pt modelId="{5D2E0187-7241-4D4B-926A-AD0CB18FCCF8}" type="parTrans" cxnId="{51702F3D-3455-4B1F-8F01-FA681509532E}">
      <dgm:prSet/>
      <dgm:spPr/>
      <dgm:t>
        <a:bodyPr/>
        <a:lstStyle/>
        <a:p>
          <a:endParaRPr lang="en-US"/>
        </a:p>
      </dgm:t>
    </dgm:pt>
    <dgm:pt modelId="{31CB3370-F929-4B7F-9079-5B8B2C853ACC}" type="sibTrans" cxnId="{51702F3D-3455-4B1F-8F01-FA681509532E}">
      <dgm:prSet phldrT="05" phldr="0"/>
      <dgm:spPr/>
      <dgm:t>
        <a:bodyPr/>
        <a:lstStyle/>
        <a:p>
          <a:endParaRPr lang="en-US"/>
        </a:p>
      </dgm:t>
    </dgm:pt>
    <dgm:pt modelId="{7749641E-C787-4B27-BE9C-C6F116AB9EDE}" type="pres">
      <dgm:prSet presAssocID="{8E318CA0-24BC-46B9-AAB8-6FFBED842FA3}" presName="linear" presStyleCnt="0">
        <dgm:presLayoutVars>
          <dgm:animLvl val="lvl"/>
          <dgm:resizeHandles val="exact"/>
        </dgm:presLayoutVars>
      </dgm:prSet>
      <dgm:spPr/>
    </dgm:pt>
    <dgm:pt modelId="{9FC44558-844B-401F-A3E1-FA142A0D174C}" type="pres">
      <dgm:prSet presAssocID="{210EA8FC-3482-41CE-B527-AB3063CDFAE6}" presName="parentText" presStyleLbl="node1" presStyleIdx="0" presStyleCnt="5">
        <dgm:presLayoutVars>
          <dgm:chMax val="0"/>
          <dgm:bulletEnabled val="1"/>
        </dgm:presLayoutVars>
      </dgm:prSet>
      <dgm:spPr/>
    </dgm:pt>
    <dgm:pt modelId="{C3ACEC07-61B8-41E9-97BD-6B1A689A716B}" type="pres">
      <dgm:prSet presAssocID="{AB509C8B-4DDC-49E0-A3D6-5E1F6B5A7B29}" presName="spacer" presStyleCnt="0"/>
      <dgm:spPr/>
    </dgm:pt>
    <dgm:pt modelId="{E89E3213-EA5E-4D3B-B097-6B41DB308ECD}" type="pres">
      <dgm:prSet presAssocID="{B6359D8B-ECF9-4F5D-8F50-C77124AC70D7}" presName="parentText" presStyleLbl="node1" presStyleIdx="1" presStyleCnt="5">
        <dgm:presLayoutVars>
          <dgm:chMax val="0"/>
          <dgm:bulletEnabled val="1"/>
        </dgm:presLayoutVars>
      </dgm:prSet>
      <dgm:spPr/>
    </dgm:pt>
    <dgm:pt modelId="{99FEE1EF-358C-4351-856C-959E8101F1C1}" type="pres">
      <dgm:prSet presAssocID="{82999989-0E9A-4554-A7BD-D96532DC5320}" presName="spacer" presStyleCnt="0"/>
      <dgm:spPr/>
    </dgm:pt>
    <dgm:pt modelId="{7E06DB6B-D0B3-42FF-8F73-2E60EB020B49}" type="pres">
      <dgm:prSet presAssocID="{81648E53-2E50-4096-96A9-6472D6A2677B}" presName="parentText" presStyleLbl="node1" presStyleIdx="2" presStyleCnt="5">
        <dgm:presLayoutVars>
          <dgm:chMax val="0"/>
          <dgm:bulletEnabled val="1"/>
        </dgm:presLayoutVars>
      </dgm:prSet>
      <dgm:spPr/>
    </dgm:pt>
    <dgm:pt modelId="{50A2418D-DE2C-4781-BB5D-9A749B3400B9}" type="pres">
      <dgm:prSet presAssocID="{7850424C-4BE8-49AE-927E-207A3A05F736}" presName="spacer" presStyleCnt="0"/>
      <dgm:spPr/>
    </dgm:pt>
    <dgm:pt modelId="{8B0C8EEB-A0B5-4501-B62E-98103D2E032F}" type="pres">
      <dgm:prSet presAssocID="{5FA88D7B-E1AC-49B9-BBF6-215019804170}" presName="parentText" presStyleLbl="node1" presStyleIdx="3" presStyleCnt="5">
        <dgm:presLayoutVars>
          <dgm:chMax val="0"/>
          <dgm:bulletEnabled val="1"/>
        </dgm:presLayoutVars>
      </dgm:prSet>
      <dgm:spPr/>
    </dgm:pt>
    <dgm:pt modelId="{642B9FAE-F89B-4307-ABD8-999A9325A6C0}" type="pres">
      <dgm:prSet presAssocID="{9222BA40-B971-4325-958C-CEE33ECD45E4}" presName="spacer" presStyleCnt="0"/>
      <dgm:spPr/>
    </dgm:pt>
    <dgm:pt modelId="{AAD2DC0E-1549-4BAE-839B-708A689260DE}" type="pres">
      <dgm:prSet presAssocID="{10CEAA3C-7E60-4E76-A874-CA328D3A1CD4}" presName="parentText" presStyleLbl="node1" presStyleIdx="4" presStyleCnt="5">
        <dgm:presLayoutVars>
          <dgm:chMax val="0"/>
          <dgm:bulletEnabled val="1"/>
        </dgm:presLayoutVars>
      </dgm:prSet>
      <dgm:spPr/>
    </dgm:pt>
  </dgm:ptLst>
  <dgm:cxnLst>
    <dgm:cxn modelId="{407AAE06-E462-449C-8413-484711A163AF}" srcId="{8E318CA0-24BC-46B9-AAB8-6FFBED842FA3}" destId="{81648E53-2E50-4096-96A9-6472D6A2677B}" srcOrd="2" destOrd="0" parTransId="{A4791ED7-F70B-4F8F-8739-55E9DE5DC972}" sibTransId="{7850424C-4BE8-49AE-927E-207A3A05F736}"/>
    <dgm:cxn modelId="{3C60D82B-1159-4572-B9D2-E17B07E4E70D}" srcId="{8E318CA0-24BC-46B9-AAB8-6FFBED842FA3}" destId="{5FA88D7B-E1AC-49B9-BBF6-215019804170}" srcOrd="3" destOrd="0" parTransId="{239D7904-C325-4483-95E4-495A814A4783}" sibTransId="{9222BA40-B971-4325-958C-CEE33ECD45E4}"/>
    <dgm:cxn modelId="{51702F3D-3455-4B1F-8F01-FA681509532E}" srcId="{8E318CA0-24BC-46B9-AAB8-6FFBED842FA3}" destId="{10CEAA3C-7E60-4E76-A874-CA328D3A1CD4}" srcOrd="4" destOrd="0" parTransId="{5D2E0187-7241-4D4B-926A-AD0CB18FCCF8}" sibTransId="{31CB3370-F929-4B7F-9079-5B8B2C853ACC}"/>
    <dgm:cxn modelId="{C7C9555B-4EF6-4BA9-9F8E-7968D60663D1}" type="presOf" srcId="{10CEAA3C-7E60-4E76-A874-CA328D3A1CD4}" destId="{AAD2DC0E-1549-4BAE-839B-708A689260DE}" srcOrd="0" destOrd="0" presId="urn:microsoft.com/office/officeart/2005/8/layout/vList2"/>
    <dgm:cxn modelId="{1347E061-4B24-4AFE-85C6-1BC0A624BA34}" srcId="{8E318CA0-24BC-46B9-AAB8-6FFBED842FA3}" destId="{B6359D8B-ECF9-4F5D-8F50-C77124AC70D7}" srcOrd="1" destOrd="0" parTransId="{15C8351C-5362-42BD-988D-7756198EB298}" sibTransId="{82999989-0E9A-4554-A7BD-D96532DC5320}"/>
    <dgm:cxn modelId="{2F258282-E5C5-41D3-AD8D-FEDBF88F1AC4}" srcId="{8E318CA0-24BC-46B9-AAB8-6FFBED842FA3}" destId="{210EA8FC-3482-41CE-B527-AB3063CDFAE6}" srcOrd="0" destOrd="0" parTransId="{CF686DA2-CED1-47D1-A538-75592C8936DE}" sibTransId="{AB509C8B-4DDC-49E0-A3D6-5E1F6B5A7B29}"/>
    <dgm:cxn modelId="{5C32E188-48B9-4035-BB7C-57BE59A39F41}" type="presOf" srcId="{B6359D8B-ECF9-4F5D-8F50-C77124AC70D7}" destId="{E89E3213-EA5E-4D3B-B097-6B41DB308ECD}" srcOrd="0" destOrd="0" presId="urn:microsoft.com/office/officeart/2005/8/layout/vList2"/>
    <dgm:cxn modelId="{C6005CA5-14A6-4410-AC4C-3073423E3B09}" type="presOf" srcId="{81648E53-2E50-4096-96A9-6472D6A2677B}" destId="{7E06DB6B-D0B3-42FF-8F73-2E60EB020B49}" srcOrd="0" destOrd="0" presId="urn:microsoft.com/office/officeart/2005/8/layout/vList2"/>
    <dgm:cxn modelId="{0CD7EAC6-0774-48F2-B063-2520DE3D4D50}" type="presOf" srcId="{8E318CA0-24BC-46B9-AAB8-6FFBED842FA3}" destId="{7749641E-C787-4B27-BE9C-C6F116AB9EDE}" srcOrd="0" destOrd="0" presId="urn:microsoft.com/office/officeart/2005/8/layout/vList2"/>
    <dgm:cxn modelId="{D2047DD1-7E2C-4B8F-A9CE-D2561563C62C}" type="presOf" srcId="{5FA88D7B-E1AC-49B9-BBF6-215019804170}" destId="{8B0C8EEB-A0B5-4501-B62E-98103D2E032F}" srcOrd="0" destOrd="0" presId="urn:microsoft.com/office/officeart/2005/8/layout/vList2"/>
    <dgm:cxn modelId="{5B949ADE-3ECF-40D1-B01F-3562A035DF3B}" type="presOf" srcId="{210EA8FC-3482-41CE-B527-AB3063CDFAE6}" destId="{9FC44558-844B-401F-A3E1-FA142A0D174C}" srcOrd="0" destOrd="0" presId="urn:microsoft.com/office/officeart/2005/8/layout/vList2"/>
    <dgm:cxn modelId="{4E65016A-78AA-46CD-A4A0-7098AAA6CE91}" type="presParOf" srcId="{7749641E-C787-4B27-BE9C-C6F116AB9EDE}" destId="{9FC44558-844B-401F-A3E1-FA142A0D174C}" srcOrd="0" destOrd="0" presId="urn:microsoft.com/office/officeart/2005/8/layout/vList2"/>
    <dgm:cxn modelId="{AF18C16F-8681-48D9-85E6-33549ADA314C}" type="presParOf" srcId="{7749641E-C787-4B27-BE9C-C6F116AB9EDE}" destId="{C3ACEC07-61B8-41E9-97BD-6B1A689A716B}" srcOrd="1" destOrd="0" presId="urn:microsoft.com/office/officeart/2005/8/layout/vList2"/>
    <dgm:cxn modelId="{B29ECBB5-8663-4C40-8ED5-F91CDE1231D7}" type="presParOf" srcId="{7749641E-C787-4B27-BE9C-C6F116AB9EDE}" destId="{E89E3213-EA5E-4D3B-B097-6B41DB308ECD}" srcOrd="2" destOrd="0" presId="urn:microsoft.com/office/officeart/2005/8/layout/vList2"/>
    <dgm:cxn modelId="{8C5159F1-3688-4DDF-83A3-9458322C45CA}" type="presParOf" srcId="{7749641E-C787-4B27-BE9C-C6F116AB9EDE}" destId="{99FEE1EF-358C-4351-856C-959E8101F1C1}" srcOrd="3" destOrd="0" presId="urn:microsoft.com/office/officeart/2005/8/layout/vList2"/>
    <dgm:cxn modelId="{BF049837-2381-438E-B3DE-778A14E43AB2}" type="presParOf" srcId="{7749641E-C787-4B27-BE9C-C6F116AB9EDE}" destId="{7E06DB6B-D0B3-42FF-8F73-2E60EB020B49}" srcOrd="4" destOrd="0" presId="urn:microsoft.com/office/officeart/2005/8/layout/vList2"/>
    <dgm:cxn modelId="{710CB483-8FB4-4440-A45C-03BB69763795}" type="presParOf" srcId="{7749641E-C787-4B27-BE9C-C6F116AB9EDE}" destId="{50A2418D-DE2C-4781-BB5D-9A749B3400B9}" srcOrd="5" destOrd="0" presId="urn:microsoft.com/office/officeart/2005/8/layout/vList2"/>
    <dgm:cxn modelId="{74854481-12E5-4006-99A2-3D24FE34D23C}" type="presParOf" srcId="{7749641E-C787-4B27-BE9C-C6F116AB9EDE}" destId="{8B0C8EEB-A0B5-4501-B62E-98103D2E032F}" srcOrd="6" destOrd="0" presId="urn:microsoft.com/office/officeart/2005/8/layout/vList2"/>
    <dgm:cxn modelId="{3B9C4EDD-83A5-41CA-BC0F-79DC05ADDE95}" type="presParOf" srcId="{7749641E-C787-4B27-BE9C-C6F116AB9EDE}" destId="{642B9FAE-F89B-4307-ABD8-999A9325A6C0}" srcOrd="7" destOrd="0" presId="urn:microsoft.com/office/officeart/2005/8/layout/vList2"/>
    <dgm:cxn modelId="{DE13C217-5BD6-4390-B281-5AC9704B84D3}" type="presParOf" srcId="{7749641E-C787-4B27-BE9C-C6F116AB9EDE}" destId="{AAD2DC0E-1549-4BAE-839B-708A689260D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B75583-9F6C-4088-AD6A-A98BCBADE2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3F06A8A-1D08-4EE8-92FA-EBAE38C07792}">
      <dgm:prSet/>
      <dgm:spPr/>
      <dgm:t>
        <a:bodyPr/>
        <a:lstStyle/>
        <a:p>
          <a:pPr>
            <a:lnSpc>
              <a:spcPct val="100000"/>
            </a:lnSpc>
            <a:defRPr cap="all"/>
          </a:pPr>
          <a:r>
            <a:rPr lang="en-IN" b="0" i="0"/>
            <a:t>Global Landscape Understanding</a:t>
          </a:r>
          <a:endParaRPr lang="en-US"/>
        </a:p>
      </dgm:t>
    </dgm:pt>
    <dgm:pt modelId="{70277FAD-D481-4E07-9679-EE332B14FE39}" type="parTrans" cxnId="{A1602631-D8F2-4C3C-84FC-595DD3DC749E}">
      <dgm:prSet/>
      <dgm:spPr/>
      <dgm:t>
        <a:bodyPr/>
        <a:lstStyle/>
        <a:p>
          <a:endParaRPr lang="en-US"/>
        </a:p>
      </dgm:t>
    </dgm:pt>
    <dgm:pt modelId="{2748CA26-B90F-416C-BC8C-4CB31E1928A2}" type="sibTrans" cxnId="{A1602631-D8F2-4C3C-84FC-595DD3DC749E}">
      <dgm:prSet/>
      <dgm:spPr/>
      <dgm:t>
        <a:bodyPr/>
        <a:lstStyle/>
        <a:p>
          <a:endParaRPr lang="en-US"/>
        </a:p>
      </dgm:t>
    </dgm:pt>
    <dgm:pt modelId="{1F72C5DE-D617-4A32-8634-9683DA37D5C7}">
      <dgm:prSet/>
      <dgm:spPr/>
      <dgm:t>
        <a:bodyPr/>
        <a:lstStyle/>
        <a:p>
          <a:pPr>
            <a:lnSpc>
              <a:spcPct val="100000"/>
            </a:lnSpc>
            <a:defRPr cap="all"/>
          </a:pPr>
          <a:r>
            <a:rPr lang="en-IN"/>
            <a:t>Subscriber Demgraphics Analysis</a:t>
          </a:r>
          <a:endParaRPr lang="en-US"/>
        </a:p>
      </dgm:t>
    </dgm:pt>
    <dgm:pt modelId="{4614C93B-8022-4278-98C1-02317DA2E1FA}" type="parTrans" cxnId="{7FA3BEC8-BA3A-4A5E-800B-CB9AA0FC9174}">
      <dgm:prSet/>
      <dgm:spPr/>
      <dgm:t>
        <a:bodyPr/>
        <a:lstStyle/>
        <a:p>
          <a:endParaRPr lang="en-US"/>
        </a:p>
      </dgm:t>
    </dgm:pt>
    <dgm:pt modelId="{7EC1F314-E3E6-4FE9-B105-494918D57823}" type="sibTrans" cxnId="{7FA3BEC8-BA3A-4A5E-800B-CB9AA0FC9174}">
      <dgm:prSet/>
      <dgm:spPr/>
      <dgm:t>
        <a:bodyPr/>
        <a:lstStyle/>
        <a:p>
          <a:endParaRPr lang="en-US"/>
        </a:p>
      </dgm:t>
    </dgm:pt>
    <dgm:pt modelId="{D8C06AEA-4B3A-4AAA-88C8-E6243742F6E7}">
      <dgm:prSet/>
      <dgm:spPr/>
      <dgm:t>
        <a:bodyPr/>
        <a:lstStyle/>
        <a:p>
          <a:pPr>
            <a:lnSpc>
              <a:spcPct val="100000"/>
            </a:lnSpc>
            <a:defRPr cap="all"/>
          </a:pPr>
          <a:r>
            <a:rPr lang="en-IN" b="0" i="0"/>
            <a:t>Channel Clustering Exploration</a:t>
          </a:r>
          <a:endParaRPr lang="en-US"/>
        </a:p>
      </dgm:t>
    </dgm:pt>
    <dgm:pt modelId="{62117262-EF30-4C89-A2EE-8B478D0812F4}" type="parTrans" cxnId="{D14B7290-92CE-4619-93DD-BCBC7D709BF5}">
      <dgm:prSet/>
      <dgm:spPr/>
      <dgm:t>
        <a:bodyPr/>
        <a:lstStyle/>
        <a:p>
          <a:endParaRPr lang="en-US"/>
        </a:p>
      </dgm:t>
    </dgm:pt>
    <dgm:pt modelId="{874E6942-0657-4E4A-ABF9-8F4FD36B1FB4}" type="sibTrans" cxnId="{D14B7290-92CE-4619-93DD-BCBC7D709BF5}">
      <dgm:prSet/>
      <dgm:spPr/>
      <dgm:t>
        <a:bodyPr/>
        <a:lstStyle/>
        <a:p>
          <a:endParaRPr lang="en-US"/>
        </a:p>
      </dgm:t>
    </dgm:pt>
    <dgm:pt modelId="{E6C01BB7-8168-4206-90C4-D1524D8ACDBD}">
      <dgm:prSet/>
      <dgm:spPr/>
      <dgm:t>
        <a:bodyPr/>
        <a:lstStyle/>
        <a:p>
          <a:pPr>
            <a:lnSpc>
              <a:spcPct val="100000"/>
            </a:lnSpc>
            <a:defRPr cap="all"/>
          </a:pPr>
          <a:r>
            <a:rPr lang="en-IN" b="0" i="0"/>
            <a:t>Trend Tracking Over Time</a:t>
          </a:r>
          <a:endParaRPr lang="en-US"/>
        </a:p>
      </dgm:t>
    </dgm:pt>
    <dgm:pt modelId="{3598DCB8-7A26-4D3A-B35B-CCAB3F1E6B07}" type="parTrans" cxnId="{F2E2EBB8-00B6-4013-87A0-296B9B18D12C}">
      <dgm:prSet/>
      <dgm:spPr/>
      <dgm:t>
        <a:bodyPr/>
        <a:lstStyle/>
        <a:p>
          <a:endParaRPr lang="en-US"/>
        </a:p>
      </dgm:t>
    </dgm:pt>
    <dgm:pt modelId="{7F48610E-F170-4C33-A333-8BF841C16041}" type="sibTrans" cxnId="{F2E2EBB8-00B6-4013-87A0-296B9B18D12C}">
      <dgm:prSet/>
      <dgm:spPr/>
      <dgm:t>
        <a:bodyPr/>
        <a:lstStyle/>
        <a:p>
          <a:endParaRPr lang="en-US"/>
        </a:p>
      </dgm:t>
    </dgm:pt>
    <dgm:pt modelId="{2E80D840-FDA6-4828-89E8-105B4205789F}" type="pres">
      <dgm:prSet presAssocID="{3DB75583-9F6C-4088-AD6A-A98BCBADE233}" presName="root" presStyleCnt="0">
        <dgm:presLayoutVars>
          <dgm:dir/>
          <dgm:resizeHandles val="exact"/>
        </dgm:presLayoutVars>
      </dgm:prSet>
      <dgm:spPr/>
    </dgm:pt>
    <dgm:pt modelId="{54F31080-9AF9-4842-946A-101C90F75CA6}" type="pres">
      <dgm:prSet presAssocID="{03F06A8A-1D08-4EE8-92FA-EBAE38C07792}" presName="compNode" presStyleCnt="0"/>
      <dgm:spPr/>
    </dgm:pt>
    <dgm:pt modelId="{5900E35E-A908-4C77-B3A8-8C17C9D4107C}" type="pres">
      <dgm:prSet presAssocID="{03F06A8A-1D08-4EE8-92FA-EBAE38C07792}" presName="iconBgRect" presStyleLbl="bgShp" presStyleIdx="0" presStyleCnt="4"/>
      <dgm:spPr/>
    </dgm:pt>
    <dgm:pt modelId="{844FDC7F-BA64-4951-8869-696957A9BE60}" type="pres">
      <dgm:prSet presAssocID="{03F06A8A-1D08-4EE8-92FA-EBAE38C077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A441FC3F-1041-49D7-B6FA-8275A5988BE0}" type="pres">
      <dgm:prSet presAssocID="{03F06A8A-1D08-4EE8-92FA-EBAE38C07792}" presName="spaceRect" presStyleCnt="0"/>
      <dgm:spPr/>
    </dgm:pt>
    <dgm:pt modelId="{D055E7D4-0B1A-4CAC-9C06-402236C3509B}" type="pres">
      <dgm:prSet presAssocID="{03F06A8A-1D08-4EE8-92FA-EBAE38C07792}" presName="textRect" presStyleLbl="revTx" presStyleIdx="0" presStyleCnt="4">
        <dgm:presLayoutVars>
          <dgm:chMax val="1"/>
          <dgm:chPref val="1"/>
        </dgm:presLayoutVars>
      </dgm:prSet>
      <dgm:spPr/>
    </dgm:pt>
    <dgm:pt modelId="{927B06DE-CCB2-444D-9943-4F1B5326CFA9}" type="pres">
      <dgm:prSet presAssocID="{2748CA26-B90F-416C-BC8C-4CB31E1928A2}" presName="sibTrans" presStyleCnt="0"/>
      <dgm:spPr/>
    </dgm:pt>
    <dgm:pt modelId="{DF9A0759-59EB-402C-9BAD-2947F764A7DD}" type="pres">
      <dgm:prSet presAssocID="{1F72C5DE-D617-4A32-8634-9683DA37D5C7}" presName="compNode" presStyleCnt="0"/>
      <dgm:spPr/>
    </dgm:pt>
    <dgm:pt modelId="{66834F01-E144-4B7F-8EF8-32DB237637E0}" type="pres">
      <dgm:prSet presAssocID="{1F72C5DE-D617-4A32-8634-9683DA37D5C7}" presName="iconBgRect" presStyleLbl="bgShp" presStyleIdx="1" presStyleCnt="4"/>
      <dgm:spPr/>
    </dgm:pt>
    <dgm:pt modelId="{2DFA5EE9-CD1D-4402-B95A-8625C6B87B74}" type="pres">
      <dgm:prSet presAssocID="{1F72C5DE-D617-4A32-8634-9683DA37D5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AA7E3A0-1AEB-4EEC-9FB9-B59BA5F3BEF5}" type="pres">
      <dgm:prSet presAssocID="{1F72C5DE-D617-4A32-8634-9683DA37D5C7}" presName="spaceRect" presStyleCnt="0"/>
      <dgm:spPr/>
    </dgm:pt>
    <dgm:pt modelId="{B122B567-4DDA-4774-A1E8-1343BE062F9D}" type="pres">
      <dgm:prSet presAssocID="{1F72C5DE-D617-4A32-8634-9683DA37D5C7}" presName="textRect" presStyleLbl="revTx" presStyleIdx="1" presStyleCnt="4">
        <dgm:presLayoutVars>
          <dgm:chMax val="1"/>
          <dgm:chPref val="1"/>
        </dgm:presLayoutVars>
      </dgm:prSet>
      <dgm:spPr/>
    </dgm:pt>
    <dgm:pt modelId="{15C37DF3-0CF0-4940-B576-3F148C637048}" type="pres">
      <dgm:prSet presAssocID="{7EC1F314-E3E6-4FE9-B105-494918D57823}" presName="sibTrans" presStyleCnt="0"/>
      <dgm:spPr/>
    </dgm:pt>
    <dgm:pt modelId="{442F6D05-928F-4321-983D-D2EBA782309C}" type="pres">
      <dgm:prSet presAssocID="{D8C06AEA-4B3A-4AAA-88C8-E6243742F6E7}" presName="compNode" presStyleCnt="0"/>
      <dgm:spPr/>
    </dgm:pt>
    <dgm:pt modelId="{03CD462A-E1AF-435E-8F06-05140B1B4676}" type="pres">
      <dgm:prSet presAssocID="{D8C06AEA-4B3A-4AAA-88C8-E6243742F6E7}" presName="iconBgRect" presStyleLbl="bgShp" presStyleIdx="2" presStyleCnt="4"/>
      <dgm:spPr/>
    </dgm:pt>
    <dgm:pt modelId="{E4030619-C91D-429B-8EAA-A53AAC0F52B0}" type="pres">
      <dgm:prSet presAssocID="{D8C06AEA-4B3A-4AAA-88C8-E6243742F6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4697BCB-E6A3-4C90-8ECC-53B56FE91A3C}" type="pres">
      <dgm:prSet presAssocID="{D8C06AEA-4B3A-4AAA-88C8-E6243742F6E7}" presName="spaceRect" presStyleCnt="0"/>
      <dgm:spPr/>
    </dgm:pt>
    <dgm:pt modelId="{1932BA2F-4D73-40B2-AE71-45CBB481B3AC}" type="pres">
      <dgm:prSet presAssocID="{D8C06AEA-4B3A-4AAA-88C8-E6243742F6E7}" presName="textRect" presStyleLbl="revTx" presStyleIdx="2" presStyleCnt="4">
        <dgm:presLayoutVars>
          <dgm:chMax val="1"/>
          <dgm:chPref val="1"/>
        </dgm:presLayoutVars>
      </dgm:prSet>
      <dgm:spPr/>
    </dgm:pt>
    <dgm:pt modelId="{2ECE1E28-EBA4-4831-B30A-87D0234B04C9}" type="pres">
      <dgm:prSet presAssocID="{874E6942-0657-4E4A-ABF9-8F4FD36B1FB4}" presName="sibTrans" presStyleCnt="0"/>
      <dgm:spPr/>
    </dgm:pt>
    <dgm:pt modelId="{85A8154E-4F9A-42AE-A6F1-CEAEEF630CBC}" type="pres">
      <dgm:prSet presAssocID="{E6C01BB7-8168-4206-90C4-D1524D8ACDBD}" presName="compNode" presStyleCnt="0"/>
      <dgm:spPr/>
    </dgm:pt>
    <dgm:pt modelId="{D9CB4C6B-89AF-4FC9-8811-1B578D92DD11}" type="pres">
      <dgm:prSet presAssocID="{E6C01BB7-8168-4206-90C4-D1524D8ACDBD}" presName="iconBgRect" presStyleLbl="bgShp" presStyleIdx="3" presStyleCnt="4"/>
      <dgm:spPr/>
    </dgm:pt>
    <dgm:pt modelId="{092E2E9C-C2C0-4158-A3A9-D78810B61E76}" type="pres">
      <dgm:prSet presAssocID="{E6C01BB7-8168-4206-90C4-D1524D8ACDB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D53A4225-F9B8-4D41-81D6-00082A36AB38}" type="pres">
      <dgm:prSet presAssocID="{E6C01BB7-8168-4206-90C4-D1524D8ACDBD}" presName="spaceRect" presStyleCnt="0"/>
      <dgm:spPr/>
    </dgm:pt>
    <dgm:pt modelId="{0943F8EE-B361-4508-8ECD-000FF168624E}" type="pres">
      <dgm:prSet presAssocID="{E6C01BB7-8168-4206-90C4-D1524D8ACDBD}" presName="textRect" presStyleLbl="revTx" presStyleIdx="3" presStyleCnt="4">
        <dgm:presLayoutVars>
          <dgm:chMax val="1"/>
          <dgm:chPref val="1"/>
        </dgm:presLayoutVars>
      </dgm:prSet>
      <dgm:spPr/>
    </dgm:pt>
  </dgm:ptLst>
  <dgm:cxnLst>
    <dgm:cxn modelId="{A1602631-D8F2-4C3C-84FC-595DD3DC749E}" srcId="{3DB75583-9F6C-4088-AD6A-A98BCBADE233}" destId="{03F06A8A-1D08-4EE8-92FA-EBAE38C07792}" srcOrd="0" destOrd="0" parTransId="{70277FAD-D481-4E07-9679-EE332B14FE39}" sibTransId="{2748CA26-B90F-416C-BC8C-4CB31E1928A2}"/>
    <dgm:cxn modelId="{A32F1545-4094-46A3-9456-D00828E36FD2}" type="presOf" srcId="{3DB75583-9F6C-4088-AD6A-A98BCBADE233}" destId="{2E80D840-FDA6-4828-89E8-105B4205789F}" srcOrd="0" destOrd="0" presId="urn:microsoft.com/office/officeart/2018/5/layout/IconCircleLabelList"/>
    <dgm:cxn modelId="{1729F75A-8FCB-4321-9CD3-097008D54864}" type="presOf" srcId="{03F06A8A-1D08-4EE8-92FA-EBAE38C07792}" destId="{D055E7D4-0B1A-4CAC-9C06-402236C3509B}" srcOrd="0" destOrd="0" presId="urn:microsoft.com/office/officeart/2018/5/layout/IconCircleLabelList"/>
    <dgm:cxn modelId="{D14B7290-92CE-4619-93DD-BCBC7D709BF5}" srcId="{3DB75583-9F6C-4088-AD6A-A98BCBADE233}" destId="{D8C06AEA-4B3A-4AAA-88C8-E6243742F6E7}" srcOrd="2" destOrd="0" parTransId="{62117262-EF30-4C89-A2EE-8B478D0812F4}" sibTransId="{874E6942-0657-4E4A-ABF9-8F4FD36B1FB4}"/>
    <dgm:cxn modelId="{D8321997-AC0E-4B87-8762-2ED24404BDDF}" type="presOf" srcId="{E6C01BB7-8168-4206-90C4-D1524D8ACDBD}" destId="{0943F8EE-B361-4508-8ECD-000FF168624E}" srcOrd="0" destOrd="0" presId="urn:microsoft.com/office/officeart/2018/5/layout/IconCircleLabelList"/>
    <dgm:cxn modelId="{F2E2EBB8-00B6-4013-87A0-296B9B18D12C}" srcId="{3DB75583-9F6C-4088-AD6A-A98BCBADE233}" destId="{E6C01BB7-8168-4206-90C4-D1524D8ACDBD}" srcOrd="3" destOrd="0" parTransId="{3598DCB8-7A26-4D3A-B35B-CCAB3F1E6B07}" sibTransId="{7F48610E-F170-4C33-A333-8BF841C16041}"/>
    <dgm:cxn modelId="{7FA3BEC8-BA3A-4A5E-800B-CB9AA0FC9174}" srcId="{3DB75583-9F6C-4088-AD6A-A98BCBADE233}" destId="{1F72C5DE-D617-4A32-8634-9683DA37D5C7}" srcOrd="1" destOrd="0" parTransId="{4614C93B-8022-4278-98C1-02317DA2E1FA}" sibTransId="{7EC1F314-E3E6-4FE9-B105-494918D57823}"/>
    <dgm:cxn modelId="{EA6EBADC-A082-437B-9DE3-65AAC00F1FF9}" type="presOf" srcId="{1F72C5DE-D617-4A32-8634-9683DA37D5C7}" destId="{B122B567-4DDA-4774-A1E8-1343BE062F9D}" srcOrd="0" destOrd="0" presId="urn:microsoft.com/office/officeart/2018/5/layout/IconCircleLabelList"/>
    <dgm:cxn modelId="{5402C3F7-E94D-4FDE-8CE1-0D4E98592BFF}" type="presOf" srcId="{D8C06AEA-4B3A-4AAA-88C8-E6243742F6E7}" destId="{1932BA2F-4D73-40B2-AE71-45CBB481B3AC}" srcOrd="0" destOrd="0" presId="urn:microsoft.com/office/officeart/2018/5/layout/IconCircleLabelList"/>
    <dgm:cxn modelId="{2174C9B7-2CEE-4EF0-86A8-9721E4B041D6}" type="presParOf" srcId="{2E80D840-FDA6-4828-89E8-105B4205789F}" destId="{54F31080-9AF9-4842-946A-101C90F75CA6}" srcOrd="0" destOrd="0" presId="urn:microsoft.com/office/officeart/2018/5/layout/IconCircleLabelList"/>
    <dgm:cxn modelId="{70B0FAEA-D769-463B-A9B0-80C32C67C6E6}" type="presParOf" srcId="{54F31080-9AF9-4842-946A-101C90F75CA6}" destId="{5900E35E-A908-4C77-B3A8-8C17C9D4107C}" srcOrd="0" destOrd="0" presId="urn:microsoft.com/office/officeart/2018/5/layout/IconCircleLabelList"/>
    <dgm:cxn modelId="{347CD728-3A5F-44E7-B53A-986B6A7F9C2F}" type="presParOf" srcId="{54F31080-9AF9-4842-946A-101C90F75CA6}" destId="{844FDC7F-BA64-4951-8869-696957A9BE60}" srcOrd="1" destOrd="0" presId="urn:microsoft.com/office/officeart/2018/5/layout/IconCircleLabelList"/>
    <dgm:cxn modelId="{D8CB19D5-A256-4703-B84C-51796250CFCA}" type="presParOf" srcId="{54F31080-9AF9-4842-946A-101C90F75CA6}" destId="{A441FC3F-1041-49D7-B6FA-8275A5988BE0}" srcOrd="2" destOrd="0" presId="urn:microsoft.com/office/officeart/2018/5/layout/IconCircleLabelList"/>
    <dgm:cxn modelId="{46466307-152B-4BF0-A378-FEF04173CBBC}" type="presParOf" srcId="{54F31080-9AF9-4842-946A-101C90F75CA6}" destId="{D055E7D4-0B1A-4CAC-9C06-402236C3509B}" srcOrd="3" destOrd="0" presId="urn:microsoft.com/office/officeart/2018/5/layout/IconCircleLabelList"/>
    <dgm:cxn modelId="{5AE2085F-147F-4A9E-B456-C624857D64ED}" type="presParOf" srcId="{2E80D840-FDA6-4828-89E8-105B4205789F}" destId="{927B06DE-CCB2-444D-9943-4F1B5326CFA9}" srcOrd="1" destOrd="0" presId="urn:microsoft.com/office/officeart/2018/5/layout/IconCircleLabelList"/>
    <dgm:cxn modelId="{47CE79CD-DE16-4376-B548-E7FE22159C0D}" type="presParOf" srcId="{2E80D840-FDA6-4828-89E8-105B4205789F}" destId="{DF9A0759-59EB-402C-9BAD-2947F764A7DD}" srcOrd="2" destOrd="0" presId="urn:microsoft.com/office/officeart/2018/5/layout/IconCircleLabelList"/>
    <dgm:cxn modelId="{E523D4BF-87E9-489C-BBCD-67E24F4C407E}" type="presParOf" srcId="{DF9A0759-59EB-402C-9BAD-2947F764A7DD}" destId="{66834F01-E144-4B7F-8EF8-32DB237637E0}" srcOrd="0" destOrd="0" presId="urn:microsoft.com/office/officeart/2018/5/layout/IconCircleLabelList"/>
    <dgm:cxn modelId="{F466BEB4-F3A7-467A-83F1-939C1D280E8D}" type="presParOf" srcId="{DF9A0759-59EB-402C-9BAD-2947F764A7DD}" destId="{2DFA5EE9-CD1D-4402-B95A-8625C6B87B74}" srcOrd="1" destOrd="0" presId="urn:microsoft.com/office/officeart/2018/5/layout/IconCircleLabelList"/>
    <dgm:cxn modelId="{9F7E97A8-465E-417A-9BD1-B77FA09D052C}" type="presParOf" srcId="{DF9A0759-59EB-402C-9BAD-2947F764A7DD}" destId="{9AA7E3A0-1AEB-4EEC-9FB9-B59BA5F3BEF5}" srcOrd="2" destOrd="0" presId="urn:microsoft.com/office/officeart/2018/5/layout/IconCircleLabelList"/>
    <dgm:cxn modelId="{9E9FAB86-3429-468A-BBD8-D4F6FEC349FE}" type="presParOf" srcId="{DF9A0759-59EB-402C-9BAD-2947F764A7DD}" destId="{B122B567-4DDA-4774-A1E8-1343BE062F9D}" srcOrd="3" destOrd="0" presId="urn:microsoft.com/office/officeart/2018/5/layout/IconCircleLabelList"/>
    <dgm:cxn modelId="{D750F60E-C9B6-4FF8-BBDC-2ECA517E6D07}" type="presParOf" srcId="{2E80D840-FDA6-4828-89E8-105B4205789F}" destId="{15C37DF3-0CF0-4940-B576-3F148C637048}" srcOrd="3" destOrd="0" presId="urn:microsoft.com/office/officeart/2018/5/layout/IconCircleLabelList"/>
    <dgm:cxn modelId="{1048F998-B5C9-44B5-AC01-7491DE5FBF0A}" type="presParOf" srcId="{2E80D840-FDA6-4828-89E8-105B4205789F}" destId="{442F6D05-928F-4321-983D-D2EBA782309C}" srcOrd="4" destOrd="0" presId="urn:microsoft.com/office/officeart/2018/5/layout/IconCircleLabelList"/>
    <dgm:cxn modelId="{E768CFEB-1572-4D1A-91CD-43D82F0C1805}" type="presParOf" srcId="{442F6D05-928F-4321-983D-D2EBA782309C}" destId="{03CD462A-E1AF-435E-8F06-05140B1B4676}" srcOrd="0" destOrd="0" presId="urn:microsoft.com/office/officeart/2018/5/layout/IconCircleLabelList"/>
    <dgm:cxn modelId="{5A3AD86F-3C87-4477-87C1-6126AC0E330B}" type="presParOf" srcId="{442F6D05-928F-4321-983D-D2EBA782309C}" destId="{E4030619-C91D-429B-8EAA-A53AAC0F52B0}" srcOrd="1" destOrd="0" presId="urn:microsoft.com/office/officeart/2018/5/layout/IconCircleLabelList"/>
    <dgm:cxn modelId="{075BE8CB-9E79-4DBD-8425-5BC8758F0896}" type="presParOf" srcId="{442F6D05-928F-4321-983D-D2EBA782309C}" destId="{54697BCB-E6A3-4C90-8ECC-53B56FE91A3C}" srcOrd="2" destOrd="0" presId="urn:microsoft.com/office/officeart/2018/5/layout/IconCircleLabelList"/>
    <dgm:cxn modelId="{6513A8EC-59FD-498A-A414-C7A924107640}" type="presParOf" srcId="{442F6D05-928F-4321-983D-D2EBA782309C}" destId="{1932BA2F-4D73-40B2-AE71-45CBB481B3AC}" srcOrd="3" destOrd="0" presId="urn:microsoft.com/office/officeart/2018/5/layout/IconCircleLabelList"/>
    <dgm:cxn modelId="{BEFC6D3D-B7B1-4943-A9EB-663FDAE393A0}" type="presParOf" srcId="{2E80D840-FDA6-4828-89E8-105B4205789F}" destId="{2ECE1E28-EBA4-4831-B30A-87D0234B04C9}" srcOrd="5" destOrd="0" presId="urn:microsoft.com/office/officeart/2018/5/layout/IconCircleLabelList"/>
    <dgm:cxn modelId="{CD1BD85F-2762-444B-B82D-5855CB284B97}" type="presParOf" srcId="{2E80D840-FDA6-4828-89E8-105B4205789F}" destId="{85A8154E-4F9A-42AE-A6F1-CEAEEF630CBC}" srcOrd="6" destOrd="0" presId="urn:microsoft.com/office/officeart/2018/5/layout/IconCircleLabelList"/>
    <dgm:cxn modelId="{91574E14-8DBA-419A-AC3F-1FF803194A36}" type="presParOf" srcId="{85A8154E-4F9A-42AE-A6F1-CEAEEF630CBC}" destId="{D9CB4C6B-89AF-4FC9-8811-1B578D92DD11}" srcOrd="0" destOrd="0" presId="urn:microsoft.com/office/officeart/2018/5/layout/IconCircleLabelList"/>
    <dgm:cxn modelId="{A8CF3AE7-7106-489B-AB1A-F10505BB7588}" type="presParOf" srcId="{85A8154E-4F9A-42AE-A6F1-CEAEEF630CBC}" destId="{092E2E9C-C2C0-4158-A3A9-D78810B61E76}" srcOrd="1" destOrd="0" presId="urn:microsoft.com/office/officeart/2018/5/layout/IconCircleLabelList"/>
    <dgm:cxn modelId="{DB23559D-4903-4BE2-A5CE-50336CCC71B4}" type="presParOf" srcId="{85A8154E-4F9A-42AE-A6F1-CEAEEF630CBC}" destId="{D53A4225-F9B8-4D41-81D6-00082A36AB38}" srcOrd="2" destOrd="0" presId="urn:microsoft.com/office/officeart/2018/5/layout/IconCircleLabelList"/>
    <dgm:cxn modelId="{8060270B-A0CC-41D9-9734-2319AE3A944E}" type="presParOf" srcId="{85A8154E-4F9A-42AE-A6F1-CEAEEF630CBC}" destId="{0943F8EE-B361-4508-8ECD-000FF168624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AAEF11-9652-4368-961B-9C3A10782D2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37B507B-5275-4167-98E5-6F5411CEBEE2}">
      <dgm:prSet/>
      <dgm:spPr/>
      <dgm:t>
        <a:bodyPr/>
        <a:lstStyle/>
        <a:p>
          <a:pPr>
            <a:lnSpc>
              <a:spcPct val="100000"/>
            </a:lnSpc>
            <a:defRPr cap="all"/>
          </a:pPr>
          <a:r>
            <a:rPr lang="en-IN" b="0" i="0" baseline="0"/>
            <a:t>Unveil Global YouTube Landscape: </a:t>
          </a:r>
          <a:endParaRPr lang="en-US"/>
        </a:p>
      </dgm:t>
    </dgm:pt>
    <dgm:pt modelId="{B84E7EB4-502C-41B3-9C4C-146B545EC63F}" type="parTrans" cxnId="{2F2B8F1D-3AEE-46D2-A243-C4391D93EBC1}">
      <dgm:prSet/>
      <dgm:spPr/>
      <dgm:t>
        <a:bodyPr/>
        <a:lstStyle/>
        <a:p>
          <a:endParaRPr lang="en-US"/>
        </a:p>
      </dgm:t>
    </dgm:pt>
    <dgm:pt modelId="{CF74B8D9-0001-43D7-9727-451AADC06871}" type="sibTrans" cxnId="{2F2B8F1D-3AEE-46D2-A243-C4391D93EBC1}">
      <dgm:prSet/>
      <dgm:spPr/>
      <dgm:t>
        <a:bodyPr/>
        <a:lstStyle/>
        <a:p>
          <a:endParaRPr lang="en-US"/>
        </a:p>
      </dgm:t>
    </dgm:pt>
    <dgm:pt modelId="{AA9E9C3B-3379-4DBA-B2FC-FE7DCD1C2029}">
      <dgm:prSet/>
      <dgm:spPr/>
      <dgm:t>
        <a:bodyPr/>
        <a:lstStyle/>
        <a:p>
          <a:pPr>
            <a:lnSpc>
              <a:spcPct val="100000"/>
            </a:lnSpc>
            <a:defRPr cap="all"/>
          </a:pPr>
          <a:r>
            <a:rPr lang="en-US" b="0" i="0" baseline="0"/>
            <a:t>Empower Content Creators and Marketers: </a:t>
          </a:r>
          <a:endParaRPr lang="en-US"/>
        </a:p>
      </dgm:t>
    </dgm:pt>
    <dgm:pt modelId="{1651B449-D20C-4CFF-800E-3394AC022BFF}" type="parTrans" cxnId="{CE73849B-B6EF-47C5-8628-61CE7B6ECFFF}">
      <dgm:prSet/>
      <dgm:spPr/>
      <dgm:t>
        <a:bodyPr/>
        <a:lstStyle/>
        <a:p>
          <a:endParaRPr lang="en-US"/>
        </a:p>
      </dgm:t>
    </dgm:pt>
    <dgm:pt modelId="{6FEC5AB2-128E-4B3E-A0D7-906B4F1A848F}" type="sibTrans" cxnId="{CE73849B-B6EF-47C5-8628-61CE7B6ECFFF}">
      <dgm:prSet/>
      <dgm:spPr/>
      <dgm:t>
        <a:bodyPr/>
        <a:lstStyle/>
        <a:p>
          <a:endParaRPr lang="en-US"/>
        </a:p>
      </dgm:t>
    </dgm:pt>
    <dgm:pt modelId="{1CE5F53E-C515-4EBD-8E71-3EF8CC041902}">
      <dgm:prSet/>
      <dgm:spPr/>
      <dgm:t>
        <a:bodyPr/>
        <a:lstStyle/>
        <a:p>
          <a:pPr>
            <a:lnSpc>
              <a:spcPct val="100000"/>
            </a:lnSpc>
            <a:defRPr cap="all"/>
          </a:pPr>
          <a:r>
            <a:rPr lang="en-IN" b="0" i="0" baseline="0"/>
            <a:t>Advance Digital Media Research: </a:t>
          </a:r>
          <a:endParaRPr lang="en-US"/>
        </a:p>
      </dgm:t>
    </dgm:pt>
    <dgm:pt modelId="{49CD801B-6995-4C85-8607-76EF5813A3DC}" type="parTrans" cxnId="{2AAE0E3A-7C59-4F03-B776-BE7B59757339}">
      <dgm:prSet/>
      <dgm:spPr/>
      <dgm:t>
        <a:bodyPr/>
        <a:lstStyle/>
        <a:p>
          <a:endParaRPr lang="en-US"/>
        </a:p>
      </dgm:t>
    </dgm:pt>
    <dgm:pt modelId="{2102AA7E-F41E-45F9-B5A2-0422B144F6E3}" type="sibTrans" cxnId="{2AAE0E3A-7C59-4F03-B776-BE7B59757339}">
      <dgm:prSet/>
      <dgm:spPr/>
      <dgm:t>
        <a:bodyPr/>
        <a:lstStyle/>
        <a:p>
          <a:endParaRPr lang="en-US"/>
        </a:p>
      </dgm:t>
    </dgm:pt>
    <dgm:pt modelId="{45E2E5B5-211C-485F-B428-18CA9682AF10}" type="pres">
      <dgm:prSet presAssocID="{62AAEF11-9652-4368-961B-9C3A10782D2C}" presName="root" presStyleCnt="0">
        <dgm:presLayoutVars>
          <dgm:dir/>
          <dgm:resizeHandles val="exact"/>
        </dgm:presLayoutVars>
      </dgm:prSet>
      <dgm:spPr/>
    </dgm:pt>
    <dgm:pt modelId="{51E7894E-9DB6-4EBD-BEF6-505249EB5D83}" type="pres">
      <dgm:prSet presAssocID="{437B507B-5275-4167-98E5-6F5411CEBEE2}" presName="compNode" presStyleCnt="0"/>
      <dgm:spPr/>
    </dgm:pt>
    <dgm:pt modelId="{C787B1D1-1662-439C-9376-9DA1C607A09B}" type="pres">
      <dgm:prSet presAssocID="{437B507B-5275-4167-98E5-6F5411CEBEE2}" presName="iconBgRect" presStyleLbl="bgShp" presStyleIdx="0" presStyleCnt="3"/>
      <dgm:spPr>
        <a:prstGeom prst="round2DiagRect">
          <a:avLst>
            <a:gd name="adj1" fmla="val 29727"/>
            <a:gd name="adj2" fmla="val 0"/>
          </a:avLst>
        </a:prstGeom>
      </dgm:spPr>
    </dgm:pt>
    <dgm:pt modelId="{0E44FEC4-45DA-44A9-A202-339215FB9238}" type="pres">
      <dgm:prSet presAssocID="{437B507B-5275-4167-98E5-6F5411CEBE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C123028A-0B01-4DAF-B929-F1A3FBB74FB5}" type="pres">
      <dgm:prSet presAssocID="{437B507B-5275-4167-98E5-6F5411CEBEE2}" presName="spaceRect" presStyleCnt="0"/>
      <dgm:spPr/>
    </dgm:pt>
    <dgm:pt modelId="{F15220DC-118B-4589-AE7A-CBB32C8D7D2F}" type="pres">
      <dgm:prSet presAssocID="{437B507B-5275-4167-98E5-6F5411CEBEE2}" presName="textRect" presStyleLbl="revTx" presStyleIdx="0" presStyleCnt="3">
        <dgm:presLayoutVars>
          <dgm:chMax val="1"/>
          <dgm:chPref val="1"/>
        </dgm:presLayoutVars>
      </dgm:prSet>
      <dgm:spPr/>
    </dgm:pt>
    <dgm:pt modelId="{C1E66409-8FFF-4F9C-9EDD-1F44EB58C7EC}" type="pres">
      <dgm:prSet presAssocID="{CF74B8D9-0001-43D7-9727-451AADC06871}" presName="sibTrans" presStyleCnt="0"/>
      <dgm:spPr/>
    </dgm:pt>
    <dgm:pt modelId="{B524B9DC-E383-4802-8D75-0A614A172981}" type="pres">
      <dgm:prSet presAssocID="{AA9E9C3B-3379-4DBA-B2FC-FE7DCD1C2029}" presName="compNode" presStyleCnt="0"/>
      <dgm:spPr/>
    </dgm:pt>
    <dgm:pt modelId="{ABF0683E-C8AD-474D-B2AD-EF9587C59AC3}" type="pres">
      <dgm:prSet presAssocID="{AA9E9C3B-3379-4DBA-B2FC-FE7DCD1C2029}" presName="iconBgRect" presStyleLbl="bgShp" presStyleIdx="1" presStyleCnt="3"/>
      <dgm:spPr>
        <a:prstGeom prst="round2DiagRect">
          <a:avLst>
            <a:gd name="adj1" fmla="val 29727"/>
            <a:gd name="adj2" fmla="val 0"/>
          </a:avLst>
        </a:prstGeom>
      </dgm:spPr>
    </dgm:pt>
    <dgm:pt modelId="{C1AEBC67-D38B-42CE-A283-31F27A4BED41}" type="pres">
      <dgm:prSet presAssocID="{AA9E9C3B-3379-4DBA-B2FC-FE7DCD1C20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3EBFF1C4-8F73-418B-BF50-EC05A1CA5D09}" type="pres">
      <dgm:prSet presAssocID="{AA9E9C3B-3379-4DBA-B2FC-FE7DCD1C2029}" presName="spaceRect" presStyleCnt="0"/>
      <dgm:spPr/>
    </dgm:pt>
    <dgm:pt modelId="{481FB64A-8960-4276-8AA6-3285A86E626A}" type="pres">
      <dgm:prSet presAssocID="{AA9E9C3B-3379-4DBA-B2FC-FE7DCD1C2029}" presName="textRect" presStyleLbl="revTx" presStyleIdx="1" presStyleCnt="3">
        <dgm:presLayoutVars>
          <dgm:chMax val="1"/>
          <dgm:chPref val="1"/>
        </dgm:presLayoutVars>
      </dgm:prSet>
      <dgm:spPr/>
    </dgm:pt>
    <dgm:pt modelId="{5032B182-A5B4-4BB8-9D2E-B25B63542A96}" type="pres">
      <dgm:prSet presAssocID="{6FEC5AB2-128E-4B3E-A0D7-906B4F1A848F}" presName="sibTrans" presStyleCnt="0"/>
      <dgm:spPr/>
    </dgm:pt>
    <dgm:pt modelId="{FB4463BE-7EAB-4EBE-B0E3-F6FC3F72A235}" type="pres">
      <dgm:prSet presAssocID="{1CE5F53E-C515-4EBD-8E71-3EF8CC041902}" presName="compNode" presStyleCnt="0"/>
      <dgm:spPr/>
    </dgm:pt>
    <dgm:pt modelId="{BF73DAFF-3A00-4584-8E67-758B8B3D232C}" type="pres">
      <dgm:prSet presAssocID="{1CE5F53E-C515-4EBD-8E71-3EF8CC041902}" presName="iconBgRect" presStyleLbl="bgShp" presStyleIdx="2" presStyleCnt="3"/>
      <dgm:spPr>
        <a:prstGeom prst="round2DiagRect">
          <a:avLst>
            <a:gd name="adj1" fmla="val 29727"/>
            <a:gd name="adj2" fmla="val 0"/>
          </a:avLst>
        </a:prstGeom>
      </dgm:spPr>
    </dgm:pt>
    <dgm:pt modelId="{95E02630-53F1-40CA-A855-15FCD109FAC3}" type="pres">
      <dgm:prSet presAssocID="{1CE5F53E-C515-4EBD-8E71-3EF8CC0419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385AF5DD-BD27-407C-83C5-EB4B831109ED}" type="pres">
      <dgm:prSet presAssocID="{1CE5F53E-C515-4EBD-8E71-3EF8CC041902}" presName="spaceRect" presStyleCnt="0"/>
      <dgm:spPr/>
    </dgm:pt>
    <dgm:pt modelId="{2B48F42B-BC0B-486A-844D-9ADA0FBE9DD0}" type="pres">
      <dgm:prSet presAssocID="{1CE5F53E-C515-4EBD-8E71-3EF8CC041902}" presName="textRect" presStyleLbl="revTx" presStyleIdx="2" presStyleCnt="3">
        <dgm:presLayoutVars>
          <dgm:chMax val="1"/>
          <dgm:chPref val="1"/>
        </dgm:presLayoutVars>
      </dgm:prSet>
      <dgm:spPr/>
    </dgm:pt>
  </dgm:ptLst>
  <dgm:cxnLst>
    <dgm:cxn modelId="{2B194B02-8ABB-4832-B418-761C56443220}" type="presOf" srcId="{1CE5F53E-C515-4EBD-8E71-3EF8CC041902}" destId="{2B48F42B-BC0B-486A-844D-9ADA0FBE9DD0}" srcOrd="0" destOrd="0" presId="urn:microsoft.com/office/officeart/2018/5/layout/IconLeafLabelList"/>
    <dgm:cxn modelId="{075C691B-32BA-4A98-A322-E58E6B055FD9}" type="presOf" srcId="{437B507B-5275-4167-98E5-6F5411CEBEE2}" destId="{F15220DC-118B-4589-AE7A-CBB32C8D7D2F}" srcOrd="0" destOrd="0" presId="urn:microsoft.com/office/officeart/2018/5/layout/IconLeafLabelList"/>
    <dgm:cxn modelId="{2F2B8F1D-3AEE-46D2-A243-C4391D93EBC1}" srcId="{62AAEF11-9652-4368-961B-9C3A10782D2C}" destId="{437B507B-5275-4167-98E5-6F5411CEBEE2}" srcOrd="0" destOrd="0" parTransId="{B84E7EB4-502C-41B3-9C4C-146B545EC63F}" sibTransId="{CF74B8D9-0001-43D7-9727-451AADC06871}"/>
    <dgm:cxn modelId="{69425E36-106E-420C-AAF4-79379896D4BE}" type="presOf" srcId="{62AAEF11-9652-4368-961B-9C3A10782D2C}" destId="{45E2E5B5-211C-485F-B428-18CA9682AF10}" srcOrd="0" destOrd="0" presId="urn:microsoft.com/office/officeart/2018/5/layout/IconLeafLabelList"/>
    <dgm:cxn modelId="{2AAE0E3A-7C59-4F03-B776-BE7B59757339}" srcId="{62AAEF11-9652-4368-961B-9C3A10782D2C}" destId="{1CE5F53E-C515-4EBD-8E71-3EF8CC041902}" srcOrd="2" destOrd="0" parTransId="{49CD801B-6995-4C85-8607-76EF5813A3DC}" sibTransId="{2102AA7E-F41E-45F9-B5A2-0422B144F6E3}"/>
    <dgm:cxn modelId="{4AD2E343-8DE4-41CE-B2BD-77EC975331AA}" type="presOf" srcId="{AA9E9C3B-3379-4DBA-B2FC-FE7DCD1C2029}" destId="{481FB64A-8960-4276-8AA6-3285A86E626A}" srcOrd="0" destOrd="0" presId="urn:microsoft.com/office/officeart/2018/5/layout/IconLeafLabelList"/>
    <dgm:cxn modelId="{CE73849B-B6EF-47C5-8628-61CE7B6ECFFF}" srcId="{62AAEF11-9652-4368-961B-9C3A10782D2C}" destId="{AA9E9C3B-3379-4DBA-B2FC-FE7DCD1C2029}" srcOrd="1" destOrd="0" parTransId="{1651B449-D20C-4CFF-800E-3394AC022BFF}" sibTransId="{6FEC5AB2-128E-4B3E-A0D7-906B4F1A848F}"/>
    <dgm:cxn modelId="{2B91CBF7-EEA7-4CF0-9CEE-8213ED8FD79A}" type="presParOf" srcId="{45E2E5B5-211C-485F-B428-18CA9682AF10}" destId="{51E7894E-9DB6-4EBD-BEF6-505249EB5D83}" srcOrd="0" destOrd="0" presId="urn:microsoft.com/office/officeart/2018/5/layout/IconLeafLabelList"/>
    <dgm:cxn modelId="{65D2F20F-8103-47B0-B385-1444B60BFCBC}" type="presParOf" srcId="{51E7894E-9DB6-4EBD-BEF6-505249EB5D83}" destId="{C787B1D1-1662-439C-9376-9DA1C607A09B}" srcOrd="0" destOrd="0" presId="urn:microsoft.com/office/officeart/2018/5/layout/IconLeafLabelList"/>
    <dgm:cxn modelId="{B8F08C94-EF6D-4495-86BA-C3AB55ABBE4A}" type="presParOf" srcId="{51E7894E-9DB6-4EBD-BEF6-505249EB5D83}" destId="{0E44FEC4-45DA-44A9-A202-339215FB9238}" srcOrd="1" destOrd="0" presId="urn:microsoft.com/office/officeart/2018/5/layout/IconLeafLabelList"/>
    <dgm:cxn modelId="{188EC069-E5FE-4EA3-9D51-AEF6BD2B8159}" type="presParOf" srcId="{51E7894E-9DB6-4EBD-BEF6-505249EB5D83}" destId="{C123028A-0B01-4DAF-B929-F1A3FBB74FB5}" srcOrd="2" destOrd="0" presId="urn:microsoft.com/office/officeart/2018/5/layout/IconLeafLabelList"/>
    <dgm:cxn modelId="{6A16ADB8-6A75-43DA-BE12-84E777972F4F}" type="presParOf" srcId="{51E7894E-9DB6-4EBD-BEF6-505249EB5D83}" destId="{F15220DC-118B-4589-AE7A-CBB32C8D7D2F}" srcOrd="3" destOrd="0" presId="urn:microsoft.com/office/officeart/2018/5/layout/IconLeafLabelList"/>
    <dgm:cxn modelId="{B291A0DE-AC1D-45D3-ABA8-C388D9DA6AC1}" type="presParOf" srcId="{45E2E5B5-211C-485F-B428-18CA9682AF10}" destId="{C1E66409-8FFF-4F9C-9EDD-1F44EB58C7EC}" srcOrd="1" destOrd="0" presId="urn:microsoft.com/office/officeart/2018/5/layout/IconLeafLabelList"/>
    <dgm:cxn modelId="{449CA03B-2E9D-4A4C-A4EB-E86B7BDE16C7}" type="presParOf" srcId="{45E2E5B5-211C-485F-B428-18CA9682AF10}" destId="{B524B9DC-E383-4802-8D75-0A614A172981}" srcOrd="2" destOrd="0" presId="urn:microsoft.com/office/officeart/2018/5/layout/IconLeafLabelList"/>
    <dgm:cxn modelId="{5D867EA9-A6AB-44A5-92FB-D95C9C8D46C8}" type="presParOf" srcId="{B524B9DC-E383-4802-8D75-0A614A172981}" destId="{ABF0683E-C8AD-474D-B2AD-EF9587C59AC3}" srcOrd="0" destOrd="0" presId="urn:microsoft.com/office/officeart/2018/5/layout/IconLeafLabelList"/>
    <dgm:cxn modelId="{4394904D-DD85-4972-8868-03BCAE0F9E09}" type="presParOf" srcId="{B524B9DC-E383-4802-8D75-0A614A172981}" destId="{C1AEBC67-D38B-42CE-A283-31F27A4BED41}" srcOrd="1" destOrd="0" presId="urn:microsoft.com/office/officeart/2018/5/layout/IconLeafLabelList"/>
    <dgm:cxn modelId="{830AC4FD-00DD-4473-BC61-023436859AD6}" type="presParOf" srcId="{B524B9DC-E383-4802-8D75-0A614A172981}" destId="{3EBFF1C4-8F73-418B-BF50-EC05A1CA5D09}" srcOrd="2" destOrd="0" presId="urn:microsoft.com/office/officeart/2018/5/layout/IconLeafLabelList"/>
    <dgm:cxn modelId="{70EF49F0-AE61-4A41-899B-C6609D02C4F3}" type="presParOf" srcId="{B524B9DC-E383-4802-8D75-0A614A172981}" destId="{481FB64A-8960-4276-8AA6-3285A86E626A}" srcOrd="3" destOrd="0" presId="urn:microsoft.com/office/officeart/2018/5/layout/IconLeafLabelList"/>
    <dgm:cxn modelId="{EF0BB281-B04C-4908-8A36-AD4AAAD1CD47}" type="presParOf" srcId="{45E2E5B5-211C-485F-B428-18CA9682AF10}" destId="{5032B182-A5B4-4BB8-9D2E-B25B63542A96}" srcOrd="3" destOrd="0" presId="urn:microsoft.com/office/officeart/2018/5/layout/IconLeafLabelList"/>
    <dgm:cxn modelId="{244B4B94-331F-4E1B-ABC9-B3EC4BF64E1A}" type="presParOf" srcId="{45E2E5B5-211C-485F-B428-18CA9682AF10}" destId="{FB4463BE-7EAB-4EBE-B0E3-F6FC3F72A235}" srcOrd="4" destOrd="0" presId="urn:microsoft.com/office/officeart/2018/5/layout/IconLeafLabelList"/>
    <dgm:cxn modelId="{A8D441DF-D898-460E-A3FE-3CAEAFBC8486}" type="presParOf" srcId="{FB4463BE-7EAB-4EBE-B0E3-F6FC3F72A235}" destId="{BF73DAFF-3A00-4584-8E67-758B8B3D232C}" srcOrd="0" destOrd="0" presId="urn:microsoft.com/office/officeart/2018/5/layout/IconLeafLabelList"/>
    <dgm:cxn modelId="{073B21DC-0A81-4F79-B871-554DB7C71319}" type="presParOf" srcId="{FB4463BE-7EAB-4EBE-B0E3-F6FC3F72A235}" destId="{95E02630-53F1-40CA-A855-15FCD109FAC3}" srcOrd="1" destOrd="0" presId="urn:microsoft.com/office/officeart/2018/5/layout/IconLeafLabelList"/>
    <dgm:cxn modelId="{72B0E73F-D22F-4CDA-8B6A-3FB89AE9D59C}" type="presParOf" srcId="{FB4463BE-7EAB-4EBE-B0E3-F6FC3F72A235}" destId="{385AF5DD-BD27-407C-83C5-EB4B831109ED}" srcOrd="2" destOrd="0" presId="urn:microsoft.com/office/officeart/2018/5/layout/IconLeafLabelList"/>
    <dgm:cxn modelId="{430E6A3E-9B41-4F3C-81B2-EF6AD9166679}" type="presParOf" srcId="{FB4463BE-7EAB-4EBE-B0E3-F6FC3F72A235}" destId="{2B48F42B-BC0B-486A-844D-9ADA0FBE9DD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9834FF-871A-40B4-9DEE-75DBE0FF2AD1}"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2DC99EB9-8FA1-4B37-963F-1F3770CA9D6A}">
      <dgm:prSet/>
      <dgm:spPr/>
      <dgm:t>
        <a:bodyPr/>
        <a:lstStyle/>
        <a:p>
          <a:pPr>
            <a:lnSpc>
              <a:spcPct val="100000"/>
            </a:lnSpc>
            <a:defRPr b="1"/>
          </a:pPr>
          <a:r>
            <a:rPr lang="en-US" b="1" i="0" dirty="0"/>
            <a:t>YouTube Channel Analysis Tool</a:t>
          </a:r>
          <a:endParaRPr lang="en-US" dirty="0"/>
        </a:p>
      </dgm:t>
    </dgm:pt>
    <dgm:pt modelId="{69F4ECDC-5FDC-47B2-BB45-6EC0C557488C}" type="parTrans" cxnId="{D83DED96-A4C2-497B-99F3-3E71DF5C4589}">
      <dgm:prSet/>
      <dgm:spPr/>
      <dgm:t>
        <a:bodyPr/>
        <a:lstStyle/>
        <a:p>
          <a:endParaRPr lang="en-US"/>
        </a:p>
      </dgm:t>
    </dgm:pt>
    <dgm:pt modelId="{F168D0C9-BD8C-4B34-9290-DC047A7A2FAD}" type="sibTrans" cxnId="{D83DED96-A4C2-497B-99F3-3E71DF5C4589}">
      <dgm:prSet/>
      <dgm:spPr/>
      <dgm:t>
        <a:bodyPr/>
        <a:lstStyle/>
        <a:p>
          <a:endParaRPr lang="en-US"/>
        </a:p>
      </dgm:t>
    </dgm:pt>
    <dgm:pt modelId="{CA0D98F2-07EC-4132-A244-17459D287915}">
      <dgm:prSet/>
      <dgm:spPr/>
      <dgm:t>
        <a:bodyPr/>
        <a:lstStyle/>
        <a:p>
          <a:pPr>
            <a:lnSpc>
              <a:spcPct val="100000"/>
            </a:lnSpc>
          </a:pPr>
          <a:r>
            <a:rPr lang="en-US" b="0" i="0" dirty="0"/>
            <a:t>Interactive scatterplot for analyzing YouTube channel performance metrics across different categories.</a:t>
          </a:r>
          <a:endParaRPr lang="en-US" dirty="0"/>
        </a:p>
      </dgm:t>
    </dgm:pt>
    <dgm:pt modelId="{DF3EF7ED-0279-426B-A84B-D89977041E24}" type="parTrans" cxnId="{C7E5E65B-05BF-4717-8E97-20B8161A2362}">
      <dgm:prSet/>
      <dgm:spPr/>
      <dgm:t>
        <a:bodyPr/>
        <a:lstStyle/>
        <a:p>
          <a:endParaRPr lang="en-US"/>
        </a:p>
      </dgm:t>
    </dgm:pt>
    <dgm:pt modelId="{8A072075-CE07-4460-AE5F-46595173E7C4}" type="sibTrans" cxnId="{C7E5E65B-05BF-4717-8E97-20B8161A2362}">
      <dgm:prSet/>
      <dgm:spPr/>
      <dgm:t>
        <a:bodyPr/>
        <a:lstStyle/>
        <a:p>
          <a:endParaRPr lang="en-US"/>
        </a:p>
      </dgm:t>
    </dgm:pt>
    <dgm:pt modelId="{7C387960-F060-4E9C-B80F-DB460E4A006E}">
      <dgm:prSet/>
      <dgm:spPr/>
      <dgm:t>
        <a:bodyPr/>
        <a:lstStyle/>
        <a:p>
          <a:pPr>
            <a:lnSpc>
              <a:spcPct val="100000"/>
            </a:lnSpc>
          </a:pPr>
          <a:r>
            <a:rPr lang="en-US" b="0" i="0"/>
            <a:t>Visualizes data points, each representing a specific YouTube channel.</a:t>
          </a:r>
          <a:endParaRPr lang="en-US"/>
        </a:p>
      </dgm:t>
    </dgm:pt>
    <dgm:pt modelId="{0540D147-D012-4A95-8F1C-2984611F4DAF}" type="parTrans" cxnId="{9A513CA1-3E52-4D31-839E-7AB9DE8D8FFE}">
      <dgm:prSet/>
      <dgm:spPr/>
      <dgm:t>
        <a:bodyPr/>
        <a:lstStyle/>
        <a:p>
          <a:endParaRPr lang="en-US"/>
        </a:p>
      </dgm:t>
    </dgm:pt>
    <dgm:pt modelId="{FDD5763C-09C0-473E-A99D-0D201DE54D49}" type="sibTrans" cxnId="{9A513CA1-3E52-4D31-839E-7AB9DE8D8FFE}">
      <dgm:prSet/>
      <dgm:spPr/>
      <dgm:t>
        <a:bodyPr/>
        <a:lstStyle/>
        <a:p>
          <a:endParaRPr lang="en-US"/>
        </a:p>
      </dgm:t>
    </dgm:pt>
    <dgm:pt modelId="{CB328F42-26B7-40E9-8A8F-CF2286CBC076}">
      <dgm:prSet/>
      <dgm:spPr/>
      <dgm:t>
        <a:bodyPr/>
        <a:lstStyle/>
        <a:p>
          <a:pPr>
            <a:lnSpc>
              <a:spcPct val="100000"/>
            </a:lnSpc>
            <a:defRPr b="1"/>
          </a:pPr>
          <a:r>
            <a:rPr lang="en-US" b="1" i="0"/>
            <a:t>Subscribers vs. Video Views</a:t>
          </a:r>
          <a:endParaRPr lang="en-US"/>
        </a:p>
      </dgm:t>
    </dgm:pt>
    <dgm:pt modelId="{7068DE28-6EBA-4087-848E-616453CDA58F}" type="parTrans" cxnId="{0F837E8A-3B1E-4CDF-A26E-457845DA180C}">
      <dgm:prSet/>
      <dgm:spPr/>
      <dgm:t>
        <a:bodyPr/>
        <a:lstStyle/>
        <a:p>
          <a:endParaRPr lang="en-US"/>
        </a:p>
      </dgm:t>
    </dgm:pt>
    <dgm:pt modelId="{FFEC32A5-D921-47EC-8941-BEE88A28863E}" type="sibTrans" cxnId="{0F837E8A-3B1E-4CDF-A26E-457845DA180C}">
      <dgm:prSet/>
      <dgm:spPr/>
      <dgm:t>
        <a:bodyPr/>
        <a:lstStyle/>
        <a:p>
          <a:endParaRPr lang="en-US"/>
        </a:p>
      </dgm:t>
    </dgm:pt>
    <dgm:pt modelId="{B6CB36FF-A63F-4D91-8D3E-57DA2D9B49DD}">
      <dgm:prSet/>
      <dgm:spPr/>
      <dgm:t>
        <a:bodyPr/>
        <a:lstStyle/>
        <a:p>
          <a:pPr>
            <a:lnSpc>
              <a:spcPct val="100000"/>
            </a:lnSpc>
          </a:pPr>
          <a:r>
            <a:rPr lang="en-US" b="0" i="0"/>
            <a:t>Strong positive correlation observed.</a:t>
          </a:r>
          <a:endParaRPr lang="en-US"/>
        </a:p>
      </dgm:t>
    </dgm:pt>
    <dgm:pt modelId="{3B70A9E4-8348-4AFE-BD47-7359AF3632CB}" type="parTrans" cxnId="{A2D366EC-E219-4A5F-996A-9A1FF5C1179D}">
      <dgm:prSet/>
      <dgm:spPr/>
      <dgm:t>
        <a:bodyPr/>
        <a:lstStyle/>
        <a:p>
          <a:endParaRPr lang="en-US"/>
        </a:p>
      </dgm:t>
    </dgm:pt>
    <dgm:pt modelId="{8E49E40E-A23A-4337-B46A-B46A8B1BCB8A}" type="sibTrans" cxnId="{A2D366EC-E219-4A5F-996A-9A1FF5C1179D}">
      <dgm:prSet/>
      <dgm:spPr/>
      <dgm:t>
        <a:bodyPr/>
        <a:lstStyle/>
        <a:p>
          <a:endParaRPr lang="en-US"/>
        </a:p>
      </dgm:t>
    </dgm:pt>
    <dgm:pt modelId="{E7545B77-979B-4996-B5BB-2618AB52E354}">
      <dgm:prSet/>
      <dgm:spPr/>
      <dgm:t>
        <a:bodyPr/>
        <a:lstStyle/>
        <a:p>
          <a:pPr>
            <a:lnSpc>
              <a:spcPct val="100000"/>
            </a:lnSpc>
          </a:pPr>
          <a:r>
            <a:rPr lang="en-US" b="0" i="0"/>
            <a:t>More subscribers typically lead to more video views.</a:t>
          </a:r>
          <a:endParaRPr lang="en-US"/>
        </a:p>
      </dgm:t>
    </dgm:pt>
    <dgm:pt modelId="{A39E69C0-6211-4666-9A29-DBF3621B4773}" type="parTrans" cxnId="{7EE9E8BA-9575-4F4D-8D50-F3B0580CB335}">
      <dgm:prSet/>
      <dgm:spPr/>
      <dgm:t>
        <a:bodyPr/>
        <a:lstStyle/>
        <a:p>
          <a:endParaRPr lang="en-US"/>
        </a:p>
      </dgm:t>
    </dgm:pt>
    <dgm:pt modelId="{5C416C66-B2B8-401B-A724-85686F96472E}" type="sibTrans" cxnId="{7EE9E8BA-9575-4F4D-8D50-F3B0580CB335}">
      <dgm:prSet/>
      <dgm:spPr/>
      <dgm:t>
        <a:bodyPr/>
        <a:lstStyle/>
        <a:p>
          <a:endParaRPr lang="en-US"/>
        </a:p>
      </dgm:t>
    </dgm:pt>
    <dgm:pt modelId="{5BA8A9B7-B29D-4DFF-AEBD-BF4AE7BBD276}">
      <dgm:prSet/>
      <dgm:spPr/>
      <dgm:t>
        <a:bodyPr/>
        <a:lstStyle/>
        <a:p>
          <a:pPr>
            <a:lnSpc>
              <a:spcPct val="100000"/>
            </a:lnSpc>
          </a:pPr>
          <a:r>
            <a:rPr lang="en-US" b="0" i="0"/>
            <a:t>Mathematical model provided; intercept may not be statistically significant.</a:t>
          </a:r>
          <a:endParaRPr lang="en-US"/>
        </a:p>
      </dgm:t>
    </dgm:pt>
    <dgm:pt modelId="{5C45169C-0EB1-4AE3-8E80-28BFB1E3EC55}" type="parTrans" cxnId="{3CB723DE-7B6B-464C-BF0A-985E2FF5C199}">
      <dgm:prSet/>
      <dgm:spPr/>
      <dgm:t>
        <a:bodyPr/>
        <a:lstStyle/>
        <a:p>
          <a:endParaRPr lang="en-US"/>
        </a:p>
      </dgm:t>
    </dgm:pt>
    <dgm:pt modelId="{AA68E4FA-A17A-4721-A954-C131A0859BEB}" type="sibTrans" cxnId="{3CB723DE-7B6B-464C-BF0A-985E2FF5C199}">
      <dgm:prSet/>
      <dgm:spPr/>
      <dgm:t>
        <a:bodyPr/>
        <a:lstStyle/>
        <a:p>
          <a:endParaRPr lang="en-US"/>
        </a:p>
      </dgm:t>
    </dgm:pt>
    <dgm:pt modelId="{A90878A1-06A8-42A7-A2A0-6E6AADBCD08D}">
      <dgm:prSet/>
      <dgm:spPr/>
      <dgm:t>
        <a:bodyPr/>
        <a:lstStyle/>
        <a:p>
          <a:pPr>
            <a:lnSpc>
              <a:spcPct val="100000"/>
            </a:lnSpc>
            <a:defRPr b="1"/>
          </a:pPr>
          <a:r>
            <a:rPr lang="en-US" b="1" i="0" dirty="0"/>
            <a:t>Subscribers vs. Yearly Earnings</a:t>
          </a:r>
          <a:endParaRPr lang="en-US" dirty="0"/>
        </a:p>
      </dgm:t>
    </dgm:pt>
    <dgm:pt modelId="{7A96316D-F091-420D-898C-C311AD151860}" type="parTrans" cxnId="{47FDEF3A-3D02-4D75-8A07-8C8E4036F531}">
      <dgm:prSet/>
      <dgm:spPr/>
      <dgm:t>
        <a:bodyPr/>
        <a:lstStyle/>
        <a:p>
          <a:endParaRPr lang="en-US"/>
        </a:p>
      </dgm:t>
    </dgm:pt>
    <dgm:pt modelId="{CC51C9E4-844F-48BD-8362-3FAD9B6135FD}" type="sibTrans" cxnId="{47FDEF3A-3D02-4D75-8A07-8C8E4036F531}">
      <dgm:prSet/>
      <dgm:spPr/>
      <dgm:t>
        <a:bodyPr/>
        <a:lstStyle/>
        <a:p>
          <a:endParaRPr lang="en-US"/>
        </a:p>
      </dgm:t>
    </dgm:pt>
    <dgm:pt modelId="{46B56C10-7BE4-4BF2-8B8A-95739FAE8294}">
      <dgm:prSet/>
      <dgm:spPr/>
      <dgm:t>
        <a:bodyPr/>
        <a:lstStyle/>
        <a:p>
          <a:pPr>
            <a:lnSpc>
              <a:spcPct val="100000"/>
            </a:lnSpc>
          </a:pPr>
          <a:r>
            <a:rPr lang="en-US" b="0" i="0" dirty="0"/>
            <a:t>A strong positive correlation was noted between subscribers and the estimated highest yearly earnings.</a:t>
          </a:r>
          <a:endParaRPr lang="en-US" dirty="0"/>
        </a:p>
      </dgm:t>
    </dgm:pt>
    <dgm:pt modelId="{E98EB2DE-4EE0-4CD7-847C-1264FDB25254}" type="parTrans" cxnId="{F57D2966-991A-4332-B67F-56A899C28B50}">
      <dgm:prSet/>
      <dgm:spPr/>
      <dgm:t>
        <a:bodyPr/>
        <a:lstStyle/>
        <a:p>
          <a:endParaRPr lang="en-US"/>
        </a:p>
      </dgm:t>
    </dgm:pt>
    <dgm:pt modelId="{0B072B32-A1BA-47C8-809C-D688C9463194}" type="sibTrans" cxnId="{F57D2966-991A-4332-B67F-56A899C28B50}">
      <dgm:prSet/>
      <dgm:spPr/>
      <dgm:t>
        <a:bodyPr/>
        <a:lstStyle/>
        <a:p>
          <a:endParaRPr lang="en-US"/>
        </a:p>
      </dgm:t>
    </dgm:pt>
    <dgm:pt modelId="{027996D5-6C27-4400-A3E6-5786CBDC70C4}">
      <dgm:prSet/>
      <dgm:spPr/>
      <dgm:t>
        <a:bodyPr/>
        <a:lstStyle/>
        <a:p>
          <a:pPr>
            <a:lnSpc>
              <a:spcPct val="100000"/>
            </a:lnSpc>
          </a:pPr>
          <a:r>
            <a:rPr lang="en-US" b="0" i="0" dirty="0"/>
            <a:t>Channels with more subscribers have higher earning potential.</a:t>
          </a:r>
          <a:endParaRPr lang="en-US" dirty="0"/>
        </a:p>
      </dgm:t>
    </dgm:pt>
    <dgm:pt modelId="{A99E4EE4-F211-4C40-8A25-9F5A97DCA1A4}" type="parTrans" cxnId="{45E2F428-0ED1-4474-91F8-41735A1B1AB2}">
      <dgm:prSet/>
      <dgm:spPr/>
      <dgm:t>
        <a:bodyPr/>
        <a:lstStyle/>
        <a:p>
          <a:endParaRPr lang="en-US"/>
        </a:p>
      </dgm:t>
    </dgm:pt>
    <dgm:pt modelId="{C02C3C60-348F-42DD-A0A7-299FD198F50B}" type="sibTrans" cxnId="{45E2F428-0ED1-4474-91F8-41735A1B1AB2}">
      <dgm:prSet/>
      <dgm:spPr/>
      <dgm:t>
        <a:bodyPr/>
        <a:lstStyle/>
        <a:p>
          <a:endParaRPr lang="en-US"/>
        </a:p>
      </dgm:t>
    </dgm:pt>
    <dgm:pt modelId="{4678A6C5-028A-47F8-BCA7-2E568746AAB1}">
      <dgm:prSet/>
      <dgm:spPr/>
      <dgm:t>
        <a:bodyPr/>
        <a:lstStyle/>
        <a:p>
          <a:pPr>
            <a:lnSpc>
              <a:spcPct val="100000"/>
            </a:lnSpc>
          </a:pPr>
          <a:r>
            <a:rPr lang="en-US" b="0" i="0" dirty="0"/>
            <a:t>Model includes a mathematical equation, with the intercept (earnings at zero subscribers) potentially insignificant.</a:t>
          </a:r>
          <a:endParaRPr lang="en-US" dirty="0"/>
        </a:p>
      </dgm:t>
    </dgm:pt>
    <dgm:pt modelId="{6E7CF763-2C24-4907-8F78-509632BA34CF}" type="parTrans" cxnId="{C17A92C6-4D5B-4ED0-AF27-14442DA7E7BE}">
      <dgm:prSet/>
      <dgm:spPr/>
      <dgm:t>
        <a:bodyPr/>
        <a:lstStyle/>
        <a:p>
          <a:endParaRPr lang="en-US"/>
        </a:p>
      </dgm:t>
    </dgm:pt>
    <dgm:pt modelId="{8D9AF98D-7550-4F9C-AC17-487BD8B2673D}" type="sibTrans" cxnId="{C17A92C6-4D5B-4ED0-AF27-14442DA7E7BE}">
      <dgm:prSet/>
      <dgm:spPr/>
      <dgm:t>
        <a:bodyPr/>
        <a:lstStyle/>
        <a:p>
          <a:endParaRPr lang="en-US"/>
        </a:p>
      </dgm:t>
    </dgm:pt>
    <dgm:pt modelId="{9369D957-6B38-4F7E-9DF5-6145B1FED29C}">
      <dgm:prSet/>
      <dgm:spPr/>
      <dgm:t>
        <a:bodyPr/>
        <a:lstStyle/>
        <a:p>
          <a:pPr>
            <a:lnSpc>
              <a:spcPct val="100000"/>
            </a:lnSpc>
            <a:defRPr b="1"/>
          </a:pPr>
          <a:r>
            <a:rPr lang="en-US" b="1" i="0" dirty="0"/>
            <a:t>Subscribers vs. Uploads</a:t>
          </a:r>
          <a:endParaRPr lang="en-US" dirty="0"/>
        </a:p>
      </dgm:t>
    </dgm:pt>
    <dgm:pt modelId="{662709DE-FF2F-474D-93C6-9E60E9C5776D}" type="parTrans" cxnId="{7C71F684-0233-4CB5-95F5-5079823BC496}">
      <dgm:prSet/>
      <dgm:spPr/>
      <dgm:t>
        <a:bodyPr/>
        <a:lstStyle/>
        <a:p>
          <a:endParaRPr lang="en-US"/>
        </a:p>
      </dgm:t>
    </dgm:pt>
    <dgm:pt modelId="{25F36D57-DF57-4A56-9BFB-95F9AEB0016F}" type="sibTrans" cxnId="{7C71F684-0233-4CB5-95F5-5079823BC496}">
      <dgm:prSet/>
      <dgm:spPr/>
      <dgm:t>
        <a:bodyPr/>
        <a:lstStyle/>
        <a:p>
          <a:endParaRPr lang="en-US"/>
        </a:p>
      </dgm:t>
    </dgm:pt>
    <dgm:pt modelId="{30702844-00F2-4E0C-B454-1E1AC84B6AF2}">
      <dgm:prSet/>
      <dgm:spPr/>
      <dgm:t>
        <a:bodyPr/>
        <a:lstStyle/>
        <a:p>
          <a:pPr>
            <a:lnSpc>
              <a:spcPct val="100000"/>
            </a:lnSpc>
          </a:pPr>
          <a:r>
            <a:rPr lang="en-US" b="0" i="0"/>
            <a:t>Positive but weaker correlation compared to views and earnings.</a:t>
          </a:r>
          <a:endParaRPr lang="en-US"/>
        </a:p>
      </dgm:t>
    </dgm:pt>
    <dgm:pt modelId="{3AA4C6C9-53DA-4DFE-83AD-FCCC42278EB3}" type="parTrans" cxnId="{FE1F9242-0284-4C80-A9EA-B7246EC92304}">
      <dgm:prSet/>
      <dgm:spPr/>
      <dgm:t>
        <a:bodyPr/>
        <a:lstStyle/>
        <a:p>
          <a:endParaRPr lang="en-US"/>
        </a:p>
      </dgm:t>
    </dgm:pt>
    <dgm:pt modelId="{C7623C6C-1E39-403F-9B54-B063EA794927}" type="sibTrans" cxnId="{FE1F9242-0284-4C80-A9EA-B7246EC92304}">
      <dgm:prSet/>
      <dgm:spPr/>
      <dgm:t>
        <a:bodyPr/>
        <a:lstStyle/>
        <a:p>
          <a:endParaRPr lang="en-US"/>
        </a:p>
      </dgm:t>
    </dgm:pt>
    <dgm:pt modelId="{B24AFD24-EB41-4EEA-AF11-225B86B0D719}">
      <dgm:prSet/>
      <dgm:spPr/>
      <dgm:t>
        <a:bodyPr/>
        <a:lstStyle/>
        <a:p>
          <a:pPr>
            <a:lnSpc>
              <a:spcPct val="100000"/>
            </a:lnSpc>
          </a:pPr>
          <a:r>
            <a:rPr lang="en-US" b="0" i="0" dirty="0"/>
            <a:t>P-value: 0.0284, indicates a statistically significant but weak correlation.</a:t>
          </a:r>
          <a:endParaRPr lang="en-US" dirty="0"/>
        </a:p>
      </dgm:t>
    </dgm:pt>
    <dgm:pt modelId="{63BEA935-B4F4-4772-911B-02E663E7AEAB}" type="parTrans" cxnId="{40E58B04-6A22-4BFB-B639-C554D6437628}">
      <dgm:prSet/>
      <dgm:spPr/>
      <dgm:t>
        <a:bodyPr/>
        <a:lstStyle/>
        <a:p>
          <a:endParaRPr lang="en-US"/>
        </a:p>
      </dgm:t>
    </dgm:pt>
    <dgm:pt modelId="{0CF6B18C-CF34-4D30-83DD-BE129880944D}" type="sibTrans" cxnId="{40E58B04-6A22-4BFB-B639-C554D6437628}">
      <dgm:prSet/>
      <dgm:spPr/>
      <dgm:t>
        <a:bodyPr/>
        <a:lstStyle/>
        <a:p>
          <a:endParaRPr lang="en-US"/>
        </a:p>
      </dgm:t>
    </dgm:pt>
    <dgm:pt modelId="{6C320C55-1FE1-4CBC-97E4-02E9B8C154B1}">
      <dgm:prSet/>
      <dgm:spPr/>
      <dgm:t>
        <a:bodyPr/>
        <a:lstStyle/>
        <a:p>
          <a:pPr>
            <a:lnSpc>
              <a:spcPct val="100000"/>
            </a:lnSpc>
          </a:pPr>
          <a:r>
            <a:rPr lang="en-US" b="0" i="0" dirty="0"/>
            <a:t>R-Squared: 0.2524, suggests 25.24% of subscriber variation is explained by uploads, with other factors influencing the remaining 74.76%.</a:t>
          </a:r>
          <a:endParaRPr lang="en-US" dirty="0"/>
        </a:p>
      </dgm:t>
    </dgm:pt>
    <dgm:pt modelId="{03E47420-2DE0-4F17-A3D8-AF4C6F9C2B71}" type="parTrans" cxnId="{D4817DAA-1C0E-43B2-97AB-7D8B558BCBAF}">
      <dgm:prSet/>
      <dgm:spPr/>
      <dgm:t>
        <a:bodyPr/>
        <a:lstStyle/>
        <a:p>
          <a:endParaRPr lang="en-US"/>
        </a:p>
      </dgm:t>
    </dgm:pt>
    <dgm:pt modelId="{786671DC-E8A0-4CA1-98C8-13BD8FF81B43}" type="sibTrans" cxnId="{D4817DAA-1C0E-43B2-97AB-7D8B558BCBAF}">
      <dgm:prSet/>
      <dgm:spPr/>
      <dgm:t>
        <a:bodyPr/>
        <a:lstStyle/>
        <a:p>
          <a:endParaRPr lang="en-US"/>
        </a:p>
      </dgm:t>
    </dgm:pt>
    <dgm:pt modelId="{3168F4B2-3CB7-469E-BCB6-C7E6740EC34C}" type="pres">
      <dgm:prSet presAssocID="{6D9834FF-871A-40B4-9DEE-75DBE0FF2AD1}" presName="Name0" presStyleCnt="0">
        <dgm:presLayoutVars>
          <dgm:dir/>
          <dgm:animLvl val="lvl"/>
          <dgm:resizeHandles val="exact"/>
        </dgm:presLayoutVars>
      </dgm:prSet>
      <dgm:spPr/>
    </dgm:pt>
    <dgm:pt modelId="{D4E01C1C-D7AB-414B-A699-6DC813D26C0A}" type="pres">
      <dgm:prSet presAssocID="{2DC99EB9-8FA1-4B37-963F-1F3770CA9D6A}" presName="composite" presStyleCnt="0"/>
      <dgm:spPr/>
    </dgm:pt>
    <dgm:pt modelId="{0C8E8802-48DA-40A2-A477-3B5218A333A5}" type="pres">
      <dgm:prSet presAssocID="{2DC99EB9-8FA1-4B37-963F-1F3770CA9D6A}" presName="parTx" presStyleLbl="alignNode1" presStyleIdx="0" presStyleCnt="4">
        <dgm:presLayoutVars>
          <dgm:chMax val="0"/>
          <dgm:chPref val="0"/>
          <dgm:bulletEnabled val="1"/>
        </dgm:presLayoutVars>
      </dgm:prSet>
      <dgm:spPr/>
    </dgm:pt>
    <dgm:pt modelId="{ED87703C-6F06-4942-8026-3CCECF205B46}" type="pres">
      <dgm:prSet presAssocID="{2DC99EB9-8FA1-4B37-963F-1F3770CA9D6A}" presName="desTx" presStyleLbl="alignAccFollowNode1" presStyleIdx="0" presStyleCnt="4">
        <dgm:presLayoutVars>
          <dgm:bulletEnabled val="1"/>
        </dgm:presLayoutVars>
      </dgm:prSet>
      <dgm:spPr/>
    </dgm:pt>
    <dgm:pt modelId="{31692E90-6AAA-4DCC-A3EB-7357C84BE49F}" type="pres">
      <dgm:prSet presAssocID="{F168D0C9-BD8C-4B34-9290-DC047A7A2FAD}" presName="space" presStyleCnt="0"/>
      <dgm:spPr/>
    </dgm:pt>
    <dgm:pt modelId="{0B8F6661-C284-4719-AF57-BC64D2617578}" type="pres">
      <dgm:prSet presAssocID="{CB328F42-26B7-40E9-8A8F-CF2286CBC076}" presName="composite" presStyleCnt="0"/>
      <dgm:spPr/>
    </dgm:pt>
    <dgm:pt modelId="{6FC2A910-3833-49E6-89AE-289A658CE293}" type="pres">
      <dgm:prSet presAssocID="{CB328F42-26B7-40E9-8A8F-CF2286CBC076}" presName="parTx" presStyleLbl="alignNode1" presStyleIdx="1" presStyleCnt="4">
        <dgm:presLayoutVars>
          <dgm:chMax val="0"/>
          <dgm:chPref val="0"/>
          <dgm:bulletEnabled val="1"/>
        </dgm:presLayoutVars>
      </dgm:prSet>
      <dgm:spPr/>
    </dgm:pt>
    <dgm:pt modelId="{11DC393F-E91C-4FD1-8BD6-83E15823F42F}" type="pres">
      <dgm:prSet presAssocID="{CB328F42-26B7-40E9-8A8F-CF2286CBC076}" presName="desTx" presStyleLbl="alignAccFollowNode1" presStyleIdx="1" presStyleCnt="4">
        <dgm:presLayoutVars>
          <dgm:bulletEnabled val="1"/>
        </dgm:presLayoutVars>
      </dgm:prSet>
      <dgm:spPr/>
    </dgm:pt>
    <dgm:pt modelId="{CA58E06B-FC0A-4BE6-9F7F-0378AF842BDE}" type="pres">
      <dgm:prSet presAssocID="{FFEC32A5-D921-47EC-8941-BEE88A28863E}" presName="space" presStyleCnt="0"/>
      <dgm:spPr/>
    </dgm:pt>
    <dgm:pt modelId="{73C09838-B868-4925-A590-3878F08C5A8E}" type="pres">
      <dgm:prSet presAssocID="{A90878A1-06A8-42A7-A2A0-6E6AADBCD08D}" presName="composite" presStyleCnt="0"/>
      <dgm:spPr/>
    </dgm:pt>
    <dgm:pt modelId="{BB5FECAD-69A7-4F3B-9B0F-D5D2072462E5}" type="pres">
      <dgm:prSet presAssocID="{A90878A1-06A8-42A7-A2A0-6E6AADBCD08D}" presName="parTx" presStyleLbl="alignNode1" presStyleIdx="2" presStyleCnt="4">
        <dgm:presLayoutVars>
          <dgm:chMax val="0"/>
          <dgm:chPref val="0"/>
          <dgm:bulletEnabled val="1"/>
        </dgm:presLayoutVars>
      </dgm:prSet>
      <dgm:spPr/>
    </dgm:pt>
    <dgm:pt modelId="{837667C9-B081-42E5-9DC1-87D0ABD47C13}" type="pres">
      <dgm:prSet presAssocID="{A90878A1-06A8-42A7-A2A0-6E6AADBCD08D}" presName="desTx" presStyleLbl="alignAccFollowNode1" presStyleIdx="2" presStyleCnt="4">
        <dgm:presLayoutVars>
          <dgm:bulletEnabled val="1"/>
        </dgm:presLayoutVars>
      </dgm:prSet>
      <dgm:spPr/>
    </dgm:pt>
    <dgm:pt modelId="{08B089E8-4696-4657-9CC1-B15AE0BD5336}" type="pres">
      <dgm:prSet presAssocID="{CC51C9E4-844F-48BD-8362-3FAD9B6135FD}" presName="space" presStyleCnt="0"/>
      <dgm:spPr/>
    </dgm:pt>
    <dgm:pt modelId="{DEB81B46-3AA7-4BDD-80BD-76D2A84837ED}" type="pres">
      <dgm:prSet presAssocID="{9369D957-6B38-4F7E-9DF5-6145B1FED29C}" presName="composite" presStyleCnt="0"/>
      <dgm:spPr/>
    </dgm:pt>
    <dgm:pt modelId="{2FA2A37D-7AE9-4B86-8E1C-082A1691399F}" type="pres">
      <dgm:prSet presAssocID="{9369D957-6B38-4F7E-9DF5-6145B1FED29C}" presName="parTx" presStyleLbl="alignNode1" presStyleIdx="3" presStyleCnt="4">
        <dgm:presLayoutVars>
          <dgm:chMax val="0"/>
          <dgm:chPref val="0"/>
          <dgm:bulletEnabled val="1"/>
        </dgm:presLayoutVars>
      </dgm:prSet>
      <dgm:spPr/>
    </dgm:pt>
    <dgm:pt modelId="{E742055C-B8D6-48F1-80DC-AAE099E050E8}" type="pres">
      <dgm:prSet presAssocID="{9369D957-6B38-4F7E-9DF5-6145B1FED29C}" presName="desTx" presStyleLbl="alignAccFollowNode1" presStyleIdx="3" presStyleCnt="4">
        <dgm:presLayoutVars>
          <dgm:bulletEnabled val="1"/>
        </dgm:presLayoutVars>
      </dgm:prSet>
      <dgm:spPr/>
    </dgm:pt>
  </dgm:ptLst>
  <dgm:cxnLst>
    <dgm:cxn modelId="{40E58B04-6A22-4BFB-B639-C554D6437628}" srcId="{9369D957-6B38-4F7E-9DF5-6145B1FED29C}" destId="{B24AFD24-EB41-4EEA-AF11-225B86B0D719}" srcOrd="1" destOrd="0" parTransId="{63BEA935-B4F4-4772-911B-02E663E7AEAB}" sibTransId="{0CF6B18C-CF34-4D30-83DD-BE129880944D}"/>
    <dgm:cxn modelId="{83CDE606-3AE3-4A31-9A83-0BEDED69AA59}" type="presOf" srcId="{A90878A1-06A8-42A7-A2A0-6E6AADBCD08D}" destId="{BB5FECAD-69A7-4F3B-9B0F-D5D2072462E5}" srcOrd="0" destOrd="0" presId="urn:microsoft.com/office/officeart/2005/8/layout/hList1"/>
    <dgm:cxn modelId="{416CFE12-DE47-4CEE-A198-53F94FECD978}" type="presOf" srcId="{CA0D98F2-07EC-4132-A244-17459D287915}" destId="{ED87703C-6F06-4942-8026-3CCECF205B46}" srcOrd="0" destOrd="0" presId="urn:microsoft.com/office/officeart/2005/8/layout/hList1"/>
    <dgm:cxn modelId="{38189A1B-7744-4131-B3B5-81E52DAEE08E}" type="presOf" srcId="{027996D5-6C27-4400-A3E6-5786CBDC70C4}" destId="{837667C9-B081-42E5-9DC1-87D0ABD47C13}" srcOrd="0" destOrd="1" presId="urn:microsoft.com/office/officeart/2005/8/layout/hList1"/>
    <dgm:cxn modelId="{D93CF223-85B1-4945-BB61-6A9E9CF63B92}" type="presOf" srcId="{7C387960-F060-4E9C-B80F-DB460E4A006E}" destId="{ED87703C-6F06-4942-8026-3CCECF205B46}" srcOrd="0" destOrd="1" presId="urn:microsoft.com/office/officeart/2005/8/layout/hList1"/>
    <dgm:cxn modelId="{B7C1F726-28C8-4229-B361-E5EA91252280}" type="presOf" srcId="{9369D957-6B38-4F7E-9DF5-6145B1FED29C}" destId="{2FA2A37D-7AE9-4B86-8E1C-082A1691399F}" srcOrd="0" destOrd="0" presId="urn:microsoft.com/office/officeart/2005/8/layout/hList1"/>
    <dgm:cxn modelId="{45E2F428-0ED1-4474-91F8-41735A1B1AB2}" srcId="{A90878A1-06A8-42A7-A2A0-6E6AADBCD08D}" destId="{027996D5-6C27-4400-A3E6-5786CBDC70C4}" srcOrd="1" destOrd="0" parTransId="{A99E4EE4-F211-4C40-8A25-9F5A97DCA1A4}" sibTransId="{C02C3C60-348F-42DD-A0A7-299FD198F50B}"/>
    <dgm:cxn modelId="{FEF12529-013A-4078-B2FF-096E515B120D}" type="presOf" srcId="{4678A6C5-028A-47F8-BCA7-2E568746AAB1}" destId="{837667C9-B081-42E5-9DC1-87D0ABD47C13}" srcOrd="0" destOrd="2" presId="urn:microsoft.com/office/officeart/2005/8/layout/hList1"/>
    <dgm:cxn modelId="{0BEE1D30-0927-45F6-B059-A1519431306A}" type="presOf" srcId="{6D9834FF-871A-40B4-9DEE-75DBE0FF2AD1}" destId="{3168F4B2-3CB7-469E-BCB6-C7E6740EC34C}" srcOrd="0" destOrd="0" presId="urn:microsoft.com/office/officeart/2005/8/layout/hList1"/>
    <dgm:cxn modelId="{20CB6631-5263-4ABA-8865-8A5F7A06BC35}" type="presOf" srcId="{B6CB36FF-A63F-4D91-8D3E-57DA2D9B49DD}" destId="{11DC393F-E91C-4FD1-8BD6-83E15823F42F}" srcOrd="0" destOrd="0" presId="urn:microsoft.com/office/officeart/2005/8/layout/hList1"/>
    <dgm:cxn modelId="{7E5F9A37-C11E-4E74-B3B7-44D3CF1B4E34}" type="presOf" srcId="{6C320C55-1FE1-4CBC-97E4-02E9B8C154B1}" destId="{E742055C-B8D6-48F1-80DC-AAE099E050E8}" srcOrd="0" destOrd="2" presId="urn:microsoft.com/office/officeart/2005/8/layout/hList1"/>
    <dgm:cxn modelId="{47FDEF3A-3D02-4D75-8A07-8C8E4036F531}" srcId="{6D9834FF-871A-40B4-9DEE-75DBE0FF2AD1}" destId="{A90878A1-06A8-42A7-A2A0-6E6AADBCD08D}" srcOrd="2" destOrd="0" parTransId="{7A96316D-F091-420D-898C-C311AD151860}" sibTransId="{CC51C9E4-844F-48BD-8362-3FAD9B6135FD}"/>
    <dgm:cxn modelId="{C7E5E65B-05BF-4717-8E97-20B8161A2362}" srcId="{2DC99EB9-8FA1-4B37-963F-1F3770CA9D6A}" destId="{CA0D98F2-07EC-4132-A244-17459D287915}" srcOrd="0" destOrd="0" parTransId="{DF3EF7ED-0279-426B-A84B-D89977041E24}" sibTransId="{8A072075-CE07-4460-AE5F-46595173E7C4}"/>
    <dgm:cxn modelId="{FE1F9242-0284-4C80-A9EA-B7246EC92304}" srcId="{9369D957-6B38-4F7E-9DF5-6145B1FED29C}" destId="{30702844-00F2-4E0C-B454-1E1AC84B6AF2}" srcOrd="0" destOrd="0" parTransId="{3AA4C6C9-53DA-4DFE-83AD-FCCC42278EB3}" sibTransId="{C7623C6C-1E39-403F-9B54-B063EA794927}"/>
    <dgm:cxn modelId="{F57D2966-991A-4332-B67F-56A899C28B50}" srcId="{A90878A1-06A8-42A7-A2A0-6E6AADBCD08D}" destId="{46B56C10-7BE4-4BF2-8B8A-95739FAE8294}" srcOrd="0" destOrd="0" parTransId="{E98EB2DE-4EE0-4CD7-847C-1264FDB25254}" sibTransId="{0B072B32-A1BA-47C8-809C-D688C9463194}"/>
    <dgm:cxn modelId="{47919970-CB33-43FC-BCA4-D7A113C51AD0}" type="presOf" srcId="{CB328F42-26B7-40E9-8A8F-CF2286CBC076}" destId="{6FC2A910-3833-49E6-89AE-289A658CE293}" srcOrd="0" destOrd="0" presId="urn:microsoft.com/office/officeart/2005/8/layout/hList1"/>
    <dgm:cxn modelId="{7C71F684-0233-4CB5-95F5-5079823BC496}" srcId="{6D9834FF-871A-40B4-9DEE-75DBE0FF2AD1}" destId="{9369D957-6B38-4F7E-9DF5-6145B1FED29C}" srcOrd="3" destOrd="0" parTransId="{662709DE-FF2F-474D-93C6-9E60E9C5776D}" sibTransId="{25F36D57-DF57-4A56-9BFB-95F9AEB0016F}"/>
    <dgm:cxn modelId="{0F837E8A-3B1E-4CDF-A26E-457845DA180C}" srcId="{6D9834FF-871A-40B4-9DEE-75DBE0FF2AD1}" destId="{CB328F42-26B7-40E9-8A8F-CF2286CBC076}" srcOrd="1" destOrd="0" parTransId="{7068DE28-6EBA-4087-848E-616453CDA58F}" sibTransId="{FFEC32A5-D921-47EC-8941-BEE88A28863E}"/>
    <dgm:cxn modelId="{D83DED96-A4C2-497B-99F3-3E71DF5C4589}" srcId="{6D9834FF-871A-40B4-9DEE-75DBE0FF2AD1}" destId="{2DC99EB9-8FA1-4B37-963F-1F3770CA9D6A}" srcOrd="0" destOrd="0" parTransId="{69F4ECDC-5FDC-47B2-BB45-6EC0C557488C}" sibTransId="{F168D0C9-BD8C-4B34-9290-DC047A7A2FAD}"/>
    <dgm:cxn modelId="{9A513CA1-3E52-4D31-839E-7AB9DE8D8FFE}" srcId="{2DC99EB9-8FA1-4B37-963F-1F3770CA9D6A}" destId="{7C387960-F060-4E9C-B80F-DB460E4A006E}" srcOrd="1" destOrd="0" parTransId="{0540D147-D012-4A95-8F1C-2984611F4DAF}" sibTransId="{FDD5763C-09C0-473E-A99D-0D201DE54D49}"/>
    <dgm:cxn modelId="{D4817DAA-1C0E-43B2-97AB-7D8B558BCBAF}" srcId="{9369D957-6B38-4F7E-9DF5-6145B1FED29C}" destId="{6C320C55-1FE1-4CBC-97E4-02E9B8C154B1}" srcOrd="2" destOrd="0" parTransId="{03E47420-2DE0-4F17-A3D8-AF4C6F9C2B71}" sibTransId="{786671DC-E8A0-4CA1-98C8-13BD8FF81B43}"/>
    <dgm:cxn modelId="{01E75FAC-BAF5-4508-BB12-604646C79307}" type="presOf" srcId="{30702844-00F2-4E0C-B454-1E1AC84B6AF2}" destId="{E742055C-B8D6-48F1-80DC-AAE099E050E8}" srcOrd="0" destOrd="0" presId="urn:microsoft.com/office/officeart/2005/8/layout/hList1"/>
    <dgm:cxn modelId="{75873BB7-318E-4B1A-BCFD-4E75CE6F58DB}" type="presOf" srcId="{E7545B77-979B-4996-B5BB-2618AB52E354}" destId="{11DC393F-E91C-4FD1-8BD6-83E15823F42F}" srcOrd="0" destOrd="1" presId="urn:microsoft.com/office/officeart/2005/8/layout/hList1"/>
    <dgm:cxn modelId="{7EE9E8BA-9575-4F4D-8D50-F3B0580CB335}" srcId="{CB328F42-26B7-40E9-8A8F-CF2286CBC076}" destId="{E7545B77-979B-4996-B5BB-2618AB52E354}" srcOrd="1" destOrd="0" parTransId="{A39E69C0-6211-4666-9A29-DBF3621B4773}" sibTransId="{5C416C66-B2B8-401B-A724-85686F96472E}"/>
    <dgm:cxn modelId="{C17A92C6-4D5B-4ED0-AF27-14442DA7E7BE}" srcId="{A90878A1-06A8-42A7-A2A0-6E6AADBCD08D}" destId="{4678A6C5-028A-47F8-BCA7-2E568746AAB1}" srcOrd="2" destOrd="0" parTransId="{6E7CF763-2C24-4907-8F78-509632BA34CF}" sibTransId="{8D9AF98D-7550-4F9C-AC17-487BD8B2673D}"/>
    <dgm:cxn modelId="{885664D4-7363-4E80-860C-CC74FA3F1EEB}" type="presOf" srcId="{2DC99EB9-8FA1-4B37-963F-1F3770CA9D6A}" destId="{0C8E8802-48DA-40A2-A477-3B5218A333A5}" srcOrd="0" destOrd="0" presId="urn:microsoft.com/office/officeart/2005/8/layout/hList1"/>
    <dgm:cxn modelId="{AEB681DA-28B2-4BD2-AEE6-99E1A2CCEFA1}" type="presOf" srcId="{46B56C10-7BE4-4BF2-8B8A-95739FAE8294}" destId="{837667C9-B081-42E5-9DC1-87D0ABD47C13}" srcOrd="0" destOrd="0" presId="urn:microsoft.com/office/officeart/2005/8/layout/hList1"/>
    <dgm:cxn modelId="{3CB723DE-7B6B-464C-BF0A-985E2FF5C199}" srcId="{CB328F42-26B7-40E9-8A8F-CF2286CBC076}" destId="{5BA8A9B7-B29D-4DFF-AEBD-BF4AE7BBD276}" srcOrd="2" destOrd="0" parTransId="{5C45169C-0EB1-4AE3-8E80-28BFB1E3EC55}" sibTransId="{AA68E4FA-A17A-4721-A954-C131A0859BEB}"/>
    <dgm:cxn modelId="{CD7C47E3-B1A1-4C9F-8294-4AB9D867C90C}" type="presOf" srcId="{5BA8A9B7-B29D-4DFF-AEBD-BF4AE7BBD276}" destId="{11DC393F-E91C-4FD1-8BD6-83E15823F42F}" srcOrd="0" destOrd="2" presId="urn:microsoft.com/office/officeart/2005/8/layout/hList1"/>
    <dgm:cxn modelId="{A2D366EC-E219-4A5F-996A-9A1FF5C1179D}" srcId="{CB328F42-26B7-40E9-8A8F-CF2286CBC076}" destId="{B6CB36FF-A63F-4D91-8D3E-57DA2D9B49DD}" srcOrd="0" destOrd="0" parTransId="{3B70A9E4-8348-4AFE-BD47-7359AF3632CB}" sibTransId="{8E49E40E-A23A-4337-B46A-B46A8B1BCB8A}"/>
    <dgm:cxn modelId="{478E18F2-556F-4AD3-992B-0D8AA69FA70E}" type="presOf" srcId="{B24AFD24-EB41-4EEA-AF11-225B86B0D719}" destId="{E742055C-B8D6-48F1-80DC-AAE099E050E8}" srcOrd="0" destOrd="1" presId="urn:microsoft.com/office/officeart/2005/8/layout/hList1"/>
    <dgm:cxn modelId="{E33714B2-98CF-4428-8B81-7868497306F6}" type="presParOf" srcId="{3168F4B2-3CB7-469E-BCB6-C7E6740EC34C}" destId="{D4E01C1C-D7AB-414B-A699-6DC813D26C0A}" srcOrd="0" destOrd="0" presId="urn:microsoft.com/office/officeart/2005/8/layout/hList1"/>
    <dgm:cxn modelId="{011BED84-836C-4A9C-9C37-476864ADE642}" type="presParOf" srcId="{D4E01C1C-D7AB-414B-A699-6DC813D26C0A}" destId="{0C8E8802-48DA-40A2-A477-3B5218A333A5}" srcOrd="0" destOrd="0" presId="urn:microsoft.com/office/officeart/2005/8/layout/hList1"/>
    <dgm:cxn modelId="{64F5779E-14CE-4EB8-B196-F245552AC48E}" type="presParOf" srcId="{D4E01C1C-D7AB-414B-A699-6DC813D26C0A}" destId="{ED87703C-6F06-4942-8026-3CCECF205B46}" srcOrd="1" destOrd="0" presId="urn:microsoft.com/office/officeart/2005/8/layout/hList1"/>
    <dgm:cxn modelId="{D41D7B7C-2AC0-4831-B111-117CF09F4C68}" type="presParOf" srcId="{3168F4B2-3CB7-469E-BCB6-C7E6740EC34C}" destId="{31692E90-6AAA-4DCC-A3EB-7357C84BE49F}" srcOrd="1" destOrd="0" presId="urn:microsoft.com/office/officeart/2005/8/layout/hList1"/>
    <dgm:cxn modelId="{6E88E0C8-4D73-4DBB-8024-E8A4C354963E}" type="presParOf" srcId="{3168F4B2-3CB7-469E-BCB6-C7E6740EC34C}" destId="{0B8F6661-C284-4719-AF57-BC64D2617578}" srcOrd="2" destOrd="0" presId="urn:microsoft.com/office/officeart/2005/8/layout/hList1"/>
    <dgm:cxn modelId="{178139D9-C7C7-457F-AB3D-6B4065C88F59}" type="presParOf" srcId="{0B8F6661-C284-4719-AF57-BC64D2617578}" destId="{6FC2A910-3833-49E6-89AE-289A658CE293}" srcOrd="0" destOrd="0" presId="urn:microsoft.com/office/officeart/2005/8/layout/hList1"/>
    <dgm:cxn modelId="{A7F5CE4F-BA86-474E-8C22-214411EB739E}" type="presParOf" srcId="{0B8F6661-C284-4719-AF57-BC64D2617578}" destId="{11DC393F-E91C-4FD1-8BD6-83E15823F42F}" srcOrd="1" destOrd="0" presId="urn:microsoft.com/office/officeart/2005/8/layout/hList1"/>
    <dgm:cxn modelId="{EF06543E-669E-4F6C-AD91-C1E831408962}" type="presParOf" srcId="{3168F4B2-3CB7-469E-BCB6-C7E6740EC34C}" destId="{CA58E06B-FC0A-4BE6-9F7F-0378AF842BDE}" srcOrd="3" destOrd="0" presId="urn:microsoft.com/office/officeart/2005/8/layout/hList1"/>
    <dgm:cxn modelId="{530451D9-6267-480D-B41C-F651561CFFFC}" type="presParOf" srcId="{3168F4B2-3CB7-469E-BCB6-C7E6740EC34C}" destId="{73C09838-B868-4925-A590-3878F08C5A8E}" srcOrd="4" destOrd="0" presId="urn:microsoft.com/office/officeart/2005/8/layout/hList1"/>
    <dgm:cxn modelId="{D16708F9-8455-4FF9-BDE3-D69D444902A8}" type="presParOf" srcId="{73C09838-B868-4925-A590-3878F08C5A8E}" destId="{BB5FECAD-69A7-4F3B-9B0F-D5D2072462E5}" srcOrd="0" destOrd="0" presId="urn:microsoft.com/office/officeart/2005/8/layout/hList1"/>
    <dgm:cxn modelId="{E449C3F6-8693-4011-8752-714CDD5ED49A}" type="presParOf" srcId="{73C09838-B868-4925-A590-3878F08C5A8E}" destId="{837667C9-B081-42E5-9DC1-87D0ABD47C13}" srcOrd="1" destOrd="0" presId="urn:microsoft.com/office/officeart/2005/8/layout/hList1"/>
    <dgm:cxn modelId="{5FF33166-B64F-4403-BDDF-B8B0E79118B7}" type="presParOf" srcId="{3168F4B2-3CB7-469E-BCB6-C7E6740EC34C}" destId="{08B089E8-4696-4657-9CC1-B15AE0BD5336}" srcOrd="5" destOrd="0" presId="urn:microsoft.com/office/officeart/2005/8/layout/hList1"/>
    <dgm:cxn modelId="{FB49EF90-7BF5-4F21-B2F0-EC6402770BD0}" type="presParOf" srcId="{3168F4B2-3CB7-469E-BCB6-C7E6740EC34C}" destId="{DEB81B46-3AA7-4BDD-80BD-76D2A84837ED}" srcOrd="6" destOrd="0" presId="urn:microsoft.com/office/officeart/2005/8/layout/hList1"/>
    <dgm:cxn modelId="{C427679F-D70E-4695-BE53-185B2418F698}" type="presParOf" srcId="{DEB81B46-3AA7-4BDD-80BD-76D2A84837ED}" destId="{2FA2A37D-7AE9-4B86-8E1C-082A1691399F}" srcOrd="0" destOrd="0" presId="urn:microsoft.com/office/officeart/2005/8/layout/hList1"/>
    <dgm:cxn modelId="{B838CE3E-956A-47B7-A5FC-378F0E5BF3F9}" type="presParOf" srcId="{DEB81B46-3AA7-4BDD-80BD-76D2A84837ED}" destId="{E742055C-B8D6-48F1-80DC-AAE099E050E8}"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4A9763-2B56-4139-A70B-17584EDB9B4D}" type="doc">
      <dgm:prSet loTypeId="urn:microsoft.com/office/officeart/2018/2/layout/IconLabelList" loCatId="icon" qsTypeId="urn:microsoft.com/office/officeart/2005/8/quickstyle/simple1" qsCatId="simple" csTypeId="urn:microsoft.com/office/officeart/2005/8/colors/colorful3" csCatId="colorful" phldr="1"/>
      <dgm:spPr/>
      <dgm:t>
        <a:bodyPr/>
        <a:lstStyle/>
        <a:p>
          <a:endParaRPr lang="en-US"/>
        </a:p>
      </dgm:t>
    </dgm:pt>
    <dgm:pt modelId="{FC8D0CBA-1132-402E-9023-60FD3B2B152C}">
      <dgm:prSet/>
      <dgm:spPr/>
      <dgm:t>
        <a:bodyPr/>
        <a:lstStyle/>
        <a:p>
          <a:pPr>
            <a:lnSpc>
              <a:spcPct val="100000"/>
            </a:lnSpc>
          </a:pPr>
          <a:r>
            <a:rPr lang="en-US" b="1" i="0" dirty="0"/>
            <a:t>Tertiary Education Rate:</a:t>
          </a:r>
          <a:r>
            <a:rPr lang="en-US" b="0" i="0" dirty="0"/>
            <a:t> Reflects the average percentage of tertiary-educated individuals (college or university) in the viewer locations of each channel cluster, suggesting a potentially more educated audience.</a:t>
          </a:r>
          <a:endParaRPr lang="en-US" dirty="0"/>
        </a:p>
      </dgm:t>
    </dgm:pt>
    <dgm:pt modelId="{9A336DCC-5F37-4887-B801-552A17E8034D}" type="parTrans" cxnId="{90393C11-A02B-4257-9774-0650274EFC30}">
      <dgm:prSet/>
      <dgm:spPr/>
      <dgm:t>
        <a:bodyPr/>
        <a:lstStyle/>
        <a:p>
          <a:endParaRPr lang="en-US"/>
        </a:p>
      </dgm:t>
    </dgm:pt>
    <dgm:pt modelId="{5152C26F-E9E8-40AD-B8A0-F668F2B37E55}" type="sibTrans" cxnId="{90393C11-A02B-4257-9774-0650274EFC30}">
      <dgm:prSet/>
      <dgm:spPr/>
      <dgm:t>
        <a:bodyPr/>
        <a:lstStyle/>
        <a:p>
          <a:endParaRPr lang="en-US"/>
        </a:p>
      </dgm:t>
    </dgm:pt>
    <dgm:pt modelId="{1FA21107-3317-4830-85D6-EBE37162C97A}">
      <dgm:prSet/>
      <dgm:spPr/>
      <dgm:t>
        <a:bodyPr/>
        <a:lstStyle/>
        <a:p>
          <a:pPr>
            <a:lnSpc>
              <a:spcPct val="100000"/>
            </a:lnSpc>
          </a:pPr>
          <a:r>
            <a:rPr lang="en-US" b="1" i="0"/>
            <a:t>Unemployment Rate:</a:t>
          </a:r>
          <a:r>
            <a:rPr lang="en-US" b="0" i="0"/>
            <a:t> Indicates the average unemployment rate in the channel's viewer locations, which may influence viewer's disposable income and leisure time.</a:t>
          </a:r>
          <a:endParaRPr lang="en-US"/>
        </a:p>
      </dgm:t>
    </dgm:pt>
    <dgm:pt modelId="{D6C18275-7396-4C12-A7E9-DF21F264EDBD}" type="parTrans" cxnId="{5332C765-A9A0-4B1C-A20B-C29558972DB2}">
      <dgm:prSet/>
      <dgm:spPr/>
      <dgm:t>
        <a:bodyPr/>
        <a:lstStyle/>
        <a:p>
          <a:endParaRPr lang="en-US"/>
        </a:p>
      </dgm:t>
    </dgm:pt>
    <dgm:pt modelId="{1EF5F041-5D65-4341-BF98-334ACACB5717}" type="sibTrans" cxnId="{5332C765-A9A0-4B1C-A20B-C29558972DB2}">
      <dgm:prSet/>
      <dgm:spPr/>
      <dgm:t>
        <a:bodyPr/>
        <a:lstStyle/>
        <a:p>
          <a:endParaRPr lang="en-US"/>
        </a:p>
      </dgm:t>
    </dgm:pt>
    <dgm:pt modelId="{6DEAB32E-B87B-411B-9AA4-F1E53FC8A575}">
      <dgm:prSet/>
      <dgm:spPr/>
      <dgm:t>
        <a:bodyPr/>
        <a:lstStyle/>
        <a:p>
          <a:pPr>
            <a:lnSpc>
              <a:spcPct val="100000"/>
            </a:lnSpc>
          </a:pPr>
          <a:r>
            <a:rPr lang="en-US" b="1" i="0" dirty="0"/>
            <a:t>Population Size:</a:t>
          </a:r>
          <a:r>
            <a:rPr lang="en-US" b="0" i="0" dirty="0"/>
            <a:t> This shows the average population in the viewer locations, providing insight into the potential reach of channels in each cluster.</a:t>
          </a:r>
          <a:endParaRPr lang="en-US" dirty="0"/>
        </a:p>
      </dgm:t>
    </dgm:pt>
    <dgm:pt modelId="{F5B6B484-78B3-482E-86BC-18EF08B6BFB6}" type="parTrans" cxnId="{F8671ABB-BBC4-4227-9B94-99EAECF009FD}">
      <dgm:prSet/>
      <dgm:spPr/>
      <dgm:t>
        <a:bodyPr/>
        <a:lstStyle/>
        <a:p>
          <a:endParaRPr lang="en-US"/>
        </a:p>
      </dgm:t>
    </dgm:pt>
    <dgm:pt modelId="{53A41264-8705-434D-B785-38F8369EB63C}" type="sibTrans" cxnId="{F8671ABB-BBC4-4227-9B94-99EAECF009FD}">
      <dgm:prSet/>
      <dgm:spPr/>
      <dgm:t>
        <a:bodyPr/>
        <a:lstStyle/>
        <a:p>
          <a:endParaRPr lang="en-US"/>
        </a:p>
      </dgm:t>
    </dgm:pt>
    <dgm:pt modelId="{B5F8DC3A-1587-424E-8102-01FBF7844F75}">
      <dgm:prSet/>
      <dgm:spPr/>
      <dgm:t>
        <a:bodyPr/>
        <a:lstStyle/>
        <a:p>
          <a:pPr>
            <a:lnSpc>
              <a:spcPct val="100000"/>
            </a:lnSpc>
          </a:pPr>
          <a:r>
            <a:rPr lang="en-US" b="1" i="0" dirty="0"/>
            <a:t>Urban Population Percentage:</a:t>
          </a:r>
          <a:r>
            <a:rPr lang="en-US" b="0" i="0" dirty="0"/>
            <a:t> This represents the average proportion of the urban population in each viewer location, relevant to understanding content preferences and internet access trends.</a:t>
          </a:r>
          <a:endParaRPr lang="en-US" dirty="0"/>
        </a:p>
      </dgm:t>
    </dgm:pt>
    <dgm:pt modelId="{53B750AD-CBF1-4130-870F-50E476BE8E1D}" type="parTrans" cxnId="{8191161B-C497-4208-9AD6-EFC29291C989}">
      <dgm:prSet/>
      <dgm:spPr/>
      <dgm:t>
        <a:bodyPr/>
        <a:lstStyle/>
        <a:p>
          <a:endParaRPr lang="en-US"/>
        </a:p>
      </dgm:t>
    </dgm:pt>
    <dgm:pt modelId="{C42A2B83-C7DB-4285-B0C9-0461EDDFB83B}" type="sibTrans" cxnId="{8191161B-C497-4208-9AD6-EFC29291C989}">
      <dgm:prSet/>
      <dgm:spPr/>
      <dgm:t>
        <a:bodyPr/>
        <a:lstStyle/>
        <a:p>
          <a:endParaRPr lang="en-US"/>
        </a:p>
      </dgm:t>
    </dgm:pt>
    <dgm:pt modelId="{69C4F593-6979-4FE3-BA4D-E99A6A25C864}" type="pres">
      <dgm:prSet presAssocID="{C24A9763-2B56-4139-A70B-17584EDB9B4D}" presName="root" presStyleCnt="0">
        <dgm:presLayoutVars>
          <dgm:dir/>
          <dgm:resizeHandles val="exact"/>
        </dgm:presLayoutVars>
      </dgm:prSet>
      <dgm:spPr/>
    </dgm:pt>
    <dgm:pt modelId="{1D5D7632-9926-4749-A9B5-87CF6F640F3F}" type="pres">
      <dgm:prSet presAssocID="{FC8D0CBA-1132-402E-9023-60FD3B2B152C}" presName="compNode" presStyleCnt="0"/>
      <dgm:spPr/>
    </dgm:pt>
    <dgm:pt modelId="{1382402E-3E4E-4314-900D-7847DB5F9EC5}" type="pres">
      <dgm:prSet presAssocID="{FC8D0CBA-1132-402E-9023-60FD3B2B152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hoolhouse"/>
        </a:ext>
      </dgm:extLst>
    </dgm:pt>
    <dgm:pt modelId="{4A9F6E92-4D97-4017-A50F-A22797CF8F1C}" type="pres">
      <dgm:prSet presAssocID="{FC8D0CBA-1132-402E-9023-60FD3B2B152C}" presName="spaceRect" presStyleCnt="0"/>
      <dgm:spPr/>
    </dgm:pt>
    <dgm:pt modelId="{E2C83DE0-D59A-4AD1-B3FB-27FF01629E9F}" type="pres">
      <dgm:prSet presAssocID="{FC8D0CBA-1132-402E-9023-60FD3B2B152C}" presName="textRect" presStyleLbl="revTx" presStyleIdx="0" presStyleCnt="4">
        <dgm:presLayoutVars>
          <dgm:chMax val="1"/>
          <dgm:chPref val="1"/>
        </dgm:presLayoutVars>
      </dgm:prSet>
      <dgm:spPr/>
    </dgm:pt>
    <dgm:pt modelId="{13D87828-ECE0-418C-BBE4-E66932516953}" type="pres">
      <dgm:prSet presAssocID="{5152C26F-E9E8-40AD-B8A0-F668F2B37E55}" presName="sibTrans" presStyleCnt="0"/>
      <dgm:spPr/>
    </dgm:pt>
    <dgm:pt modelId="{6AADE594-1D1C-421A-802F-944949644592}" type="pres">
      <dgm:prSet presAssocID="{1FA21107-3317-4830-85D6-EBE37162C97A}" presName="compNode" presStyleCnt="0"/>
      <dgm:spPr/>
    </dgm:pt>
    <dgm:pt modelId="{C1691B6C-5122-4131-AD2F-B4C0DFBC122A}" type="pres">
      <dgm:prSet presAssocID="{1FA21107-3317-4830-85D6-EBE37162C9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931E06BB-D8F1-4DB5-87E7-46BC8353A061}" type="pres">
      <dgm:prSet presAssocID="{1FA21107-3317-4830-85D6-EBE37162C97A}" presName="spaceRect" presStyleCnt="0"/>
      <dgm:spPr/>
    </dgm:pt>
    <dgm:pt modelId="{8B13BF4F-865F-467C-8F9E-D466E25978E4}" type="pres">
      <dgm:prSet presAssocID="{1FA21107-3317-4830-85D6-EBE37162C97A}" presName="textRect" presStyleLbl="revTx" presStyleIdx="1" presStyleCnt="4">
        <dgm:presLayoutVars>
          <dgm:chMax val="1"/>
          <dgm:chPref val="1"/>
        </dgm:presLayoutVars>
      </dgm:prSet>
      <dgm:spPr/>
    </dgm:pt>
    <dgm:pt modelId="{28414A4A-C7B8-487E-A9D3-084B0337EA20}" type="pres">
      <dgm:prSet presAssocID="{1EF5F041-5D65-4341-BF98-334ACACB5717}" presName="sibTrans" presStyleCnt="0"/>
      <dgm:spPr/>
    </dgm:pt>
    <dgm:pt modelId="{EAE8FA22-9553-4509-AA2E-3D3389E22647}" type="pres">
      <dgm:prSet presAssocID="{6DEAB32E-B87B-411B-9AA4-F1E53FC8A575}" presName="compNode" presStyleCnt="0"/>
      <dgm:spPr/>
    </dgm:pt>
    <dgm:pt modelId="{72928159-7D20-4C1E-9D00-04DA8C0F539B}" type="pres">
      <dgm:prSet presAssocID="{6DEAB32E-B87B-411B-9AA4-F1E53FC8A57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roup of people with solid fill"/>
        </a:ext>
      </dgm:extLst>
    </dgm:pt>
    <dgm:pt modelId="{7DBADBA7-1BB7-4E69-A4EB-10DC1031C130}" type="pres">
      <dgm:prSet presAssocID="{6DEAB32E-B87B-411B-9AA4-F1E53FC8A575}" presName="spaceRect" presStyleCnt="0"/>
      <dgm:spPr/>
    </dgm:pt>
    <dgm:pt modelId="{D33CA8FD-7C39-4731-BC0A-6865696C09EE}" type="pres">
      <dgm:prSet presAssocID="{6DEAB32E-B87B-411B-9AA4-F1E53FC8A575}" presName="textRect" presStyleLbl="revTx" presStyleIdx="2" presStyleCnt="4" custLinFactNeighborY="-8852">
        <dgm:presLayoutVars>
          <dgm:chMax val="1"/>
          <dgm:chPref val="1"/>
        </dgm:presLayoutVars>
      </dgm:prSet>
      <dgm:spPr/>
    </dgm:pt>
    <dgm:pt modelId="{FA6891FD-3284-4853-9E25-4B721C3E13C8}" type="pres">
      <dgm:prSet presAssocID="{53A41264-8705-434D-B785-38F8369EB63C}" presName="sibTrans" presStyleCnt="0"/>
      <dgm:spPr/>
    </dgm:pt>
    <dgm:pt modelId="{13EE8F8C-430C-42A5-A331-9444016184C6}" type="pres">
      <dgm:prSet presAssocID="{B5F8DC3A-1587-424E-8102-01FBF7844F75}" presName="compNode" presStyleCnt="0"/>
      <dgm:spPr/>
    </dgm:pt>
    <dgm:pt modelId="{F759AA7E-EDA9-48A6-B146-F13045BBFDD7}" type="pres">
      <dgm:prSet presAssocID="{B5F8DC3A-1587-424E-8102-01FBF7844F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y"/>
        </a:ext>
      </dgm:extLst>
    </dgm:pt>
    <dgm:pt modelId="{EA6CFE2C-E686-4D76-BBE5-81EE90C19DB3}" type="pres">
      <dgm:prSet presAssocID="{B5F8DC3A-1587-424E-8102-01FBF7844F75}" presName="spaceRect" presStyleCnt="0"/>
      <dgm:spPr/>
    </dgm:pt>
    <dgm:pt modelId="{B4751D4F-3E3C-435B-8924-AAC7D1D18B74}" type="pres">
      <dgm:prSet presAssocID="{B5F8DC3A-1587-424E-8102-01FBF7844F75}" presName="textRect" presStyleLbl="revTx" presStyleIdx="3" presStyleCnt="4" custLinFactNeighborX="8596" custLinFactNeighborY="-15438">
        <dgm:presLayoutVars>
          <dgm:chMax val="1"/>
          <dgm:chPref val="1"/>
        </dgm:presLayoutVars>
      </dgm:prSet>
      <dgm:spPr/>
    </dgm:pt>
  </dgm:ptLst>
  <dgm:cxnLst>
    <dgm:cxn modelId="{90393C11-A02B-4257-9774-0650274EFC30}" srcId="{C24A9763-2B56-4139-A70B-17584EDB9B4D}" destId="{FC8D0CBA-1132-402E-9023-60FD3B2B152C}" srcOrd="0" destOrd="0" parTransId="{9A336DCC-5F37-4887-B801-552A17E8034D}" sibTransId="{5152C26F-E9E8-40AD-B8A0-F668F2B37E55}"/>
    <dgm:cxn modelId="{8191161B-C497-4208-9AD6-EFC29291C989}" srcId="{C24A9763-2B56-4139-A70B-17584EDB9B4D}" destId="{B5F8DC3A-1587-424E-8102-01FBF7844F75}" srcOrd="3" destOrd="0" parTransId="{53B750AD-CBF1-4130-870F-50E476BE8E1D}" sibTransId="{C42A2B83-C7DB-4285-B0C9-0461EDDFB83B}"/>
    <dgm:cxn modelId="{3F021E26-A695-40DE-A158-87F8D65BDF20}" type="presOf" srcId="{C24A9763-2B56-4139-A70B-17584EDB9B4D}" destId="{69C4F593-6979-4FE3-BA4D-E99A6A25C864}" srcOrd="0" destOrd="0" presId="urn:microsoft.com/office/officeart/2018/2/layout/IconLabelList"/>
    <dgm:cxn modelId="{8F69FF5F-4ED6-4934-937A-F242D120C0B8}" type="presOf" srcId="{B5F8DC3A-1587-424E-8102-01FBF7844F75}" destId="{B4751D4F-3E3C-435B-8924-AAC7D1D18B74}" srcOrd="0" destOrd="0" presId="urn:microsoft.com/office/officeart/2018/2/layout/IconLabelList"/>
    <dgm:cxn modelId="{5332C765-A9A0-4B1C-A20B-C29558972DB2}" srcId="{C24A9763-2B56-4139-A70B-17584EDB9B4D}" destId="{1FA21107-3317-4830-85D6-EBE37162C97A}" srcOrd="1" destOrd="0" parTransId="{D6C18275-7396-4C12-A7E9-DF21F264EDBD}" sibTransId="{1EF5F041-5D65-4341-BF98-334ACACB5717}"/>
    <dgm:cxn modelId="{2518C886-AD49-4882-9D27-0937E63A68E5}" type="presOf" srcId="{6DEAB32E-B87B-411B-9AA4-F1E53FC8A575}" destId="{D33CA8FD-7C39-4731-BC0A-6865696C09EE}" srcOrd="0" destOrd="0" presId="urn:microsoft.com/office/officeart/2018/2/layout/IconLabelList"/>
    <dgm:cxn modelId="{D78EBAAE-1E5C-40EC-9D4E-3BD9A596AA03}" type="presOf" srcId="{FC8D0CBA-1132-402E-9023-60FD3B2B152C}" destId="{E2C83DE0-D59A-4AD1-B3FB-27FF01629E9F}" srcOrd="0" destOrd="0" presId="urn:microsoft.com/office/officeart/2018/2/layout/IconLabelList"/>
    <dgm:cxn modelId="{F8671ABB-BBC4-4227-9B94-99EAECF009FD}" srcId="{C24A9763-2B56-4139-A70B-17584EDB9B4D}" destId="{6DEAB32E-B87B-411B-9AA4-F1E53FC8A575}" srcOrd="2" destOrd="0" parTransId="{F5B6B484-78B3-482E-86BC-18EF08B6BFB6}" sibTransId="{53A41264-8705-434D-B785-38F8369EB63C}"/>
    <dgm:cxn modelId="{DA0C73FB-6979-4FB7-ADFA-C9AAEBED45DF}" type="presOf" srcId="{1FA21107-3317-4830-85D6-EBE37162C97A}" destId="{8B13BF4F-865F-467C-8F9E-D466E25978E4}" srcOrd="0" destOrd="0" presId="urn:microsoft.com/office/officeart/2018/2/layout/IconLabelList"/>
    <dgm:cxn modelId="{8DCFF04B-ABED-47E3-BAA5-74D6763003FD}" type="presParOf" srcId="{69C4F593-6979-4FE3-BA4D-E99A6A25C864}" destId="{1D5D7632-9926-4749-A9B5-87CF6F640F3F}" srcOrd="0" destOrd="0" presId="urn:microsoft.com/office/officeart/2018/2/layout/IconLabelList"/>
    <dgm:cxn modelId="{7CBAB8D8-265C-49F5-AC13-8EA2AAAA85C4}" type="presParOf" srcId="{1D5D7632-9926-4749-A9B5-87CF6F640F3F}" destId="{1382402E-3E4E-4314-900D-7847DB5F9EC5}" srcOrd="0" destOrd="0" presId="urn:microsoft.com/office/officeart/2018/2/layout/IconLabelList"/>
    <dgm:cxn modelId="{804970DD-12DC-419F-9D56-5E6B1FCB74EB}" type="presParOf" srcId="{1D5D7632-9926-4749-A9B5-87CF6F640F3F}" destId="{4A9F6E92-4D97-4017-A50F-A22797CF8F1C}" srcOrd="1" destOrd="0" presId="urn:microsoft.com/office/officeart/2018/2/layout/IconLabelList"/>
    <dgm:cxn modelId="{5E8D0DEE-E602-49F2-8F10-9E23D2CBA065}" type="presParOf" srcId="{1D5D7632-9926-4749-A9B5-87CF6F640F3F}" destId="{E2C83DE0-D59A-4AD1-B3FB-27FF01629E9F}" srcOrd="2" destOrd="0" presId="urn:microsoft.com/office/officeart/2018/2/layout/IconLabelList"/>
    <dgm:cxn modelId="{3B9C7FB3-0F59-456D-97F6-A2DF10864A24}" type="presParOf" srcId="{69C4F593-6979-4FE3-BA4D-E99A6A25C864}" destId="{13D87828-ECE0-418C-BBE4-E66932516953}" srcOrd="1" destOrd="0" presId="urn:microsoft.com/office/officeart/2018/2/layout/IconLabelList"/>
    <dgm:cxn modelId="{E31839E4-8585-4613-8513-EF8E11096CE6}" type="presParOf" srcId="{69C4F593-6979-4FE3-BA4D-E99A6A25C864}" destId="{6AADE594-1D1C-421A-802F-944949644592}" srcOrd="2" destOrd="0" presId="urn:microsoft.com/office/officeart/2018/2/layout/IconLabelList"/>
    <dgm:cxn modelId="{1B6BBC49-5808-4C81-8286-4EBCCE5EA3E3}" type="presParOf" srcId="{6AADE594-1D1C-421A-802F-944949644592}" destId="{C1691B6C-5122-4131-AD2F-B4C0DFBC122A}" srcOrd="0" destOrd="0" presId="urn:microsoft.com/office/officeart/2018/2/layout/IconLabelList"/>
    <dgm:cxn modelId="{EE216FE6-E5C6-4434-90EC-18C38612DE6E}" type="presParOf" srcId="{6AADE594-1D1C-421A-802F-944949644592}" destId="{931E06BB-D8F1-4DB5-87E7-46BC8353A061}" srcOrd="1" destOrd="0" presId="urn:microsoft.com/office/officeart/2018/2/layout/IconLabelList"/>
    <dgm:cxn modelId="{5E9367A0-C852-49CD-A7C1-673E138AF54E}" type="presParOf" srcId="{6AADE594-1D1C-421A-802F-944949644592}" destId="{8B13BF4F-865F-467C-8F9E-D466E25978E4}" srcOrd="2" destOrd="0" presId="urn:microsoft.com/office/officeart/2018/2/layout/IconLabelList"/>
    <dgm:cxn modelId="{A670BB86-FB5E-46D2-9C3D-850919DD524A}" type="presParOf" srcId="{69C4F593-6979-4FE3-BA4D-E99A6A25C864}" destId="{28414A4A-C7B8-487E-A9D3-084B0337EA20}" srcOrd="3" destOrd="0" presId="urn:microsoft.com/office/officeart/2018/2/layout/IconLabelList"/>
    <dgm:cxn modelId="{20BA4CC5-9099-4027-ADD4-F16B88F08E8A}" type="presParOf" srcId="{69C4F593-6979-4FE3-BA4D-E99A6A25C864}" destId="{EAE8FA22-9553-4509-AA2E-3D3389E22647}" srcOrd="4" destOrd="0" presId="urn:microsoft.com/office/officeart/2018/2/layout/IconLabelList"/>
    <dgm:cxn modelId="{02E4AC3C-6B3B-4B4C-A271-180E6F3CB7E5}" type="presParOf" srcId="{EAE8FA22-9553-4509-AA2E-3D3389E22647}" destId="{72928159-7D20-4C1E-9D00-04DA8C0F539B}" srcOrd="0" destOrd="0" presId="urn:microsoft.com/office/officeart/2018/2/layout/IconLabelList"/>
    <dgm:cxn modelId="{F5899D71-188C-4C42-B4CD-DC42A091B473}" type="presParOf" srcId="{EAE8FA22-9553-4509-AA2E-3D3389E22647}" destId="{7DBADBA7-1BB7-4E69-A4EB-10DC1031C130}" srcOrd="1" destOrd="0" presId="urn:microsoft.com/office/officeart/2018/2/layout/IconLabelList"/>
    <dgm:cxn modelId="{415C09DE-10C8-45E2-8EC4-26653F819F5A}" type="presParOf" srcId="{EAE8FA22-9553-4509-AA2E-3D3389E22647}" destId="{D33CA8FD-7C39-4731-BC0A-6865696C09EE}" srcOrd="2" destOrd="0" presId="urn:microsoft.com/office/officeart/2018/2/layout/IconLabelList"/>
    <dgm:cxn modelId="{DD6F1601-5E03-4683-9128-A8CFF19CE476}" type="presParOf" srcId="{69C4F593-6979-4FE3-BA4D-E99A6A25C864}" destId="{FA6891FD-3284-4853-9E25-4B721C3E13C8}" srcOrd="5" destOrd="0" presId="urn:microsoft.com/office/officeart/2018/2/layout/IconLabelList"/>
    <dgm:cxn modelId="{A759C1AD-F6AF-4975-821A-F9D02B3738DA}" type="presParOf" srcId="{69C4F593-6979-4FE3-BA4D-E99A6A25C864}" destId="{13EE8F8C-430C-42A5-A331-9444016184C6}" srcOrd="6" destOrd="0" presId="urn:microsoft.com/office/officeart/2018/2/layout/IconLabelList"/>
    <dgm:cxn modelId="{FDC6A364-769F-4B00-8751-FEC715CAD6BD}" type="presParOf" srcId="{13EE8F8C-430C-42A5-A331-9444016184C6}" destId="{F759AA7E-EDA9-48A6-B146-F13045BBFDD7}" srcOrd="0" destOrd="0" presId="urn:microsoft.com/office/officeart/2018/2/layout/IconLabelList"/>
    <dgm:cxn modelId="{3F676C32-6402-4A5C-BAAD-12E1D41741CA}" type="presParOf" srcId="{13EE8F8C-430C-42A5-A331-9444016184C6}" destId="{EA6CFE2C-E686-4D76-BBE5-81EE90C19DB3}" srcOrd="1" destOrd="0" presId="urn:microsoft.com/office/officeart/2018/2/layout/IconLabelList"/>
    <dgm:cxn modelId="{D4A8A7FC-C714-4F8C-B994-56497C7DE897}" type="presParOf" srcId="{13EE8F8C-430C-42A5-A331-9444016184C6}" destId="{B4751D4F-3E3C-435B-8924-AAC7D1D18B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F578FA-D401-4E5C-A45C-1CACC85A53E8}" type="doc">
      <dgm:prSet loTypeId="urn:microsoft.com/office/officeart/2018/2/layout/IconVerticalSolidList" loCatId="icon" qsTypeId="urn:microsoft.com/office/officeart/2005/8/quickstyle/simple3" qsCatId="simple" csTypeId="urn:microsoft.com/office/officeart/2005/8/colors/accent1_2" csCatId="accent1" phldr="1"/>
      <dgm:spPr/>
      <dgm:t>
        <a:bodyPr/>
        <a:lstStyle/>
        <a:p>
          <a:endParaRPr lang="en-US"/>
        </a:p>
      </dgm:t>
    </dgm:pt>
    <dgm:pt modelId="{10A1C3E0-6740-4238-9E53-51D033CF531B}">
      <dgm:prSet/>
      <dgm:spPr/>
      <dgm:t>
        <a:bodyPr/>
        <a:lstStyle/>
        <a:p>
          <a:pPr>
            <a:lnSpc>
              <a:spcPct val="100000"/>
            </a:lnSpc>
          </a:pPr>
          <a:r>
            <a:rPr lang="en-US" b="0" i="0" dirty="0"/>
            <a:t>Identifies top YouTube categories with high subscriber numbers versus those excelling in monetization, emphasizing differences in profitability and popularity.</a:t>
          </a:r>
          <a:endParaRPr lang="en-US" dirty="0"/>
        </a:p>
      </dgm:t>
    </dgm:pt>
    <dgm:pt modelId="{7CBAFE98-EE4A-41F4-B8FE-1C2ECA9755ED}" type="parTrans" cxnId="{DB2B52EE-32E8-4895-966B-2902157E0FC1}">
      <dgm:prSet/>
      <dgm:spPr/>
      <dgm:t>
        <a:bodyPr/>
        <a:lstStyle/>
        <a:p>
          <a:endParaRPr lang="en-US"/>
        </a:p>
      </dgm:t>
    </dgm:pt>
    <dgm:pt modelId="{3225E94E-648A-4EAB-80B4-47BC2E2572D1}" type="sibTrans" cxnId="{DB2B52EE-32E8-4895-966B-2902157E0FC1}">
      <dgm:prSet/>
      <dgm:spPr/>
      <dgm:t>
        <a:bodyPr/>
        <a:lstStyle/>
        <a:p>
          <a:endParaRPr lang="en-US"/>
        </a:p>
      </dgm:t>
    </dgm:pt>
    <dgm:pt modelId="{55BEF421-1B19-4DC0-ABCA-385C4F9E2890}">
      <dgm:prSet/>
      <dgm:spPr/>
      <dgm:t>
        <a:bodyPr/>
        <a:lstStyle/>
        <a:p>
          <a:pPr>
            <a:lnSpc>
              <a:spcPct val="100000"/>
            </a:lnSpc>
          </a:pPr>
          <a:r>
            <a:rPr lang="en-US" b="0" i="0" dirty="0"/>
            <a:t>Visualizes YouTube's global reach and regional viewer trends, pinpointing major content hubs.</a:t>
          </a:r>
          <a:endParaRPr lang="en-US" dirty="0"/>
        </a:p>
      </dgm:t>
    </dgm:pt>
    <dgm:pt modelId="{6594B1FF-D2FE-4C30-A8DE-5A46F5D0F0F8}" type="parTrans" cxnId="{848D5DA6-F3BD-4BA7-B2B0-977875BB0AD8}">
      <dgm:prSet/>
      <dgm:spPr/>
      <dgm:t>
        <a:bodyPr/>
        <a:lstStyle/>
        <a:p>
          <a:endParaRPr lang="en-US"/>
        </a:p>
      </dgm:t>
    </dgm:pt>
    <dgm:pt modelId="{519D51C3-E020-4E51-8CAA-0D775595E496}" type="sibTrans" cxnId="{848D5DA6-F3BD-4BA7-B2B0-977875BB0AD8}">
      <dgm:prSet/>
      <dgm:spPr/>
      <dgm:t>
        <a:bodyPr/>
        <a:lstStyle/>
        <a:p>
          <a:endParaRPr lang="en-US"/>
        </a:p>
      </dgm:t>
    </dgm:pt>
    <dgm:pt modelId="{17E6B102-03BB-40F5-835D-243E3D304BFB}">
      <dgm:prSet/>
      <dgm:spPr/>
      <dgm:t>
        <a:bodyPr/>
        <a:lstStyle/>
        <a:p>
          <a:pPr>
            <a:lnSpc>
              <a:spcPct val="100000"/>
            </a:lnSpc>
          </a:pPr>
          <a:r>
            <a:rPr lang="en-US" b="0" i="0" dirty="0"/>
            <a:t>Conducts a time series analysis to assess potential market saturation, analyzing growth patterns, new channel entries, and viewer engagement.</a:t>
          </a:r>
          <a:endParaRPr lang="en-US" dirty="0"/>
        </a:p>
      </dgm:t>
    </dgm:pt>
    <dgm:pt modelId="{252928DF-D1C7-4889-8A2F-B9BCBDCFCC6C}" type="parTrans" cxnId="{C09DB3A3-1F03-46FF-B112-D6349B4A3DD5}">
      <dgm:prSet/>
      <dgm:spPr/>
      <dgm:t>
        <a:bodyPr/>
        <a:lstStyle/>
        <a:p>
          <a:endParaRPr lang="en-US"/>
        </a:p>
      </dgm:t>
    </dgm:pt>
    <dgm:pt modelId="{2873D7A2-9C5A-4FD2-89D3-34A332FBB1CE}" type="sibTrans" cxnId="{C09DB3A3-1F03-46FF-B112-D6349B4A3DD5}">
      <dgm:prSet/>
      <dgm:spPr/>
      <dgm:t>
        <a:bodyPr/>
        <a:lstStyle/>
        <a:p>
          <a:endParaRPr lang="en-US"/>
        </a:p>
      </dgm:t>
    </dgm:pt>
    <dgm:pt modelId="{A148046A-15B2-4ABC-9245-F27ADE99BB42}">
      <dgm:prSet/>
      <dgm:spPr/>
      <dgm:t>
        <a:bodyPr/>
        <a:lstStyle/>
        <a:p>
          <a:pPr>
            <a:lnSpc>
              <a:spcPct val="100000"/>
            </a:lnSpc>
          </a:pPr>
          <a:r>
            <a:rPr lang="en-US" b="0" i="0" dirty="0"/>
            <a:t>Showcases YouTube's vast content variety, mapping genres and niches that contribute to its dynamic and diverse content ecosystem.</a:t>
          </a:r>
          <a:endParaRPr lang="en-US" dirty="0"/>
        </a:p>
      </dgm:t>
    </dgm:pt>
    <dgm:pt modelId="{90BDFBE7-F725-441F-AEFA-CB3B7B04110A}" type="parTrans" cxnId="{F66887D8-B3C7-4889-9B1F-D32E33D39E41}">
      <dgm:prSet/>
      <dgm:spPr/>
      <dgm:t>
        <a:bodyPr/>
        <a:lstStyle/>
        <a:p>
          <a:endParaRPr lang="en-US"/>
        </a:p>
      </dgm:t>
    </dgm:pt>
    <dgm:pt modelId="{4D996CB3-55C9-4614-B049-3009A71C21D5}" type="sibTrans" cxnId="{F66887D8-B3C7-4889-9B1F-D32E33D39E41}">
      <dgm:prSet/>
      <dgm:spPr/>
      <dgm:t>
        <a:bodyPr/>
        <a:lstStyle/>
        <a:p>
          <a:endParaRPr lang="en-US"/>
        </a:p>
      </dgm:t>
    </dgm:pt>
    <dgm:pt modelId="{1D9DFB2A-14AD-486C-82C2-205C2D07D858}" type="pres">
      <dgm:prSet presAssocID="{64F578FA-D401-4E5C-A45C-1CACC85A53E8}" presName="root" presStyleCnt="0">
        <dgm:presLayoutVars>
          <dgm:dir/>
          <dgm:resizeHandles val="exact"/>
        </dgm:presLayoutVars>
      </dgm:prSet>
      <dgm:spPr/>
    </dgm:pt>
    <dgm:pt modelId="{C2AC1A29-293B-4E2C-8733-51059D0FD06F}" type="pres">
      <dgm:prSet presAssocID="{10A1C3E0-6740-4238-9E53-51D033CF531B}" presName="compNode" presStyleCnt="0"/>
      <dgm:spPr/>
    </dgm:pt>
    <dgm:pt modelId="{C9CFB793-86DB-4058-B385-2DE2AC933A1C}" type="pres">
      <dgm:prSet presAssocID="{10A1C3E0-6740-4238-9E53-51D033CF531B}" presName="bgRect" presStyleLbl="bgShp" presStyleIdx="0" presStyleCnt="4"/>
      <dgm:spPr/>
    </dgm:pt>
    <dgm:pt modelId="{14081828-C3CC-41DE-99AD-151F6CA24657}" type="pres">
      <dgm:prSet presAssocID="{10A1C3E0-6740-4238-9E53-51D033CF53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et"/>
        </a:ext>
      </dgm:extLst>
    </dgm:pt>
    <dgm:pt modelId="{E580B6C4-13A6-47B5-8F02-2D8BCFCC000E}" type="pres">
      <dgm:prSet presAssocID="{10A1C3E0-6740-4238-9E53-51D033CF531B}" presName="spaceRect" presStyleCnt="0"/>
      <dgm:spPr/>
    </dgm:pt>
    <dgm:pt modelId="{594ACF35-A754-4585-AA83-F18AD30C6249}" type="pres">
      <dgm:prSet presAssocID="{10A1C3E0-6740-4238-9E53-51D033CF531B}" presName="parTx" presStyleLbl="revTx" presStyleIdx="0" presStyleCnt="4">
        <dgm:presLayoutVars>
          <dgm:chMax val="0"/>
          <dgm:chPref val="0"/>
        </dgm:presLayoutVars>
      </dgm:prSet>
      <dgm:spPr/>
    </dgm:pt>
    <dgm:pt modelId="{96485F46-425B-4253-965F-2F11AD0813CC}" type="pres">
      <dgm:prSet presAssocID="{3225E94E-648A-4EAB-80B4-47BC2E2572D1}" presName="sibTrans" presStyleCnt="0"/>
      <dgm:spPr/>
    </dgm:pt>
    <dgm:pt modelId="{2CC4240E-D513-4657-A13E-6FBBBACFB8C4}" type="pres">
      <dgm:prSet presAssocID="{55BEF421-1B19-4DC0-ABCA-385C4F9E2890}" presName="compNode" presStyleCnt="0"/>
      <dgm:spPr/>
    </dgm:pt>
    <dgm:pt modelId="{FCBE1200-9C42-42EA-95BF-E1B8382A7ECA}" type="pres">
      <dgm:prSet presAssocID="{55BEF421-1B19-4DC0-ABCA-385C4F9E2890}" presName="bgRect" presStyleLbl="bgShp" presStyleIdx="1" presStyleCnt="4"/>
      <dgm:spPr/>
    </dgm:pt>
    <dgm:pt modelId="{E662E24F-30BC-4AB2-B81D-F2BC6B4EE9AA}" type="pres">
      <dgm:prSet presAssocID="{55BEF421-1B19-4DC0-ABCA-385C4F9E28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n"/>
        </a:ext>
      </dgm:extLst>
    </dgm:pt>
    <dgm:pt modelId="{223CA190-0BCB-4D58-A238-600834637C42}" type="pres">
      <dgm:prSet presAssocID="{55BEF421-1B19-4DC0-ABCA-385C4F9E2890}" presName="spaceRect" presStyleCnt="0"/>
      <dgm:spPr/>
    </dgm:pt>
    <dgm:pt modelId="{FF0F51C0-C58D-46A7-B847-EC0660D51243}" type="pres">
      <dgm:prSet presAssocID="{55BEF421-1B19-4DC0-ABCA-385C4F9E2890}" presName="parTx" presStyleLbl="revTx" presStyleIdx="1" presStyleCnt="4">
        <dgm:presLayoutVars>
          <dgm:chMax val="0"/>
          <dgm:chPref val="0"/>
        </dgm:presLayoutVars>
      </dgm:prSet>
      <dgm:spPr/>
    </dgm:pt>
    <dgm:pt modelId="{D22802B2-8D20-4F31-AADC-2FF9A4060568}" type="pres">
      <dgm:prSet presAssocID="{519D51C3-E020-4E51-8CAA-0D775595E496}" presName="sibTrans" presStyleCnt="0"/>
      <dgm:spPr/>
    </dgm:pt>
    <dgm:pt modelId="{37F2376B-7EB7-479B-85A1-A8C0887904E3}" type="pres">
      <dgm:prSet presAssocID="{17E6B102-03BB-40F5-835D-243E3D304BFB}" presName="compNode" presStyleCnt="0"/>
      <dgm:spPr/>
    </dgm:pt>
    <dgm:pt modelId="{926639A8-F443-4DEE-BF51-D864DE26C3EB}" type="pres">
      <dgm:prSet presAssocID="{17E6B102-03BB-40F5-835D-243E3D304BFB}" presName="bgRect" presStyleLbl="bgShp" presStyleIdx="2" presStyleCnt="4"/>
      <dgm:spPr/>
    </dgm:pt>
    <dgm:pt modelId="{70B2E30C-5D6A-4A73-9EEF-A66F341FBA61}" type="pres">
      <dgm:prSet presAssocID="{17E6B102-03BB-40F5-835D-243E3D304B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2F2A1BDA-F089-41F7-9418-0350483DAE70}" type="pres">
      <dgm:prSet presAssocID="{17E6B102-03BB-40F5-835D-243E3D304BFB}" presName="spaceRect" presStyleCnt="0"/>
      <dgm:spPr/>
    </dgm:pt>
    <dgm:pt modelId="{4F1CDDC0-5709-4683-BA3D-2053D0658005}" type="pres">
      <dgm:prSet presAssocID="{17E6B102-03BB-40F5-835D-243E3D304BFB}" presName="parTx" presStyleLbl="revTx" presStyleIdx="2" presStyleCnt="4">
        <dgm:presLayoutVars>
          <dgm:chMax val="0"/>
          <dgm:chPref val="0"/>
        </dgm:presLayoutVars>
      </dgm:prSet>
      <dgm:spPr/>
    </dgm:pt>
    <dgm:pt modelId="{DFD8D476-E80F-4984-8E86-AC779DA5E3C7}" type="pres">
      <dgm:prSet presAssocID="{2873D7A2-9C5A-4FD2-89D3-34A332FBB1CE}" presName="sibTrans" presStyleCnt="0"/>
      <dgm:spPr/>
    </dgm:pt>
    <dgm:pt modelId="{881C73E7-0953-4E11-AA64-AF365FD325AC}" type="pres">
      <dgm:prSet presAssocID="{A148046A-15B2-4ABC-9245-F27ADE99BB42}" presName="compNode" presStyleCnt="0"/>
      <dgm:spPr/>
    </dgm:pt>
    <dgm:pt modelId="{15B2405A-8407-4F20-9A86-7066FCBD7CA2}" type="pres">
      <dgm:prSet presAssocID="{A148046A-15B2-4ABC-9245-F27ADE99BB42}" presName="bgRect" presStyleLbl="bgShp" presStyleIdx="3" presStyleCnt="4"/>
      <dgm:spPr/>
    </dgm:pt>
    <dgm:pt modelId="{38409897-F65A-4987-BC07-3ACB2605328D}" type="pres">
      <dgm:prSet presAssocID="{A148046A-15B2-4ABC-9245-F27ADE99BB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ideo camera"/>
        </a:ext>
      </dgm:extLst>
    </dgm:pt>
    <dgm:pt modelId="{CD8A78DE-D4E6-4F01-BA79-EEF2A12AF168}" type="pres">
      <dgm:prSet presAssocID="{A148046A-15B2-4ABC-9245-F27ADE99BB42}" presName="spaceRect" presStyleCnt="0"/>
      <dgm:spPr/>
    </dgm:pt>
    <dgm:pt modelId="{CE10332A-C01F-4673-A302-2E082B8DCAF2}" type="pres">
      <dgm:prSet presAssocID="{A148046A-15B2-4ABC-9245-F27ADE99BB42}" presName="parTx" presStyleLbl="revTx" presStyleIdx="3" presStyleCnt="4">
        <dgm:presLayoutVars>
          <dgm:chMax val="0"/>
          <dgm:chPref val="0"/>
        </dgm:presLayoutVars>
      </dgm:prSet>
      <dgm:spPr/>
    </dgm:pt>
  </dgm:ptLst>
  <dgm:cxnLst>
    <dgm:cxn modelId="{04A39F06-5DBA-4D7F-A355-5E62136B19DB}" type="presOf" srcId="{A148046A-15B2-4ABC-9245-F27ADE99BB42}" destId="{CE10332A-C01F-4673-A302-2E082B8DCAF2}" srcOrd="0" destOrd="0" presId="urn:microsoft.com/office/officeart/2018/2/layout/IconVerticalSolidList"/>
    <dgm:cxn modelId="{B4F5AA27-C56C-4C19-B6D4-49A150C26BE2}" type="presOf" srcId="{55BEF421-1B19-4DC0-ABCA-385C4F9E2890}" destId="{FF0F51C0-C58D-46A7-B847-EC0660D51243}" srcOrd="0" destOrd="0" presId="urn:microsoft.com/office/officeart/2018/2/layout/IconVerticalSolidList"/>
    <dgm:cxn modelId="{AE07C675-A120-4400-9BD0-3E296EE6AA16}" type="presOf" srcId="{64F578FA-D401-4E5C-A45C-1CACC85A53E8}" destId="{1D9DFB2A-14AD-486C-82C2-205C2D07D858}" srcOrd="0" destOrd="0" presId="urn:microsoft.com/office/officeart/2018/2/layout/IconVerticalSolidList"/>
    <dgm:cxn modelId="{41E25177-2A09-472B-B97F-9A16E3EF86A6}" type="presOf" srcId="{17E6B102-03BB-40F5-835D-243E3D304BFB}" destId="{4F1CDDC0-5709-4683-BA3D-2053D0658005}" srcOrd="0" destOrd="0" presId="urn:microsoft.com/office/officeart/2018/2/layout/IconVerticalSolidList"/>
    <dgm:cxn modelId="{C09DB3A3-1F03-46FF-B112-D6349B4A3DD5}" srcId="{64F578FA-D401-4E5C-A45C-1CACC85A53E8}" destId="{17E6B102-03BB-40F5-835D-243E3D304BFB}" srcOrd="2" destOrd="0" parTransId="{252928DF-D1C7-4889-8A2F-B9BCBDCFCC6C}" sibTransId="{2873D7A2-9C5A-4FD2-89D3-34A332FBB1CE}"/>
    <dgm:cxn modelId="{848D5DA6-F3BD-4BA7-B2B0-977875BB0AD8}" srcId="{64F578FA-D401-4E5C-A45C-1CACC85A53E8}" destId="{55BEF421-1B19-4DC0-ABCA-385C4F9E2890}" srcOrd="1" destOrd="0" parTransId="{6594B1FF-D2FE-4C30-A8DE-5A46F5D0F0F8}" sibTransId="{519D51C3-E020-4E51-8CAA-0D775595E496}"/>
    <dgm:cxn modelId="{F66887D8-B3C7-4889-9B1F-D32E33D39E41}" srcId="{64F578FA-D401-4E5C-A45C-1CACC85A53E8}" destId="{A148046A-15B2-4ABC-9245-F27ADE99BB42}" srcOrd="3" destOrd="0" parTransId="{90BDFBE7-F725-441F-AEFA-CB3B7B04110A}" sibTransId="{4D996CB3-55C9-4614-B049-3009A71C21D5}"/>
    <dgm:cxn modelId="{DB2B52EE-32E8-4895-966B-2902157E0FC1}" srcId="{64F578FA-D401-4E5C-A45C-1CACC85A53E8}" destId="{10A1C3E0-6740-4238-9E53-51D033CF531B}" srcOrd="0" destOrd="0" parTransId="{7CBAFE98-EE4A-41F4-B8FE-1C2ECA9755ED}" sibTransId="{3225E94E-648A-4EAB-80B4-47BC2E2572D1}"/>
    <dgm:cxn modelId="{0E6C28FC-C267-4642-9D6F-49CBE327185D}" type="presOf" srcId="{10A1C3E0-6740-4238-9E53-51D033CF531B}" destId="{594ACF35-A754-4585-AA83-F18AD30C6249}" srcOrd="0" destOrd="0" presId="urn:microsoft.com/office/officeart/2018/2/layout/IconVerticalSolidList"/>
    <dgm:cxn modelId="{4FEDE51B-0183-4BC4-93DA-070CD8EDF271}" type="presParOf" srcId="{1D9DFB2A-14AD-486C-82C2-205C2D07D858}" destId="{C2AC1A29-293B-4E2C-8733-51059D0FD06F}" srcOrd="0" destOrd="0" presId="urn:microsoft.com/office/officeart/2018/2/layout/IconVerticalSolidList"/>
    <dgm:cxn modelId="{49957245-807A-4C90-B2F4-40A5925229F8}" type="presParOf" srcId="{C2AC1A29-293B-4E2C-8733-51059D0FD06F}" destId="{C9CFB793-86DB-4058-B385-2DE2AC933A1C}" srcOrd="0" destOrd="0" presId="urn:microsoft.com/office/officeart/2018/2/layout/IconVerticalSolidList"/>
    <dgm:cxn modelId="{297C86F2-7480-482B-AA51-ADA5A77D0CF6}" type="presParOf" srcId="{C2AC1A29-293B-4E2C-8733-51059D0FD06F}" destId="{14081828-C3CC-41DE-99AD-151F6CA24657}" srcOrd="1" destOrd="0" presId="urn:microsoft.com/office/officeart/2018/2/layout/IconVerticalSolidList"/>
    <dgm:cxn modelId="{7C5F0D3A-1AF0-4260-A6FB-DC166760BFF3}" type="presParOf" srcId="{C2AC1A29-293B-4E2C-8733-51059D0FD06F}" destId="{E580B6C4-13A6-47B5-8F02-2D8BCFCC000E}" srcOrd="2" destOrd="0" presId="urn:microsoft.com/office/officeart/2018/2/layout/IconVerticalSolidList"/>
    <dgm:cxn modelId="{45FEDBE1-7F38-40FF-8CD6-FE25A27BFF46}" type="presParOf" srcId="{C2AC1A29-293B-4E2C-8733-51059D0FD06F}" destId="{594ACF35-A754-4585-AA83-F18AD30C6249}" srcOrd="3" destOrd="0" presId="urn:microsoft.com/office/officeart/2018/2/layout/IconVerticalSolidList"/>
    <dgm:cxn modelId="{32BEF2A0-9C91-4FF9-93C0-1015CC1C92F5}" type="presParOf" srcId="{1D9DFB2A-14AD-486C-82C2-205C2D07D858}" destId="{96485F46-425B-4253-965F-2F11AD0813CC}" srcOrd="1" destOrd="0" presId="urn:microsoft.com/office/officeart/2018/2/layout/IconVerticalSolidList"/>
    <dgm:cxn modelId="{C9FFB6FF-AAC7-4AEC-9809-D899F3BBE81B}" type="presParOf" srcId="{1D9DFB2A-14AD-486C-82C2-205C2D07D858}" destId="{2CC4240E-D513-4657-A13E-6FBBBACFB8C4}" srcOrd="2" destOrd="0" presId="urn:microsoft.com/office/officeart/2018/2/layout/IconVerticalSolidList"/>
    <dgm:cxn modelId="{DB6CA974-F7BA-4B8C-BC70-0A88EEFCC1EE}" type="presParOf" srcId="{2CC4240E-D513-4657-A13E-6FBBBACFB8C4}" destId="{FCBE1200-9C42-42EA-95BF-E1B8382A7ECA}" srcOrd="0" destOrd="0" presId="urn:microsoft.com/office/officeart/2018/2/layout/IconVerticalSolidList"/>
    <dgm:cxn modelId="{F2573BAF-D4B0-4E56-8A30-F131B68B757F}" type="presParOf" srcId="{2CC4240E-D513-4657-A13E-6FBBBACFB8C4}" destId="{E662E24F-30BC-4AB2-B81D-F2BC6B4EE9AA}" srcOrd="1" destOrd="0" presId="urn:microsoft.com/office/officeart/2018/2/layout/IconVerticalSolidList"/>
    <dgm:cxn modelId="{02D7DDAA-68C0-47D2-A75D-34476A4BF997}" type="presParOf" srcId="{2CC4240E-D513-4657-A13E-6FBBBACFB8C4}" destId="{223CA190-0BCB-4D58-A238-600834637C42}" srcOrd="2" destOrd="0" presId="urn:microsoft.com/office/officeart/2018/2/layout/IconVerticalSolidList"/>
    <dgm:cxn modelId="{A960CFFF-C748-4E08-99B0-A141449AC89E}" type="presParOf" srcId="{2CC4240E-D513-4657-A13E-6FBBBACFB8C4}" destId="{FF0F51C0-C58D-46A7-B847-EC0660D51243}" srcOrd="3" destOrd="0" presId="urn:microsoft.com/office/officeart/2018/2/layout/IconVerticalSolidList"/>
    <dgm:cxn modelId="{9BE03500-5452-4206-9EDB-A0E9042FB21B}" type="presParOf" srcId="{1D9DFB2A-14AD-486C-82C2-205C2D07D858}" destId="{D22802B2-8D20-4F31-AADC-2FF9A4060568}" srcOrd="3" destOrd="0" presId="urn:microsoft.com/office/officeart/2018/2/layout/IconVerticalSolidList"/>
    <dgm:cxn modelId="{3E4BE6D9-CB28-43FC-9795-200409FF49A5}" type="presParOf" srcId="{1D9DFB2A-14AD-486C-82C2-205C2D07D858}" destId="{37F2376B-7EB7-479B-85A1-A8C0887904E3}" srcOrd="4" destOrd="0" presId="urn:microsoft.com/office/officeart/2018/2/layout/IconVerticalSolidList"/>
    <dgm:cxn modelId="{08F6DACB-7AE0-4EBF-AC47-4FB6F3CF9AFA}" type="presParOf" srcId="{37F2376B-7EB7-479B-85A1-A8C0887904E3}" destId="{926639A8-F443-4DEE-BF51-D864DE26C3EB}" srcOrd="0" destOrd="0" presId="urn:microsoft.com/office/officeart/2018/2/layout/IconVerticalSolidList"/>
    <dgm:cxn modelId="{07325027-49E7-48CF-BDA7-D5269DB4FD21}" type="presParOf" srcId="{37F2376B-7EB7-479B-85A1-A8C0887904E3}" destId="{70B2E30C-5D6A-4A73-9EEF-A66F341FBA61}" srcOrd="1" destOrd="0" presId="urn:microsoft.com/office/officeart/2018/2/layout/IconVerticalSolidList"/>
    <dgm:cxn modelId="{E4A9D3F5-8615-402F-A8C3-554EAFF1E0EC}" type="presParOf" srcId="{37F2376B-7EB7-479B-85A1-A8C0887904E3}" destId="{2F2A1BDA-F089-41F7-9418-0350483DAE70}" srcOrd="2" destOrd="0" presId="urn:microsoft.com/office/officeart/2018/2/layout/IconVerticalSolidList"/>
    <dgm:cxn modelId="{CF1D6F65-EB7C-4560-8FC9-73D44D16EDB4}" type="presParOf" srcId="{37F2376B-7EB7-479B-85A1-A8C0887904E3}" destId="{4F1CDDC0-5709-4683-BA3D-2053D0658005}" srcOrd="3" destOrd="0" presId="urn:microsoft.com/office/officeart/2018/2/layout/IconVerticalSolidList"/>
    <dgm:cxn modelId="{ED33E582-4238-4372-BC06-D13B7C184C0D}" type="presParOf" srcId="{1D9DFB2A-14AD-486C-82C2-205C2D07D858}" destId="{DFD8D476-E80F-4984-8E86-AC779DA5E3C7}" srcOrd="5" destOrd="0" presId="urn:microsoft.com/office/officeart/2018/2/layout/IconVerticalSolidList"/>
    <dgm:cxn modelId="{791BD954-0A5C-41B5-95AD-F5D6F5B55F34}" type="presParOf" srcId="{1D9DFB2A-14AD-486C-82C2-205C2D07D858}" destId="{881C73E7-0953-4E11-AA64-AF365FD325AC}" srcOrd="6" destOrd="0" presId="urn:microsoft.com/office/officeart/2018/2/layout/IconVerticalSolidList"/>
    <dgm:cxn modelId="{7C5E0DDF-090D-403E-9E28-4C3273501C97}" type="presParOf" srcId="{881C73E7-0953-4E11-AA64-AF365FD325AC}" destId="{15B2405A-8407-4F20-9A86-7066FCBD7CA2}" srcOrd="0" destOrd="0" presId="urn:microsoft.com/office/officeart/2018/2/layout/IconVerticalSolidList"/>
    <dgm:cxn modelId="{AF20D358-513D-4852-857B-A5F834EEAE66}" type="presParOf" srcId="{881C73E7-0953-4E11-AA64-AF365FD325AC}" destId="{38409897-F65A-4987-BC07-3ACB2605328D}" srcOrd="1" destOrd="0" presId="urn:microsoft.com/office/officeart/2018/2/layout/IconVerticalSolidList"/>
    <dgm:cxn modelId="{2F95CA5B-2DE7-4F40-94D5-E213F426297D}" type="presParOf" srcId="{881C73E7-0953-4E11-AA64-AF365FD325AC}" destId="{CD8A78DE-D4E6-4F01-BA79-EEF2A12AF168}" srcOrd="2" destOrd="0" presId="urn:microsoft.com/office/officeart/2018/2/layout/IconVerticalSolidList"/>
    <dgm:cxn modelId="{54E0ED99-E8E0-40F5-B4CC-F55C22FB9366}" type="presParOf" srcId="{881C73E7-0953-4E11-AA64-AF365FD325AC}" destId="{CE10332A-C01F-4673-A302-2E082B8DCA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B25636-473A-4051-83D9-55287C4736A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303DDA0-0BEF-4B1E-9511-701F3745F1DB}">
      <dgm:prSet/>
      <dgm:spPr/>
      <dgm:t>
        <a:bodyPr/>
        <a:lstStyle/>
        <a:p>
          <a:r>
            <a:rPr lang="en-US" b="1" i="0" dirty="0"/>
            <a:t>Data Insights:</a:t>
          </a:r>
          <a:r>
            <a:rPr lang="en-US" b="0" i="0" dirty="0"/>
            <a:t> Uses machine learning and statistics to identify patterns in YouTube channel data, highlighting channel performance, audience demographics, and reach.</a:t>
          </a:r>
          <a:endParaRPr lang="en-US" dirty="0"/>
        </a:p>
      </dgm:t>
    </dgm:pt>
    <dgm:pt modelId="{EB8CC84E-44FD-4569-AD56-844CADE9604A}" type="parTrans" cxnId="{9EDAE0D5-F432-4FDA-B4F6-2610F42081F3}">
      <dgm:prSet/>
      <dgm:spPr/>
      <dgm:t>
        <a:bodyPr/>
        <a:lstStyle/>
        <a:p>
          <a:endParaRPr lang="en-US"/>
        </a:p>
      </dgm:t>
    </dgm:pt>
    <dgm:pt modelId="{640D34D8-98F1-46C2-9826-D483A3263099}" type="sibTrans" cxnId="{9EDAE0D5-F432-4FDA-B4F6-2610F42081F3}">
      <dgm:prSet/>
      <dgm:spPr/>
      <dgm:t>
        <a:bodyPr/>
        <a:lstStyle/>
        <a:p>
          <a:endParaRPr lang="en-US"/>
        </a:p>
      </dgm:t>
    </dgm:pt>
    <dgm:pt modelId="{360D1765-F8A4-4BC8-A038-1E12014AC68F}">
      <dgm:prSet/>
      <dgm:spPr/>
      <dgm:t>
        <a:bodyPr/>
        <a:lstStyle/>
        <a:p>
          <a:r>
            <a:rPr lang="en-US" b="1" i="0"/>
            <a:t>Visual Exploration:</a:t>
          </a:r>
          <a:r>
            <a:rPr lang="en-US" b="0" i="0"/>
            <a:t> Includes a scatterplot that analyzes relationships between metrics like subscriber counts and views, using R-squared values to show correlation strength.</a:t>
          </a:r>
          <a:endParaRPr lang="en-US"/>
        </a:p>
      </dgm:t>
    </dgm:pt>
    <dgm:pt modelId="{A03B5233-0F4C-47FF-ADF5-E155C2CD6257}" type="parTrans" cxnId="{4E783BC2-721B-451F-AA70-E723E536C69A}">
      <dgm:prSet/>
      <dgm:spPr/>
      <dgm:t>
        <a:bodyPr/>
        <a:lstStyle/>
        <a:p>
          <a:endParaRPr lang="en-US"/>
        </a:p>
      </dgm:t>
    </dgm:pt>
    <dgm:pt modelId="{333EF02A-C1CF-406C-BCB3-A1FD719F0842}" type="sibTrans" cxnId="{4E783BC2-721B-451F-AA70-E723E536C69A}">
      <dgm:prSet/>
      <dgm:spPr/>
      <dgm:t>
        <a:bodyPr/>
        <a:lstStyle/>
        <a:p>
          <a:endParaRPr lang="en-US"/>
        </a:p>
      </dgm:t>
    </dgm:pt>
    <dgm:pt modelId="{8E892957-4E37-42E4-BE35-EB9EB1C310FD}">
      <dgm:prSet/>
      <dgm:spPr/>
      <dgm:t>
        <a:bodyPr/>
        <a:lstStyle/>
        <a:p>
          <a:r>
            <a:rPr lang="en-US" b="1" i="0"/>
            <a:t>Machine Learning Integration:</a:t>
          </a:r>
          <a:r>
            <a:rPr lang="en-US" b="0" i="0"/>
            <a:t> Applies K-Means Clustering to organize channels into four segments based on subscriber count, views, demographics, and upload frequency, providing insights into the audience each segment attracts.</a:t>
          </a:r>
          <a:endParaRPr lang="en-US"/>
        </a:p>
      </dgm:t>
    </dgm:pt>
    <dgm:pt modelId="{5CE0C623-2C7B-42F3-9A53-62625D864028}" type="parTrans" cxnId="{1F41AEB0-7FC6-4249-9D1F-DFE0A274CE87}">
      <dgm:prSet/>
      <dgm:spPr/>
      <dgm:t>
        <a:bodyPr/>
        <a:lstStyle/>
        <a:p>
          <a:endParaRPr lang="en-US"/>
        </a:p>
      </dgm:t>
    </dgm:pt>
    <dgm:pt modelId="{5BCDCD74-071B-4FCC-955D-A9DAA149EA9C}" type="sibTrans" cxnId="{1F41AEB0-7FC6-4249-9D1F-DFE0A274CE87}">
      <dgm:prSet/>
      <dgm:spPr/>
      <dgm:t>
        <a:bodyPr/>
        <a:lstStyle/>
        <a:p>
          <a:endParaRPr lang="en-US"/>
        </a:p>
      </dgm:t>
    </dgm:pt>
    <dgm:pt modelId="{5F083252-57CB-47DF-82C7-8916D86761C0}">
      <dgm:prSet/>
      <dgm:spPr/>
      <dgm:t>
        <a:bodyPr/>
        <a:lstStyle/>
        <a:p>
          <a:r>
            <a:rPr lang="en-US" b="1" i="0"/>
            <a:t>Demographic Analysis:</a:t>
          </a:r>
          <a:r>
            <a:rPr lang="en-US" b="0" i="0"/>
            <a:t> Offers insights on average education level, unemployment rate, population size, and urban population for each channel segment, aiding creators in crafting content for specific demographics.</a:t>
          </a:r>
          <a:endParaRPr lang="en-US"/>
        </a:p>
      </dgm:t>
    </dgm:pt>
    <dgm:pt modelId="{9165E5AB-3328-4593-8757-9AA18D4A3BDC}" type="parTrans" cxnId="{8E2188AA-CD08-4116-A1E3-BE2AFCCC9C9E}">
      <dgm:prSet/>
      <dgm:spPr/>
      <dgm:t>
        <a:bodyPr/>
        <a:lstStyle/>
        <a:p>
          <a:endParaRPr lang="en-US"/>
        </a:p>
      </dgm:t>
    </dgm:pt>
    <dgm:pt modelId="{7A8ED940-E55B-433F-A7E1-B3A2FCB40EA7}" type="sibTrans" cxnId="{8E2188AA-CD08-4116-A1E3-BE2AFCCC9C9E}">
      <dgm:prSet/>
      <dgm:spPr/>
      <dgm:t>
        <a:bodyPr/>
        <a:lstStyle/>
        <a:p>
          <a:endParaRPr lang="en-US"/>
        </a:p>
      </dgm:t>
    </dgm:pt>
    <dgm:pt modelId="{DA8FCE6B-C0DA-4A2D-A2B5-CA44DC992BA1}" type="pres">
      <dgm:prSet presAssocID="{C9B25636-473A-4051-83D9-55287C4736A6}" presName="linear" presStyleCnt="0">
        <dgm:presLayoutVars>
          <dgm:animLvl val="lvl"/>
          <dgm:resizeHandles val="exact"/>
        </dgm:presLayoutVars>
      </dgm:prSet>
      <dgm:spPr/>
    </dgm:pt>
    <dgm:pt modelId="{ED927F06-5092-4F4F-921D-D5336D9C3AA8}" type="pres">
      <dgm:prSet presAssocID="{1303DDA0-0BEF-4B1E-9511-701F3745F1DB}" presName="parentText" presStyleLbl="node1" presStyleIdx="0" presStyleCnt="4">
        <dgm:presLayoutVars>
          <dgm:chMax val="0"/>
          <dgm:bulletEnabled val="1"/>
        </dgm:presLayoutVars>
      </dgm:prSet>
      <dgm:spPr/>
    </dgm:pt>
    <dgm:pt modelId="{BCCE61AA-CD74-4D6A-97B4-5CE8DD67CC9D}" type="pres">
      <dgm:prSet presAssocID="{640D34D8-98F1-46C2-9826-D483A3263099}" presName="spacer" presStyleCnt="0"/>
      <dgm:spPr/>
    </dgm:pt>
    <dgm:pt modelId="{7371F740-353E-4670-B47A-2F8D4527B690}" type="pres">
      <dgm:prSet presAssocID="{360D1765-F8A4-4BC8-A038-1E12014AC68F}" presName="parentText" presStyleLbl="node1" presStyleIdx="1" presStyleCnt="4">
        <dgm:presLayoutVars>
          <dgm:chMax val="0"/>
          <dgm:bulletEnabled val="1"/>
        </dgm:presLayoutVars>
      </dgm:prSet>
      <dgm:spPr/>
    </dgm:pt>
    <dgm:pt modelId="{48B707A6-D055-42CB-AECE-A0E8A269E58C}" type="pres">
      <dgm:prSet presAssocID="{333EF02A-C1CF-406C-BCB3-A1FD719F0842}" presName="spacer" presStyleCnt="0"/>
      <dgm:spPr/>
    </dgm:pt>
    <dgm:pt modelId="{8F153D65-F474-45C2-A657-EC8EA5D68D9A}" type="pres">
      <dgm:prSet presAssocID="{8E892957-4E37-42E4-BE35-EB9EB1C310FD}" presName="parentText" presStyleLbl="node1" presStyleIdx="2" presStyleCnt="4">
        <dgm:presLayoutVars>
          <dgm:chMax val="0"/>
          <dgm:bulletEnabled val="1"/>
        </dgm:presLayoutVars>
      </dgm:prSet>
      <dgm:spPr/>
    </dgm:pt>
    <dgm:pt modelId="{D77B0A99-8784-4601-BF83-DF828D874AAA}" type="pres">
      <dgm:prSet presAssocID="{5BCDCD74-071B-4FCC-955D-A9DAA149EA9C}" presName="spacer" presStyleCnt="0"/>
      <dgm:spPr/>
    </dgm:pt>
    <dgm:pt modelId="{E29E7A0D-7CAE-4A4A-BF37-FBB1D42CB903}" type="pres">
      <dgm:prSet presAssocID="{5F083252-57CB-47DF-82C7-8916D86761C0}" presName="parentText" presStyleLbl="node1" presStyleIdx="3" presStyleCnt="4">
        <dgm:presLayoutVars>
          <dgm:chMax val="0"/>
          <dgm:bulletEnabled val="1"/>
        </dgm:presLayoutVars>
      </dgm:prSet>
      <dgm:spPr/>
    </dgm:pt>
  </dgm:ptLst>
  <dgm:cxnLst>
    <dgm:cxn modelId="{BA1C5903-D151-40E6-9123-F426C201E53D}" type="presOf" srcId="{8E892957-4E37-42E4-BE35-EB9EB1C310FD}" destId="{8F153D65-F474-45C2-A657-EC8EA5D68D9A}" srcOrd="0" destOrd="0" presId="urn:microsoft.com/office/officeart/2005/8/layout/vList2"/>
    <dgm:cxn modelId="{ADA8010F-DBD6-4EBB-8660-CA28555A8682}" type="presOf" srcId="{1303DDA0-0BEF-4B1E-9511-701F3745F1DB}" destId="{ED927F06-5092-4F4F-921D-D5336D9C3AA8}" srcOrd="0" destOrd="0" presId="urn:microsoft.com/office/officeart/2005/8/layout/vList2"/>
    <dgm:cxn modelId="{BB24C690-2DAE-4721-82FF-EBBA2152DCB8}" type="presOf" srcId="{360D1765-F8A4-4BC8-A038-1E12014AC68F}" destId="{7371F740-353E-4670-B47A-2F8D4527B690}" srcOrd="0" destOrd="0" presId="urn:microsoft.com/office/officeart/2005/8/layout/vList2"/>
    <dgm:cxn modelId="{8E2188AA-CD08-4116-A1E3-BE2AFCCC9C9E}" srcId="{C9B25636-473A-4051-83D9-55287C4736A6}" destId="{5F083252-57CB-47DF-82C7-8916D86761C0}" srcOrd="3" destOrd="0" parTransId="{9165E5AB-3328-4593-8757-9AA18D4A3BDC}" sibTransId="{7A8ED940-E55B-433F-A7E1-B3A2FCB40EA7}"/>
    <dgm:cxn modelId="{1F41AEB0-7FC6-4249-9D1F-DFE0A274CE87}" srcId="{C9B25636-473A-4051-83D9-55287C4736A6}" destId="{8E892957-4E37-42E4-BE35-EB9EB1C310FD}" srcOrd="2" destOrd="0" parTransId="{5CE0C623-2C7B-42F3-9A53-62625D864028}" sibTransId="{5BCDCD74-071B-4FCC-955D-A9DAA149EA9C}"/>
    <dgm:cxn modelId="{4E783BC2-721B-451F-AA70-E723E536C69A}" srcId="{C9B25636-473A-4051-83D9-55287C4736A6}" destId="{360D1765-F8A4-4BC8-A038-1E12014AC68F}" srcOrd="1" destOrd="0" parTransId="{A03B5233-0F4C-47FF-ADF5-E155C2CD6257}" sibTransId="{333EF02A-C1CF-406C-BCB3-A1FD719F0842}"/>
    <dgm:cxn modelId="{E101B9C5-11E4-4CEE-992D-8DC642944A9E}" type="presOf" srcId="{5F083252-57CB-47DF-82C7-8916D86761C0}" destId="{E29E7A0D-7CAE-4A4A-BF37-FBB1D42CB903}" srcOrd="0" destOrd="0" presId="urn:microsoft.com/office/officeart/2005/8/layout/vList2"/>
    <dgm:cxn modelId="{9EDAE0D5-F432-4FDA-B4F6-2610F42081F3}" srcId="{C9B25636-473A-4051-83D9-55287C4736A6}" destId="{1303DDA0-0BEF-4B1E-9511-701F3745F1DB}" srcOrd="0" destOrd="0" parTransId="{EB8CC84E-44FD-4569-AD56-844CADE9604A}" sibTransId="{640D34D8-98F1-46C2-9826-D483A3263099}"/>
    <dgm:cxn modelId="{7C529EFE-770B-4A04-9F65-0EADC29C9F07}" type="presOf" srcId="{C9B25636-473A-4051-83D9-55287C4736A6}" destId="{DA8FCE6B-C0DA-4A2D-A2B5-CA44DC992BA1}" srcOrd="0" destOrd="0" presId="urn:microsoft.com/office/officeart/2005/8/layout/vList2"/>
    <dgm:cxn modelId="{38DF03DF-F12C-44B1-AEC9-EFB0D465EFED}" type="presParOf" srcId="{DA8FCE6B-C0DA-4A2D-A2B5-CA44DC992BA1}" destId="{ED927F06-5092-4F4F-921D-D5336D9C3AA8}" srcOrd="0" destOrd="0" presId="urn:microsoft.com/office/officeart/2005/8/layout/vList2"/>
    <dgm:cxn modelId="{3819A51B-C247-4A5B-B407-76C40316D7D6}" type="presParOf" srcId="{DA8FCE6B-C0DA-4A2D-A2B5-CA44DC992BA1}" destId="{BCCE61AA-CD74-4D6A-97B4-5CE8DD67CC9D}" srcOrd="1" destOrd="0" presId="urn:microsoft.com/office/officeart/2005/8/layout/vList2"/>
    <dgm:cxn modelId="{043C8681-53C9-49C4-9B13-CC5C083A98A3}" type="presParOf" srcId="{DA8FCE6B-C0DA-4A2D-A2B5-CA44DC992BA1}" destId="{7371F740-353E-4670-B47A-2F8D4527B690}" srcOrd="2" destOrd="0" presId="urn:microsoft.com/office/officeart/2005/8/layout/vList2"/>
    <dgm:cxn modelId="{FD3C626D-30AD-4AF5-BE6A-1A36F21BC812}" type="presParOf" srcId="{DA8FCE6B-C0DA-4A2D-A2B5-CA44DC992BA1}" destId="{48B707A6-D055-42CB-AECE-A0E8A269E58C}" srcOrd="3" destOrd="0" presId="urn:microsoft.com/office/officeart/2005/8/layout/vList2"/>
    <dgm:cxn modelId="{18CE9DD6-6958-4E95-8C2E-672252378D0D}" type="presParOf" srcId="{DA8FCE6B-C0DA-4A2D-A2B5-CA44DC992BA1}" destId="{8F153D65-F474-45C2-A657-EC8EA5D68D9A}" srcOrd="4" destOrd="0" presId="urn:microsoft.com/office/officeart/2005/8/layout/vList2"/>
    <dgm:cxn modelId="{A28648E0-A688-427C-BA51-7E37A1A97177}" type="presParOf" srcId="{DA8FCE6B-C0DA-4A2D-A2B5-CA44DC992BA1}" destId="{D77B0A99-8784-4601-BF83-DF828D874AAA}" srcOrd="5" destOrd="0" presId="urn:microsoft.com/office/officeart/2005/8/layout/vList2"/>
    <dgm:cxn modelId="{B2168643-6D1A-4036-89DB-B5750807C42B}" type="presParOf" srcId="{DA8FCE6B-C0DA-4A2D-A2B5-CA44DC992BA1}" destId="{E29E7A0D-7CAE-4A4A-BF37-FBB1D42CB90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DDC66E-9059-48E5-9751-186608CF225D}" type="doc">
      <dgm:prSet loTypeId="urn:microsoft.com/office/officeart/2018/2/layout/IconCircleList" loCatId="icon" qsTypeId="urn:microsoft.com/office/officeart/2005/8/quickstyle/simple2" qsCatId="simple" csTypeId="urn:microsoft.com/office/officeart/2018/5/colors/Iconchunking_neutralbg_accent3_2" csCatId="accent3" phldr="1"/>
      <dgm:spPr/>
      <dgm:t>
        <a:bodyPr/>
        <a:lstStyle/>
        <a:p>
          <a:endParaRPr lang="en-US"/>
        </a:p>
      </dgm:t>
    </dgm:pt>
    <dgm:pt modelId="{F7739BE2-0FBA-4E68-863A-5E9930F22973}">
      <dgm:prSet/>
      <dgm:spPr/>
      <dgm:t>
        <a:bodyPr/>
        <a:lstStyle/>
        <a:p>
          <a:pPr>
            <a:lnSpc>
              <a:spcPct val="100000"/>
            </a:lnSpc>
          </a:pPr>
          <a:r>
            <a:rPr lang="en-US" b="1" i="0"/>
            <a:t>Top Categories:</a:t>
          </a:r>
          <a:r>
            <a:rPr lang="en-US" b="0" i="0"/>
            <a:t> Entertainment channels top the subscriber count, with Music channels leading in estimated yearly earnings.</a:t>
          </a:r>
          <a:endParaRPr lang="en-US"/>
        </a:p>
      </dgm:t>
    </dgm:pt>
    <dgm:pt modelId="{AD0CDF5B-D80F-4F85-A1F7-FEE4627C5101}" type="parTrans" cxnId="{487B3D10-7287-46D1-A13D-2F140F124FD4}">
      <dgm:prSet/>
      <dgm:spPr/>
      <dgm:t>
        <a:bodyPr/>
        <a:lstStyle/>
        <a:p>
          <a:endParaRPr lang="en-US"/>
        </a:p>
      </dgm:t>
    </dgm:pt>
    <dgm:pt modelId="{4B2FE29E-3236-4934-8A25-96F14EC4C284}" type="sibTrans" cxnId="{487B3D10-7287-46D1-A13D-2F140F124FD4}">
      <dgm:prSet/>
      <dgm:spPr/>
      <dgm:t>
        <a:bodyPr/>
        <a:lstStyle/>
        <a:p>
          <a:pPr>
            <a:lnSpc>
              <a:spcPct val="100000"/>
            </a:lnSpc>
          </a:pPr>
          <a:endParaRPr lang="en-US"/>
        </a:p>
      </dgm:t>
    </dgm:pt>
    <dgm:pt modelId="{EB255CE4-19DC-4E17-96A1-F272B3BA0707}">
      <dgm:prSet/>
      <dgm:spPr/>
      <dgm:t>
        <a:bodyPr/>
        <a:lstStyle/>
        <a:p>
          <a:pPr>
            <a:lnSpc>
              <a:spcPct val="100000"/>
            </a:lnSpc>
          </a:pPr>
          <a:r>
            <a:rPr lang="en-US" b="1" i="0"/>
            <a:t>Content Distribution:</a:t>
          </a:r>
          <a:r>
            <a:rPr lang="en-US" b="0" i="0"/>
            <a:t> Entertainment dominates video counts, with Music and People &amp; Blogs following.</a:t>
          </a:r>
          <a:endParaRPr lang="en-US"/>
        </a:p>
      </dgm:t>
    </dgm:pt>
    <dgm:pt modelId="{010F0354-204C-476F-98EB-2BEDD7E7BD7C}" type="parTrans" cxnId="{D9A5A8D8-8B2C-4FA9-8B77-D63471D813E6}">
      <dgm:prSet/>
      <dgm:spPr/>
      <dgm:t>
        <a:bodyPr/>
        <a:lstStyle/>
        <a:p>
          <a:endParaRPr lang="en-US"/>
        </a:p>
      </dgm:t>
    </dgm:pt>
    <dgm:pt modelId="{52D888C8-8D72-407C-AF59-114189E20D69}" type="sibTrans" cxnId="{D9A5A8D8-8B2C-4FA9-8B77-D63471D813E6}">
      <dgm:prSet/>
      <dgm:spPr/>
      <dgm:t>
        <a:bodyPr/>
        <a:lstStyle/>
        <a:p>
          <a:pPr>
            <a:lnSpc>
              <a:spcPct val="100000"/>
            </a:lnSpc>
          </a:pPr>
          <a:endParaRPr lang="en-US"/>
        </a:p>
      </dgm:t>
    </dgm:pt>
    <dgm:pt modelId="{6EADA200-A5C5-4546-BBEB-935A2C90EF1A}">
      <dgm:prSet/>
      <dgm:spPr/>
      <dgm:t>
        <a:bodyPr/>
        <a:lstStyle/>
        <a:p>
          <a:pPr>
            <a:lnSpc>
              <a:spcPct val="100000"/>
            </a:lnSpc>
          </a:pPr>
          <a:r>
            <a:rPr lang="en-US" b="1" i="0" dirty="0"/>
            <a:t>Channel Creation Trends:</a:t>
          </a:r>
          <a:r>
            <a:rPr lang="en-US" b="0" i="0" dirty="0"/>
            <a:t> A steady decline in new channel creations since 2016 suggests possible market saturation.</a:t>
          </a:r>
          <a:endParaRPr lang="en-US" dirty="0"/>
        </a:p>
      </dgm:t>
    </dgm:pt>
    <dgm:pt modelId="{48EB1B3F-88C1-4449-9CD0-98BD0A4D01AE}" type="parTrans" cxnId="{FF5D8820-A7AA-421B-A41D-704595D9CAE2}">
      <dgm:prSet/>
      <dgm:spPr/>
      <dgm:t>
        <a:bodyPr/>
        <a:lstStyle/>
        <a:p>
          <a:endParaRPr lang="en-US"/>
        </a:p>
      </dgm:t>
    </dgm:pt>
    <dgm:pt modelId="{52229ACD-B153-4200-89DE-7F776AEC56B0}" type="sibTrans" cxnId="{FF5D8820-A7AA-421B-A41D-704595D9CAE2}">
      <dgm:prSet/>
      <dgm:spPr/>
      <dgm:t>
        <a:bodyPr/>
        <a:lstStyle/>
        <a:p>
          <a:pPr>
            <a:lnSpc>
              <a:spcPct val="100000"/>
            </a:lnSpc>
          </a:pPr>
          <a:endParaRPr lang="en-US"/>
        </a:p>
      </dgm:t>
    </dgm:pt>
    <dgm:pt modelId="{6F5E285A-1045-4F84-8E25-8F7B8ACA2F1E}">
      <dgm:prSet/>
      <dgm:spPr/>
      <dgm:t>
        <a:bodyPr/>
        <a:lstStyle/>
        <a:p>
          <a:pPr>
            <a:lnSpc>
              <a:spcPct val="100000"/>
            </a:lnSpc>
          </a:pPr>
          <a:r>
            <a:rPr lang="en-US" b="1" i="0"/>
            <a:t>Global Audience:</a:t>
          </a:r>
          <a:r>
            <a:rPr lang="en-US" b="0" i="0"/>
            <a:t> India and the United States lead in subscriber numbers, with no direct correlation between channel count and subscriber base.</a:t>
          </a:r>
          <a:endParaRPr lang="en-US"/>
        </a:p>
      </dgm:t>
    </dgm:pt>
    <dgm:pt modelId="{5CC587B3-3064-4C37-84BD-964F1B68CD38}" type="parTrans" cxnId="{238E7C74-2202-448C-94D6-3463BF16730A}">
      <dgm:prSet/>
      <dgm:spPr/>
      <dgm:t>
        <a:bodyPr/>
        <a:lstStyle/>
        <a:p>
          <a:endParaRPr lang="en-US"/>
        </a:p>
      </dgm:t>
    </dgm:pt>
    <dgm:pt modelId="{C4B765D9-BA53-49AB-9F12-F99385BC1262}" type="sibTrans" cxnId="{238E7C74-2202-448C-94D6-3463BF16730A}">
      <dgm:prSet/>
      <dgm:spPr/>
      <dgm:t>
        <a:bodyPr/>
        <a:lstStyle/>
        <a:p>
          <a:pPr>
            <a:lnSpc>
              <a:spcPct val="100000"/>
            </a:lnSpc>
          </a:pPr>
          <a:endParaRPr lang="en-US"/>
        </a:p>
      </dgm:t>
    </dgm:pt>
    <dgm:pt modelId="{4657D4BA-5D62-40F9-A7A8-F4A0A1BDD81E}">
      <dgm:prSet/>
      <dgm:spPr/>
      <dgm:t>
        <a:bodyPr/>
        <a:lstStyle/>
        <a:p>
          <a:pPr>
            <a:lnSpc>
              <a:spcPct val="100000"/>
            </a:lnSpc>
          </a:pPr>
          <a:r>
            <a:rPr lang="en-US" b="1" i="0"/>
            <a:t>Subscriber Correlations:</a:t>
          </a:r>
          <a:r>
            <a:rPr lang="en-US" b="0" i="0"/>
            <a:t> Strong positive correlations observed between subscribers and video views, highest yearly earnings, and uploads (though uploads show a weaker correlation).</a:t>
          </a:r>
          <a:endParaRPr lang="en-US"/>
        </a:p>
      </dgm:t>
    </dgm:pt>
    <dgm:pt modelId="{73F11666-8A81-4A77-9D57-6EC8C32CC164}" type="parTrans" cxnId="{94C486CD-CFC2-4F68-B00B-297F54E2EA62}">
      <dgm:prSet/>
      <dgm:spPr/>
      <dgm:t>
        <a:bodyPr/>
        <a:lstStyle/>
        <a:p>
          <a:endParaRPr lang="en-US"/>
        </a:p>
      </dgm:t>
    </dgm:pt>
    <dgm:pt modelId="{10D299B5-087A-4944-91D1-63840ED65DB9}" type="sibTrans" cxnId="{94C486CD-CFC2-4F68-B00B-297F54E2EA62}">
      <dgm:prSet/>
      <dgm:spPr/>
      <dgm:t>
        <a:bodyPr/>
        <a:lstStyle/>
        <a:p>
          <a:pPr>
            <a:lnSpc>
              <a:spcPct val="100000"/>
            </a:lnSpc>
          </a:pPr>
          <a:endParaRPr lang="en-US"/>
        </a:p>
      </dgm:t>
    </dgm:pt>
    <dgm:pt modelId="{D7ECB7FD-4B17-48AE-99ED-B6ADCEA95818}">
      <dgm:prSet/>
      <dgm:spPr/>
      <dgm:t>
        <a:bodyPr/>
        <a:lstStyle/>
        <a:p>
          <a:pPr>
            <a:lnSpc>
              <a:spcPct val="100000"/>
            </a:lnSpc>
          </a:pPr>
          <a:r>
            <a:rPr lang="en-US" b="1" i="0"/>
            <a:t>Channel Segmentation:</a:t>
          </a:r>
          <a:r>
            <a:rPr lang="en-US" b="0" i="0"/>
            <a:t> K-means clustering reveals four distinct channel segments based on subscriber count, views, demographics, and upload frequency, each with unique subscriber and audience profiles.</a:t>
          </a:r>
          <a:endParaRPr lang="en-US"/>
        </a:p>
      </dgm:t>
    </dgm:pt>
    <dgm:pt modelId="{E162FCF3-0287-4CF8-9CCF-62F8C160D6F5}" type="parTrans" cxnId="{529F462F-A61A-4DD6-8C8D-AB849BEF2C63}">
      <dgm:prSet/>
      <dgm:spPr/>
      <dgm:t>
        <a:bodyPr/>
        <a:lstStyle/>
        <a:p>
          <a:endParaRPr lang="en-US"/>
        </a:p>
      </dgm:t>
    </dgm:pt>
    <dgm:pt modelId="{90408F91-D6EF-434D-846E-C74EC6457631}" type="sibTrans" cxnId="{529F462F-A61A-4DD6-8C8D-AB849BEF2C63}">
      <dgm:prSet/>
      <dgm:spPr/>
      <dgm:t>
        <a:bodyPr/>
        <a:lstStyle/>
        <a:p>
          <a:endParaRPr lang="en-US"/>
        </a:p>
      </dgm:t>
    </dgm:pt>
    <dgm:pt modelId="{E030408C-2E12-4A90-8FF5-77036A470FEB}" type="pres">
      <dgm:prSet presAssocID="{FDDDC66E-9059-48E5-9751-186608CF225D}" presName="root" presStyleCnt="0">
        <dgm:presLayoutVars>
          <dgm:dir/>
          <dgm:resizeHandles val="exact"/>
        </dgm:presLayoutVars>
      </dgm:prSet>
      <dgm:spPr/>
    </dgm:pt>
    <dgm:pt modelId="{1F01C836-A3DB-4EBE-9958-617193351C59}" type="pres">
      <dgm:prSet presAssocID="{FDDDC66E-9059-48E5-9751-186608CF225D}" presName="container" presStyleCnt="0">
        <dgm:presLayoutVars>
          <dgm:dir/>
          <dgm:resizeHandles val="exact"/>
        </dgm:presLayoutVars>
      </dgm:prSet>
      <dgm:spPr/>
    </dgm:pt>
    <dgm:pt modelId="{A1C0EEA4-89D6-46DC-95C1-9E9EACEEDD43}" type="pres">
      <dgm:prSet presAssocID="{F7739BE2-0FBA-4E68-863A-5E9930F22973}" presName="compNode" presStyleCnt="0"/>
      <dgm:spPr/>
    </dgm:pt>
    <dgm:pt modelId="{3E830F54-3F53-4F86-99BE-5D7B398CF226}" type="pres">
      <dgm:prSet presAssocID="{F7739BE2-0FBA-4E68-863A-5E9930F22973}" presName="iconBgRect" presStyleLbl="bgShp" presStyleIdx="0" presStyleCnt="6"/>
      <dgm:spPr/>
    </dgm:pt>
    <dgm:pt modelId="{D41AB62D-B44D-47B7-B121-7AD564932419}" type="pres">
      <dgm:prSet presAssocID="{F7739BE2-0FBA-4E68-863A-5E9930F22973}"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iorities with solid fill"/>
        </a:ext>
      </dgm:extLst>
    </dgm:pt>
    <dgm:pt modelId="{1F478F10-0F63-4E5A-A94A-68A82AF0FFDC}" type="pres">
      <dgm:prSet presAssocID="{F7739BE2-0FBA-4E68-863A-5E9930F22973}" presName="spaceRect" presStyleCnt="0"/>
      <dgm:spPr/>
    </dgm:pt>
    <dgm:pt modelId="{6FD4FA43-22D9-4C5D-8CA3-7CB1598F7681}" type="pres">
      <dgm:prSet presAssocID="{F7739BE2-0FBA-4E68-863A-5E9930F22973}" presName="textRect" presStyleLbl="revTx" presStyleIdx="0" presStyleCnt="6">
        <dgm:presLayoutVars>
          <dgm:chMax val="1"/>
          <dgm:chPref val="1"/>
        </dgm:presLayoutVars>
      </dgm:prSet>
      <dgm:spPr/>
    </dgm:pt>
    <dgm:pt modelId="{FF59DD52-4876-469F-9879-A499C2DAC91A}" type="pres">
      <dgm:prSet presAssocID="{4B2FE29E-3236-4934-8A25-96F14EC4C284}" presName="sibTrans" presStyleLbl="sibTrans2D1" presStyleIdx="0" presStyleCnt="0"/>
      <dgm:spPr/>
    </dgm:pt>
    <dgm:pt modelId="{700D584D-FC8C-4EF3-A4AE-85D7F540E697}" type="pres">
      <dgm:prSet presAssocID="{EB255CE4-19DC-4E17-96A1-F272B3BA0707}" presName="compNode" presStyleCnt="0"/>
      <dgm:spPr/>
    </dgm:pt>
    <dgm:pt modelId="{59328AC4-C417-42FD-8EE4-7A6E18AE72B7}" type="pres">
      <dgm:prSet presAssocID="{EB255CE4-19DC-4E17-96A1-F272B3BA0707}" presName="iconBgRect" presStyleLbl="bgShp" presStyleIdx="1" presStyleCnt="6"/>
      <dgm:spPr/>
    </dgm:pt>
    <dgm:pt modelId="{C21CA28F-EF82-41FC-9388-6A34BCBDF94F}" type="pres">
      <dgm:prSet presAssocID="{EB255CE4-19DC-4E17-96A1-F272B3BA070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EE09BC49-DDF9-41B3-B0EF-164564993047}" type="pres">
      <dgm:prSet presAssocID="{EB255CE4-19DC-4E17-96A1-F272B3BA0707}" presName="spaceRect" presStyleCnt="0"/>
      <dgm:spPr/>
    </dgm:pt>
    <dgm:pt modelId="{3EDBF8E1-6B5B-4838-A502-B9780696BBAA}" type="pres">
      <dgm:prSet presAssocID="{EB255CE4-19DC-4E17-96A1-F272B3BA0707}" presName="textRect" presStyleLbl="revTx" presStyleIdx="1" presStyleCnt="6">
        <dgm:presLayoutVars>
          <dgm:chMax val="1"/>
          <dgm:chPref val="1"/>
        </dgm:presLayoutVars>
      </dgm:prSet>
      <dgm:spPr/>
    </dgm:pt>
    <dgm:pt modelId="{DA151F16-1EE4-4EEB-AA9E-C27667E9A32E}" type="pres">
      <dgm:prSet presAssocID="{52D888C8-8D72-407C-AF59-114189E20D69}" presName="sibTrans" presStyleLbl="sibTrans2D1" presStyleIdx="0" presStyleCnt="0"/>
      <dgm:spPr/>
    </dgm:pt>
    <dgm:pt modelId="{67790A2E-797D-4754-BE93-4900EF2CF58F}" type="pres">
      <dgm:prSet presAssocID="{6EADA200-A5C5-4546-BBEB-935A2C90EF1A}" presName="compNode" presStyleCnt="0"/>
      <dgm:spPr/>
    </dgm:pt>
    <dgm:pt modelId="{9604776F-D67B-43D6-9013-5C896FCACB12}" type="pres">
      <dgm:prSet presAssocID="{6EADA200-A5C5-4546-BBEB-935A2C90EF1A}" presName="iconBgRect" presStyleLbl="bgShp" presStyleIdx="2" presStyleCnt="6"/>
      <dgm:spPr/>
    </dgm:pt>
    <dgm:pt modelId="{22005A26-BEA9-4AB0-8D1E-090F93B811F3}" type="pres">
      <dgm:prSet presAssocID="{6EADA200-A5C5-4546-BBEB-935A2C90EF1A}"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resentation with bar chart with solid fill"/>
        </a:ext>
      </dgm:extLst>
    </dgm:pt>
    <dgm:pt modelId="{DF9F21C5-D549-4F75-B646-B60E352CF32C}" type="pres">
      <dgm:prSet presAssocID="{6EADA200-A5C5-4546-BBEB-935A2C90EF1A}" presName="spaceRect" presStyleCnt="0"/>
      <dgm:spPr/>
    </dgm:pt>
    <dgm:pt modelId="{70BBDBF1-1E93-440C-81E5-9F08E580E494}" type="pres">
      <dgm:prSet presAssocID="{6EADA200-A5C5-4546-BBEB-935A2C90EF1A}" presName="textRect" presStyleLbl="revTx" presStyleIdx="2" presStyleCnt="6">
        <dgm:presLayoutVars>
          <dgm:chMax val="1"/>
          <dgm:chPref val="1"/>
        </dgm:presLayoutVars>
      </dgm:prSet>
      <dgm:spPr/>
    </dgm:pt>
    <dgm:pt modelId="{BE4327A4-90A8-41B6-900D-41032E6F197D}" type="pres">
      <dgm:prSet presAssocID="{52229ACD-B153-4200-89DE-7F776AEC56B0}" presName="sibTrans" presStyleLbl="sibTrans2D1" presStyleIdx="0" presStyleCnt="0"/>
      <dgm:spPr/>
    </dgm:pt>
    <dgm:pt modelId="{48879126-916E-4536-A19E-156955A21ABB}" type="pres">
      <dgm:prSet presAssocID="{6F5E285A-1045-4F84-8E25-8F7B8ACA2F1E}" presName="compNode" presStyleCnt="0"/>
      <dgm:spPr/>
    </dgm:pt>
    <dgm:pt modelId="{C65F45BB-425C-42F3-B5D8-3E33AFC8800B}" type="pres">
      <dgm:prSet presAssocID="{6F5E285A-1045-4F84-8E25-8F7B8ACA2F1E}" presName="iconBgRect" presStyleLbl="bgShp" presStyleIdx="3" presStyleCnt="6"/>
      <dgm:spPr/>
    </dgm:pt>
    <dgm:pt modelId="{5A8A20D5-5C9B-45E7-BBD1-E6A3B92E05DE}" type="pres">
      <dgm:prSet presAssocID="{6F5E285A-1045-4F84-8E25-8F7B8ACA2F1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F30EF4B7-7448-4B34-A727-0409737BE00F}" type="pres">
      <dgm:prSet presAssocID="{6F5E285A-1045-4F84-8E25-8F7B8ACA2F1E}" presName="spaceRect" presStyleCnt="0"/>
      <dgm:spPr/>
    </dgm:pt>
    <dgm:pt modelId="{29A65E71-CA58-4CCA-BC99-A385CE7113E4}" type="pres">
      <dgm:prSet presAssocID="{6F5E285A-1045-4F84-8E25-8F7B8ACA2F1E}" presName="textRect" presStyleLbl="revTx" presStyleIdx="3" presStyleCnt="6">
        <dgm:presLayoutVars>
          <dgm:chMax val="1"/>
          <dgm:chPref val="1"/>
        </dgm:presLayoutVars>
      </dgm:prSet>
      <dgm:spPr/>
    </dgm:pt>
    <dgm:pt modelId="{800A88BA-3A8F-42D2-BC07-D45FAE8F4417}" type="pres">
      <dgm:prSet presAssocID="{C4B765D9-BA53-49AB-9F12-F99385BC1262}" presName="sibTrans" presStyleLbl="sibTrans2D1" presStyleIdx="0" presStyleCnt="0"/>
      <dgm:spPr/>
    </dgm:pt>
    <dgm:pt modelId="{8194E711-764C-4EC8-9697-C069333C7CF6}" type="pres">
      <dgm:prSet presAssocID="{4657D4BA-5D62-40F9-A7A8-F4A0A1BDD81E}" presName="compNode" presStyleCnt="0"/>
      <dgm:spPr/>
    </dgm:pt>
    <dgm:pt modelId="{C5856566-FF1F-40D1-90F1-C1F16ABCF94A}" type="pres">
      <dgm:prSet presAssocID="{4657D4BA-5D62-40F9-A7A8-F4A0A1BDD81E}" presName="iconBgRect" presStyleLbl="bgShp" presStyleIdx="4" presStyleCnt="6"/>
      <dgm:spPr/>
    </dgm:pt>
    <dgm:pt modelId="{AA21D7A5-FFA5-4DFA-9E5D-E2FAE7854348}" type="pres">
      <dgm:prSet presAssocID="{4657D4BA-5D62-40F9-A7A8-F4A0A1BDD81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AE8FC251-DB89-4601-864C-50A78D254197}" type="pres">
      <dgm:prSet presAssocID="{4657D4BA-5D62-40F9-A7A8-F4A0A1BDD81E}" presName="spaceRect" presStyleCnt="0"/>
      <dgm:spPr/>
    </dgm:pt>
    <dgm:pt modelId="{1ACE9FE4-BDA4-4808-90F1-FD107D9535B2}" type="pres">
      <dgm:prSet presAssocID="{4657D4BA-5D62-40F9-A7A8-F4A0A1BDD81E}" presName="textRect" presStyleLbl="revTx" presStyleIdx="4" presStyleCnt="6">
        <dgm:presLayoutVars>
          <dgm:chMax val="1"/>
          <dgm:chPref val="1"/>
        </dgm:presLayoutVars>
      </dgm:prSet>
      <dgm:spPr/>
    </dgm:pt>
    <dgm:pt modelId="{5C588934-E05B-409C-ADF1-874C0A906A07}" type="pres">
      <dgm:prSet presAssocID="{10D299B5-087A-4944-91D1-63840ED65DB9}" presName="sibTrans" presStyleLbl="sibTrans2D1" presStyleIdx="0" presStyleCnt="0"/>
      <dgm:spPr/>
    </dgm:pt>
    <dgm:pt modelId="{10A60C22-421A-4B2F-8DEE-C23FCA79B273}" type="pres">
      <dgm:prSet presAssocID="{D7ECB7FD-4B17-48AE-99ED-B6ADCEA95818}" presName="compNode" presStyleCnt="0"/>
      <dgm:spPr/>
    </dgm:pt>
    <dgm:pt modelId="{486A227B-BF13-495E-BE3F-D4EF365D2982}" type="pres">
      <dgm:prSet presAssocID="{D7ECB7FD-4B17-48AE-99ED-B6ADCEA95818}" presName="iconBgRect" presStyleLbl="bgShp" presStyleIdx="5" presStyleCnt="6"/>
      <dgm:spPr/>
    </dgm:pt>
    <dgm:pt modelId="{C0FCECD2-4912-4EE0-A78A-9739418832DB}" type="pres">
      <dgm:prSet presAssocID="{D7ECB7FD-4B17-48AE-99ED-B6ADCEA95818}"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Social network with solid fill"/>
        </a:ext>
      </dgm:extLst>
    </dgm:pt>
    <dgm:pt modelId="{A17D4A85-095C-4727-9BB9-00A077B52F74}" type="pres">
      <dgm:prSet presAssocID="{D7ECB7FD-4B17-48AE-99ED-B6ADCEA95818}" presName="spaceRect" presStyleCnt="0"/>
      <dgm:spPr/>
    </dgm:pt>
    <dgm:pt modelId="{053F86EA-88D1-4F11-A5B9-C2D0BFEF341E}" type="pres">
      <dgm:prSet presAssocID="{D7ECB7FD-4B17-48AE-99ED-B6ADCEA95818}" presName="textRect" presStyleLbl="revTx" presStyleIdx="5" presStyleCnt="6">
        <dgm:presLayoutVars>
          <dgm:chMax val="1"/>
          <dgm:chPref val="1"/>
        </dgm:presLayoutVars>
      </dgm:prSet>
      <dgm:spPr/>
    </dgm:pt>
  </dgm:ptLst>
  <dgm:cxnLst>
    <dgm:cxn modelId="{487B3D10-7287-46D1-A13D-2F140F124FD4}" srcId="{FDDDC66E-9059-48E5-9751-186608CF225D}" destId="{F7739BE2-0FBA-4E68-863A-5E9930F22973}" srcOrd="0" destOrd="0" parTransId="{AD0CDF5B-D80F-4F85-A1F7-FEE4627C5101}" sibTransId="{4B2FE29E-3236-4934-8A25-96F14EC4C284}"/>
    <dgm:cxn modelId="{B022AB1A-FB31-4F31-BA54-58F6D800DE8C}" type="presOf" srcId="{D7ECB7FD-4B17-48AE-99ED-B6ADCEA95818}" destId="{053F86EA-88D1-4F11-A5B9-C2D0BFEF341E}" srcOrd="0" destOrd="0" presId="urn:microsoft.com/office/officeart/2018/2/layout/IconCircleList"/>
    <dgm:cxn modelId="{FF5D8820-A7AA-421B-A41D-704595D9CAE2}" srcId="{FDDDC66E-9059-48E5-9751-186608CF225D}" destId="{6EADA200-A5C5-4546-BBEB-935A2C90EF1A}" srcOrd="2" destOrd="0" parTransId="{48EB1B3F-88C1-4449-9CD0-98BD0A4D01AE}" sibTransId="{52229ACD-B153-4200-89DE-7F776AEC56B0}"/>
    <dgm:cxn modelId="{529F462F-A61A-4DD6-8C8D-AB849BEF2C63}" srcId="{FDDDC66E-9059-48E5-9751-186608CF225D}" destId="{D7ECB7FD-4B17-48AE-99ED-B6ADCEA95818}" srcOrd="5" destOrd="0" parTransId="{E162FCF3-0287-4CF8-9CCF-62F8C160D6F5}" sibTransId="{90408F91-D6EF-434D-846E-C74EC6457631}"/>
    <dgm:cxn modelId="{A8D8FC6A-ECB5-4D27-8154-005BEF53D364}" type="presOf" srcId="{EB255CE4-19DC-4E17-96A1-F272B3BA0707}" destId="{3EDBF8E1-6B5B-4838-A502-B9780696BBAA}" srcOrd="0" destOrd="0" presId="urn:microsoft.com/office/officeart/2018/2/layout/IconCircleList"/>
    <dgm:cxn modelId="{DD9A644C-E449-4EF8-96F6-D07FDBDF6CB6}" type="presOf" srcId="{52D888C8-8D72-407C-AF59-114189E20D69}" destId="{DA151F16-1EE4-4EEB-AA9E-C27667E9A32E}" srcOrd="0" destOrd="0" presId="urn:microsoft.com/office/officeart/2018/2/layout/IconCircleList"/>
    <dgm:cxn modelId="{1DE4D66D-ECB2-4B27-9049-51419D6369C8}" type="presOf" srcId="{FDDDC66E-9059-48E5-9751-186608CF225D}" destId="{E030408C-2E12-4A90-8FF5-77036A470FEB}" srcOrd="0" destOrd="0" presId="urn:microsoft.com/office/officeart/2018/2/layout/IconCircleList"/>
    <dgm:cxn modelId="{238E7C74-2202-448C-94D6-3463BF16730A}" srcId="{FDDDC66E-9059-48E5-9751-186608CF225D}" destId="{6F5E285A-1045-4F84-8E25-8F7B8ACA2F1E}" srcOrd="3" destOrd="0" parTransId="{5CC587B3-3064-4C37-84BD-964F1B68CD38}" sibTransId="{C4B765D9-BA53-49AB-9F12-F99385BC1262}"/>
    <dgm:cxn modelId="{23A15255-CE71-4B19-BB95-4DB188514BF8}" type="presOf" srcId="{52229ACD-B153-4200-89DE-7F776AEC56B0}" destId="{BE4327A4-90A8-41B6-900D-41032E6F197D}" srcOrd="0" destOrd="0" presId="urn:microsoft.com/office/officeart/2018/2/layout/IconCircleList"/>
    <dgm:cxn modelId="{5DAB007D-33F3-4BDF-B033-6355E24748D5}" type="presOf" srcId="{F7739BE2-0FBA-4E68-863A-5E9930F22973}" destId="{6FD4FA43-22D9-4C5D-8CA3-7CB1598F7681}" srcOrd="0" destOrd="0" presId="urn:microsoft.com/office/officeart/2018/2/layout/IconCircleList"/>
    <dgm:cxn modelId="{7EFE1690-22AE-4AF4-8DC2-6C3932F12276}" type="presOf" srcId="{4B2FE29E-3236-4934-8A25-96F14EC4C284}" destId="{FF59DD52-4876-469F-9879-A499C2DAC91A}" srcOrd="0" destOrd="0" presId="urn:microsoft.com/office/officeart/2018/2/layout/IconCircleList"/>
    <dgm:cxn modelId="{2559249C-ED3D-4536-AF1B-96FB1F9E6730}" type="presOf" srcId="{10D299B5-087A-4944-91D1-63840ED65DB9}" destId="{5C588934-E05B-409C-ADF1-874C0A906A07}" srcOrd="0" destOrd="0" presId="urn:microsoft.com/office/officeart/2018/2/layout/IconCircleList"/>
    <dgm:cxn modelId="{DA458AAD-1FA4-46E7-BB49-9B629C8109FD}" type="presOf" srcId="{6EADA200-A5C5-4546-BBEB-935A2C90EF1A}" destId="{70BBDBF1-1E93-440C-81E5-9F08E580E494}" srcOrd="0" destOrd="0" presId="urn:microsoft.com/office/officeart/2018/2/layout/IconCircleList"/>
    <dgm:cxn modelId="{94C486CD-CFC2-4F68-B00B-297F54E2EA62}" srcId="{FDDDC66E-9059-48E5-9751-186608CF225D}" destId="{4657D4BA-5D62-40F9-A7A8-F4A0A1BDD81E}" srcOrd="4" destOrd="0" parTransId="{73F11666-8A81-4A77-9D57-6EC8C32CC164}" sibTransId="{10D299B5-087A-4944-91D1-63840ED65DB9}"/>
    <dgm:cxn modelId="{D9A5A8D8-8B2C-4FA9-8B77-D63471D813E6}" srcId="{FDDDC66E-9059-48E5-9751-186608CF225D}" destId="{EB255CE4-19DC-4E17-96A1-F272B3BA0707}" srcOrd="1" destOrd="0" parTransId="{010F0354-204C-476F-98EB-2BEDD7E7BD7C}" sibTransId="{52D888C8-8D72-407C-AF59-114189E20D69}"/>
    <dgm:cxn modelId="{0C7A3FDA-E8F7-4837-9B58-C39C48201FDB}" type="presOf" srcId="{6F5E285A-1045-4F84-8E25-8F7B8ACA2F1E}" destId="{29A65E71-CA58-4CCA-BC99-A385CE7113E4}" srcOrd="0" destOrd="0" presId="urn:microsoft.com/office/officeart/2018/2/layout/IconCircleList"/>
    <dgm:cxn modelId="{9817DEDC-982C-43B8-AACB-559D7D02AF8A}" type="presOf" srcId="{4657D4BA-5D62-40F9-A7A8-F4A0A1BDD81E}" destId="{1ACE9FE4-BDA4-4808-90F1-FD107D9535B2}" srcOrd="0" destOrd="0" presId="urn:microsoft.com/office/officeart/2018/2/layout/IconCircleList"/>
    <dgm:cxn modelId="{377729EB-C092-4D4B-8407-75956685B534}" type="presOf" srcId="{C4B765D9-BA53-49AB-9F12-F99385BC1262}" destId="{800A88BA-3A8F-42D2-BC07-D45FAE8F4417}" srcOrd="0" destOrd="0" presId="urn:microsoft.com/office/officeart/2018/2/layout/IconCircleList"/>
    <dgm:cxn modelId="{3E70EE71-30B4-44D6-B41B-028B56EFE575}" type="presParOf" srcId="{E030408C-2E12-4A90-8FF5-77036A470FEB}" destId="{1F01C836-A3DB-4EBE-9958-617193351C59}" srcOrd="0" destOrd="0" presId="urn:microsoft.com/office/officeart/2018/2/layout/IconCircleList"/>
    <dgm:cxn modelId="{86EB811D-D85D-4FB0-8C33-CD1D3D4666AE}" type="presParOf" srcId="{1F01C836-A3DB-4EBE-9958-617193351C59}" destId="{A1C0EEA4-89D6-46DC-95C1-9E9EACEEDD43}" srcOrd="0" destOrd="0" presId="urn:microsoft.com/office/officeart/2018/2/layout/IconCircleList"/>
    <dgm:cxn modelId="{51CD57DF-F091-492A-8A08-0E7BA4135C0B}" type="presParOf" srcId="{A1C0EEA4-89D6-46DC-95C1-9E9EACEEDD43}" destId="{3E830F54-3F53-4F86-99BE-5D7B398CF226}" srcOrd="0" destOrd="0" presId="urn:microsoft.com/office/officeart/2018/2/layout/IconCircleList"/>
    <dgm:cxn modelId="{41B8CD15-758A-4DD5-BE54-E2B4A0C720C2}" type="presParOf" srcId="{A1C0EEA4-89D6-46DC-95C1-9E9EACEEDD43}" destId="{D41AB62D-B44D-47B7-B121-7AD564932419}" srcOrd="1" destOrd="0" presId="urn:microsoft.com/office/officeart/2018/2/layout/IconCircleList"/>
    <dgm:cxn modelId="{82AF27BA-9071-4C11-B46A-E113BEAA4053}" type="presParOf" srcId="{A1C0EEA4-89D6-46DC-95C1-9E9EACEEDD43}" destId="{1F478F10-0F63-4E5A-A94A-68A82AF0FFDC}" srcOrd="2" destOrd="0" presId="urn:microsoft.com/office/officeart/2018/2/layout/IconCircleList"/>
    <dgm:cxn modelId="{26818E1A-4350-4B68-80A4-20C2B8210743}" type="presParOf" srcId="{A1C0EEA4-89D6-46DC-95C1-9E9EACEEDD43}" destId="{6FD4FA43-22D9-4C5D-8CA3-7CB1598F7681}" srcOrd="3" destOrd="0" presId="urn:microsoft.com/office/officeart/2018/2/layout/IconCircleList"/>
    <dgm:cxn modelId="{87FFDE87-187E-463A-B7D9-26B2C3400847}" type="presParOf" srcId="{1F01C836-A3DB-4EBE-9958-617193351C59}" destId="{FF59DD52-4876-469F-9879-A499C2DAC91A}" srcOrd="1" destOrd="0" presId="urn:microsoft.com/office/officeart/2018/2/layout/IconCircleList"/>
    <dgm:cxn modelId="{6A5D013D-0CD4-404F-85C0-A3B2F62A4465}" type="presParOf" srcId="{1F01C836-A3DB-4EBE-9958-617193351C59}" destId="{700D584D-FC8C-4EF3-A4AE-85D7F540E697}" srcOrd="2" destOrd="0" presId="urn:microsoft.com/office/officeart/2018/2/layout/IconCircleList"/>
    <dgm:cxn modelId="{9B0C6BDB-266C-4CA5-A0F4-8B65568C0C21}" type="presParOf" srcId="{700D584D-FC8C-4EF3-A4AE-85D7F540E697}" destId="{59328AC4-C417-42FD-8EE4-7A6E18AE72B7}" srcOrd="0" destOrd="0" presId="urn:microsoft.com/office/officeart/2018/2/layout/IconCircleList"/>
    <dgm:cxn modelId="{125613C1-BA06-4223-A46B-B7F1E4743D99}" type="presParOf" srcId="{700D584D-FC8C-4EF3-A4AE-85D7F540E697}" destId="{C21CA28F-EF82-41FC-9388-6A34BCBDF94F}" srcOrd="1" destOrd="0" presId="urn:microsoft.com/office/officeart/2018/2/layout/IconCircleList"/>
    <dgm:cxn modelId="{7D4AAC44-8994-4558-AED1-71AA56AC6C0D}" type="presParOf" srcId="{700D584D-FC8C-4EF3-A4AE-85D7F540E697}" destId="{EE09BC49-DDF9-41B3-B0EF-164564993047}" srcOrd="2" destOrd="0" presId="urn:microsoft.com/office/officeart/2018/2/layout/IconCircleList"/>
    <dgm:cxn modelId="{C927D4E7-0FCA-4D5F-897D-62FA205259DE}" type="presParOf" srcId="{700D584D-FC8C-4EF3-A4AE-85D7F540E697}" destId="{3EDBF8E1-6B5B-4838-A502-B9780696BBAA}" srcOrd="3" destOrd="0" presId="urn:microsoft.com/office/officeart/2018/2/layout/IconCircleList"/>
    <dgm:cxn modelId="{049DA5DF-6198-46FF-832B-40A2B897EB02}" type="presParOf" srcId="{1F01C836-A3DB-4EBE-9958-617193351C59}" destId="{DA151F16-1EE4-4EEB-AA9E-C27667E9A32E}" srcOrd="3" destOrd="0" presId="urn:microsoft.com/office/officeart/2018/2/layout/IconCircleList"/>
    <dgm:cxn modelId="{39B3505C-8E8E-4075-8636-283496378A4B}" type="presParOf" srcId="{1F01C836-A3DB-4EBE-9958-617193351C59}" destId="{67790A2E-797D-4754-BE93-4900EF2CF58F}" srcOrd="4" destOrd="0" presId="urn:microsoft.com/office/officeart/2018/2/layout/IconCircleList"/>
    <dgm:cxn modelId="{409374BD-6B60-4EB1-905B-BCC66A72D95A}" type="presParOf" srcId="{67790A2E-797D-4754-BE93-4900EF2CF58F}" destId="{9604776F-D67B-43D6-9013-5C896FCACB12}" srcOrd="0" destOrd="0" presId="urn:microsoft.com/office/officeart/2018/2/layout/IconCircleList"/>
    <dgm:cxn modelId="{6D47814A-12FB-4B86-8FA3-0F504A8198EE}" type="presParOf" srcId="{67790A2E-797D-4754-BE93-4900EF2CF58F}" destId="{22005A26-BEA9-4AB0-8D1E-090F93B811F3}" srcOrd="1" destOrd="0" presId="urn:microsoft.com/office/officeart/2018/2/layout/IconCircleList"/>
    <dgm:cxn modelId="{59171F2F-B826-4A80-99A2-6B93AE1556C3}" type="presParOf" srcId="{67790A2E-797D-4754-BE93-4900EF2CF58F}" destId="{DF9F21C5-D549-4F75-B646-B60E352CF32C}" srcOrd="2" destOrd="0" presId="urn:microsoft.com/office/officeart/2018/2/layout/IconCircleList"/>
    <dgm:cxn modelId="{2C12EB70-474C-4DA8-BF91-E072584D2C3D}" type="presParOf" srcId="{67790A2E-797D-4754-BE93-4900EF2CF58F}" destId="{70BBDBF1-1E93-440C-81E5-9F08E580E494}" srcOrd="3" destOrd="0" presId="urn:microsoft.com/office/officeart/2018/2/layout/IconCircleList"/>
    <dgm:cxn modelId="{2AF70BD8-8EDE-405B-970A-BF432660CE09}" type="presParOf" srcId="{1F01C836-A3DB-4EBE-9958-617193351C59}" destId="{BE4327A4-90A8-41B6-900D-41032E6F197D}" srcOrd="5" destOrd="0" presId="urn:microsoft.com/office/officeart/2018/2/layout/IconCircleList"/>
    <dgm:cxn modelId="{7207F74C-3F17-40A6-B5F9-85CCC5B50E81}" type="presParOf" srcId="{1F01C836-A3DB-4EBE-9958-617193351C59}" destId="{48879126-916E-4536-A19E-156955A21ABB}" srcOrd="6" destOrd="0" presId="urn:microsoft.com/office/officeart/2018/2/layout/IconCircleList"/>
    <dgm:cxn modelId="{E0ECD3B1-95EB-4DD2-8537-96580CA3D541}" type="presParOf" srcId="{48879126-916E-4536-A19E-156955A21ABB}" destId="{C65F45BB-425C-42F3-B5D8-3E33AFC8800B}" srcOrd="0" destOrd="0" presId="urn:microsoft.com/office/officeart/2018/2/layout/IconCircleList"/>
    <dgm:cxn modelId="{A0BD77E2-DD7E-4C30-A938-702266FA6E1E}" type="presParOf" srcId="{48879126-916E-4536-A19E-156955A21ABB}" destId="{5A8A20D5-5C9B-45E7-BBD1-E6A3B92E05DE}" srcOrd="1" destOrd="0" presId="urn:microsoft.com/office/officeart/2018/2/layout/IconCircleList"/>
    <dgm:cxn modelId="{944A40FE-F665-4794-ACD8-E2745815B12B}" type="presParOf" srcId="{48879126-916E-4536-A19E-156955A21ABB}" destId="{F30EF4B7-7448-4B34-A727-0409737BE00F}" srcOrd="2" destOrd="0" presId="urn:microsoft.com/office/officeart/2018/2/layout/IconCircleList"/>
    <dgm:cxn modelId="{BCCBD871-DD25-4670-9238-69E60DB95247}" type="presParOf" srcId="{48879126-916E-4536-A19E-156955A21ABB}" destId="{29A65E71-CA58-4CCA-BC99-A385CE7113E4}" srcOrd="3" destOrd="0" presId="urn:microsoft.com/office/officeart/2018/2/layout/IconCircleList"/>
    <dgm:cxn modelId="{C1D07932-DB6A-41CB-9A16-C675C90409B2}" type="presParOf" srcId="{1F01C836-A3DB-4EBE-9958-617193351C59}" destId="{800A88BA-3A8F-42D2-BC07-D45FAE8F4417}" srcOrd="7" destOrd="0" presId="urn:microsoft.com/office/officeart/2018/2/layout/IconCircleList"/>
    <dgm:cxn modelId="{33074618-19DC-4721-B2C5-0C7171BD9DAF}" type="presParOf" srcId="{1F01C836-A3DB-4EBE-9958-617193351C59}" destId="{8194E711-764C-4EC8-9697-C069333C7CF6}" srcOrd="8" destOrd="0" presId="urn:microsoft.com/office/officeart/2018/2/layout/IconCircleList"/>
    <dgm:cxn modelId="{EB67D95D-A532-41A7-A0C7-E775762B75AD}" type="presParOf" srcId="{8194E711-764C-4EC8-9697-C069333C7CF6}" destId="{C5856566-FF1F-40D1-90F1-C1F16ABCF94A}" srcOrd="0" destOrd="0" presId="urn:microsoft.com/office/officeart/2018/2/layout/IconCircleList"/>
    <dgm:cxn modelId="{2A1E2B03-DEC5-49C8-A7DB-A67D22C5DF86}" type="presParOf" srcId="{8194E711-764C-4EC8-9697-C069333C7CF6}" destId="{AA21D7A5-FFA5-4DFA-9E5D-E2FAE7854348}" srcOrd="1" destOrd="0" presId="urn:microsoft.com/office/officeart/2018/2/layout/IconCircleList"/>
    <dgm:cxn modelId="{FCD78B75-E9DA-47E8-BDA4-62998801A54F}" type="presParOf" srcId="{8194E711-764C-4EC8-9697-C069333C7CF6}" destId="{AE8FC251-DB89-4601-864C-50A78D254197}" srcOrd="2" destOrd="0" presId="urn:microsoft.com/office/officeart/2018/2/layout/IconCircleList"/>
    <dgm:cxn modelId="{07B87B70-165E-4507-A814-CE5B91A29D18}" type="presParOf" srcId="{8194E711-764C-4EC8-9697-C069333C7CF6}" destId="{1ACE9FE4-BDA4-4808-90F1-FD107D9535B2}" srcOrd="3" destOrd="0" presId="urn:microsoft.com/office/officeart/2018/2/layout/IconCircleList"/>
    <dgm:cxn modelId="{0D418B30-4B0D-4E28-9F3B-29574D96E047}" type="presParOf" srcId="{1F01C836-A3DB-4EBE-9958-617193351C59}" destId="{5C588934-E05B-409C-ADF1-874C0A906A07}" srcOrd="9" destOrd="0" presId="urn:microsoft.com/office/officeart/2018/2/layout/IconCircleList"/>
    <dgm:cxn modelId="{B0BA2734-CDB9-4C24-995F-E7BBEEE2645A}" type="presParOf" srcId="{1F01C836-A3DB-4EBE-9958-617193351C59}" destId="{10A60C22-421A-4B2F-8DEE-C23FCA79B273}" srcOrd="10" destOrd="0" presId="urn:microsoft.com/office/officeart/2018/2/layout/IconCircleList"/>
    <dgm:cxn modelId="{E28B64E6-2C46-4540-AD45-C6420489A365}" type="presParOf" srcId="{10A60C22-421A-4B2F-8DEE-C23FCA79B273}" destId="{486A227B-BF13-495E-BE3F-D4EF365D2982}" srcOrd="0" destOrd="0" presId="urn:microsoft.com/office/officeart/2018/2/layout/IconCircleList"/>
    <dgm:cxn modelId="{D725D522-1DFF-46E3-80BC-11AEE9C1F1F1}" type="presParOf" srcId="{10A60C22-421A-4B2F-8DEE-C23FCA79B273}" destId="{C0FCECD2-4912-4EE0-A78A-9739418832DB}" srcOrd="1" destOrd="0" presId="urn:microsoft.com/office/officeart/2018/2/layout/IconCircleList"/>
    <dgm:cxn modelId="{0633606D-B58C-4F3A-B91C-66D1BD818E5B}" type="presParOf" srcId="{10A60C22-421A-4B2F-8DEE-C23FCA79B273}" destId="{A17D4A85-095C-4727-9BB9-00A077B52F74}" srcOrd="2" destOrd="0" presId="urn:microsoft.com/office/officeart/2018/2/layout/IconCircleList"/>
    <dgm:cxn modelId="{AC018297-C1A8-4E57-BB4D-6743FB209B22}" type="presParOf" srcId="{10A60C22-421A-4B2F-8DEE-C23FCA79B273}" destId="{053F86EA-88D1-4F11-A5B9-C2D0BFEF34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A689FA0-ECD3-4D2C-A3B1-150278EE9B2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985895C0-17C2-4E7E-BDB8-AE2AF301FC73}">
      <dgm:prSet/>
      <dgm:spPr/>
      <dgm:t>
        <a:bodyPr/>
        <a:lstStyle/>
        <a:p>
          <a:pPr algn="ctr">
            <a:lnSpc>
              <a:spcPct val="100000"/>
            </a:lnSpc>
            <a:defRPr b="1"/>
          </a:pPr>
          <a:r>
            <a:rPr lang="en-US" b="1" i="0" dirty="0"/>
            <a:t>Content Creators and Marketers:</a:t>
          </a:r>
          <a:endParaRPr lang="en-US" dirty="0"/>
        </a:p>
      </dgm:t>
    </dgm:pt>
    <dgm:pt modelId="{A2557472-C129-42FB-90C4-C2C201C38DD4}" type="parTrans" cxnId="{8CF3BDDD-7690-4C33-8407-CDB1549F3115}">
      <dgm:prSet/>
      <dgm:spPr/>
      <dgm:t>
        <a:bodyPr/>
        <a:lstStyle/>
        <a:p>
          <a:endParaRPr lang="en-US"/>
        </a:p>
      </dgm:t>
    </dgm:pt>
    <dgm:pt modelId="{79626D16-AA88-40FC-8206-886CD983AD8D}" type="sibTrans" cxnId="{8CF3BDDD-7690-4C33-8407-CDB1549F3115}">
      <dgm:prSet/>
      <dgm:spPr/>
      <dgm:t>
        <a:bodyPr/>
        <a:lstStyle/>
        <a:p>
          <a:endParaRPr lang="en-US"/>
        </a:p>
      </dgm:t>
    </dgm:pt>
    <dgm:pt modelId="{508AA76A-0FF7-4E8F-98BB-E466F2F4E18A}">
      <dgm:prSet/>
      <dgm:spPr/>
      <dgm:t>
        <a:bodyPr/>
        <a:lstStyle/>
        <a:p>
          <a:pPr>
            <a:lnSpc>
              <a:spcPct val="100000"/>
            </a:lnSpc>
          </a:pPr>
          <a:r>
            <a:rPr lang="en-US" b="1" i="0"/>
            <a:t>Strategic Insights:</a:t>
          </a:r>
          <a:r>
            <a:rPr lang="en-US" b="0" i="0"/>
            <a:t> Gain an understanding of popular content categories and subscriber demographics for targeted content strategies.</a:t>
          </a:r>
          <a:endParaRPr lang="en-US"/>
        </a:p>
      </dgm:t>
    </dgm:pt>
    <dgm:pt modelId="{4288EA0B-AF48-4D0C-9B70-62B10BB536A7}" type="parTrans" cxnId="{F9799CC8-E78E-4340-94BA-22980DD2CCE0}">
      <dgm:prSet/>
      <dgm:spPr/>
      <dgm:t>
        <a:bodyPr/>
        <a:lstStyle/>
        <a:p>
          <a:endParaRPr lang="en-US"/>
        </a:p>
      </dgm:t>
    </dgm:pt>
    <dgm:pt modelId="{D63933F3-30A3-4C8C-BFA3-F91425B2F214}" type="sibTrans" cxnId="{F9799CC8-E78E-4340-94BA-22980DD2CCE0}">
      <dgm:prSet/>
      <dgm:spPr/>
      <dgm:t>
        <a:bodyPr/>
        <a:lstStyle/>
        <a:p>
          <a:endParaRPr lang="en-US"/>
        </a:p>
      </dgm:t>
    </dgm:pt>
    <dgm:pt modelId="{3FB6BC59-82E5-4A17-B993-0CC5F4CFEBEA}">
      <dgm:prSet/>
      <dgm:spPr/>
      <dgm:t>
        <a:bodyPr/>
        <a:lstStyle/>
        <a:p>
          <a:pPr>
            <a:lnSpc>
              <a:spcPct val="100000"/>
            </a:lnSpc>
          </a:pPr>
          <a:r>
            <a:rPr lang="en-US" b="1" i="0"/>
            <a:t>Optimization Techniques:</a:t>
          </a:r>
          <a:r>
            <a:rPr lang="en-US" b="0" i="0"/>
            <a:t> Utilize correlations between metrics to enhance video production and boost audience engagement.</a:t>
          </a:r>
          <a:endParaRPr lang="en-US"/>
        </a:p>
      </dgm:t>
    </dgm:pt>
    <dgm:pt modelId="{0C73B781-DE46-4A5A-9E2B-4F0AF92A1A18}" type="parTrans" cxnId="{94DC375F-42A2-49A5-BBA9-8935D382955A}">
      <dgm:prSet/>
      <dgm:spPr/>
      <dgm:t>
        <a:bodyPr/>
        <a:lstStyle/>
        <a:p>
          <a:endParaRPr lang="en-US"/>
        </a:p>
      </dgm:t>
    </dgm:pt>
    <dgm:pt modelId="{EC6B7E5C-BEA3-4929-9C77-29114EF42DA2}" type="sibTrans" cxnId="{94DC375F-42A2-49A5-BBA9-8935D382955A}">
      <dgm:prSet/>
      <dgm:spPr/>
      <dgm:t>
        <a:bodyPr/>
        <a:lstStyle/>
        <a:p>
          <a:endParaRPr lang="en-US"/>
        </a:p>
      </dgm:t>
    </dgm:pt>
    <dgm:pt modelId="{62DE5CD8-E5CD-41B5-BFE5-AF01AB29BEF5}">
      <dgm:prSet/>
      <dgm:spPr/>
      <dgm:t>
        <a:bodyPr/>
        <a:lstStyle/>
        <a:p>
          <a:pPr>
            <a:lnSpc>
              <a:spcPct val="100000"/>
            </a:lnSpc>
          </a:pPr>
          <a:r>
            <a:rPr lang="en-US" b="1" i="0"/>
            <a:t>Audience Segmentation:</a:t>
          </a:r>
          <a:r>
            <a:rPr lang="en-US" b="0" i="0"/>
            <a:t> Apply cluster analysis for precise content tailoring based on audience segments.</a:t>
          </a:r>
          <a:endParaRPr lang="en-US"/>
        </a:p>
      </dgm:t>
    </dgm:pt>
    <dgm:pt modelId="{FA21817D-7DFA-4C10-B438-5CF8D4B6F8EF}" type="parTrans" cxnId="{EFB1A2B3-0975-426F-81E9-656B9425EC99}">
      <dgm:prSet/>
      <dgm:spPr/>
      <dgm:t>
        <a:bodyPr/>
        <a:lstStyle/>
        <a:p>
          <a:endParaRPr lang="en-US"/>
        </a:p>
      </dgm:t>
    </dgm:pt>
    <dgm:pt modelId="{1691177C-0D62-4E61-BBAF-D167CB85B29B}" type="sibTrans" cxnId="{EFB1A2B3-0975-426F-81E9-656B9425EC99}">
      <dgm:prSet/>
      <dgm:spPr/>
      <dgm:t>
        <a:bodyPr/>
        <a:lstStyle/>
        <a:p>
          <a:endParaRPr lang="en-US"/>
        </a:p>
      </dgm:t>
    </dgm:pt>
    <dgm:pt modelId="{A176B29C-F936-466C-8AE0-5724760FC394}">
      <dgm:prSet/>
      <dgm:spPr/>
      <dgm:t>
        <a:bodyPr/>
        <a:lstStyle/>
        <a:p>
          <a:pPr algn="ctr">
            <a:lnSpc>
              <a:spcPct val="100000"/>
            </a:lnSpc>
            <a:defRPr b="1"/>
          </a:pPr>
          <a:r>
            <a:rPr lang="en-US" b="1" i="0" dirty="0"/>
            <a:t>Researchers:</a:t>
          </a:r>
          <a:endParaRPr lang="en-US" dirty="0"/>
        </a:p>
      </dgm:t>
    </dgm:pt>
    <dgm:pt modelId="{202E0225-4CED-4E92-965F-D1C4B06CD4F0}" type="parTrans" cxnId="{08B7AB41-91C3-431B-9C1A-53C4448F1535}">
      <dgm:prSet/>
      <dgm:spPr/>
      <dgm:t>
        <a:bodyPr/>
        <a:lstStyle/>
        <a:p>
          <a:endParaRPr lang="en-US"/>
        </a:p>
      </dgm:t>
    </dgm:pt>
    <dgm:pt modelId="{15E8A0E8-E100-4B34-824C-710C5C3A4ADB}" type="sibTrans" cxnId="{08B7AB41-91C3-431B-9C1A-53C4448F1535}">
      <dgm:prSet/>
      <dgm:spPr/>
      <dgm:t>
        <a:bodyPr/>
        <a:lstStyle/>
        <a:p>
          <a:endParaRPr lang="en-US"/>
        </a:p>
      </dgm:t>
    </dgm:pt>
    <dgm:pt modelId="{93624B64-06C6-426A-88A6-C92E663154F6}">
      <dgm:prSet/>
      <dgm:spPr/>
      <dgm:t>
        <a:bodyPr/>
        <a:lstStyle/>
        <a:p>
          <a:pPr>
            <a:lnSpc>
              <a:spcPct val="100000"/>
            </a:lnSpc>
          </a:pPr>
          <a:r>
            <a:rPr lang="en-US" b="1" i="0"/>
            <a:t>Future Research Directions:</a:t>
          </a:r>
          <a:r>
            <a:rPr lang="en-US" b="0" i="0"/>
            <a:t> Explore channel clustering and trends to study content consumption patterns and the evolving YouTube landscape.</a:t>
          </a:r>
          <a:endParaRPr lang="en-US"/>
        </a:p>
      </dgm:t>
    </dgm:pt>
    <dgm:pt modelId="{E9A9FE41-F38E-42C8-8965-228D9CDF0283}" type="parTrans" cxnId="{1A008967-4AAF-4ED1-9C8E-D6EF1FF6D40B}">
      <dgm:prSet/>
      <dgm:spPr/>
      <dgm:t>
        <a:bodyPr/>
        <a:lstStyle/>
        <a:p>
          <a:endParaRPr lang="en-US"/>
        </a:p>
      </dgm:t>
    </dgm:pt>
    <dgm:pt modelId="{8564F092-ED71-4BD6-87B8-11B530CBE66A}" type="sibTrans" cxnId="{1A008967-4AAF-4ED1-9C8E-D6EF1FF6D40B}">
      <dgm:prSet/>
      <dgm:spPr/>
      <dgm:t>
        <a:bodyPr/>
        <a:lstStyle/>
        <a:p>
          <a:endParaRPr lang="en-US"/>
        </a:p>
      </dgm:t>
    </dgm:pt>
    <dgm:pt modelId="{486FC946-FC17-48F3-8B33-E60B7F9FA51F}">
      <dgm:prSet/>
      <dgm:spPr/>
      <dgm:t>
        <a:bodyPr/>
        <a:lstStyle/>
        <a:p>
          <a:pPr algn="ctr">
            <a:lnSpc>
              <a:spcPct val="100000"/>
            </a:lnSpc>
            <a:defRPr b="1"/>
          </a:pPr>
          <a:r>
            <a:rPr lang="en-US" b="1" i="0" dirty="0"/>
            <a:t>Overall Project Success:</a:t>
          </a:r>
          <a:endParaRPr lang="en-US" dirty="0"/>
        </a:p>
      </dgm:t>
    </dgm:pt>
    <dgm:pt modelId="{69ECE3C4-4821-47F0-B5F3-3C2A45079CDF}" type="parTrans" cxnId="{CAA8213E-AFE0-439D-8616-ECE40BF7DE2A}">
      <dgm:prSet/>
      <dgm:spPr/>
      <dgm:t>
        <a:bodyPr/>
        <a:lstStyle/>
        <a:p>
          <a:endParaRPr lang="en-US"/>
        </a:p>
      </dgm:t>
    </dgm:pt>
    <dgm:pt modelId="{515F507C-AE88-40C7-B6EF-085CD206DA3B}" type="sibTrans" cxnId="{CAA8213E-AFE0-439D-8616-ECE40BF7DE2A}">
      <dgm:prSet/>
      <dgm:spPr/>
      <dgm:t>
        <a:bodyPr/>
        <a:lstStyle/>
        <a:p>
          <a:endParaRPr lang="en-US"/>
        </a:p>
      </dgm:t>
    </dgm:pt>
    <dgm:pt modelId="{896E4165-65C8-466F-A4A6-5F6A4510ADDC}">
      <dgm:prSet/>
      <dgm:spPr/>
      <dgm:t>
        <a:bodyPr/>
        <a:lstStyle/>
        <a:p>
          <a:pPr>
            <a:lnSpc>
              <a:spcPct val="100000"/>
            </a:lnSpc>
          </a:pPr>
          <a:r>
            <a:rPr lang="en-US" b="0" i="0"/>
            <a:t>The project met its goals, providing an in-depth look at YouTube channel dynamics through detailed data visualization and analysis.</a:t>
          </a:r>
          <a:endParaRPr lang="en-US"/>
        </a:p>
      </dgm:t>
    </dgm:pt>
    <dgm:pt modelId="{9EE7AE1A-1171-437D-B393-6907038D52FD}" type="parTrans" cxnId="{23CCEF84-356D-43CE-8759-A94BFC053300}">
      <dgm:prSet/>
      <dgm:spPr/>
      <dgm:t>
        <a:bodyPr/>
        <a:lstStyle/>
        <a:p>
          <a:endParaRPr lang="en-US"/>
        </a:p>
      </dgm:t>
    </dgm:pt>
    <dgm:pt modelId="{063BBDA1-233A-493D-A74F-58B1E96163EB}" type="sibTrans" cxnId="{23CCEF84-356D-43CE-8759-A94BFC053300}">
      <dgm:prSet/>
      <dgm:spPr/>
      <dgm:t>
        <a:bodyPr/>
        <a:lstStyle/>
        <a:p>
          <a:endParaRPr lang="en-US"/>
        </a:p>
      </dgm:t>
    </dgm:pt>
    <dgm:pt modelId="{B8357137-FE2F-40BA-88D1-06A323B6AEF3}">
      <dgm:prSet/>
      <dgm:spPr/>
      <dgm:t>
        <a:bodyPr/>
        <a:lstStyle/>
        <a:p>
          <a:pPr>
            <a:lnSpc>
              <a:spcPct val="100000"/>
            </a:lnSpc>
          </a:pPr>
          <a:r>
            <a:rPr lang="en-US" b="0" i="0"/>
            <a:t>It offered critical insights into content types, audience demographics, and channel clustering, proving valuable to content creators, marketers, and researchers.</a:t>
          </a:r>
          <a:endParaRPr lang="en-US"/>
        </a:p>
      </dgm:t>
    </dgm:pt>
    <dgm:pt modelId="{D4562991-6682-400F-81CF-1D874E545A3A}" type="parTrans" cxnId="{865EB330-6370-46AF-A845-3FE5005583B3}">
      <dgm:prSet/>
      <dgm:spPr/>
      <dgm:t>
        <a:bodyPr/>
        <a:lstStyle/>
        <a:p>
          <a:endParaRPr lang="en-US"/>
        </a:p>
      </dgm:t>
    </dgm:pt>
    <dgm:pt modelId="{E313E2C1-81E6-48D2-A094-D58887EF7E30}" type="sibTrans" cxnId="{865EB330-6370-46AF-A845-3FE5005583B3}">
      <dgm:prSet/>
      <dgm:spPr/>
      <dgm:t>
        <a:bodyPr/>
        <a:lstStyle/>
        <a:p>
          <a:endParaRPr lang="en-US"/>
        </a:p>
      </dgm:t>
    </dgm:pt>
    <dgm:pt modelId="{285540F9-59FD-4A0C-89B9-2A74173B36ED}" type="pres">
      <dgm:prSet presAssocID="{6A689FA0-ECD3-4D2C-A3B1-150278EE9B23}" presName="root" presStyleCnt="0">
        <dgm:presLayoutVars>
          <dgm:dir/>
          <dgm:resizeHandles val="exact"/>
        </dgm:presLayoutVars>
      </dgm:prSet>
      <dgm:spPr/>
    </dgm:pt>
    <dgm:pt modelId="{72076213-1902-42DA-B553-3F2D2678D9F1}" type="pres">
      <dgm:prSet presAssocID="{985895C0-17C2-4E7E-BDB8-AE2AF301FC73}" presName="compNode" presStyleCnt="0"/>
      <dgm:spPr/>
    </dgm:pt>
    <dgm:pt modelId="{240E0214-B139-4C92-93A2-6BEFBC2256AC}" type="pres">
      <dgm:prSet presAssocID="{985895C0-17C2-4E7E-BDB8-AE2AF301FC73}" presName="iconRect" presStyleLbl="node1" presStyleIdx="0" presStyleCnt="3" custLinFactNeighborX="62951" custLinFactNeighborY="370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EEA1554B-3BD8-452E-A31C-2141A9D4E4AE}" type="pres">
      <dgm:prSet presAssocID="{985895C0-17C2-4E7E-BDB8-AE2AF301FC73}" presName="iconSpace" presStyleCnt="0"/>
      <dgm:spPr/>
    </dgm:pt>
    <dgm:pt modelId="{7D746038-EFB6-424D-A550-03532F5C6061}" type="pres">
      <dgm:prSet presAssocID="{985895C0-17C2-4E7E-BDB8-AE2AF301FC73}" presName="parTx" presStyleLbl="revTx" presStyleIdx="0" presStyleCnt="6">
        <dgm:presLayoutVars>
          <dgm:chMax val="0"/>
          <dgm:chPref val="0"/>
        </dgm:presLayoutVars>
      </dgm:prSet>
      <dgm:spPr/>
    </dgm:pt>
    <dgm:pt modelId="{36B0BF4C-872B-4A9A-9848-65ED4450F75B}" type="pres">
      <dgm:prSet presAssocID="{985895C0-17C2-4E7E-BDB8-AE2AF301FC73}" presName="txSpace" presStyleCnt="0"/>
      <dgm:spPr/>
    </dgm:pt>
    <dgm:pt modelId="{40E83196-2E84-4A92-8BCA-28ADCB876EB5}" type="pres">
      <dgm:prSet presAssocID="{985895C0-17C2-4E7E-BDB8-AE2AF301FC73}" presName="desTx" presStyleLbl="revTx" presStyleIdx="1" presStyleCnt="6">
        <dgm:presLayoutVars/>
      </dgm:prSet>
      <dgm:spPr/>
    </dgm:pt>
    <dgm:pt modelId="{F5B5EB92-B67D-4F9F-98B0-CAD6868C1D71}" type="pres">
      <dgm:prSet presAssocID="{79626D16-AA88-40FC-8206-886CD983AD8D}" presName="sibTrans" presStyleCnt="0"/>
      <dgm:spPr/>
    </dgm:pt>
    <dgm:pt modelId="{573B1727-F930-4BD6-B1C0-218265BFCFAA}" type="pres">
      <dgm:prSet presAssocID="{A176B29C-F936-466C-8AE0-5724760FC394}" presName="compNode" presStyleCnt="0"/>
      <dgm:spPr/>
    </dgm:pt>
    <dgm:pt modelId="{98ABA1CB-A0CC-4327-8380-3DC5421968BC}" type="pres">
      <dgm:prSet presAssocID="{A176B29C-F936-466C-8AE0-5724760FC394}" presName="iconRect" presStyleLbl="node1" presStyleIdx="1" presStyleCnt="3" custLinFactNeighborX="86367" custLinFactNeighborY="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CDF47B4B-B0BF-4503-99A2-C45FFE671012}" type="pres">
      <dgm:prSet presAssocID="{A176B29C-F936-466C-8AE0-5724760FC394}" presName="iconSpace" presStyleCnt="0"/>
      <dgm:spPr/>
    </dgm:pt>
    <dgm:pt modelId="{6EE90F6A-2A1B-4C8F-9AD2-8F5A1A8782ED}" type="pres">
      <dgm:prSet presAssocID="{A176B29C-F936-466C-8AE0-5724760FC394}" presName="parTx" presStyleLbl="revTx" presStyleIdx="2" presStyleCnt="6">
        <dgm:presLayoutVars>
          <dgm:chMax val="0"/>
          <dgm:chPref val="0"/>
        </dgm:presLayoutVars>
      </dgm:prSet>
      <dgm:spPr/>
    </dgm:pt>
    <dgm:pt modelId="{BCA7B1F9-446F-4475-BDCB-1CDE7974B2AB}" type="pres">
      <dgm:prSet presAssocID="{A176B29C-F936-466C-8AE0-5724760FC394}" presName="txSpace" presStyleCnt="0"/>
      <dgm:spPr/>
    </dgm:pt>
    <dgm:pt modelId="{E19C0820-8637-4B44-AD71-3ADF2073A519}" type="pres">
      <dgm:prSet presAssocID="{A176B29C-F936-466C-8AE0-5724760FC394}" presName="desTx" presStyleLbl="revTx" presStyleIdx="3" presStyleCnt="6">
        <dgm:presLayoutVars/>
      </dgm:prSet>
      <dgm:spPr/>
    </dgm:pt>
    <dgm:pt modelId="{639DC4D8-C51E-437F-B591-221AFDCC49BB}" type="pres">
      <dgm:prSet presAssocID="{15E8A0E8-E100-4B34-824C-710C5C3A4ADB}" presName="sibTrans" presStyleCnt="0"/>
      <dgm:spPr/>
    </dgm:pt>
    <dgm:pt modelId="{AC09ABA4-81F7-42FE-A78F-34ECF3FE08DC}" type="pres">
      <dgm:prSet presAssocID="{486FC946-FC17-48F3-8B33-E60B7F9FA51F}" presName="compNode" presStyleCnt="0"/>
      <dgm:spPr/>
    </dgm:pt>
    <dgm:pt modelId="{BC626F62-020D-4995-B748-B3914C88FD56}" type="pres">
      <dgm:prSet presAssocID="{486FC946-FC17-48F3-8B33-E60B7F9FA51F}" presName="iconRect" presStyleLbl="node1" presStyleIdx="2" presStyleCnt="3" custLinFactNeighborX="80540" custLinFactNeighborY="-18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A18B7C9-D899-4DB3-AD40-A46A47C31DEA}" type="pres">
      <dgm:prSet presAssocID="{486FC946-FC17-48F3-8B33-E60B7F9FA51F}" presName="iconSpace" presStyleCnt="0"/>
      <dgm:spPr/>
    </dgm:pt>
    <dgm:pt modelId="{DB67173B-F917-4B77-8130-E101320FCB16}" type="pres">
      <dgm:prSet presAssocID="{486FC946-FC17-48F3-8B33-E60B7F9FA51F}" presName="parTx" presStyleLbl="revTx" presStyleIdx="4" presStyleCnt="6">
        <dgm:presLayoutVars>
          <dgm:chMax val="0"/>
          <dgm:chPref val="0"/>
        </dgm:presLayoutVars>
      </dgm:prSet>
      <dgm:spPr/>
    </dgm:pt>
    <dgm:pt modelId="{B9CC2134-D031-4A57-809F-8ED1D23BD509}" type="pres">
      <dgm:prSet presAssocID="{486FC946-FC17-48F3-8B33-E60B7F9FA51F}" presName="txSpace" presStyleCnt="0"/>
      <dgm:spPr/>
    </dgm:pt>
    <dgm:pt modelId="{B87FC451-1571-4DE4-807C-1E835DB9D5EF}" type="pres">
      <dgm:prSet presAssocID="{486FC946-FC17-48F3-8B33-E60B7F9FA51F}" presName="desTx" presStyleLbl="revTx" presStyleIdx="5" presStyleCnt="6">
        <dgm:presLayoutVars/>
      </dgm:prSet>
      <dgm:spPr/>
    </dgm:pt>
  </dgm:ptLst>
  <dgm:cxnLst>
    <dgm:cxn modelId="{21CDB307-0D48-4932-B9EF-7F1EA5D8C5A3}" type="presOf" srcId="{985895C0-17C2-4E7E-BDB8-AE2AF301FC73}" destId="{7D746038-EFB6-424D-A550-03532F5C6061}" srcOrd="0" destOrd="0" presId="urn:microsoft.com/office/officeart/2018/2/layout/IconLabelDescriptionList"/>
    <dgm:cxn modelId="{3F19150B-4581-40CD-9495-F3CD91B244EF}" type="presOf" srcId="{508AA76A-0FF7-4E8F-98BB-E466F2F4E18A}" destId="{40E83196-2E84-4A92-8BCA-28ADCB876EB5}" srcOrd="0" destOrd="0" presId="urn:microsoft.com/office/officeart/2018/2/layout/IconLabelDescriptionList"/>
    <dgm:cxn modelId="{C4E0141D-E412-44B1-91FF-0E5C9ADC6CDC}" type="presOf" srcId="{93624B64-06C6-426A-88A6-C92E663154F6}" destId="{E19C0820-8637-4B44-AD71-3ADF2073A519}" srcOrd="0" destOrd="0" presId="urn:microsoft.com/office/officeart/2018/2/layout/IconLabelDescriptionList"/>
    <dgm:cxn modelId="{7BB4EA22-C45D-4D4D-8320-020445A877BD}" type="presOf" srcId="{6A689FA0-ECD3-4D2C-A3B1-150278EE9B23}" destId="{285540F9-59FD-4A0C-89B9-2A74173B36ED}" srcOrd="0" destOrd="0" presId="urn:microsoft.com/office/officeart/2018/2/layout/IconLabelDescriptionList"/>
    <dgm:cxn modelId="{865EB330-6370-46AF-A845-3FE5005583B3}" srcId="{486FC946-FC17-48F3-8B33-E60B7F9FA51F}" destId="{B8357137-FE2F-40BA-88D1-06A323B6AEF3}" srcOrd="1" destOrd="0" parTransId="{D4562991-6682-400F-81CF-1D874E545A3A}" sibTransId="{E313E2C1-81E6-48D2-A094-D58887EF7E30}"/>
    <dgm:cxn modelId="{9E257E3B-A088-4848-92EA-8412072C6453}" type="presOf" srcId="{896E4165-65C8-466F-A4A6-5F6A4510ADDC}" destId="{B87FC451-1571-4DE4-807C-1E835DB9D5EF}" srcOrd="0" destOrd="0" presId="urn:microsoft.com/office/officeart/2018/2/layout/IconLabelDescriptionList"/>
    <dgm:cxn modelId="{CAA8213E-AFE0-439D-8616-ECE40BF7DE2A}" srcId="{6A689FA0-ECD3-4D2C-A3B1-150278EE9B23}" destId="{486FC946-FC17-48F3-8B33-E60B7F9FA51F}" srcOrd="2" destOrd="0" parTransId="{69ECE3C4-4821-47F0-B5F3-3C2A45079CDF}" sibTransId="{515F507C-AE88-40C7-B6EF-085CD206DA3B}"/>
    <dgm:cxn modelId="{94DC375F-42A2-49A5-BBA9-8935D382955A}" srcId="{985895C0-17C2-4E7E-BDB8-AE2AF301FC73}" destId="{3FB6BC59-82E5-4A17-B993-0CC5F4CFEBEA}" srcOrd="1" destOrd="0" parTransId="{0C73B781-DE46-4A5A-9E2B-4F0AF92A1A18}" sibTransId="{EC6B7E5C-BEA3-4929-9C77-29114EF42DA2}"/>
    <dgm:cxn modelId="{08B7AB41-91C3-431B-9C1A-53C4448F1535}" srcId="{6A689FA0-ECD3-4D2C-A3B1-150278EE9B23}" destId="{A176B29C-F936-466C-8AE0-5724760FC394}" srcOrd="1" destOrd="0" parTransId="{202E0225-4CED-4E92-965F-D1C4B06CD4F0}" sibTransId="{15E8A0E8-E100-4B34-824C-710C5C3A4ADB}"/>
    <dgm:cxn modelId="{1A008967-4AAF-4ED1-9C8E-D6EF1FF6D40B}" srcId="{A176B29C-F936-466C-8AE0-5724760FC394}" destId="{93624B64-06C6-426A-88A6-C92E663154F6}" srcOrd="0" destOrd="0" parTransId="{E9A9FE41-F38E-42C8-8965-228D9CDF0283}" sibTransId="{8564F092-ED71-4BD6-87B8-11B530CBE66A}"/>
    <dgm:cxn modelId="{99243F6E-A72D-4F66-A087-02DFFADA9927}" type="presOf" srcId="{B8357137-FE2F-40BA-88D1-06A323B6AEF3}" destId="{B87FC451-1571-4DE4-807C-1E835DB9D5EF}" srcOrd="0" destOrd="1" presId="urn:microsoft.com/office/officeart/2018/2/layout/IconLabelDescriptionList"/>
    <dgm:cxn modelId="{C065DA72-0977-491F-94E3-51ED037FE250}" type="presOf" srcId="{A176B29C-F936-466C-8AE0-5724760FC394}" destId="{6EE90F6A-2A1B-4C8F-9AD2-8F5A1A8782ED}" srcOrd="0" destOrd="0" presId="urn:microsoft.com/office/officeart/2018/2/layout/IconLabelDescriptionList"/>
    <dgm:cxn modelId="{2FEB7956-B3F8-4935-9D3B-AA316071C4DD}" type="presOf" srcId="{62DE5CD8-E5CD-41B5-BFE5-AF01AB29BEF5}" destId="{40E83196-2E84-4A92-8BCA-28ADCB876EB5}" srcOrd="0" destOrd="2" presId="urn:microsoft.com/office/officeart/2018/2/layout/IconLabelDescriptionList"/>
    <dgm:cxn modelId="{8D36B981-F115-4EBC-B6A5-201AD0AA3311}" type="presOf" srcId="{3FB6BC59-82E5-4A17-B993-0CC5F4CFEBEA}" destId="{40E83196-2E84-4A92-8BCA-28ADCB876EB5}" srcOrd="0" destOrd="1" presId="urn:microsoft.com/office/officeart/2018/2/layout/IconLabelDescriptionList"/>
    <dgm:cxn modelId="{23CCEF84-356D-43CE-8759-A94BFC053300}" srcId="{486FC946-FC17-48F3-8B33-E60B7F9FA51F}" destId="{896E4165-65C8-466F-A4A6-5F6A4510ADDC}" srcOrd="0" destOrd="0" parTransId="{9EE7AE1A-1171-437D-B393-6907038D52FD}" sibTransId="{063BBDA1-233A-493D-A74F-58B1E96163EB}"/>
    <dgm:cxn modelId="{D9DE94B3-B6A8-49E1-B275-2D97E073A73A}" type="presOf" srcId="{486FC946-FC17-48F3-8B33-E60B7F9FA51F}" destId="{DB67173B-F917-4B77-8130-E101320FCB16}" srcOrd="0" destOrd="0" presId="urn:microsoft.com/office/officeart/2018/2/layout/IconLabelDescriptionList"/>
    <dgm:cxn modelId="{EFB1A2B3-0975-426F-81E9-656B9425EC99}" srcId="{985895C0-17C2-4E7E-BDB8-AE2AF301FC73}" destId="{62DE5CD8-E5CD-41B5-BFE5-AF01AB29BEF5}" srcOrd="2" destOrd="0" parTransId="{FA21817D-7DFA-4C10-B438-5CF8D4B6F8EF}" sibTransId="{1691177C-0D62-4E61-BBAF-D167CB85B29B}"/>
    <dgm:cxn modelId="{F9799CC8-E78E-4340-94BA-22980DD2CCE0}" srcId="{985895C0-17C2-4E7E-BDB8-AE2AF301FC73}" destId="{508AA76A-0FF7-4E8F-98BB-E466F2F4E18A}" srcOrd="0" destOrd="0" parTransId="{4288EA0B-AF48-4D0C-9B70-62B10BB536A7}" sibTransId="{D63933F3-30A3-4C8C-BFA3-F91425B2F214}"/>
    <dgm:cxn modelId="{8CF3BDDD-7690-4C33-8407-CDB1549F3115}" srcId="{6A689FA0-ECD3-4D2C-A3B1-150278EE9B23}" destId="{985895C0-17C2-4E7E-BDB8-AE2AF301FC73}" srcOrd="0" destOrd="0" parTransId="{A2557472-C129-42FB-90C4-C2C201C38DD4}" sibTransId="{79626D16-AA88-40FC-8206-886CD983AD8D}"/>
    <dgm:cxn modelId="{2EE1AB0E-B401-4B27-9C3A-96495BFD8EF5}" type="presParOf" srcId="{285540F9-59FD-4A0C-89B9-2A74173B36ED}" destId="{72076213-1902-42DA-B553-3F2D2678D9F1}" srcOrd="0" destOrd="0" presId="urn:microsoft.com/office/officeart/2018/2/layout/IconLabelDescriptionList"/>
    <dgm:cxn modelId="{9ED56557-32F4-466C-B8CD-0E0D1394E3A8}" type="presParOf" srcId="{72076213-1902-42DA-B553-3F2D2678D9F1}" destId="{240E0214-B139-4C92-93A2-6BEFBC2256AC}" srcOrd="0" destOrd="0" presId="urn:microsoft.com/office/officeart/2018/2/layout/IconLabelDescriptionList"/>
    <dgm:cxn modelId="{B91361DE-B577-454B-B482-465C3B740D83}" type="presParOf" srcId="{72076213-1902-42DA-B553-3F2D2678D9F1}" destId="{EEA1554B-3BD8-452E-A31C-2141A9D4E4AE}" srcOrd="1" destOrd="0" presId="urn:microsoft.com/office/officeart/2018/2/layout/IconLabelDescriptionList"/>
    <dgm:cxn modelId="{098ADF82-9B5C-4BF2-87BF-EFEC1CAB76AA}" type="presParOf" srcId="{72076213-1902-42DA-B553-3F2D2678D9F1}" destId="{7D746038-EFB6-424D-A550-03532F5C6061}" srcOrd="2" destOrd="0" presId="urn:microsoft.com/office/officeart/2018/2/layout/IconLabelDescriptionList"/>
    <dgm:cxn modelId="{970980CD-8B95-471D-A269-235FA96D7CC8}" type="presParOf" srcId="{72076213-1902-42DA-B553-3F2D2678D9F1}" destId="{36B0BF4C-872B-4A9A-9848-65ED4450F75B}" srcOrd="3" destOrd="0" presId="urn:microsoft.com/office/officeart/2018/2/layout/IconLabelDescriptionList"/>
    <dgm:cxn modelId="{6FA28497-CACE-41D9-A685-191FD2E22303}" type="presParOf" srcId="{72076213-1902-42DA-B553-3F2D2678D9F1}" destId="{40E83196-2E84-4A92-8BCA-28ADCB876EB5}" srcOrd="4" destOrd="0" presId="urn:microsoft.com/office/officeart/2018/2/layout/IconLabelDescriptionList"/>
    <dgm:cxn modelId="{ADBC0276-3543-4DD5-AB6E-5D592CE58832}" type="presParOf" srcId="{285540F9-59FD-4A0C-89B9-2A74173B36ED}" destId="{F5B5EB92-B67D-4F9F-98B0-CAD6868C1D71}" srcOrd="1" destOrd="0" presId="urn:microsoft.com/office/officeart/2018/2/layout/IconLabelDescriptionList"/>
    <dgm:cxn modelId="{05F13048-FBF0-46B2-9B95-8A3CC9BA25C2}" type="presParOf" srcId="{285540F9-59FD-4A0C-89B9-2A74173B36ED}" destId="{573B1727-F930-4BD6-B1C0-218265BFCFAA}" srcOrd="2" destOrd="0" presId="urn:microsoft.com/office/officeart/2018/2/layout/IconLabelDescriptionList"/>
    <dgm:cxn modelId="{079325A4-EA51-4B50-BE18-A12E7EF0E0CB}" type="presParOf" srcId="{573B1727-F930-4BD6-B1C0-218265BFCFAA}" destId="{98ABA1CB-A0CC-4327-8380-3DC5421968BC}" srcOrd="0" destOrd="0" presId="urn:microsoft.com/office/officeart/2018/2/layout/IconLabelDescriptionList"/>
    <dgm:cxn modelId="{480BEE03-E142-4602-B48D-37CA7EC91276}" type="presParOf" srcId="{573B1727-F930-4BD6-B1C0-218265BFCFAA}" destId="{CDF47B4B-B0BF-4503-99A2-C45FFE671012}" srcOrd="1" destOrd="0" presId="urn:microsoft.com/office/officeart/2018/2/layout/IconLabelDescriptionList"/>
    <dgm:cxn modelId="{890D03FD-0335-45CE-8196-42110E7AE382}" type="presParOf" srcId="{573B1727-F930-4BD6-B1C0-218265BFCFAA}" destId="{6EE90F6A-2A1B-4C8F-9AD2-8F5A1A8782ED}" srcOrd="2" destOrd="0" presId="urn:microsoft.com/office/officeart/2018/2/layout/IconLabelDescriptionList"/>
    <dgm:cxn modelId="{097FE9F2-E812-4413-8FFA-2BED4BD34EE5}" type="presParOf" srcId="{573B1727-F930-4BD6-B1C0-218265BFCFAA}" destId="{BCA7B1F9-446F-4475-BDCB-1CDE7974B2AB}" srcOrd="3" destOrd="0" presId="urn:microsoft.com/office/officeart/2018/2/layout/IconLabelDescriptionList"/>
    <dgm:cxn modelId="{B01C93B8-F1D0-4D33-831C-4347CE7B35CE}" type="presParOf" srcId="{573B1727-F930-4BD6-B1C0-218265BFCFAA}" destId="{E19C0820-8637-4B44-AD71-3ADF2073A519}" srcOrd="4" destOrd="0" presId="urn:microsoft.com/office/officeart/2018/2/layout/IconLabelDescriptionList"/>
    <dgm:cxn modelId="{94C0441B-4BDE-4294-B479-435831932AD7}" type="presParOf" srcId="{285540F9-59FD-4A0C-89B9-2A74173B36ED}" destId="{639DC4D8-C51E-437F-B591-221AFDCC49BB}" srcOrd="3" destOrd="0" presId="urn:microsoft.com/office/officeart/2018/2/layout/IconLabelDescriptionList"/>
    <dgm:cxn modelId="{060C4215-1F09-4733-9C6C-EE49566E5356}" type="presParOf" srcId="{285540F9-59FD-4A0C-89B9-2A74173B36ED}" destId="{AC09ABA4-81F7-42FE-A78F-34ECF3FE08DC}" srcOrd="4" destOrd="0" presId="urn:microsoft.com/office/officeart/2018/2/layout/IconLabelDescriptionList"/>
    <dgm:cxn modelId="{403D3603-8288-441C-8377-B6A985BCE622}" type="presParOf" srcId="{AC09ABA4-81F7-42FE-A78F-34ECF3FE08DC}" destId="{BC626F62-020D-4995-B748-B3914C88FD56}" srcOrd="0" destOrd="0" presId="urn:microsoft.com/office/officeart/2018/2/layout/IconLabelDescriptionList"/>
    <dgm:cxn modelId="{0DB36613-24DE-48A4-9DF5-71315A6ACFD5}" type="presParOf" srcId="{AC09ABA4-81F7-42FE-A78F-34ECF3FE08DC}" destId="{BA18B7C9-D899-4DB3-AD40-A46A47C31DEA}" srcOrd="1" destOrd="0" presId="urn:microsoft.com/office/officeart/2018/2/layout/IconLabelDescriptionList"/>
    <dgm:cxn modelId="{572F9CCC-54EB-4452-A974-B83DF645EC22}" type="presParOf" srcId="{AC09ABA4-81F7-42FE-A78F-34ECF3FE08DC}" destId="{DB67173B-F917-4B77-8130-E101320FCB16}" srcOrd="2" destOrd="0" presId="urn:microsoft.com/office/officeart/2018/2/layout/IconLabelDescriptionList"/>
    <dgm:cxn modelId="{2DCE9759-9E9F-43E7-898B-537949A0A1F7}" type="presParOf" srcId="{AC09ABA4-81F7-42FE-A78F-34ECF3FE08DC}" destId="{B9CC2134-D031-4A57-809F-8ED1D23BD509}" srcOrd="3" destOrd="0" presId="urn:microsoft.com/office/officeart/2018/2/layout/IconLabelDescriptionList"/>
    <dgm:cxn modelId="{4D2E7EA0-7DA3-4708-B109-D0A128026A65}" type="presParOf" srcId="{AC09ABA4-81F7-42FE-A78F-34ECF3FE08DC}" destId="{B87FC451-1571-4DE4-807C-1E835DB9D5E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44558-844B-401F-A3E1-FA142A0D174C}">
      <dsp:nvSpPr>
        <dsp:cNvPr id="0" name=""/>
        <dsp:cNvSpPr/>
      </dsp:nvSpPr>
      <dsp:spPr>
        <a:xfrm>
          <a:off x="0" y="31999"/>
          <a:ext cx="5906181" cy="973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YouTube: Leading platform for content dissemination</a:t>
          </a:r>
        </a:p>
      </dsp:txBody>
      <dsp:txXfrm>
        <a:off x="47519" y="79518"/>
        <a:ext cx="5811143" cy="878402"/>
      </dsp:txXfrm>
    </dsp:sp>
    <dsp:sp modelId="{E89E3213-EA5E-4D3B-B097-6B41DB308ECD}">
      <dsp:nvSpPr>
        <dsp:cNvPr id="0" name=""/>
        <dsp:cNvSpPr/>
      </dsp:nvSpPr>
      <dsp:spPr>
        <a:xfrm>
          <a:off x="0" y="1080319"/>
          <a:ext cx="5906181" cy="973440"/>
        </a:xfrm>
        <a:prstGeom prst="roundRect">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Billions of daily users consuming diverse videos</a:t>
          </a:r>
        </a:p>
      </dsp:txBody>
      <dsp:txXfrm>
        <a:off x="47519" y="1127838"/>
        <a:ext cx="5811143" cy="878402"/>
      </dsp:txXfrm>
    </dsp:sp>
    <dsp:sp modelId="{7E06DB6B-D0B3-42FF-8F73-2E60EB020B49}">
      <dsp:nvSpPr>
        <dsp:cNvPr id="0" name=""/>
        <dsp:cNvSpPr/>
      </dsp:nvSpPr>
      <dsp:spPr>
        <a:xfrm>
          <a:off x="0" y="2128639"/>
          <a:ext cx="5906181" cy="973440"/>
        </a:xfrm>
        <a:prstGeom prst="round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Content spans education, entertainment, corporate brands</a:t>
          </a:r>
        </a:p>
      </dsp:txBody>
      <dsp:txXfrm>
        <a:off x="47519" y="2176158"/>
        <a:ext cx="5811143" cy="878402"/>
      </dsp:txXfrm>
    </dsp:sp>
    <dsp:sp modelId="{8B0C8EEB-A0B5-4501-B62E-98103D2E032F}">
      <dsp:nvSpPr>
        <dsp:cNvPr id="0" name=""/>
        <dsp:cNvSpPr/>
      </dsp:nvSpPr>
      <dsp:spPr>
        <a:xfrm>
          <a:off x="0" y="3176959"/>
          <a:ext cx="5906181" cy="973440"/>
        </a:xfrm>
        <a:prstGeom prst="roundRect">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Appeals to various interests and demographics</a:t>
          </a:r>
        </a:p>
      </dsp:txBody>
      <dsp:txXfrm>
        <a:off x="47519" y="3224478"/>
        <a:ext cx="5811143" cy="878402"/>
      </dsp:txXfrm>
    </dsp:sp>
    <dsp:sp modelId="{AAD2DC0E-1549-4BAE-839B-708A689260DE}">
      <dsp:nvSpPr>
        <dsp:cNvPr id="0" name=""/>
        <dsp:cNvSpPr/>
      </dsp:nvSpPr>
      <dsp:spPr>
        <a:xfrm>
          <a:off x="0" y="4225279"/>
          <a:ext cx="5906181" cy="97344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Essential to understand channel dynamics, audience engagement, success factors</a:t>
          </a:r>
        </a:p>
      </dsp:txBody>
      <dsp:txXfrm>
        <a:off x="47519" y="4272798"/>
        <a:ext cx="5811143" cy="878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0E35E-A908-4C77-B3A8-8C17C9D4107C}">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FDC7F-BA64-4951-8869-696957A9BE60}">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55E7D4-0B1A-4CAC-9C06-402236C3509B}">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0" i="0" kern="1200"/>
            <a:t>Global Landscape Understanding</a:t>
          </a:r>
          <a:endParaRPr lang="en-US" sz="1600" kern="1200"/>
        </a:p>
      </dsp:txBody>
      <dsp:txXfrm>
        <a:off x="100682" y="2684598"/>
        <a:ext cx="2370489" cy="720000"/>
      </dsp:txXfrm>
    </dsp:sp>
    <dsp:sp modelId="{66834F01-E144-4B7F-8EF8-32DB237637E0}">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A5EE9-CD1D-4402-B95A-8625C6B87B7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22B567-4DDA-4774-A1E8-1343BE062F9D}">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kern="1200"/>
            <a:t>Subscriber Demgraphics Analysis</a:t>
          </a:r>
          <a:endParaRPr lang="en-US" sz="1600" kern="1200"/>
        </a:p>
      </dsp:txBody>
      <dsp:txXfrm>
        <a:off x="2886007" y="2684598"/>
        <a:ext cx="2370489" cy="720000"/>
      </dsp:txXfrm>
    </dsp:sp>
    <dsp:sp modelId="{03CD462A-E1AF-435E-8F06-05140B1B4676}">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30619-C91D-429B-8EAA-A53AAC0F52B0}">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32BA2F-4D73-40B2-AE71-45CBB481B3AC}">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0" i="0" kern="1200"/>
            <a:t>Channel Clustering Exploration</a:t>
          </a:r>
          <a:endParaRPr lang="en-US" sz="1600" kern="1200"/>
        </a:p>
      </dsp:txBody>
      <dsp:txXfrm>
        <a:off x="5671332" y="2684598"/>
        <a:ext cx="2370489" cy="720000"/>
      </dsp:txXfrm>
    </dsp:sp>
    <dsp:sp modelId="{D9CB4C6B-89AF-4FC9-8811-1B578D92DD11}">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E2E9C-C2C0-4158-A3A9-D78810B61E76}">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3F8EE-B361-4508-8ECD-000FF168624E}">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IN" sz="1600" b="0" i="0" kern="1200"/>
            <a:t>Trend Tracking Over Time</a:t>
          </a:r>
          <a:endParaRPr lang="en-US" sz="1600" kern="1200"/>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7B1D1-1662-439C-9376-9DA1C607A09B}">
      <dsp:nvSpPr>
        <dsp:cNvPr id="0" name=""/>
        <dsp:cNvSpPr/>
      </dsp:nvSpPr>
      <dsp:spPr>
        <a:xfrm>
          <a:off x="718664" y="2022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44FEC4-45DA-44A9-A202-339215FB9238}">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5220DC-118B-4589-AE7A-CBB32C8D7D2F}">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0" i="0" kern="1200" baseline="0"/>
            <a:t>Unveil Global YouTube Landscape: </a:t>
          </a:r>
          <a:endParaRPr lang="en-US" sz="1900" kern="1200"/>
        </a:p>
      </dsp:txBody>
      <dsp:txXfrm>
        <a:off x="93445" y="2767202"/>
        <a:ext cx="3206250" cy="720000"/>
      </dsp:txXfrm>
    </dsp:sp>
    <dsp:sp modelId="{ABF0683E-C8AD-474D-B2AD-EF9587C59AC3}">
      <dsp:nvSpPr>
        <dsp:cNvPr id="0" name=""/>
        <dsp:cNvSpPr/>
      </dsp:nvSpPr>
      <dsp:spPr>
        <a:xfrm>
          <a:off x="4486008" y="2022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EBC67-D38B-42CE-A283-31F27A4BED41}">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1FB64A-8960-4276-8AA6-3285A86E626A}">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baseline="0"/>
            <a:t>Empower Content Creators and Marketers: </a:t>
          </a:r>
          <a:endParaRPr lang="en-US" sz="1900" kern="1200"/>
        </a:p>
      </dsp:txBody>
      <dsp:txXfrm>
        <a:off x="3860789" y="2767202"/>
        <a:ext cx="3206250" cy="720000"/>
      </dsp:txXfrm>
    </dsp:sp>
    <dsp:sp modelId="{BF73DAFF-3A00-4584-8E67-758B8B3D232C}">
      <dsp:nvSpPr>
        <dsp:cNvPr id="0" name=""/>
        <dsp:cNvSpPr/>
      </dsp:nvSpPr>
      <dsp:spPr>
        <a:xfrm>
          <a:off x="8253352" y="2022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E02630-53F1-40CA-A855-15FCD109FAC3}">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48F42B-BC0B-486A-844D-9ADA0FBE9DD0}">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IN" sz="1900" b="0" i="0" kern="1200" baseline="0"/>
            <a:t>Advance Digital Media Research: </a:t>
          </a:r>
          <a:endParaRPr lang="en-US" sz="1900" kern="1200"/>
        </a:p>
      </dsp:txBody>
      <dsp:txXfrm>
        <a:off x="7628133" y="27672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E8802-48DA-40A2-A477-3B5218A333A5}">
      <dsp:nvSpPr>
        <dsp:cNvPr id="0" name=""/>
        <dsp:cNvSpPr/>
      </dsp:nvSpPr>
      <dsp:spPr>
        <a:xfrm>
          <a:off x="2476" y="178807"/>
          <a:ext cx="1489131" cy="32171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100000"/>
            </a:lnSpc>
            <a:spcBef>
              <a:spcPct val="0"/>
            </a:spcBef>
            <a:spcAft>
              <a:spcPct val="35000"/>
            </a:spcAft>
            <a:buNone/>
            <a:defRPr b="1"/>
          </a:pPr>
          <a:r>
            <a:rPr lang="en-US" sz="800" b="1" i="0" kern="1200" dirty="0"/>
            <a:t>YouTube Channel Analysis Tool</a:t>
          </a:r>
          <a:endParaRPr lang="en-US" sz="800" kern="1200" dirty="0"/>
        </a:p>
      </dsp:txBody>
      <dsp:txXfrm>
        <a:off x="2476" y="178807"/>
        <a:ext cx="1489131" cy="321713"/>
      </dsp:txXfrm>
    </dsp:sp>
    <dsp:sp modelId="{ED87703C-6F06-4942-8026-3CCECF205B46}">
      <dsp:nvSpPr>
        <dsp:cNvPr id="0" name=""/>
        <dsp:cNvSpPr/>
      </dsp:nvSpPr>
      <dsp:spPr>
        <a:xfrm>
          <a:off x="2476" y="500521"/>
          <a:ext cx="1489131" cy="175791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100000"/>
            </a:lnSpc>
            <a:spcBef>
              <a:spcPct val="0"/>
            </a:spcBef>
            <a:spcAft>
              <a:spcPct val="15000"/>
            </a:spcAft>
            <a:buChar char="•"/>
          </a:pPr>
          <a:r>
            <a:rPr lang="en-US" sz="800" b="0" i="0" kern="1200" dirty="0"/>
            <a:t>Interactive scatterplot for analyzing YouTube channel performance metrics across different categories.</a:t>
          </a:r>
          <a:endParaRPr lang="en-US" sz="800" kern="1200" dirty="0"/>
        </a:p>
        <a:p>
          <a:pPr marL="57150" lvl="1" indent="-57150" algn="l" defTabSz="355600">
            <a:lnSpc>
              <a:spcPct val="100000"/>
            </a:lnSpc>
            <a:spcBef>
              <a:spcPct val="0"/>
            </a:spcBef>
            <a:spcAft>
              <a:spcPct val="15000"/>
            </a:spcAft>
            <a:buChar char="•"/>
          </a:pPr>
          <a:r>
            <a:rPr lang="en-US" sz="800" b="0" i="0" kern="1200"/>
            <a:t>Visualizes data points, each representing a specific YouTube channel.</a:t>
          </a:r>
          <a:endParaRPr lang="en-US" sz="800" kern="1200"/>
        </a:p>
      </dsp:txBody>
      <dsp:txXfrm>
        <a:off x="2476" y="500521"/>
        <a:ext cx="1489131" cy="1757915"/>
      </dsp:txXfrm>
    </dsp:sp>
    <dsp:sp modelId="{6FC2A910-3833-49E6-89AE-289A658CE293}">
      <dsp:nvSpPr>
        <dsp:cNvPr id="0" name=""/>
        <dsp:cNvSpPr/>
      </dsp:nvSpPr>
      <dsp:spPr>
        <a:xfrm>
          <a:off x="1700086" y="178807"/>
          <a:ext cx="1489131" cy="32171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100000"/>
            </a:lnSpc>
            <a:spcBef>
              <a:spcPct val="0"/>
            </a:spcBef>
            <a:spcAft>
              <a:spcPct val="35000"/>
            </a:spcAft>
            <a:buNone/>
            <a:defRPr b="1"/>
          </a:pPr>
          <a:r>
            <a:rPr lang="en-US" sz="800" b="1" i="0" kern="1200"/>
            <a:t>Subscribers vs. Video Views</a:t>
          </a:r>
          <a:endParaRPr lang="en-US" sz="800" kern="1200"/>
        </a:p>
      </dsp:txBody>
      <dsp:txXfrm>
        <a:off x="1700086" y="178807"/>
        <a:ext cx="1489131" cy="321713"/>
      </dsp:txXfrm>
    </dsp:sp>
    <dsp:sp modelId="{11DC393F-E91C-4FD1-8BD6-83E15823F42F}">
      <dsp:nvSpPr>
        <dsp:cNvPr id="0" name=""/>
        <dsp:cNvSpPr/>
      </dsp:nvSpPr>
      <dsp:spPr>
        <a:xfrm>
          <a:off x="1700086" y="500521"/>
          <a:ext cx="1489131" cy="175791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100000"/>
            </a:lnSpc>
            <a:spcBef>
              <a:spcPct val="0"/>
            </a:spcBef>
            <a:spcAft>
              <a:spcPct val="15000"/>
            </a:spcAft>
            <a:buChar char="•"/>
          </a:pPr>
          <a:r>
            <a:rPr lang="en-US" sz="800" b="0" i="0" kern="1200"/>
            <a:t>Strong positive correlation observed.</a:t>
          </a:r>
          <a:endParaRPr lang="en-US" sz="800" kern="1200"/>
        </a:p>
        <a:p>
          <a:pPr marL="57150" lvl="1" indent="-57150" algn="l" defTabSz="355600">
            <a:lnSpc>
              <a:spcPct val="100000"/>
            </a:lnSpc>
            <a:spcBef>
              <a:spcPct val="0"/>
            </a:spcBef>
            <a:spcAft>
              <a:spcPct val="15000"/>
            </a:spcAft>
            <a:buChar char="•"/>
          </a:pPr>
          <a:r>
            <a:rPr lang="en-US" sz="800" b="0" i="0" kern="1200"/>
            <a:t>More subscribers typically lead to more video views.</a:t>
          </a:r>
          <a:endParaRPr lang="en-US" sz="800" kern="1200"/>
        </a:p>
        <a:p>
          <a:pPr marL="57150" lvl="1" indent="-57150" algn="l" defTabSz="355600">
            <a:lnSpc>
              <a:spcPct val="100000"/>
            </a:lnSpc>
            <a:spcBef>
              <a:spcPct val="0"/>
            </a:spcBef>
            <a:spcAft>
              <a:spcPct val="15000"/>
            </a:spcAft>
            <a:buChar char="•"/>
          </a:pPr>
          <a:r>
            <a:rPr lang="en-US" sz="800" b="0" i="0" kern="1200"/>
            <a:t>Mathematical model provided; intercept may not be statistically significant.</a:t>
          </a:r>
          <a:endParaRPr lang="en-US" sz="800" kern="1200"/>
        </a:p>
      </dsp:txBody>
      <dsp:txXfrm>
        <a:off x="1700086" y="500521"/>
        <a:ext cx="1489131" cy="1757915"/>
      </dsp:txXfrm>
    </dsp:sp>
    <dsp:sp modelId="{BB5FECAD-69A7-4F3B-9B0F-D5D2072462E5}">
      <dsp:nvSpPr>
        <dsp:cNvPr id="0" name=""/>
        <dsp:cNvSpPr/>
      </dsp:nvSpPr>
      <dsp:spPr>
        <a:xfrm>
          <a:off x="3397696" y="178807"/>
          <a:ext cx="1489131" cy="32171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100000"/>
            </a:lnSpc>
            <a:spcBef>
              <a:spcPct val="0"/>
            </a:spcBef>
            <a:spcAft>
              <a:spcPct val="35000"/>
            </a:spcAft>
            <a:buNone/>
            <a:defRPr b="1"/>
          </a:pPr>
          <a:r>
            <a:rPr lang="en-US" sz="800" b="1" i="0" kern="1200" dirty="0"/>
            <a:t>Subscribers vs. Yearly Earnings</a:t>
          </a:r>
          <a:endParaRPr lang="en-US" sz="800" kern="1200" dirty="0"/>
        </a:p>
      </dsp:txBody>
      <dsp:txXfrm>
        <a:off x="3397696" y="178807"/>
        <a:ext cx="1489131" cy="321713"/>
      </dsp:txXfrm>
    </dsp:sp>
    <dsp:sp modelId="{837667C9-B081-42E5-9DC1-87D0ABD47C13}">
      <dsp:nvSpPr>
        <dsp:cNvPr id="0" name=""/>
        <dsp:cNvSpPr/>
      </dsp:nvSpPr>
      <dsp:spPr>
        <a:xfrm>
          <a:off x="3397696" y="500521"/>
          <a:ext cx="1489131" cy="175791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100000"/>
            </a:lnSpc>
            <a:spcBef>
              <a:spcPct val="0"/>
            </a:spcBef>
            <a:spcAft>
              <a:spcPct val="15000"/>
            </a:spcAft>
            <a:buChar char="•"/>
          </a:pPr>
          <a:r>
            <a:rPr lang="en-US" sz="800" b="0" i="0" kern="1200" dirty="0"/>
            <a:t>A strong positive correlation was noted between subscribers and the estimated highest yearly earnings.</a:t>
          </a:r>
          <a:endParaRPr lang="en-US" sz="800" kern="1200" dirty="0"/>
        </a:p>
        <a:p>
          <a:pPr marL="57150" lvl="1" indent="-57150" algn="l" defTabSz="355600">
            <a:lnSpc>
              <a:spcPct val="100000"/>
            </a:lnSpc>
            <a:spcBef>
              <a:spcPct val="0"/>
            </a:spcBef>
            <a:spcAft>
              <a:spcPct val="15000"/>
            </a:spcAft>
            <a:buChar char="•"/>
          </a:pPr>
          <a:r>
            <a:rPr lang="en-US" sz="800" b="0" i="0" kern="1200" dirty="0"/>
            <a:t>Channels with more subscribers have higher earning potential.</a:t>
          </a:r>
          <a:endParaRPr lang="en-US" sz="800" kern="1200" dirty="0"/>
        </a:p>
        <a:p>
          <a:pPr marL="57150" lvl="1" indent="-57150" algn="l" defTabSz="355600">
            <a:lnSpc>
              <a:spcPct val="100000"/>
            </a:lnSpc>
            <a:spcBef>
              <a:spcPct val="0"/>
            </a:spcBef>
            <a:spcAft>
              <a:spcPct val="15000"/>
            </a:spcAft>
            <a:buChar char="•"/>
          </a:pPr>
          <a:r>
            <a:rPr lang="en-US" sz="800" b="0" i="0" kern="1200" dirty="0"/>
            <a:t>Model includes a mathematical equation, with the intercept (earnings at zero subscribers) potentially insignificant.</a:t>
          </a:r>
          <a:endParaRPr lang="en-US" sz="800" kern="1200" dirty="0"/>
        </a:p>
      </dsp:txBody>
      <dsp:txXfrm>
        <a:off x="3397696" y="500521"/>
        <a:ext cx="1489131" cy="1757915"/>
      </dsp:txXfrm>
    </dsp:sp>
    <dsp:sp modelId="{2FA2A37D-7AE9-4B86-8E1C-082A1691399F}">
      <dsp:nvSpPr>
        <dsp:cNvPr id="0" name=""/>
        <dsp:cNvSpPr/>
      </dsp:nvSpPr>
      <dsp:spPr>
        <a:xfrm>
          <a:off x="5095306" y="178807"/>
          <a:ext cx="1489131" cy="32171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56896" tIns="32512" rIns="56896" bIns="32512" numCol="1" spcCol="1270" anchor="ctr" anchorCtr="0">
          <a:noAutofit/>
        </a:bodyPr>
        <a:lstStyle/>
        <a:p>
          <a:pPr marL="0" lvl="0" indent="0" algn="ctr" defTabSz="355600">
            <a:lnSpc>
              <a:spcPct val="100000"/>
            </a:lnSpc>
            <a:spcBef>
              <a:spcPct val="0"/>
            </a:spcBef>
            <a:spcAft>
              <a:spcPct val="35000"/>
            </a:spcAft>
            <a:buNone/>
            <a:defRPr b="1"/>
          </a:pPr>
          <a:r>
            <a:rPr lang="en-US" sz="800" b="1" i="0" kern="1200" dirty="0"/>
            <a:t>Subscribers vs. Uploads</a:t>
          </a:r>
          <a:endParaRPr lang="en-US" sz="800" kern="1200" dirty="0"/>
        </a:p>
      </dsp:txBody>
      <dsp:txXfrm>
        <a:off x="5095306" y="178807"/>
        <a:ext cx="1489131" cy="321713"/>
      </dsp:txXfrm>
    </dsp:sp>
    <dsp:sp modelId="{E742055C-B8D6-48F1-80DC-AAE099E050E8}">
      <dsp:nvSpPr>
        <dsp:cNvPr id="0" name=""/>
        <dsp:cNvSpPr/>
      </dsp:nvSpPr>
      <dsp:spPr>
        <a:xfrm>
          <a:off x="5095306" y="500521"/>
          <a:ext cx="1489131" cy="175791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100000"/>
            </a:lnSpc>
            <a:spcBef>
              <a:spcPct val="0"/>
            </a:spcBef>
            <a:spcAft>
              <a:spcPct val="15000"/>
            </a:spcAft>
            <a:buChar char="•"/>
          </a:pPr>
          <a:r>
            <a:rPr lang="en-US" sz="800" b="0" i="0" kern="1200"/>
            <a:t>Positive but weaker correlation compared to views and earnings.</a:t>
          </a:r>
          <a:endParaRPr lang="en-US" sz="800" kern="1200"/>
        </a:p>
        <a:p>
          <a:pPr marL="57150" lvl="1" indent="-57150" algn="l" defTabSz="355600">
            <a:lnSpc>
              <a:spcPct val="100000"/>
            </a:lnSpc>
            <a:spcBef>
              <a:spcPct val="0"/>
            </a:spcBef>
            <a:spcAft>
              <a:spcPct val="15000"/>
            </a:spcAft>
            <a:buChar char="•"/>
          </a:pPr>
          <a:r>
            <a:rPr lang="en-US" sz="800" b="0" i="0" kern="1200" dirty="0"/>
            <a:t>P-value: 0.0284, indicates a statistically significant but weak correlation.</a:t>
          </a:r>
          <a:endParaRPr lang="en-US" sz="800" kern="1200" dirty="0"/>
        </a:p>
        <a:p>
          <a:pPr marL="57150" lvl="1" indent="-57150" algn="l" defTabSz="355600">
            <a:lnSpc>
              <a:spcPct val="100000"/>
            </a:lnSpc>
            <a:spcBef>
              <a:spcPct val="0"/>
            </a:spcBef>
            <a:spcAft>
              <a:spcPct val="15000"/>
            </a:spcAft>
            <a:buChar char="•"/>
          </a:pPr>
          <a:r>
            <a:rPr lang="en-US" sz="800" b="0" i="0" kern="1200" dirty="0"/>
            <a:t>R-Squared: 0.2524, suggests 25.24% of subscriber variation is explained by uploads, with other factors influencing the remaining 74.76%.</a:t>
          </a:r>
          <a:endParaRPr lang="en-US" sz="800" kern="1200" dirty="0"/>
        </a:p>
      </dsp:txBody>
      <dsp:txXfrm>
        <a:off x="5095306" y="500521"/>
        <a:ext cx="1489131" cy="1757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82402E-3E4E-4314-900D-7847DB5F9EC5}">
      <dsp:nvSpPr>
        <dsp:cNvPr id="0" name=""/>
        <dsp:cNvSpPr/>
      </dsp:nvSpPr>
      <dsp:spPr>
        <a:xfrm>
          <a:off x="730679" y="27056"/>
          <a:ext cx="720615" cy="720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83DE0-D59A-4AD1-B3FB-27FF01629E9F}">
      <dsp:nvSpPr>
        <dsp:cNvPr id="0" name=""/>
        <dsp:cNvSpPr/>
      </dsp:nvSpPr>
      <dsp:spPr>
        <a:xfrm>
          <a:off x="290303" y="1122402"/>
          <a:ext cx="1601367" cy="1401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Tertiary Education Rate:</a:t>
          </a:r>
          <a:r>
            <a:rPr lang="en-US" sz="1100" b="0" i="0" kern="1200" dirty="0"/>
            <a:t> Reflects the average percentage of tertiary-educated individuals (college or university) in the viewer locations of each channel cluster, suggesting a potentially more educated audience.</a:t>
          </a:r>
          <a:endParaRPr lang="en-US" sz="1100" kern="1200" dirty="0"/>
        </a:p>
      </dsp:txBody>
      <dsp:txXfrm>
        <a:off x="290303" y="1122402"/>
        <a:ext cx="1601367" cy="1401196"/>
      </dsp:txXfrm>
    </dsp:sp>
    <dsp:sp modelId="{C1691B6C-5122-4131-AD2F-B4C0DFBC122A}">
      <dsp:nvSpPr>
        <dsp:cNvPr id="0" name=""/>
        <dsp:cNvSpPr/>
      </dsp:nvSpPr>
      <dsp:spPr>
        <a:xfrm>
          <a:off x="2612285" y="27056"/>
          <a:ext cx="720615" cy="720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13BF4F-865F-467C-8F9E-D466E25978E4}">
      <dsp:nvSpPr>
        <dsp:cNvPr id="0" name=""/>
        <dsp:cNvSpPr/>
      </dsp:nvSpPr>
      <dsp:spPr>
        <a:xfrm>
          <a:off x="2171909" y="1122402"/>
          <a:ext cx="1601367" cy="1401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Unemployment Rate:</a:t>
          </a:r>
          <a:r>
            <a:rPr lang="en-US" sz="1100" b="0" i="0" kern="1200"/>
            <a:t> Indicates the average unemployment rate in the channel's viewer locations, which may influence viewer's disposable income and leisure time.</a:t>
          </a:r>
          <a:endParaRPr lang="en-US" sz="1100" kern="1200"/>
        </a:p>
      </dsp:txBody>
      <dsp:txXfrm>
        <a:off x="2171909" y="1122402"/>
        <a:ext cx="1601367" cy="1401196"/>
      </dsp:txXfrm>
    </dsp:sp>
    <dsp:sp modelId="{72928159-7D20-4C1E-9D00-04DA8C0F539B}">
      <dsp:nvSpPr>
        <dsp:cNvPr id="0" name=""/>
        <dsp:cNvSpPr/>
      </dsp:nvSpPr>
      <dsp:spPr>
        <a:xfrm>
          <a:off x="730679" y="2923940"/>
          <a:ext cx="720615" cy="720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CA8FD-7C39-4731-BC0A-6865696C09EE}">
      <dsp:nvSpPr>
        <dsp:cNvPr id="0" name=""/>
        <dsp:cNvSpPr/>
      </dsp:nvSpPr>
      <dsp:spPr>
        <a:xfrm>
          <a:off x="290303" y="3895253"/>
          <a:ext cx="1601367" cy="1401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Population Size:</a:t>
          </a:r>
          <a:r>
            <a:rPr lang="en-US" sz="1100" b="0" i="0" kern="1200" dirty="0"/>
            <a:t> This shows the average population in the viewer locations, providing insight into the potential reach of channels in each cluster.</a:t>
          </a:r>
          <a:endParaRPr lang="en-US" sz="1100" kern="1200" dirty="0"/>
        </a:p>
      </dsp:txBody>
      <dsp:txXfrm>
        <a:off x="290303" y="3895253"/>
        <a:ext cx="1601367" cy="1401196"/>
      </dsp:txXfrm>
    </dsp:sp>
    <dsp:sp modelId="{F759AA7E-EDA9-48A6-B146-F13045BBFDD7}">
      <dsp:nvSpPr>
        <dsp:cNvPr id="0" name=""/>
        <dsp:cNvSpPr/>
      </dsp:nvSpPr>
      <dsp:spPr>
        <a:xfrm>
          <a:off x="2612285" y="2923940"/>
          <a:ext cx="720615" cy="720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51D4F-3E3C-435B-8924-AAC7D1D18B74}">
      <dsp:nvSpPr>
        <dsp:cNvPr id="0" name=""/>
        <dsp:cNvSpPr/>
      </dsp:nvSpPr>
      <dsp:spPr>
        <a:xfrm>
          <a:off x="2309563" y="3802970"/>
          <a:ext cx="1601367" cy="1401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Urban Population Percentage:</a:t>
          </a:r>
          <a:r>
            <a:rPr lang="en-US" sz="1100" b="0" i="0" kern="1200" dirty="0"/>
            <a:t> This represents the average proportion of the urban population in each viewer location, relevant to understanding content preferences and internet access trends.</a:t>
          </a:r>
          <a:endParaRPr lang="en-US" sz="1100" kern="1200" dirty="0"/>
        </a:p>
      </dsp:txBody>
      <dsp:txXfrm>
        <a:off x="2309563" y="3802970"/>
        <a:ext cx="1601367" cy="14011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FB793-86DB-4058-B385-2DE2AC933A1C}">
      <dsp:nvSpPr>
        <dsp:cNvPr id="0" name=""/>
        <dsp:cNvSpPr/>
      </dsp:nvSpPr>
      <dsp:spPr>
        <a:xfrm>
          <a:off x="0" y="2312"/>
          <a:ext cx="5158424" cy="117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14081828-C3CC-41DE-99AD-151F6CA24657}">
      <dsp:nvSpPr>
        <dsp:cNvPr id="0" name=""/>
        <dsp:cNvSpPr/>
      </dsp:nvSpPr>
      <dsp:spPr>
        <a:xfrm>
          <a:off x="354547" y="266025"/>
          <a:ext cx="644631" cy="644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94ACF35-A754-4585-AA83-F18AD30C6249}">
      <dsp:nvSpPr>
        <dsp:cNvPr id="0" name=""/>
        <dsp:cNvSpPr/>
      </dsp:nvSpPr>
      <dsp:spPr>
        <a:xfrm>
          <a:off x="1353726" y="2312"/>
          <a:ext cx="3804697" cy="117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3" tIns="124043" rIns="124043" bIns="124043" numCol="1" spcCol="1270" anchor="ctr" anchorCtr="0">
          <a:noAutofit/>
        </a:bodyPr>
        <a:lstStyle/>
        <a:p>
          <a:pPr marL="0" lvl="0" indent="0" algn="l" defTabSz="622300">
            <a:lnSpc>
              <a:spcPct val="100000"/>
            </a:lnSpc>
            <a:spcBef>
              <a:spcPct val="0"/>
            </a:spcBef>
            <a:spcAft>
              <a:spcPct val="35000"/>
            </a:spcAft>
            <a:buNone/>
          </a:pPr>
          <a:r>
            <a:rPr lang="en-US" sz="1400" b="0" i="0" kern="1200" dirty="0"/>
            <a:t>Identifies top YouTube categories with high subscriber numbers versus those excelling in monetization, emphasizing differences in profitability and popularity.</a:t>
          </a:r>
          <a:endParaRPr lang="en-US" sz="1400" kern="1200" dirty="0"/>
        </a:p>
      </dsp:txBody>
      <dsp:txXfrm>
        <a:off x="1353726" y="2312"/>
        <a:ext cx="3804697" cy="1172057"/>
      </dsp:txXfrm>
    </dsp:sp>
    <dsp:sp modelId="{FCBE1200-9C42-42EA-95BF-E1B8382A7ECA}">
      <dsp:nvSpPr>
        <dsp:cNvPr id="0" name=""/>
        <dsp:cNvSpPr/>
      </dsp:nvSpPr>
      <dsp:spPr>
        <a:xfrm>
          <a:off x="0" y="1467384"/>
          <a:ext cx="5158424" cy="117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662E24F-30BC-4AB2-B81D-F2BC6B4EE9AA}">
      <dsp:nvSpPr>
        <dsp:cNvPr id="0" name=""/>
        <dsp:cNvSpPr/>
      </dsp:nvSpPr>
      <dsp:spPr>
        <a:xfrm>
          <a:off x="354547" y="1731097"/>
          <a:ext cx="644631" cy="644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F0F51C0-C58D-46A7-B847-EC0660D51243}">
      <dsp:nvSpPr>
        <dsp:cNvPr id="0" name=""/>
        <dsp:cNvSpPr/>
      </dsp:nvSpPr>
      <dsp:spPr>
        <a:xfrm>
          <a:off x="1353726" y="1467384"/>
          <a:ext cx="3804697" cy="117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3" tIns="124043" rIns="124043" bIns="124043" numCol="1" spcCol="1270" anchor="ctr" anchorCtr="0">
          <a:noAutofit/>
        </a:bodyPr>
        <a:lstStyle/>
        <a:p>
          <a:pPr marL="0" lvl="0" indent="0" algn="l" defTabSz="622300">
            <a:lnSpc>
              <a:spcPct val="100000"/>
            </a:lnSpc>
            <a:spcBef>
              <a:spcPct val="0"/>
            </a:spcBef>
            <a:spcAft>
              <a:spcPct val="35000"/>
            </a:spcAft>
            <a:buNone/>
          </a:pPr>
          <a:r>
            <a:rPr lang="en-US" sz="1400" b="0" i="0" kern="1200" dirty="0"/>
            <a:t>Visualizes YouTube's global reach and regional viewer trends, pinpointing major content hubs.</a:t>
          </a:r>
          <a:endParaRPr lang="en-US" sz="1400" kern="1200" dirty="0"/>
        </a:p>
      </dsp:txBody>
      <dsp:txXfrm>
        <a:off x="1353726" y="1467384"/>
        <a:ext cx="3804697" cy="1172057"/>
      </dsp:txXfrm>
    </dsp:sp>
    <dsp:sp modelId="{926639A8-F443-4DEE-BF51-D864DE26C3EB}">
      <dsp:nvSpPr>
        <dsp:cNvPr id="0" name=""/>
        <dsp:cNvSpPr/>
      </dsp:nvSpPr>
      <dsp:spPr>
        <a:xfrm>
          <a:off x="0" y="2932456"/>
          <a:ext cx="5158424" cy="117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0B2E30C-5D6A-4A73-9EEF-A66F341FBA61}">
      <dsp:nvSpPr>
        <dsp:cNvPr id="0" name=""/>
        <dsp:cNvSpPr/>
      </dsp:nvSpPr>
      <dsp:spPr>
        <a:xfrm>
          <a:off x="354547" y="3196169"/>
          <a:ext cx="644631" cy="644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F1CDDC0-5709-4683-BA3D-2053D0658005}">
      <dsp:nvSpPr>
        <dsp:cNvPr id="0" name=""/>
        <dsp:cNvSpPr/>
      </dsp:nvSpPr>
      <dsp:spPr>
        <a:xfrm>
          <a:off x="1353726" y="2932456"/>
          <a:ext cx="3804697" cy="117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3" tIns="124043" rIns="124043" bIns="124043" numCol="1" spcCol="1270" anchor="ctr" anchorCtr="0">
          <a:noAutofit/>
        </a:bodyPr>
        <a:lstStyle/>
        <a:p>
          <a:pPr marL="0" lvl="0" indent="0" algn="l" defTabSz="622300">
            <a:lnSpc>
              <a:spcPct val="100000"/>
            </a:lnSpc>
            <a:spcBef>
              <a:spcPct val="0"/>
            </a:spcBef>
            <a:spcAft>
              <a:spcPct val="35000"/>
            </a:spcAft>
            <a:buNone/>
          </a:pPr>
          <a:r>
            <a:rPr lang="en-US" sz="1400" b="0" i="0" kern="1200" dirty="0"/>
            <a:t>Conducts a time series analysis to assess potential market saturation, analyzing growth patterns, new channel entries, and viewer engagement.</a:t>
          </a:r>
          <a:endParaRPr lang="en-US" sz="1400" kern="1200" dirty="0"/>
        </a:p>
      </dsp:txBody>
      <dsp:txXfrm>
        <a:off x="1353726" y="2932456"/>
        <a:ext cx="3804697" cy="1172057"/>
      </dsp:txXfrm>
    </dsp:sp>
    <dsp:sp modelId="{15B2405A-8407-4F20-9A86-7066FCBD7CA2}">
      <dsp:nvSpPr>
        <dsp:cNvPr id="0" name=""/>
        <dsp:cNvSpPr/>
      </dsp:nvSpPr>
      <dsp:spPr>
        <a:xfrm>
          <a:off x="0" y="4397528"/>
          <a:ext cx="5158424" cy="11720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8409897-F65A-4987-BC07-3ACB2605328D}">
      <dsp:nvSpPr>
        <dsp:cNvPr id="0" name=""/>
        <dsp:cNvSpPr/>
      </dsp:nvSpPr>
      <dsp:spPr>
        <a:xfrm>
          <a:off x="354547" y="4661241"/>
          <a:ext cx="644631" cy="644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E10332A-C01F-4673-A302-2E082B8DCAF2}">
      <dsp:nvSpPr>
        <dsp:cNvPr id="0" name=""/>
        <dsp:cNvSpPr/>
      </dsp:nvSpPr>
      <dsp:spPr>
        <a:xfrm>
          <a:off x="1353726" y="4397528"/>
          <a:ext cx="3804697" cy="1172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3" tIns="124043" rIns="124043" bIns="124043" numCol="1" spcCol="1270" anchor="ctr" anchorCtr="0">
          <a:noAutofit/>
        </a:bodyPr>
        <a:lstStyle/>
        <a:p>
          <a:pPr marL="0" lvl="0" indent="0" algn="l" defTabSz="622300">
            <a:lnSpc>
              <a:spcPct val="100000"/>
            </a:lnSpc>
            <a:spcBef>
              <a:spcPct val="0"/>
            </a:spcBef>
            <a:spcAft>
              <a:spcPct val="35000"/>
            </a:spcAft>
            <a:buNone/>
          </a:pPr>
          <a:r>
            <a:rPr lang="en-US" sz="1400" b="0" i="0" kern="1200" dirty="0"/>
            <a:t>Showcases YouTube's vast content variety, mapping genres and niches that contribute to its dynamic and diverse content ecosystem.</a:t>
          </a:r>
          <a:endParaRPr lang="en-US" sz="1400" kern="1200" dirty="0"/>
        </a:p>
      </dsp:txBody>
      <dsp:txXfrm>
        <a:off x="1353726" y="4397528"/>
        <a:ext cx="3804697" cy="11720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27F06-5092-4F4F-921D-D5336D9C3AA8}">
      <dsp:nvSpPr>
        <dsp:cNvPr id="0" name=""/>
        <dsp:cNvSpPr/>
      </dsp:nvSpPr>
      <dsp:spPr>
        <a:xfrm>
          <a:off x="0" y="317007"/>
          <a:ext cx="6167245" cy="119775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dirty="0"/>
            <a:t>Data Insights:</a:t>
          </a:r>
          <a:r>
            <a:rPr lang="en-US" sz="1700" b="0" i="0" kern="1200" dirty="0"/>
            <a:t> Uses machine learning and statistics to identify patterns in YouTube channel data, highlighting channel performance, audience demographics, and reach.</a:t>
          </a:r>
          <a:endParaRPr lang="en-US" sz="1700" kern="1200" dirty="0"/>
        </a:p>
      </dsp:txBody>
      <dsp:txXfrm>
        <a:off x="58469" y="375476"/>
        <a:ext cx="6050307" cy="1080812"/>
      </dsp:txXfrm>
    </dsp:sp>
    <dsp:sp modelId="{7371F740-353E-4670-B47A-2F8D4527B690}">
      <dsp:nvSpPr>
        <dsp:cNvPr id="0" name=""/>
        <dsp:cNvSpPr/>
      </dsp:nvSpPr>
      <dsp:spPr>
        <a:xfrm>
          <a:off x="0" y="1563718"/>
          <a:ext cx="6167245" cy="1197750"/>
        </a:xfrm>
        <a:prstGeom prst="roundRect">
          <a:avLst/>
        </a:prstGeom>
        <a:solidFill>
          <a:schemeClr val="accent5">
            <a:hueOff val="-643840"/>
            <a:satOff val="0"/>
            <a:lumOff val="-169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Visual Exploration:</a:t>
          </a:r>
          <a:r>
            <a:rPr lang="en-US" sz="1700" b="0" i="0" kern="1200"/>
            <a:t> Includes a scatterplot that analyzes relationships between metrics like subscriber counts and views, using R-squared values to show correlation strength.</a:t>
          </a:r>
          <a:endParaRPr lang="en-US" sz="1700" kern="1200"/>
        </a:p>
      </dsp:txBody>
      <dsp:txXfrm>
        <a:off x="58469" y="1622187"/>
        <a:ext cx="6050307" cy="1080812"/>
      </dsp:txXfrm>
    </dsp:sp>
    <dsp:sp modelId="{8F153D65-F474-45C2-A657-EC8EA5D68D9A}">
      <dsp:nvSpPr>
        <dsp:cNvPr id="0" name=""/>
        <dsp:cNvSpPr/>
      </dsp:nvSpPr>
      <dsp:spPr>
        <a:xfrm>
          <a:off x="0" y="2810429"/>
          <a:ext cx="6167245" cy="1197750"/>
        </a:xfrm>
        <a:prstGeom prst="roundRect">
          <a:avLst/>
        </a:prstGeom>
        <a:solidFill>
          <a:schemeClr val="accent5">
            <a:hueOff val="-1287680"/>
            <a:satOff val="0"/>
            <a:lumOff val="-339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Machine Learning Integration:</a:t>
          </a:r>
          <a:r>
            <a:rPr lang="en-US" sz="1700" b="0" i="0" kern="1200"/>
            <a:t> Applies K-Means Clustering to organize channels into four segments based on subscriber count, views, demographics, and upload frequency, providing insights into the audience each segment attracts.</a:t>
          </a:r>
          <a:endParaRPr lang="en-US" sz="1700" kern="1200"/>
        </a:p>
      </dsp:txBody>
      <dsp:txXfrm>
        <a:off x="58469" y="2868898"/>
        <a:ext cx="6050307" cy="1080812"/>
      </dsp:txXfrm>
    </dsp:sp>
    <dsp:sp modelId="{E29E7A0D-7CAE-4A4A-BF37-FBB1D42CB903}">
      <dsp:nvSpPr>
        <dsp:cNvPr id="0" name=""/>
        <dsp:cNvSpPr/>
      </dsp:nvSpPr>
      <dsp:spPr>
        <a:xfrm>
          <a:off x="0" y="4057139"/>
          <a:ext cx="6167245" cy="1197750"/>
        </a:xfrm>
        <a:prstGeom prst="roundRect">
          <a:avLst/>
        </a:prstGeom>
        <a:solidFill>
          <a:schemeClr val="accent5">
            <a:hueOff val="-1931520"/>
            <a:satOff val="0"/>
            <a:lumOff val="-50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a:t>Demographic Analysis:</a:t>
          </a:r>
          <a:r>
            <a:rPr lang="en-US" sz="1700" b="0" i="0" kern="1200"/>
            <a:t> Offers insights on average education level, unemployment rate, population size, and urban population for each channel segment, aiding creators in crafting content for specific demographics.</a:t>
          </a:r>
          <a:endParaRPr lang="en-US" sz="1700" kern="1200"/>
        </a:p>
      </dsp:txBody>
      <dsp:txXfrm>
        <a:off x="58469" y="4115608"/>
        <a:ext cx="6050307" cy="10808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30F54-3F53-4F86-99BE-5D7B398CF226}">
      <dsp:nvSpPr>
        <dsp:cNvPr id="0" name=""/>
        <dsp:cNvSpPr/>
      </dsp:nvSpPr>
      <dsp:spPr>
        <a:xfrm>
          <a:off x="205509"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AB62D-B44D-47B7-B121-7AD564932419}">
      <dsp:nvSpPr>
        <dsp:cNvPr id="0" name=""/>
        <dsp:cNvSpPr/>
      </dsp:nvSpPr>
      <dsp:spPr>
        <a:xfrm>
          <a:off x="396960" y="810880"/>
          <a:ext cx="528770" cy="5287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FD4FA43-22D9-4C5D-8CA3-7CB1598F7681}">
      <dsp:nvSpPr>
        <dsp:cNvPr id="0" name=""/>
        <dsp:cNvSpPr/>
      </dsp:nvSpPr>
      <dsp:spPr>
        <a:xfrm>
          <a:off x="1312541"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Top Categories:</a:t>
          </a:r>
          <a:r>
            <a:rPr lang="en-US" sz="1100" b="0" i="0" kern="1200"/>
            <a:t> Entertainment channels top the subscriber count, with Music channels leading in estimated yearly earnings.</a:t>
          </a:r>
          <a:endParaRPr lang="en-US" sz="1100" kern="1200"/>
        </a:p>
      </dsp:txBody>
      <dsp:txXfrm>
        <a:off x="1312541" y="619429"/>
        <a:ext cx="2148945" cy="911674"/>
      </dsp:txXfrm>
    </dsp:sp>
    <dsp:sp modelId="{59328AC4-C417-42FD-8EE4-7A6E18AE72B7}">
      <dsp:nvSpPr>
        <dsp:cNvPr id="0" name=""/>
        <dsp:cNvSpPr/>
      </dsp:nvSpPr>
      <dsp:spPr>
        <a:xfrm>
          <a:off x="3835925"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CA28F-EF82-41FC-9388-6A34BCBDF94F}">
      <dsp:nvSpPr>
        <dsp:cNvPr id="0" name=""/>
        <dsp:cNvSpPr/>
      </dsp:nvSpPr>
      <dsp:spPr>
        <a:xfrm>
          <a:off x="4027376" y="810880"/>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EDBF8E1-6B5B-4838-A502-B9780696BBAA}">
      <dsp:nvSpPr>
        <dsp:cNvPr id="0" name=""/>
        <dsp:cNvSpPr/>
      </dsp:nvSpPr>
      <dsp:spPr>
        <a:xfrm>
          <a:off x="4942957"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Content Distribution:</a:t>
          </a:r>
          <a:r>
            <a:rPr lang="en-US" sz="1100" b="0" i="0" kern="1200"/>
            <a:t> Entertainment dominates video counts, with Music and People &amp; Blogs following.</a:t>
          </a:r>
          <a:endParaRPr lang="en-US" sz="1100" kern="1200"/>
        </a:p>
      </dsp:txBody>
      <dsp:txXfrm>
        <a:off x="4942957" y="619429"/>
        <a:ext cx="2148945" cy="911674"/>
      </dsp:txXfrm>
    </dsp:sp>
    <dsp:sp modelId="{9604776F-D67B-43D6-9013-5C896FCACB12}">
      <dsp:nvSpPr>
        <dsp:cNvPr id="0" name=""/>
        <dsp:cNvSpPr/>
      </dsp:nvSpPr>
      <dsp:spPr>
        <a:xfrm>
          <a:off x="7466341" y="619429"/>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05A26-BEA9-4AB0-8D1E-090F93B811F3}">
      <dsp:nvSpPr>
        <dsp:cNvPr id="0" name=""/>
        <dsp:cNvSpPr/>
      </dsp:nvSpPr>
      <dsp:spPr>
        <a:xfrm>
          <a:off x="7657792" y="810880"/>
          <a:ext cx="528770" cy="5287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0BBDBF1-1E93-440C-81E5-9F08E580E494}">
      <dsp:nvSpPr>
        <dsp:cNvPr id="0" name=""/>
        <dsp:cNvSpPr/>
      </dsp:nvSpPr>
      <dsp:spPr>
        <a:xfrm>
          <a:off x="8573374" y="619429"/>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dirty="0"/>
            <a:t>Channel Creation Trends:</a:t>
          </a:r>
          <a:r>
            <a:rPr lang="en-US" sz="1100" b="0" i="0" kern="1200" dirty="0"/>
            <a:t> A steady decline in new channel creations since 2016 suggests possible market saturation.</a:t>
          </a:r>
          <a:endParaRPr lang="en-US" sz="1100" kern="1200" dirty="0"/>
        </a:p>
      </dsp:txBody>
      <dsp:txXfrm>
        <a:off x="8573374" y="619429"/>
        <a:ext cx="2148945" cy="911674"/>
      </dsp:txXfrm>
    </dsp:sp>
    <dsp:sp modelId="{C65F45BB-425C-42F3-B5D8-3E33AFC8800B}">
      <dsp:nvSpPr>
        <dsp:cNvPr id="0" name=""/>
        <dsp:cNvSpPr/>
      </dsp:nvSpPr>
      <dsp:spPr>
        <a:xfrm>
          <a:off x="205509" y="215830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A20D5-5C9B-45E7-BBD1-E6A3B92E05DE}">
      <dsp:nvSpPr>
        <dsp:cNvPr id="0" name=""/>
        <dsp:cNvSpPr/>
      </dsp:nvSpPr>
      <dsp:spPr>
        <a:xfrm>
          <a:off x="396960" y="2349753"/>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9A65E71-CA58-4CCA-BC99-A385CE7113E4}">
      <dsp:nvSpPr>
        <dsp:cNvPr id="0" name=""/>
        <dsp:cNvSpPr/>
      </dsp:nvSpPr>
      <dsp:spPr>
        <a:xfrm>
          <a:off x="1312541"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Global Audience:</a:t>
          </a:r>
          <a:r>
            <a:rPr lang="en-US" sz="1100" b="0" i="0" kern="1200"/>
            <a:t> India and the United States lead in subscriber numbers, with no direct correlation between channel count and subscriber base.</a:t>
          </a:r>
          <a:endParaRPr lang="en-US" sz="1100" kern="1200"/>
        </a:p>
      </dsp:txBody>
      <dsp:txXfrm>
        <a:off x="1312541" y="2158301"/>
        <a:ext cx="2148945" cy="911674"/>
      </dsp:txXfrm>
    </dsp:sp>
    <dsp:sp modelId="{C5856566-FF1F-40D1-90F1-C1F16ABCF94A}">
      <dsp:nvSpPr>
        <dsp:cNvPr id="0" name=""/>
        <dsp:cNvSpPr/>
      </dsp:nvSpPr>
      <dsp:spPr>
        <a:xfrm>
          <a:off x="3835925" y="215830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1D7A5-FFA5-4DFA-9E5D-E2FAE7854348}">
      <dsp:nvSpPr>
        <dsp:cNvPr id="0" name=""/>
        <dsp:cNvSpPr/>
      </dsp:nvSpPr>
      <dsp:spPr>
        <a:xfrm>
          <a:off x="4027376" y="2349753"/>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ACE9FE4-BDA4-4808-90F1-FD107D9535B2}">
      <dsp:nvSpPr>
        <dsp:cNvPr id="0" name=""/>
        <dsp:cNvSpPr/>
      </dsp:nvSpPr>
      <dsp:spPr>
        <a:xfrm>
          <a:off x="4942957"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Subscriber Correlations:</a:t>
          </a:r>
          <a:r>
            <a:rPr lang="en-US" sz="1100" b="0" i="0" kern="1200"/>
            <a:t> Strong positive correlations observed between subscribers and video views, highest yearly earnings, and uploads (though uploads show a weaker correlation).</a:t>
          </a:r>
          <a:endParaRPr lang="en-US" sz="1100" kern="1200"/>
        </a:p>
      </dsp:txBody>
      <dsp:txXfrm>
        <a:off x="4942957" y="2158301"/>
        <a:ext cx="2148945" cy="911674"/>
      </dsp:txXfrm>
    </dsp:sp>
    <dsp:sp modelId="{486A227B-BF13-495E-BE3F-D4EF365D2982}">
      <dsp:nvSpPr>
        <dsp:cNvPr id="0" name=""/>
        <dsp:cNvSpPr/>
      </dsp:nvSpPr>
      <dsp:spPr>
        <a:xfrm>
          <a:off x="7466341" y="215830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CECD2-4912-4EE0-A78A-9739418832DB}">
      <dsp:nvSpPr>
        <dsp:cNvPr id="0" name=""/>
        <dsp:cNvSpPr/>
      </dsp:nvSpPr>
      <dsp:spPr>
        <a:xfrm>
          <a:off x="7657792" y="2349753"/>
          <a:ext cx="528770" cy="52877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25400" cap="flat" cmpd="sng" algn="ctr">
          <a:solidFill>
            <a:schemeClr val="lt1">
              <a:alpha val="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53F86EA-88D1-4F11-A5B9-C2D0BFEF341E}">
      <dsp:nvSpPr>
        <dsp:cNvPr id="0" name=""/>
        <dsp:cNvSpPr/>
      </dsp:nvSpPr>
      <dsp:spPr>
        <a:xfrm>
          <a:off x="8573374" y="2158301"/>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Channel Segmentation:</a:t>
          </a:r>
          <a:r>
            <a:rPr lang="en-US" sz="1100" b="0" i="0" kern="1200"/>
            <a:t> K-means clustering reveals four distinct channel segments based on subscriber count, views, demographics, and upload frequency, each with unique subscriber and audience profiles.</a:t>
          </a:r>
          <a:endParaRPr lang="en-US" sz="1100" kern="1200"/>
        </a:p>
      </dsp:txBody>
      <dsp:txXfrm>
        <a:off x="8573374" y="2158301"/>
        <a:ext cx="2148945" cy="9116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E0214-B139-4C92-93A2-6BEFBC2256AC}">
      <dsp:nvSpPr>
        <dsp:cNvPr id="0" name=""/>
        <dsp:cNvSpPr/>
      </dsp:nvSpPr>
      <dsp:spPr>
        <a:xfrm>
          <a:off x="696408" y="399710"/>
          <a:ext cx="1097489" cy="10974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46038-EFB6-424D-A550-03532F5C6061}">
      <dsp:nvSpPr>
        <dsp:cNvPr id="0" name=""/>
        <dsp:cNvSpPr/>
      </dsp:nvSpPr>
      <dsp:spPr>
        <a:xfrm>
          <a:off x="5527" y="1612787"/>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dirty="0"/>
            <a:t>Content Creators and Marketers:</a:t>
          </a:r>
          <a:endParaRPr lang="en-US" sz="1600" kern="1200" dirty="0"/>
        </a:p>
      </dsp:txBody>
      <dsp:txXfrm>
        <a:off x="5527" y="1612787"/>
        <a:ext cx="3135684" cy="470352"/>
      </dsp:txXfrm>
    </dsp:sp>
    <dsp:sp modelId="{40E83196-2E84-4A92-8BCA-28ADCB876EB5}">
      <dsp:nvSpPr>
        <dsp:cNvPr id="0" name=""/>
        <dsp:cNvSpPr/>
      </dsp:nvSpPr>
      <dsp:spPr>
        <a:xfrm>
          <a:off x="5527" y="2155804"/>
          <a:ext cx="3135684" cy="18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t>Strategic Insights:</a:t>
          </a:r>
          <a:r>
            <a:rPr lang="en-US" sz="1200" b="0" i="0" kern="1200"/>
            <a:t> Gain an understanding of popular content categories and subscriber demographics for targeted content strategies.</a:t>
          </a:r>
          <a:endParaRPr lang="en-US" sz="1200" kern="1200"/>
        </a:p>
        <a:p>
          <a:pPr marL="0" lvl="0" indent="0" algn="l" defTabSz="533400">
            <a:lnSpc>
              <a:spcPct val="100000"/>
            </a:lnSpc>
            <a:spcBef>
              <a:spcPct val="0"/>
            </a:spcBef>
            <a:spcAft>
              <a:spcPct val="35000"/>
            </a:spcAft>
            <a:buNone/>
          </a:pPr>
          <a:r>
            <a:rPr lang="en-US" sz="1200" b="1" i="0" kern="1200"/>
            <a:t>Optimization Techniques:</a:t>
          </a:r>
          <a:r>
            <a:rPr lang="en-US" sz="1200" b="0" i="0" kern="1200"/>
            <a:t> Utilize correlations between metrics to enhance video production and boost audience engagement.</a:t>
          </a:r>
          <a:endParaRPr lang="en-US" sz="1200" kern="1200"/>
        </a:p>
        <a:p>
          <a:pPr marL="0" lvl="0" indent="0" algn="l" defTabSz="533400">
            <a:lnSpc>
              <a:spcPct val="100000"/>
            </a:lnSpc>
            <a:spcBef>
              <a:spcPct val="0"/>
            </a:spcBef>
            <a:spcAft>
              <a:spcPct val="35000"/>
            </a:spcAft>
            <a:buNone/>
          </a:pPr>
          <a:r>
            <a:rPr lang="en-US" sz="1200" b="1" i="0" kern="1200"/>
            <a:t>Audience Segmentation:</a:t>
          </a:r>
          <a:r>
            <a:rPr lang="en-US" sz="1200" b="0" i="0" kern="1200"/>
            <a:t> Apply cluster analysis for precise content tailoring based on audience segments.</a:t>
          </a:r>
          <a:endParaRPr lang="en-US" sz="1200" kern="1200"/>
        </a:p>
      </dsp:txBody>
      <dsp:txXfrm>
        <a:off x="5527" y="2155804"/>
        <a:ext cx="3135684" cy="1836463"/>
      </dsp:txXfrm>
    </dsp:sp>
    <dsp:sp modelId="{98ABA1CB-A0CC-4327-8380-3DC5421968BC}">
      <dsp:nvSpPr>
        <dsp:cNvPr id="0" name=""/>
        <dsp:cNvSpPr/>
      </dsp:nvSpPr>
      <dsp:spPr>
        <a:xfrm>
          <a:off x="4637826" y="359070"/>
          <a:ext cx="1097489" cy="1097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90F6A-2A1B-4C8F-9AD2-8F5A1A8782ED}">
      <dsp:nvSpPr>
        <dsp:cNvPr id="0" name=""/>
        <dsp:cNvSpPr/>
      </dsp:nvSpPr>
      <dsp:spPr>
        <a:xfrm>
          <a:off x="3689957" y="1612787"/>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dirty="0"/>
            <a:t>Researchers:</a:t>
          </a:r>
          <a:endParaRPr lang="en-US" sz="1600" kern="1200" dirty="0"/>
        </a:p>
      </dsp:txBody>
      <dsp:txXfrm>
        <a:off x="3689957" y="1612787"/>
        <a:ext cx="3135684" cy="470352"/>
      </dsp:txXfrm>
    </dsp:sp>
    <dsp:sp modelId="{E19C0820-8637-4B44-AD71-3ADF2073A519}">
      <dsp:nvSpPr>
        <dsp:cNvPr id="0" name=""/>
        <dsp:cNvSpPr/>
      </dsp:nvSpPr>
      <dsp:spPr>
        <a:xfrm>
          <a:off x="3689957" y="2155804"/>
          <a:ext cx="3135684" cy="18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t>Future Research Directions:</a:t>
          </a:r>
          <a:r>
            <a:rPr lang="en-US" sz="1200" b="0" i="0" kern="1200"/>
            <a:t> Explore channel clustering and trends to study content consumption patterns and the evolving YouTube landscape.</a:t>
          </a:r>
          <a:endParaRPr lang="en-US" sz="1200" kern="1200"/>
        </a:p>
      </dsp:txBody>
      <dsp:txXfrm>
        <a:off x="3689957" y="2155804"/>
        <a:ext cx="3135684" cy="1836463"/>
      </dsp:txXfrm>
    </dsp:sp>
    <dsp:sp modelId="{BC626F62-020D-4995-B748-B3914C88FD56}">
      <dsp:nvSpPr>
        <dsp:cNvPr id="0" name=""/>
        <dsp:cNvSpPr/>
      </dsp:nvSpPr>
      <dsp:spPr>
        <a:xfrm>
          <a:off x="8258305" y="338755"/>
          <a:ext cx="1097489" cy="10974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67173B-F917-4B77-8130-E101320FCB16}">
      <dsp:nvSpPr>
        <dsp:cNvPr id="0" name=""/>
        <dsp:cNvSpPr/>
      </dsp:nvSpPr>
      <dsp:spPr>
        <a:xfrm>
          <a:off x="7374387" y="1612787"/>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dirty="0"/>
            <a:t>Overall Project Success:</a:t>
          </a:r>
          <a:endParaRPr lang="en-US" sz="1600" kern="1200" dirty="0"/>
        </a:p>
      </dsp:txBody>
      <dsp:txXfrm>
        <a:off x="7374387" y="1612787"/>
        <a:ext cx="3135684" cy="470352"/>
      </dsp:txXfrm>
    </dsp:sp>
    <dsp:sp modelId="{B87FC451-1571-4DE4-807C-1E835DB9D5EF}">
      <dsp:nvSpPr>
        <dsp:cNvPr id="0" name=""/>
        <dsp:cNvSpPr/>
      </dsp:nvSpPr>
      <dsp:spPr>
        <a:xfrm>
          <a:off x="7374387" y="2155804"/>
          <a:ext cx="3135684" cy="1836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0" i="0" kern="1200"/>
            <a:t>The project met its goals, providing an in-depth look at YouTube channel dynamics through detailed data visualization and analysis.</a:t>
          </a:r>
          <a:endParaRPr lang="en-US" sz="1200" kern="1200"/>
        </a:p>
        <a:p>
          <a:pPr marL="0" lvl="0" indent="0" algn="l" defTabSz="533400">
            <a:lnSpc>
              <a:spcPct val="100000"/>
            </a:lnSpc>
            <a:spcBef>
              <a:spcPct val="0"/>
            </a:spcBef>
            <a:spcAft>
              <a:spcPct val="35000"/>
            </a:spcAft>
            <a:buNone/>
          </a:pPr>
          <a:r>
            <a:rPr lang="en-US" sz="1200" b="0" i="0" kern="1200"/>
            <a:t>It offered critical insights into content types, audience demographics, and channel clustering, proving valuable to content creators, marketers, and researchers.</a:t>
          </a:r>
          <a:endParaRPr lang="en-US" sz="1200" kern="1200"/>
        </a:p>
      </dsp:txBody>
      <dsp:txXfrm>
        <a:off x="7374387" y="2155804"/>
        <a:ext cx="3135684" cy="18364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888EC-252A-46B0-905E-992BF1CCC25A}"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09D9-FC3B-4340-BB82-6A2A6FA3DDC4}" type="slidenum">
              <a:rPr lang="en-US" smtClean="0"/>
              <a:t>‹#›</a:t>
            </a:fld>
            <a:endParaRPr lang="en-US"/>
          </a:p>
        </p:txBody>
      </p:sp>
    </p:spTree>
    <p:extLst>
      <p:ext uri="{BB962C8B-B14F-4D97-AF65-F5344CB8AC3E}">
        <p14:creationId xmlns:p14="http://schemas.microsoft.com/office/powerpoint/2010/main" val="131042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4B09D9-FC3B-4340-BB82-6A2A6FA3DDC4}" type="slidenum">
              <a:rPr lang="en-US" smtClean="0"/>
              <a:t>1</a:t>
            </a:fld>
            <a:endParaRPr lang="en-US"/>
          </a:p>
        </p:txBody>
      </p:sp>
    </p:spTree>
    <p:extLst>
      <p:ext uri="{BB962C8B-B14F-4D97-AF65-F5344CB8AC3E}">
        <p14:creationId xmlns:p14="http://schemas.microsoft.com/office/powerpoint/2010/main" val="138910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5/21/2025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81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397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46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9407-F6EB-7EB7-A2C3-CDC397E9E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5ECDE3-7970-8E47-BFE5-8CE117592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7DA04-F972-16C1-6714-7EF8101590E9}"/>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73D3BF6B-2046-CE15-CCDF-2C20E66B2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EC7E5-A6D0-2879-3CF8-10E22B81773F}"/>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1996423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1D6F-9ECC-3FC0-8900-468E7D0B2C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83D79A-8FE4-8D86-A77F-C33F7F124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40AC8-4D0C-CE17-1C48-9340EEC675D6}"/>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302F2C74-5764-98A8-71F2-1471DD0067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CD596-DE9E-8C6F-D754-D2BA604C9FDA}"/>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3312514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CA71-F791-7CE0-3D89-A0DCBBBD32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DEDE15-8C32-A5F1-EE18-4D96F7E393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DA48C-3EBE-E40A-4DAF-6C8C234DE06C}"/>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8D46101C-2B14-8EB6-E790-99A8F4677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7553A-224D-10E7-4CE4-B82488CDE071}"/>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407274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2EBC-5B55-9E8C-E99F-B53884787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ABDA2-86C3-C41A-5441-9392E8F28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F37F6B-4373-CAE8-2FBF-3A67407CA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445516-3933-A5A1-DFFE-78C324D336AD}"/>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6" name="Footer Placeholder 5">
            <a:extLst>
              <a:ext uri="{FF2B5EF4-FFF2-40B4-BE49-F238E27FC236}">
                <a16:creationId xmlns:a16="http://schemas.microsoft.com/office/drawing/2014/main" id="{24353581-1D3A-32EC-1DA6-47ABCEC23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B6CD3-1A12-39BA-DE8A-E5E38A307582}"/>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1304887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327AE-588D-14F1-70FC-D8C05C6E3E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9578C-2ACF-1685-7562-4D9A65570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C7EB66-0B2F-C079-1522-1E815E5A1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FA902-4EE2-EB8C-FDF9-F698A5E8D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2AC4D-8158-25DB-5B9C-119DE34B1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05ADC6-59A3-9F9A-A5FF-176A6460F894}"/>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8" name="Footer Placeholder 7">
            <a:extLst>
              <a:ext uri="{FF2B5EF4-FFF2-40B4-BE49-F238E27FC236}">
                <a16:creationId xmlns:a16="http://schemas.microsoft.com/office/drawing/2014/main" id="{65FF173B-97A8-FAE5-5260-1B891BF194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08188-49A6-A1E9-F1F3-8054D3144EFA}"/>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2525804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ADD7-773D-17DB-4E87-BEDA2DFE43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15F69A-985C-FCB3-E3E9-466461981E21}"/>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4" name="Footer Placeholder 3">
            <a:extLst>
              <a:ext uri="{FF2B5EF4-FFF2-40B4-BE49-F238E27FC236}">
                <a16:creationId xmlns:a16="http://schemas.microsoft.com/office/drawing/2014/main" id="{25F53409-0636-FEED-665B-3802B6E7FD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A658C8-11A0-EE50-8196-6C19DB20CC96}"/>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308215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A60C2-6C5D-1AAC-B86E-1D87A4D49A7A}"/>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3" name="Footer Placeholder 2">
            <a:extLst>
              <a:ext uri="{FF2B5EF4-FFF2-40B4-BE49-F238E27FC236}">
                <a16:creationId xmlns:a16="http://schemas.microsoft.com/office/drawing/2014/main" id="{DEFF9CF9-FA55-F98D-B0CA-0125AC94C8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E30F0-B607-50C3-4F01-6ABD9EFC017E}"/>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250292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1832-3E88-4263-69DB-FBCA91DB34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01B4F-3F12-B70B-8786-A56D4F6C5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F3FFDF-2326-6D09-CD0A-2AB8ED26E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31024-0BBC-7CDE-5256-42376EC0327C}"/>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6" name="Footer Placeholder 5">
            <a:extLst>
              <a:ext uri="{FF2B5EF4-FFF2-40B4-BE49-F238E27FC236}">
                <a16:creationId xmlns:a16="http://schemas.microsoft.com/office/drawing/2014/main" id="{68026349-06CB-48B8-73BA-262C30852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4ED66D-17C0-F249-9BEA-760EF6DD5AD5}"/>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416676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9525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434B-5CF4-7999-4246-0A472CBC3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388C02-3E7E-3F3A-82DC-9677B759F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1EACB6-383E-EFAD-E76F-1F0E300A4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2D9DC-1173-CB1B-0108-D5C7E3C517DF}"/>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6" name="Footer Placeholder 5">
            <a:extLst>
              <a:ext uri="{FF2B5EF4-FFF2-40B4-BE49-F238E27FC236}">
                <a16:creationId xmlns:a16="http://schemas.microsoft.com/office/drawing/2014/main" id="{7313FFC1-2DE4-D333-D84D-10C0F5FD47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6E302-42F0-65BC-25B7-F9B6904EFB35}"/>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31282911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91D6-D6F3-4B86-6357-756E8C64AB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EA16C6-0901-B6DD-9C80-EFDB7EFD8A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F288A-5589-EBE3-B747-352C4EBBBD2A}"/>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FFF041D8-7D18-FB35-BD81-151C68677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B2DA0-DEFD-823E-8DA3-674FDA4C902A}"/>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3362697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BD92F-2607-5619-9E85-51D41B43C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5FBDA-AE4A-8678-15C7-3E5FB77CEA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C58DB-E05C-3C56-BCAA-1DAE05D43015}"/>
              </a:ext>
            </a:extLst>
          </p:cNvPr>
          <p:cNvSpPr>
            <a:spLocks noGrp="1"/>
          </p:cNvSpPr>
          <p:nvPr>
            <p:ph type="dt" sz="half" idx="10"/>
          </p:nvPr>
        </p:nvSpPr>
        <p:spPr/>
        <p:txBody>
          <a:body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CD9667E3-356F-E3FF-26EA-B030930C20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532B7-5466-1D74-C674-E0449D8CD0E8}"/>
              </a:ext>
            </a:extLst>
          </p:cNvPr>
          <p:cNvSpPr>
            <a:spLocks noGrp="1"/>
          </p:cNvSpPr>
          <p:nvPr>
            <p:ph type="sldNum" sz="quarter" idx="12"/>
          </p:nvPr>
        </p:nvSpPr>
        <p:spPr/>
        <p:txBody>
          <a:bodyPr/>
          <a:lstStyle/>
          <a:p>
            <a:fld id="{83CAAA85-B5E4-46CA-8207-BC40E8CB4639}" type="slidenum">
              <a:rPr lang="en-IN" smtClean="0"/>
              <a:t>‹#›</a:t>
            </a:fld>
            <a:endParaRPr lang="en-IN"/>
          </a:p>
        </p:txBody>
      </p:sp>
    </p:spTree>
    <p:extLst>
      <p:ext uri="{BB962C8B-B14F-4D97-AF65-F5344CB8AC3E}">
        <p14:creationId xmlns:p14="http://schemas.microsoft.com/office/powerpoint/2010/main" val="219574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5/21/2025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90196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7310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7352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68600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976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5/21/2025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7146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5/21/2025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427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5/21/2025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21951965"/>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0" r:id="rId5"/>
    <p:sldLayoutId id="2147483915" r:id="rId6"/>
    <p:sldLayoutId id="2147483916" r:id="rId7"/>
    <p:sldLayoutId id="2147483917" r:id="rId8"/>
    <p:sldLayoutId id="2147483918" r:id="rId9"/>
    <p:sldLayoutId id="2147483919" r:id="rId10"/>
    <p:sldLayoutId id="214748392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A175D-933A-A1FB-461D-2653CB3EC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E6996C-2733-D3C9-5AC8-B8EC495603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912DC-1017-F195-37A6-9CE302901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2E21E9-4A5E-4452-BEB1-D0D38C610BEF}" type="datetimeFigureOut">
              <a:rPr lang="en-IN" smtClean="0"/>
              <a:t>21-05-2025</a:t>
            </a:fld>
            <a:endParaRPr lang="en-IN"/>
          </a:p>
        </p:txBody>
      </p:sp>
      <p:sp>
        <p:nvSpPr>
          <p:cNvPr id="5" name="Footer Placeholder 4">
            <a:extLst>
              <a:ext uri="{FF2B5EF4-FFF2-40B4-BE49-F238E27FC236}">
                <a16:creationId xmlns:a16="http://schemas.microsoft.com/office/drawing/2014/main" id="{90E26A36-BAA0-5E6B-F329-0049AA33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60F99B1-0BAB-005E-07D8-52C918DEB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AAA85-B5E4-46CA-8207-BC40E8CB4639}" type="slidenum">
              <a:rPr lang="en-IN" smtClean="0"/>
              <a:t>‹#›</a:t>
            </a:fld>
            <a:endParaRPr lang="en-IN"/>
          </a:p>
        </p:txBody>
      </p:sp>
    </p:spTree>
    <p:extLst>
      <p:ext uri="{BB962C8B-B14F-4D97-AF65-F5344CB8AC3E}">
        <p14:creationId xmlns:p14="http://schemas.microsoft.com/office/powerpoint/2010/main" val="4122628969"/>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6.png"/><Relationship Id="rId7" Type="http://schemas.openxmlformats.org/officeDocument/2006/relationships/diagramLayout" Target="../diagrams/layout4.xml"/><Relationship Id="rId2" Type="http://schemas.openxmlformats.org/officeDocument/2006/relationships/image" Target="../media/image25.png"/><Relationship Id="rId1" Type="http://schemas.openxmlformats.org/officeDocument/2006/relationships/slideLayout" Target="../slideLayouts/slideLayout15.xml"/><Relationship Id="rId6" Type="http://schemas.openxmlformats.org/officeDocument/2006/relationships/diagramData" Target="../diagrams/data4.xml"/><Relationship Id="rId5" Type="http://schemas.openxmlformats.org/officeDocument/2006/relationships/image" Target="../media/image28.png"/><Relationship Id="rId10" Type="http://schemas.microsoft.com/office/2007/relationships/diagramDrawing" Target="../diagrams/drawing4.xml"/><Relationship Id="rId4" Type="http://schemas.openxmlformats.org/officeDocument/2006/relationships/image" Target="../media/image27.png"/><Relationship Id="rId9" Type="http://schemas.openxmlformats.org/officeDocument/2006/relationships/diagramColors" Target="../diagrams/colors4.xml"/></Relationships>
</file>

<file path=ppt/slides/_rels/slide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2.png"/><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2.png"/><Relationship Id="rId1" Type="http://schemas.openxmlformats.org/officeDocument/2006/relationships/slideLayout" Target="../slideLayouts/slideLayout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51.png"/><Relationship Id="rId1" Type="http://schemas.openxmlformats.org/officeDocument/2006/relationships/slideLayout" Target="../slideLayouts/slideLayout1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w angle view of modern skyscrapers rising straight up against a dramatic sky">
            <a:extLst>
              <a:ext uri="{FF2B5EF4-FFF2-40B4-BE49-F238E27FC236}">
                <a16:creationId xmlns:a16="http://schemas.microsoft.com/office/drawing/2014/main" id="{63F80271-92A4-7A42-1F0A-7033D32D7562}"/>
              </a:ext>
            </a:extLst>
          </p:cNvPr>
          <p:cNvPicPr>
            <a:picLocks noChangeAspect="1"/>
          </p:cNvPicPr>
          <p:nvPr/>
        </p:nvPicPr>
        <p:blipFill rotWithShape="1">
          <a:blip r:embed="rId3"/>
          <a:srcRect t="15730"/>
          <a:stretch/>
        </p:blipFill>
        <p:spPr>
          <a:xfrm>
            <a:off x="20" y="10"/>
            <a:ext cx="12191981" cy="6857990"/>
          </a:xfrm>
          <a:prstGeom prst="rect">
            <a:avLst/>
          </a:prstGeom>
        </p:spPr>
      </p:pic>
      <p:sp>
        <p:nvSpPr>
          <p:cNvPr id="10" name="Rectangle 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6F3F8E-4DED-EA8E-F8FB-215B9623FD1C}"/>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Exploring Global YouTube Trends</a:t>
            </a:r>
          </a:p>
        </p:txBody>
      </p:sp>
      <p:sp>
        <p:nvSpPr>
          <p:cNvPr id="12" name="Rectangle: Rounded Corners 1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D8C986F-BEC9-EBB2-8F39-660E7BAC8B9C}"/>
              </a:ext>
            </a:extLst>
          </p:cNvPr>
          <p:cNvSpPr txBox="1"/>
          <p:nvPr/>
        </p:nvSpPr>
        <p:spPr>
          <a:xfrm>
            <a:off x="701040" y="5720080"/>
            <a:ext cx="3241040" cy="369332"/>
          </a:xfrm>
          <a:prstGeom prst="rect">
            <a:avLst/>
          </a:prstGeom>
          <a:noFill/>
          <a:ln>
            <a:solidFill>
              <a:schemeClr val="bg1"/>
            </a:solidFill>
          </a:ln>
        </p:spPr>
        <p:txBody>
          <a:bodyPr wrap="square" rtlCol="0">
            <a:spAutoFit/>
          </a:bodyPr>
          <a:lstStyle/>
          <a:p>
            <a:pPr algn="ctr"/>
            <a:r>
              <a:rPr lang="en-US" dirty="0">
                <a:solidFill>
                  <a:schemeClr val="bg1"/>
                </a:solidFill>
              </a:rPr>
              <a:t>Akhila Akula</a:t>
            </a:r>
          </a:p>
        </p:txBody>
      </p:sp>
    </p:spTree>
    <p:extLst>
      <p:ext uri="{BB962C8B-B14F-4D97-AF65-F5344CB8AC3E}">
        <p14:creationId xmlns:p14="http://schemas.microsoft.com/office/powerpoint/2010/main" val="26713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405FF9F9-2976-47BF-9D5B-059E893A7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5491F-81B5-98AF-1374-BC9CFDE1E5CB}"/>
              </a:ext>
            </a:extLst>
          </p:cNvPr>
          <p:cNvSpPr>
            <a:spLocks noGrp="1"/>
          </p:cNvSpPr>
          <p:nvPr>
            <p:ph type="title"/>
          </p:nvPr>
        </p:nvSpPr>
        <p:spPr>
          <a:xfrm>
            <a:off x="1669347" y="3765074"/>
            <a:ext cx="4014409" cy="1161916"/>
          </a:xfrm>
          <a:ln>
            <a:solidFill>
              <a:schemeClr val="accent1"/>
            </a:solidFill>
          </a:ln>
        </p:spPr>
        <p:txBody>
          <a:bodyPr vert="horz" lIns="91440" tIns="45720" rIns="91440" bIns="45720" rtlCol="0" anchor="t">
            <a:normAutofit/>
          </a:bodyPr>
          <a:lstStyle/>
          <a:p>
            <a:r>
              <a:rPr lang="en-US" sz="2000" b="1" i="0" u="none" strike="noStrike" kern="1200" baseline="0" dirty="0">
                <a:solidFill>
                  <a:schemeClr val="tx1"/>
                </a:solidFill>
                <a:latin typeface="+mj-lt"/>
                <a:ea typeface="+mj-ea"/>
                <a:cs typeface="+mj-cs"/>
              </a:rPr>
              <a:t>Subscriber Magnets vs. Earning Powerhouses: </a:t>
            </a:r>
            <a:br>
              <a:rPr lang="en-US" sz="2000" b="1" i="0" u="none" strike="noStrike" kern="1200" baseline="0" dirty="0">
                <a:solidFill>
                  <a:schemeClr val="tx1"/>
                </a:solidFill>
                <a:latin typeface="+mj-lt"/>
                <a:ea typeface="+mj-ea"/>
                <a:cs typeface="+mj-cs"/>
              </a:rPr>
            </a:br>
            <a:r>
              <a:rPr lang="en-US" sz="2000" b="1" i="0" u="none" strike="noStrike" kern="1200" baseline="0" dirty="0">
                <a:solidFill>
                  <a:schemeClr val="tx1"/>
                </a:solidFill>
                <a:latin typeface="+mj-lt"/>
                <a:ea typeface="+mj-ea"/>
                <a:cs typeface="+mj-cs"/>
              </a:rPr>
              <a:t>A Look at Top YouTube Categories </a:t>
            </a:r>
            <a:endParaRPr lang="en-US" sz="2000" kern="1200" dirty="0">
              <a:solidFill>
                <a:schemeClr val="tx1"/>
              </a:solidFill>
              <a:latin typeface="+mj-lt"/>
              <a:ea typeface="+mj-ea"/>
              <a:cs typeface="+mj-cs"/>
            </a:endParaRPr>
          </a:p>
        </p:txBody>
      </p:sp>
      <p:pic>
        <p:nvPicPr>
          <p:cNvPr id="9" name="Content Placeholder 8">
            <a:extLst>
              <a:ext uri="{FF2B5EF4-FFF2-40B4-BE49-F238E27FC236}">
                <a16:creationId xmlns:a16="http://schemas.microsoft.com/office/drawing/2014/main" id="{EBEF1D46-4DAE-4F58-9ED4-791C2FAF161B}"/>
              </a:ext>
            </a:extLst>
          </p:cNvPr>
          <p:cNvPicPr>
            <a:picLocks noGrp="1" noChangeAspect="1"/>
          </p:cNvPicPr>
          <p:nvPr>
            <p:ph idx="1"/>
          </p:nvPr>
        </p:nvPicPr>
        <p:blipFill>
          <a:blip r:embed="rId2"/>
          <a:stretch>
            <a:fillRect/>
          </a:stretch>
        </p:blipFill>
        <p:spPr>
          <a:xfrm>
            <a:off x="1478324" y="136368"/>
            <a:ext cx="9887662" cy="3065175"/>
          </a:xfrm>
          <a:prstGeom prst="rect">
            <a:avLst/>
          </a:prstGeom>
        </p:spPr>
      </p:pic>
      <p:sp>
        <p:nvSpPr>
          <p:cNvPr id="7" name="Content Placeholder 6">
            <a:extLst>
              <a:ext uri="{FF2B5EF4-FFF2-40B4-BE49-F238E27FC236}">
                <a16:creationId xmlns:a16="http://schemas.microsoft.com/office/drawing/2014/main" id="{8EA91528-2F72-C23E-22D0-494EE5DC1D75}"/>
              </a:ext>
            </a:extLst>
          </p:cNvPr>
          <p:cNvSpPr>
            <a:spLocks noGrp="1"/>
          </p:cNvSpPr>
          <p:nvPr>
            <p:ph type="body" sz="half" idx="2"/>
          </p:nvPr>
        </p:nvSpPr>
        <p:spPr>
          <a:xfrm>
            <a:off x="5819110" y="3343472"/>
            <a:ext cx="5411525" cy="2005119"/>
          </a:xfrm>
        </p:spPr>
        <p:txBody>
          <a:bodyPr vert="horz" lIns="91440" tIns="45720" rIns="91440" bIns="45720" rtlCol="0" anchor="t">
            <a:normAutofit/>
          </a:bodyPr>
          <a:lstStyle/>
          <a:p>
            <a:r>
              <a:rPr lang="en-US" sz="1800" b="0" i="0" u="none" strike="noStrike" baseline="0" dirty="0"/>
              <a:t>While the "Entertainment" category has the most subscribers, the "Music" category has the highest estimated yearly earnings. The "Comedy" and "People &amp; Blogs" categories also have a large subscriber base. The "How to &amp; Style" category has a relatively lower subscriber base and estimated yearly earnings than other categories. </a:t>
            </a:r>
            <a:endParaRPr lang="en-US" sz="1800" dirty="0"/>
          </a:p>
        </p:txBody>
      </p:sp>
      <p:cxnSp>
        <p:nvCxnSpPr>
          <p:cNvPr id="20" name="Straight Connector 19">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47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65A6B257-13C5-B2ED-E65B-0850F296940F}"/>
              </a:ext>
            </a:extLst>
          </p:cNvPr>
          <p:cNvPicPr>
            <a:picLocks noGrp="1" noChangeAspect="1"/>
          </p:cNvPicPr>
          <p:nvPr>
            <p:ph idx="1"/>
          </p:nvPr>
        </p:nvPicPr>
        <p:blipFill rotWithShape="1">
          <a:blip r:embed="rId2"/>
          <a:srcRect l="9827" r="22422" b="-1"/>
          <a:stretch/>
        </p:blipFill>
        <p:spPr>
          <a:xfrm>
            <a:off x="20" y="431"/>
            <a:ext cx="8115280" cy="6408311"/>
          </a:xfrm>
          <a:prstGeom prst="rect">
            <a:avLst/>
          </a:prstGeom>
        </p:spPr>
      </p:pic>
      <p:sp>
        <p:nvSpPr>
          <p:cNvPr id="7" name="Text Placeholder 6">
            <a:extLst>
              <a:ext uri="{FF2B5EF4-FFF2-40B4-BE49-F238E27FC236}">
                <a16:creationId xmlns:a16="http://schemas.microsoft.com/office/drawing/2014/main" id="{6AF7CB87-E726-2836-C782-DA8AE5F958A8}"/>
              </a:ext>
            </a:extLst>
          </p:cNvPr>
          <p:cNvSpPr>
            <a:spLocks noGrp="1"/>
          </p:cNvSpPr>
          <p:nvPr>
            <p:ph type="body" sz="half" idx="2"/>
          </p:nvPr>
        </p:nvSpPr>
        <p:spPr>
          <a:xfrm>
            <a:off x="8214929" y="2970470"/>
            <a:ext cx="3470710" cy="3273014"/>
          </a:xfrm>
        </p:spPr>
        <p:txBody>
          <a:bodyPr vert="horz" lIns="91440" tIns="45720" rIns="91440" bIns="45720" rtlCol="0">
            <a:normAutofit/>
          </a:bodyPr>
          <a:lstStyle/>
          <a:p>
            <a:r>
              <a:rPr lang="en-US" b="0" i="0" dirty="0">
                <a:effectLst/>
                <a:highlight>
                  <a:srgbClr val="FFFFFF"/>
                </a:highlight>
              </a:rPr>
              <a:t>In this visualization, we depict the distribution of YouTube channel categories based on the quantity of videos within each category. Each bubble's size corresponds to the percentage of total videos attributed to that category, with larger bubbles representing higher quantities and smaller bubbles indicating fewer videos. The colors distinguish between categories, though the legend is omitted from the image.</a:t>
            </a:r>
            <a:endParaRPr lang="en-US" dirty="0"/>
          </a:p>
        </p:txBody>
      </p:sp>
      <p:sp>
        <p:nvSpPr>
          <p:cNvPr id="24" name="Rectangle 2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6FB133-5790-5459-11F9-691197D53F8D}"/>
              </a:ext>
            </a:extLst>
          </p:cNvPr>
          <p:cNvSpPr>
            <a:spLocks noGrp="1"/>
          </p:cNvSpPr>
          <p:nvPr>
            <p:ph type="title"/>
          </p:nvPr>
        </p:nvSpPr>
        <p:spPr>
          <a:xfrm>
            <a:off x="7905136" y="167149"/>
            <a:ext cx="3780503" cy="965119"/>
          </a:xfrm>
        </p:spPr>
        <p:txBody>
          <a:bodyPr vert="horz" lIns="91440" tIns="45720" rIns="91440" bIns="45720" rtlCol="0" anchor="b">
            <a:normAutofit fontScale="90000"/>
          </a:bodyPr>
          <a:lstStyle/>
          <a:p>
            <a:r>
              <a:rPr lang="en-US" sz="3700" dirty="0"/>
              <a:t>YouTube’s Content Cosmos</a:t>
            </a:r>
          </a:p>
        </p:txBody>
      </p:sp>
    </p:spTree>
    <p:extLst>
      <p:ext uri="{BB962C8B-B14F-4D97-AF65-F5344CB8AC3E}">
        <p14:creationId xmlns:p14="http://schemas.microsoft.com/office/powerpoint/2010/main" val="270889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A089E-81F1-4213-5FA3-00688E8E03BE}"/>
              </a:ext>
            </a:extLst>
          </p:cNvPr>
          <p:cNvSpPr>
            <a:spLocks noGrp="1"/>
          </p:cNvSpPr>
          <p:nvPr>
            <p:ph type="title"/>
          </p:nvPr>
        </p:nvSpPr>
        <p:spPr>
          <a:xfrm>
            <a:off x="8643193" y="489507"/>
            <a:ext cx="3091607" cy="1655483"/>
          </a:xfrm>
        </p:spPr>
        <p:txBody>
          <a:bodyPr vert="horz" lIns="91440" tIns="45720" rIns="91440" bIns="45720" rtlCol="0" anchor="b">
            <a:normAutofit/>
          </a:bodyPr>
          <a:lstStyle/>
          <a:p>
            <a:r>
              <a:rPr lang="en-US" sz="2800" b="1" i="0" u="none" strike="noStrike" baseline="0"/>
              <a:t>Time Series Analysis of YouTube Channels Created by Year </a:t>
            </a:r>
            <a:endParaRPr lang="en-US" sz="2800"/>
          </a:p>
        </p:txBody>
      </p:sp>
      <p:pic>
        <p:nvPicPr>
          <p:cNvPr id="6" name="Content Placeholder 5" descr="A graph with red lines and numbers&#10;&#10;Description automatically generated">
            <a:extLst>
              <a:ext uri="{FF2B5EF4-FFF2-40B4-BE49-F238E27FC236}">
                <a16:creationId xmlns:a16="http://schemas.microsoft.com/office/drawing/2014/main" id="{EC3EDF90-227C-69DA-A7A3-6E511B8ECB75}"/>
              </a:ext>
            </a:extLst>
          </p:cNvPr>
          <p:cNvPicPr>
            <a:picLocks noGrp="1" noChangeAspect="1"/>
          </p:cNvPicPr>
          <p:nvPr>
            <p:ph idx="1"/>
          </p:nvPr>
        </p:nvPicPr>
        <p:blipFill rotWithShape="1">
          <a:blip r:embed="rId2"/>
          <a:srcRect r="13887"/>
          <a:stretch/>
        </p:blipFill>
        <p:spPr>
          <a:xfrm>
            <a:off x="20" y="431"/>
            <a:ext cx="8115280" cy="6408311"/>
          </a:xfrm>
          <a:prstGeom prst="rect">
            <a:avLst/>
          </a:prstGeom>
        </p:spPr>
      </p:pic>
      <p:sp>
        <p:nvSpPr>
          <p:cNvPr id="4" name="Text Placeholder 3">
            <a:extLst>
              <a:ext uri="{FF2B5EF4-FFF2-40B4-BE49-F238E27FC236}">
                <a16:creationId xmlns:a16="http://schemas.microsoft.com/office/drawing/2014/main" id="{8A98C213-D052-71D1-21D0-1DAEE4F2CA86}"/>
              </a:ext>
            </a:extLst>
          </p:cNvPr>
          <p:cNvSpPr>
            <a:spLocks noGrp="1"/>
          </p:cNvSpPr>
          <p:nvPr>
            <p:ph type="body" sz="half" idx="2"/>
          </p:nvPr>
        </p:nvSpPr>
        <p:spPr>
          <a:xfrm>
            <a:off x="8643193" y="2418408"/>
            <a:ext cx="2942813" cy="3540265"/>
          </a:xfrm>
        </p:spPr>
        <p:txBody>
          <a:bodyPr vert="horz" lIns="91440" tIns="45720" rIns="91440" bIns="45720" rtlCol="0">
            <a:normAutofit/>
          </a:bodyPr>
          <a:lstStyle/>
          <a:p>
            <a:pPr indent="-228600">
              <a:buFont typeface="Arial" panose="020B0604020202020204" pitchFamily="34" charset="0"/>
              <a:buChar char="•"/>
            </a:pPr>
            <a:r>
              <a:rPr lang="en-US" sz="1300" b="0" i="0">
                <a:effectLst/>
                <a:highlight>
                  <a:srgbClr val="FFFFFF"/>
                </a:highlight>
              </a:rPr>
              <a:t>The line chart illustrates the yearly creation of YouTube channels spanning from 2005 to 2022, with columns representing the number of channels and rows denoting creation years. Darker shades indicate higher channel counts. Peak channel creation transpired in 2014 (94 channels), trailed by 2006 (77) and 2011 (78). A consistent decline in creation emerged post-2016. 2022 recorded the fewest channels (4), along with 2021 (17) and 2005 (20). The declining trend post-2016 may stem from YouTube's increasing saturation, intensifying competition among millions of channels vying for audience attention, possibly hindering new creators' ability to garner viewership.</a:t>
            </a:r>
            <a:endParaRPr lang="en-US" sz="1300"/>
          </a:p>
        </p:txBody>
      </p:sp>
      <p:sp>
        <p:nvSpPr>
          <p:cNvPr id="20" name="Rectangle 19">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51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F2159-1B16-0FA7-D6FB-6AF4C7E2C6C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Global Audience</a:t>
            </a:r>
          </a:p>
        </p:txBody>
      </p:sp>
      <p:sp>
        <p:nvSpPr>
          <p:cNvPr id="4" name="Text Placeholder 3">
            <a:extLst>
              <a:ext uri="{FF2B5EF4-FFF2-40B4-BE49-F238E27FC236}">
                <a16:creationId xmlns:a16="http://schemas.microsoft.com/office/drawing/2014/main" id="{E9A3D63A-29EF-B44C-CBE8-DAAF915F9E59}"/>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r>
              <a:rPr lang="en-US" sz="2000" b="0" i="0" dirty="0">
                <a:effectLst/>
                <a:highlight>
                  <a:srgbClr val="FFFFFF"/>
                </a:highlight>
              </a:rPr>
              <a:t>Displayed is a table categorizing YouTube channel subscribers by country. Each row denotes a country, with the value indicating the total subscribers in millions for channels originating from that country (e.g., India boasts 4.3 billion subscribers). Notably, India leads with the highest subscriber count, followed by the United States. Indonesia, Brazil, and Mexico also feature prominently in terms of subscriber numbers.</a:t>
            </a:r>
            <a:endParaRPr lang="en-US" sz="2000" dirty="0"/>
          </a:p>
        </p:txBody>
      </p:sp>
      <p:pic>
        <p:nvPicPr>
          <p:cNvPr id="6" name="Content Placeholder 5" descr="A screenshot of a computer&#10;&#10;Description automatically generated">
            <a:extLst>
              <a:ext uri="{FF2B5EF4-FFF2-40B4-BE49-F238E27FC236}">
                <a16:creationId xmlns:a16="http://schemas.microsoft.com/office/drawing/2014/main" id="{1EFF9E2D-A298-27D2-EF49-A70B5002DCDB}"/>
              </a:ext>
            </a:extLst>
          </p:cNvPr>
          <p:cNvPicPr>
            <a:picLocks noGrp="1" noChangeAspect="1"/>
          </p:cNvPicPr>
          <p:nvPr>
            <p:ph idx="1"/>
          </p:nvPr>
        </p:nvPicPr>
        <p:blipFill rotWithShape="1">
          <a:blip r:embed="rId2"/>
          <a:srcRect r="1" b="50567"/>
          <a:stretch/>
        </p:blipFill>
        <p:spPr>
          <a:xfrm>
            <a:off x="8109502" y="881503"/>
            <a:ext cx="3615776" cy="5106872"/>
          </a:xfrm>
          <a:prstGeom prst="rect">
            <a:avLst/>
          </a:prstGeom>
        </p:spPr>
      </p:pic>
    </p:spTree>
    <p:extLst>
      <p:ext uri="{BB962C8B-B14F-4D97-AF65-F5344CB8AC3E}">
        <p14:creationId xmlns:p14="http://schemas.microsoft.com/office/powerpoint/2010/main" val="142257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descr="A map of the world with different colored countries/regions&#10;&#10;Description automatically generated">
            <a:extLst>
              <a:ext uri="{FF2B5EF4-FFF2-40B4-BE49-F238E27FC236}">
                <a16:creationId xmlns:a16="http://schemas.microsoft.com/office/drawing/2014/main" id="{DB2A53E8-A595-863C-2A28-58AC9E1F6543}"/>
              </a:ext>
            </a:extLst>
          </p:cNvPr>
          <p:cNvPicPr>
            <a:picLocks noGrp="1" noChangeAspect="1"/>
          </p:cNvPicPr>
          <p:nvPr>
            <p:ph idx="1"/>
          </p:nvPr>
        </p:nvPicPr>
        <p:blipFill rotWithShape="1">
          <a:blip r:embed="rId2">
            <a:alphaModFix amt="55000"/>
          </a:blip>
          <a:srcRect b="3846"/>
          <a:stretch/>
        </p:blipFill>
        <p:spPr>
          <a:xfrm>
            <a:off x="20" y="-9107"/>
            <a:ext cx="12191980" cy="6858000"/>
          </a:xfrm>
          <a:prstGeom prst="rect">
            <a:avLst/>
          </a:prstGeom>
        </p:spPr>
      </p:pic>
      <p:sp>
        <p:nvSpPr>
          <p:cNvPr id="2" name="Title 1">
            <a:extLst>
              <a:ext uri="{FF2B5EF4-FFF2-40B4-BE49-F238E27FC236}">
                <a16:creationId xmlns:a16="http://schemas.microsoft.com/office/drawing/2014/main" id="{56B9097C-FF49-F15A-1B22-6114B5A2992D}"/>
              </a:ext>
            </a:extLst>
          </p:cNvPr>
          <p:cNvSpPr>
            <a:spLocks noGrp="1"/>
          </p:cNvSpPr>
          <p:nvPr>
            <p:ph type="title"/>
          </p:nvPr>
        </p:nvSpPr>
        <p:spPr>
          <a:xfrm>
            <a:off x="686834" y="591344"/>
            <a:ext cx="3200400" cy="5585619"/>
          </a:xfrm>
        </p:spPr>
        <p:txBody>
          <a:bodyPr vert="horz" lIns="91440" tIns="45720" rIns="91440" bIns="45720" rtlCol="0" anchor="ctr">
            <a:normAutofit/>
          </a:bodyPr>
          <a:lstStyle/>
          <a:p>
            <a:r>
              <a:rPr lang="en-US" sz="4400" dirty="0">
                <a:solidFill>
                  <a:srgbClr val="FFFFFF"/>
                </a:solidFill>
              </a:rPr>
              <a:t>YouTube’s Geographical Spread</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52BD5120-8C8D-1A17-DA0A-BCC07A790F60}"/>
              </a:ext>
            </a:extLst>
          </p:cNvPr>
          <p:cNvSpPr>
            <a:spLocks noGrp="1"/>
          </p:cNvSpPr>
          <p:nvPr>
            <p:ph type="body" sz="half" idx="2"/>
          </p:nvPr>
        </p:nvSpPr>
        <p:spPr>
          <a:xfrm>
            <a:off x="4447309" y="591344"/>
            <a:ext cx="4844176" cy="5789791"/>
          </a:xfrm>
        </p:spPr>
        <p:txBody>
          <a:bodyPr vert="horz" lIns="91440" tIns="45720" rIns="91440" bIns="45720" rtlCol="0" anchor="ctr">
            <a:normAutofit/>
          </a:bodyPr>
          <a:lstStyle/>
          <a:p>
            <a:r>
              <a:rPr lang="en-US" b="0" i="0" dirty="0">
                <a:solidFill>
                  <a:schemeClr val="accent6"/>
                </a:solidFill>
                <a:effectLst/>
                <a:highlight>
                  <a:srgbClr val="FFFFFF"/>
                </a:highlight>
              </a:rPr>
              <a:t>India and the United States stand out with the highest YouTube channel subscriber counts, with India notably leading by a substantial margin. There appears to be no evident correlation between the quantity of channels (Distinct count of Title) and the total subscriber count. For instance, the United States boasts a significantly larger subscriber base than Brazil, despite having fewer channels</a:t>
            </a:r>
            <a:r>
              <a:rPr lang="en-US" b="0" i="0" dirty="0">
                <a:solidFill>
                  <a:srgbClr val="FFFFFF"/>
                </a:solidFill>
                <a:effectLst/>
                <a:highlight>
                  <a:srgbClr val="FFFFFF"/>
                </a:highlight>
              </a:rPr>
              <a:t>.</a:t>
            </a:r>
            <a:endParaRPr lang="en-US" dirty="0">
              <a:solidFill>
                <a:srgbClr val="FFFFFF"/>
              </a:solidFill>
            </a:endParaRPr>
          </a:p>
        </p:txBody>
      </p:sp>
    </p:spTree>
    <p:extLst>
      <p:ext uri="{BB962C8B-B14F-4D97-AF65-F5344CB8AC3E}">
        <p14:creationId xmlns:p14="http://schemas.microsoft.com/office/powerpoint/2010/main" val="267016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C3E5D51-F8E7-4DCA-AAE7-E43895B7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1A3E9-2C03-C3C1-BD9E-BC3DD1BD04DF}"/>
              </a:ext>
            </a:extLst>
          </p:cNvPr>
          <p:cNvSpPr>
            <a:spLocks noGrp="1"/>
          </p:cNvSpPr>
          <p:nvPr>
            <p:ph type="title"/>
          </p:nvPr>
        </p:nvSpPr>
        <p:spPr>
          <a:xfrm>
            <a:off x="532015" y="3930305"/>
            <a:ext cx="3861960" cy="2437244"/>
          </a:xfrm>
        </p:spPr>
        <p:txBody>
          <a:bodyPr vert="horz" lIns="91440" tIns="45720" rIns="91440" bIns="45720" rtlCol="0" anchor="ctr">
            <a:normAutofit/>
          </a:bodyPr>
          <a:lstStyle/>
          <a:p>
            <a:r>
              <a:rPr lang="en-US" sz="3600"/>
              <a:t>YouTube Channel Landscape</a:t>
            </a:r>
          </a:p>
        </p:txBody>
      </p:sp>
      <p:sp>
        <p:nvSpPr>
          <p:cNvPr id="59" name="Rectangle 5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red line graph with numbers and numbers&#10;&#10;Description automatically generated">
            <a:extLst>
              <a:ext uri="{FF2B5EF4-FFF2-40B4-BE49-F238E27FC236}">
                <a16:creationId xmlns:a16="http://schemas.microsoft.com/office/drawing/2014/main" id="{15652C68-1B9A-FF03-1D9A-7295C6A9104A}"/>
              </a:ext>
            </a:extLst>
          </p:cNvPr>
          <p:cNvPicPr>
            <a:picLocks noGrp="1" noChangeAspect="1"/>
          </p:cNvPicPr>
          <p:nvPr>
            <p:ph sz="half" idx="2"/>
          </p:nvPr>
        </p:nvPicPr>
        <p:blipFill rotWithShape="1">
          <a:blip r:embed="rId2"/>
          <a:srcRect l="5694" r="3016" b="-4"/>
          <a:stretch/>
        </p:blipFill>
        <p:spPr>
          <a:xfrm>
            <a:off x="778778" y="385195"/>
            <a:ext cx="2507107" cy="2802470"/>
          </a:xfrm>
          <a:prstGeom prst="rect">
            <a:avLst/>
          </a:prstGeom>
        </p:spPr>
      </p:pic>
      <p:pic>
        <p:nvPicPr>
          <p:cNvPr id="8" name="Content Placeholder 7" descr="A red line with numbers and numbers on it&#10;&#10;Description automatically generated">
            <a:extLst>
              <a:ext uri="{FF2B5EF4-FFF2-40B4-BE49-F238E27FC236}">
                <a16:creationId xmlns:a16="http://schemas.microsoft.com/office/drawing/2014/main" id="{0B442AA3-5A72-1C4E-8967-DF02AB21E2F1}"/>
              </a:ext>
            </a:extLst>
          </p:cNvPr>
          <p:cNvPicPr>
            <a:picLocks noChangeAspect="1"/>
          </p:cNvPicPr>
          <p:nvPr/>
        </p:nvPicPr>
        <p:blipFill rotWithShape="1">
          <a:blip r:embed="rId3"/>
          <a:srcRect l="1189" r="7808" b="-4"/>
          <a:stretch/>
        </p:blipFill>
        <p:spPr>
          <a:xfrm>
            <a:off x="3536948" y="380769"/>
            <a:ext cx="2507117" cy="2811320"/>
          </a:xfrm>
          <a:prstGeom prst="rect">
            <a:avLst/>
          </a:prstGeom>
        </p:spPr>
      </p:pic>
      <p:pic>
        <p:nvPicPr>
          <p:cNvPr id="10" name="Content Placeholder 9" descr="A red line with numbers on it&#10;&#10;Description automatically generated">
            <a:extLst>
              <a:ext uri="{FF2B5EF4-FFF2-40B4-BE49-F238E27FC236}">
                <a16:creationId xmlns:a16="http://schemas.microsoft.com/office/drawing/2014/main" id="{F656711D-5C78-AF55-8BAF-DF4295F6730E}"/>
              </a:ext>
            </a:extLst>
          </p:cNvPr>
          <p:cNvPicPr>
            <a:picLocks noChangeAspect="1"/>
          </p:cNvPicPr>
          <p:nvPr/>
        </p:nvPicPr>
        <p:blipFill rotWithShape="1">
          <a:blip r:embed="rId4"/>
          <a:srcRect l="3900" r="5065" b="-4"/>
          <a:stretch/>
        </p:blipFill>
        <p:spPr>
          <a:xfrm>
            <a:off x="6259368" y="380779"/>
            <a:ext cx="2507982" cy="2811300"/>
          </a:xfrm>
          <a:prstGeom prst="rect">
            <a:avLst/>
          </a:prstGeom>
        </p:spPr>
      </p:pic>
      <p:pic>
        <p:nvPicPr>
          <p:cNvPr id="6" name="Content Placeholder 5" descr="A red line drawn on a white background&#10;&#10;Description automatically generated">
            <a:extLst>
              <a:ext uri="{FF2B5EF4-FFF2-40B4-BE49-F238E27FC236}">
                <a16:creationId xmlns:a16="http://schemas.microsoft.com/office/drawing/2014/main" id="{094F3D32-838C-A3CE-25E6-9F6AA58B2E18}"/>
              </a:ext>
            </a:extLst>
          </p:cNvPr>
          <p:cNvPicPr>
            <a:picLocks noChangeAspect="1"/>
          </p:cNvPicPr>
          <p:nvPr/>
        </p:nvPicPr>
        <p:blipFill rotWithShape="1">
          <a:blip r:embed="rId5"/>
          <a:srcRect l="2048" r="51339" b="-2"/>
          <a:stretch/>
        </p:blipFill>
        <p:spPr>
          <a:xfrm>
            <a:off x="8985742" y="380770"/>
            <a:ext cx="2507970" cy="2811320"/>
          </a:xfrm>
          <a:prstGeom prst="rect">
            <a:avLst/>
          </a:prstGeom>
        </p:spPr>
      </p:pic>
      <p:sp>
        <p:nvSpPr>
          <p:cNvPr id="63" name="Rectangle 6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2" name="Content Placeholder 33">
            <a:extLst>
              <a:ext uri="{FF2B5EF4-FFF2-40B4-BE49-F238E27FC236}">
                <a16:creationId xmlns:a16="http://schemas.microsoft.com/office/drawing/2014/main" id="{00E0F9CB-602E-85B7-025F-1CEE6F4CC384}"/>
              </a:ext>
            </a:extLst>
          </p:cNvPr>
          <p:cNvGraphicFramePr>
            <a:graphicFrameLocks noGrp="1"/>
          </p:cNvGraphicFramePr>
          <p:nvPr>
            <p:ph sz="half" idx="1"/>
            <p:extLst>
              <p:ext uri="{D42A27DB-BD31-4B8C-83A1-F6EECF244321}">
                <p14:modId xmlns:p14="http://schemas.microsoft.com/office/powerpoint/2010/main" val="4185850345"/>
              </p:ext>
            </p:extLst>
          </p:nvPr>
        </p:nvGraphicFramePr>
        <p:xfrm>
          <a:off x="5162719" y="3930305"/>
          <a:ext cx="6586915" cy="24372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TextBox 2">
            <a:extLst>
              <a:ext uri="{FF2B5EF4-FFF2-40B4-BE49-F238E27FC236}">
                <a16:creationId xmlns:a16="http://schemas.microsoft.com/office/drawing/2014/main" id="{506D13F4-9A6C-6ED2-62F6-97C95CB1C292}"/>
              </a:ext>
            </a:extLst>
          </p:cNvPr>
          <p:cNvSpPr txBox="1"/>
          <p:nvPr/>
        </p:nvSpPr>
        <p:spPr>
          <a:xfrm>
            <a:off x="9556632" y="6304505"/>
            <a:ext cx="537327" cy="215444"/>
          </a:xfrm>
          <a:prstGeom prst="rect">
            <a:avLst/>
          </a:prstGeom>
          <a:noFill/>
        </p:spPr>
        <p:txBody>
          <a:bodyPr wrap="none" rtlCol="0">
            <a:spAutoFit/>
          </a:bodyPr>
          <a:lstStyle/>
          <a:p>
            <a:r>
              <a:rPr lang="en-US" sz="800" dirty="0">
                <a:hlinkClick r:id="" action="ppaction://noaction"/>
              </a:rPr>
              <a:t>Model 2</a:t>
            </a:r>
            <a:endParaRPr lang="en-US" sz="800" dirty="0"/>
          </a:p>
        </p:txBody>
      </p:sp>
      <p:sp>
        <p:nvSpPr>
          <p:cNvPr id="4" name="TextBox 3">
            <a:extLst>
              <a:ext uri="{FF2B5EF4-FFF2-40B4-BE49-F238E27FC236}">
                <a16:creationId xmlns:a16="http://schemas.microsoft.com/office/drawing/2014/main" id="{B1905863-D192-20A8-5C94-A3616DD04A92}"/>
              </a:ext>
            </a:extLst>
          </p:cNvPr>
          <p:cNvSpPr txBox="1"/>
          <p:nvPr/>
        </p:nvSpPr>
        <p:spPr>
          <a:xfrm>
            <a:off x="7995920" y="6304505"/>
            <a:ext cx="537327" cy="215444"/>
          </a:xfrm>
          <a:prstGeom prst="rect">
            <a:avLst/>
          </a:prstGeom>
          <a:noFill/>
        </p:spPr>
        <p:txBody>
          <a:bodyPr wrap="none" rtlCol="0">
            <a:spAutoFit/>
          </a:bodyPr>
          <a:lstStyle/>
          <a:p>
            <a:r>
              <a:rPr lang="en-US" sz="800" dirty="0">
                <a:hlinkClick r:id="" action="ppaction://noaction"/>
              </a:rPr>
              <a:t>Model 1</a:t>
            </a:r>
            <a:endParaRPr lang="en-US" sz="800" dirty="0"/>
          </a:p>
        </p:txBody>
      </p:sp>
      <p:sp>
        <p:nvSpPr>
          <p:cNvPr id="5" name="TextBox 4">
            <a:extLst>
              <a:ext uri="{FF2B5EF4-FFF2-40B4-BE49-F238E27FC236}">
                <a16:creationId xmlns:a16="http://schemas.microsoft.com/office/drawing/2014/main" id="{C4FAD250-3D05-B1E4-92AC-1BC0622E2BAD}"/>
              </a:ext>
            </a:extLst>
          </p:cNvPr>
          <p:cNvSpPr txBox="1"/>
          <p:nvPr/>
        </p:nvSpPr>
        <p:spPr>
          <a:xfrm>
            <a:off x="11320727" y="6304505"/>
            <a:ext cx="537327" cy="215444"/>
          </a:xfrm>
          <a:prstGeom prst="rect">
            <a:avLst/>
          </a:prstGeom>
          <a:noFill/>
        </p:spPr>
        <p:txBody>
          <a:bodyPr wrap="none" rtlCol="0">
            <a:spAutoFit/>
          </a:bodyPr>
          <a:lstStyle/>
          <a:p>
            <a:r>
              <a:rPr lang="en-US" sz="800" dirty="0">
                <a:hlinkClick r:id="" action="ppaction://noaction"/>
              </a:rPr>
              <a:t>Model 3</a:t>
            </a:r>
            <a:endParaRPr lang="en-US" sz="800" dirty="0"/>
          </a:p>
        </p:txBody>
      </p:sp>
    </p:spTree>
    <p:extLst>
      <p:ext uri="{BB962C8B-B14F-4D97-AF65-F5344CB8AC3E}">
        <p14:creationId xmlns:p14="http://schemas.microsoft.com/office/powerpoint/2010/main" val="161747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B675F-55D8-3C32-1E68-9513EF744398}"/>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3700" kern="1200" dirty="0">
                <a:solidFill>
                  <a:schemeClr val="tx1"/>
                </a:solidFill>
                <a:latin typeface="+mj-lt"/>
                <a:ea typeface="+mj-ea"/>
                <a:cs typeface="+mj-cs"/>
              </a:rPr>
              <a:t>YouTube Channel Segments : K-Means Clustering </a:t>
            </a:r>
          </a:p>
        </p:txBody>
      </p:sp>
      <p:sp>
        <p:nvSpPr>
          <p:cNvPr id="4" name="Text Placeholder 3">
            <a:extLst>
              <a:ext uri="{FF2B5EF4-FFF2-40B4-BE49-F238E27FC236}">
                <a16:creationId xmlns:a16="http://schemas.microsoft.com/office/drawing/2014/main" id="{989E5146-B25F-E025-EB10-EEBB8C01B6EA}"/>
              </a:ext>
            </a:extLst>
          </p:cNvPr>
          <p:cNvSpPr>
            <a:spLocks noGrp="1"/>
          </p:cNvSpPr>
          <p:nvPr>
            <p:ph type="body" sz="half" idx="2"/>
          </p:nvPr>
        </p:nvSpPr>
        <p:spPr>
          <a:xfrm>
            <a:off x="1136397" y="2418408"/>
            <a:ext cx="4959603" cy="3522569"/>
          </a:xfrm>
        </p:spPr>
        <p:txBody>
          <a:bodyPr vert="horz" lIns="91440" tIns="45720" rIns="91440" bIns="45720" rtlCol="0" anchor="t">
            <a:normAutofit/>
          </a:bodyPr>
          <a:lstStyle/>
          <a:p>
            <a:r>
              <a:rPr lang="en-US" sz="2000" b="0" i="0" dirty="0">
                <a:effectLst/>
                <a:highlight>
                  <a:srgbClr val="FFFFFF"/>
                </a:highlight>
              </a:rPr>
              <a:t>This cluster analysis identifies similar groups of YouTube channels using nine distinct metrics. It provides valuable insights for marketers and content creators, helping them understand various audience segments and adapt their content strategies effectively.</a:t>
            </a:r>
          </a:p>
          <a:p>
            <a:endParaRPr lang="en-US" sz="2000" dirty="0">
              <a:highlight>
                <a:srgbClr val="FFFFFF"/>
              </a:highlight>
            </a:endParaRPr>
          </a:p>
          <a:p>
            <a:endParaRPr lang="en-US" sz="2000" dirty="0"/>
          </a:p>
        </p:txBody>
      </p:sp>
      <p:pic>
        <p:nvPicPr>
          <p:cNvPr id="6" name="Content Placeholder 5">
            <a:extLst>
              <a:ext uri="{FF2B5EF4-FFF2-40B4-BE49-F238E27FC236}">
                <a16:creationId xmlns:a16="http://schemas.microsoft.com/office/drawing/2014/main" id="{CBA8D3FA-E3BF-71EF-3B1A-439F69953CBC}"/>
              </a:ext>
            </a:extLst>
          </p:cNvPr>
          <p:cNvPicPr>
            <a:picLocks noGrp="1" noChangeAspect="1"/>
          </p:cNvPicPr>
          <p:nvPr>
            <p:ph idx="1"/>
          </p:nvPr>
        </p:nvPicPr>
        <p:blipFill>
          <a:blip r:embed="rId2"/>
          <a:stretch>
            <a:fillRect/>
          </a:stretch>
        </p:blipFill>
        <p:spPr>
          <a:xfrm>
            <a:off x="6512442" y="915380"/>
            <a:ext cx="5201023" cy="4613483"/>
          </a:xfrm>
          <a:prstGeom prst="rect">
            <a:avLst/>
          </a:prstGeom>
        </p:spPr>
      </p:pic>
      <p:sp>
        <p:nvSpPr>
          <p:cNvPr id="27"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114842B-4055-6E86-A8E5-F57B05142252}"/>
              </a:ext>
            </a:extLst>
          </p:cNvPr>
          <p:cNvSpPr txBox="1"/>
          <p:nvPr/>
        </p:nvSpPr>
        <p:spPr>
          <a:xfrm>
            <a:off x="10840720" y="6123652"/>
            <a:ext cx="1442720" cy="253916"/>
          </a:xfrm>
          <a:prstGeom prst="rect">
            <a:avLst/>
          </a:prstGeom>
          <a:noFill/>
        </p:spPr>
        <p:txBody>
          <a:bodyPr wrap="square" rtlCol="0">
            <a:spAutoFit/>
          </a:bodyPr>
          <a:lstStyle/>
          <a:p>
            <a:r>
              <a:rPr lang="en-US" sz="1050" dirty="0">
                <a:hlinkClick r:id="" action="ppaction://noaction"/>
              </a:rPr>
              <a:t>Analysis of Variance</a:t>
            </a:r>
            <a:endParaRPr lang="en-US" sz="1050" dirty="0"/>
          </a:p>
        </p:txBody>
      </p:sp>
    </p:spTree>
    <p:extLst>
      <p:ext uri="{BB962C8B-B14F-4D97-AF65-F5344CB8AC3E}">
        <p14:creationId xmlns:p14="http://schemas.microsoft.com/office/powerpoint/2010/main" val="326306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714532-2C62-E1D1-B26A-EDF7BDD77016}"/>
              </a:ext>
            </a:extLst>
          </p:cNvPr>
          <p:cNvSpPr>
            <a:spLocks noGrp="1"/>
          </p:cNvSpPr>
          <p:nvPr>
            <p:ph type="title"/>
          </p:nvPr>
        </p:nvSpPr>
        <p:spPr>
          <a:xfrm>
            <a:off x="1051560" y="4444332"/>
            <a:ext cx="3558466" cy="1645920"/>
          </a:xfrm>
        </p:spPr>
        <p:txBody>
          <a:bodyPr vert="horz" lIns="91440" tIns="45720" rIns="91440" bIns="45720" rtlCol="0" anchor="ctr">
            <a:normAutofit/>
          </a:bodyPr>
          <a:lstStyle/>
          <a:p>
            <a:r>
              <a:rPr lang="en-US" kern="1200">
                <a:solidFill>
                  <a:schemeClr val="tx1"/>
                </a:solidFill>
                <a:latin typeface="+mj-lt"/>
                <a:ea typeface="+mj-ea"/>
                <a:cs typeface="+mj-cs"/>
              </a:rPr>
              <a:t>Viewing Clusters by Channels</a:t>
            </a:r>
          </a:p>
        </p:txBody>
      </p:sp>
      <p:pic>
        <p:nvPicPr>
          <p:cNvPr id="6" name="Content Placeholder 5">
            <a:extLst>
              <a:ext uri="{FF2B5EF4-FFF2-40B4-BE49-F238E27FC236}">
                <a16:creationId xmlns:a16="http://schemas.microsoft.com/office/drawing/2014/main" id="{83BC07BB-E56C-7385-4730-27AE1AA8D6F9}"/>
              </a:ext>
            </a:extLst>
          </p:cNvPr>
          <p:cNvPicPr>
            <a:picLocks noGrp="1" noChangeAspect="1"/>
          </p:cNvPicPr>
          <p:nvPr>
            <p:ph idx="1"/>
          </p:nvPr>
        </p:nvPicPr>
        <p:blipFill>
          <a:blip r:embed="rId2"/>
          <a:stretch>
            <a:fillRect/>
          </a:stretch>
        </p:blipFill>
        <p:spPr>
          <a:xfrm>
            <a:off x="557784" y="1449504"/>
            <a:ext cx="11164824" cy="1460464"/>
          </a:xfrm>
          <a:prstGeom prst="rect">
            <a:avLst/>
          </a:prstGeom>
        </p:spPr>
      </p:pic>
      <p:sp>
        <p:nvSpPr>
          <p:cNvPr id="24" name="Rectangle 23">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BF989FA6-0530-4982-006C-6FC1A78CF95A}"/>
              </a:ext>
            </a:extLst>
          </p:cNvPr>
          <p:cNvSpPr>
            <a:spLocks noGrp="1"/>
          </p:cNvSpPr>
          <p:nvPr>
            <p:ph type="body" sz="half" idx="2"/>
          </p:nvPr>
        </p:nvSpPr>
        <p:spPr>
          <a:xfrm>
            <a:off x="5349240" y="4440602"/>
            <a:ext cx="6007608" cy="1645920"/>
          </a:xfrm>
        </p:spPr>
        <p:txBody>
          <a:bodyPr vert="horz" lIns="91440" tIns="45720" rIns="91440" bIns="45720" rtlCol="0" anchor="ctr">
            <a:normAutofit/>
          </a:bodyPr>
          <a:lstStyle/>
          <a:p>
            <a:r>
              <a:rPr lang="en-US" sz="1500" b="0" i="0" dirty="0">
                <a:effectLst/>
                <a:highlight>
                  <a:srgbClr val="FFFFFF"/>
                </a:highlight>
              </a:rPr>
              <a:t>This bar chart provides a summary of a cluster analysis of YouTube channels, categorizing them into four unique groups (Cluster 1, Cluster 2, Cluster 3, and Cluster 4) based on distinct characteristics. It illustrates the distribution of channels across each cluster, with Cluster 1 containing the highest number of channels at 400, while Clusters 2, 3, and 4 each consist of a smaller, comparable number of channels.</a:t>
            </a:r>
            <a:endParaRPr lang="en-US" sz="1500" dirty="0"/>
          </a:p>
        </p:txBody>
      </p:sp>
    </p:spTree>
    <p:extLst>
      <p:ext uri="{BB962C8B-B14F-4D97-AF65-F5344CB8AC3E}">
        <p14:creationId xmlns:p14="http://schemas.microsoft.com/office/powerpoint/2010/main" val="2875204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714532-2C62-E1D1-B26A-EDF7BDD77016}"/>
              </a:ext>
            </a:extLst>
          </p:cNvPr>
          <p:cNvSpPr>
            <a:spLocks noGrp="1"/>
          </p:cNvSpPr>
          <p:nvPr>
            <p:ph type="title"/>
          </p:nvPr>
        </p:nvSpPr>
        <p:spPr>
          <a:xfrm>
            <a:off x="1051560" y="4444332"/>
            <a:ext cx="3558466" cy="1645920"/>
          </a:xfrm>
        </p:spPr>
        <p:txBody>
          <a:bodyPr vert="horz" lIns="91440" tIns="45720" rIns="91440" bIns="45720" rtlCol="0" anchor="ctr">
            <a:normAutofit/>
          </a:bodyPr>
          <a:lstStyle/>
          <a:p>
            <a:r>
              <a:rPr lang="en-US" kern="1200" dirty="0">
                <a:solidFill>
                  <a:schemeClr val="tx1"/>
                </a:solidFill>
                <a:latin typeface="+mj-lt"/>
                <a:ea typeface="+mj-ea"/>
                <a:cs typeface="+mj-cs"/>
              </a:rPr>
              <a:t>Viewing Clusters by </a:t>
            </a:r>
            <a:r>
              <a:rPr lang="en-US" kern="1200">
                <a:solidFill>
                  <a:schemeClr val="tx1"/>
                </a:solidFill>
                <a:latin typeface="+mj-lt"/>
                <a:ea typeface="+mj-ea"/>
                <a:cs typeface="+mj-cs"/>
              </a:rPr>
              <a:t>Subscribers</a:t>
            </a:r>
            <a:endParaRPr lang="en-US" kern="1200" dirty="0">
              <a:solidFill>
                <a:schemeClr val="tx1"/>
              </a:solidFill>
              <a:latin typeface="+mj-lt"/>
              <a:ea typeface="+mj-ea"/>
              <a:cs typeface="+mj-cs"/>
            </a:endParaRPr>
          </a:p>
        </p:txBody>
      </p:sp>
      <p:pic>
        <p:nvPicPr>
          <p:cNvPr id="10" name="Picture 9">
            <a:extLst>
              <a:ext uri="{FF2B5EF4-FFF2-40B4-BE49-F238E27FC236}">
                <a16:creationId xmlns:a16="http://schemas.microsoft.com/office/drawing/2014/main" id="{B3115771-9DF3-93D3-BB8C-3CF4702784D5}"/>
              </a:ext>
            </a:extLst>
          </p:cNvPr>
          <p:cNvPicPr>
            <a:picLocks noChangeAspect="1"/>
          </p:cNvPicPr>
          <p:nvPr/>
        </p:nvPicPr>
        <p:blipFill>
          <a:blip r:embed="rId2"/>
          <a:stretch>
            <a:fillRect/>
          </a:stretch>
        </p:blipFill>
        <p:spPr>
          <a:xfrm>
            <a:off x="557784" y="1454023"/>
            <a:ext cx="11164824" cy="1451426"/>
          </a:xfrm>
          <a:prstGeom prst="rect">
            <a:avLst/>
          </a:prstGeom>
        </p:spPr>
      </p:pic>
      <p:sp>
        <p:nvSpPr>
          <p:cNvPr id="35" name="Rectangle 34">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a:extLst>
              <a:ext uri="{FF2B5EF4-FFF2-40B4-BE49-F238E27FC236}">
                <a16:creationId xmlns:a16="http://schemas.microsoft.com/office/drawing/2014/main" id="{BF989FA6-0530-4982-006C-6FC1A78CF95A}"/>
              </a:ext>
            </a:extLst>
          </p:cNvPr>
          <p:cNvSpPr>
            <a:spLocks noGrp="1"/>
          </p:cNvSpPr>
          <p:nvPr>
            <p:ph type="body" sz="half" idx="2"/>
          </p:nvPr>
        </p:nvSpPr>
        <p:spPr>
          <a:xfrm>
            <a:off x="5349240" y="4440602"/>
            <a:ext cx="6007608" cy="1645920"/>
          </a:xfrm>
        </p:spPr>
        <p:txBody>
          <a:bodyPr vert="horz" lIns="91440" tIns="45720" rIns="91440" bIns="45720" rtlCol="0" anchor="ctr">
            <a:normAutofit fontScale="92500"/>
          </a:bodyPr>
          <a:lstStyle/>
          <a:p>
            <a:r>
              <a:rPr lang="en-US" sz="1600" b="0" i="0" dirty="0">
                <a:solidFill>
                  <a:srgbClr val="0D0D0D"/>
                </a:solidFill>
                <a:effectLst/>
                <a:highlight>
                  <a:srgbClr val="FFFFFF"/>
                </a:highlight>
                <a:latin typeface="Söhne"/>
              </a:rPr>
              <a:t>This bar chart explores the distribution of subscribers among YouTube channel segments. It segments channels into four distinct clusters (Cluster 1, Cluster 2, Cluster 3, and Cluster 4) according to their characteristics. Cluster 1 leads with a substantial subscriber base of 9 billion, followed by Clusters 2, 3, and 4 with 2.52 billion, 4.33 billion, and 3.93 billion subscribers, respectively. The chart effectively showcases the varied strengths in subscriber numbers across different channel clusters.</a:t>
            </a:r>
            <a:endParaRPr lang="en-US" sz="1500" dirty="0"/>
          </a:p>
        </p:txBody>
      </p:sp>
    </p:spTree>
    <p:extLst>
      <p:ext uri="{BB962C8B-B14F-4D97-AF65-F5344CB8AC3E}">
        <p14:creationId xmlns:p14="http://schemas.microsoft.com/office/powerpoint/2010/main" val="384382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0B4D-100B-E49D-A585-615A3504924F}"/>
              </a:ext>
            </a:extLst>
          </p:cNvPr>
          <p:cNvSpPr>
            <a:spLocks noGrp="1"/>
          </p:cNvSpPr>
          <p:nvPr>
            <p:ph type="title"/>
          </p:nvPr>
        </p:nvSpPr>
        <p:spPr>
          <a:xfrm>
            <a:off x="1327356" y="194426"/>
            <a:ext cx="9802760" cy="580528"/>
          </a:xfrm>
          <a:ln>
            <a:solidFill>
              <a:schemeClr val="accent1"/>
            </a:solidFill>
          </a:ln>
        </p:spPr>
        <p:txBody>
          <a:bodyPr vert="horz" lIns="91440" tIns="45720" rIns="91440" bIns="45720" rtlCol="0" anchor="b">
            <a:normAutofit/>
          </a:bodyPr>
          <a:lstStyle/>
          <a:p>
            <a:pPr algn="ctr"/>
            <a:r>
              <a:rPr lang="en-US" kern="1200" dirty="0">
                <a:solidFill>
                  <a:schemeClr val="tx1"/>
                </a:solidFill>
                <a:latin typeface="+mj-lt"/>
                <a:ea typeface="+mj-ea"/>
                <a:cs typeface="+mj-cs"/>
              </a:rPr>
              <a:t>Demographics</a:t>
            </a:r>
          </a:p>
        </p:txBody>
      </p:sp>
      <p:pic>
        <p:nvPicPr>
          <p:cNvPr id="6" name="Content Placeholder 5">
            <a:extLst>
              <a:ext uri="{FF2B5EF4-FFF2-40B4-BE49-F238E27FC236}">
                <a16:creationId xmlns:a16="http://schemas.microsoft.com/office/drawing/2014/main" id="{DFCA30DF-E835-37B9-A9EA-4BC4024670D5}"/>
              </a:ext>
            </a:extLst>
          </p:cNvPr>
          <p:cNvPicPr>
            <a:picLocks noGrp="1" noChangeAspect="1"/>
          </p:cNvPicPr>
          <p:nvPr>
            <p:ph idx="1"/>
          </p:nvPr>
        </p:nvPicPr>
        <p:blipFill>
          <a:blip r:embed="rId2"/>
          <a:stretch>
            <a:fillRect/>
          </a:stretch>
        </p:blipFill>
        <p:spPr>
          <a:xfrm>
            <a:off x="414780" y="1215124"/>
            <a:ext cx="7147910" cy="4995257"/>
          </a:xfrm>
          <a:prstGeom prst="rect">
            <a:avLst/>
          </a:prstGeom>
        </p:spPr>
      </p:pic>
      <p:grpSp>
        <p:nvGrpSpPr>
          <p:cNvPr id="11" name="Group 10">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Text Placeholder 3">
            <a:extLst>
              <a:ext uri="{FF2B5EF4-FFF2-40B4-BE49-F238E27FC236}">
                <a16:creationId xmlns:a16="http://schemas.microsoft.com/office/drawing/2014/main" id="{79658A5A-E472-FB16-DA86-2510B2D459F4}"/>
              </a:ext>
            </a:extLst>
          </p:cNvPr>
          <p:cNvGraphicFramePr/>
          <p:nvPr>
            <p:extLst>
              <p:ext uri="{D42A27DB-BD31-4B8C-83A1-F6EECF244321}">
                <p14:modId xmlns:p14="http://schemas.microsoft.com/office/powerpoint/2010/main" val="2886586414"/>
              </p:ext>
            </p:extLst>
          </p:nvPr>
        </p:nvGraphicFramePr>
        <p:xfrm>
          <a:off x="7792298" y="988983"/>
          <a:ext cx="4063580" cy="5447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54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1382402E-3E4E-4314-900D-7847DB5F9EC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graphicEl>
                                              <a:dgm id="{E2C83DE0-D59A-4AD1-B3FB-27FF01629E9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graphicEl>
                                              <a:dgm id="{C1691B6C-5122-4131-AD2F-B4C0DFBC122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graphicEl>
                                              <a:dgm id="{8B13BF4F-865F-467C-8F9E-D466E25978E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graphicEl>
                                              <a:dgm id="{72928159-7D20-4C1E-9D00-04DA8C0F539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graphicEl>
                                              <a:dgm id="{D33CA8FD-7C39-4731-BC0A-6865696C09EE}"/>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graphicEl>
                                              <a:dgm id="{F759AA7E-EDA9-48A6-B146-F13045BBFDD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graphicEl>
                                              <a:dgm id="{B4751D4F-3E3C-435B-8924-AAC7D1D18B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ngled shot of pen on a graph">
            <a:extLst>
              <a:ext uri="{FF2B5EF4-FFF2-40B4-BE49-F238E27FC236}">
                <a16:creationId xmlns:a16="http://schemas.microsoft.com/office/drawing/2014/main" id="{90270CA3-33DC-9518-371F-A99CA243BBA1}"/>
              </a:ext>
            </a:extLst>
          </p:cNvPr>
          <p:cNvPicPr>
            <a:picLocks noChangeAspect="1"/>
          </p:cNvPicPr>
          <p:nvPr/>
        </p:nvPicPr>
        <p:blipFill rotWithShape="1">
          <a:blip r:embed="rId2">
            <a:duotone>
              <a:schemeClr val="accent1">
                <a:shade val="45000"/>
                <a:satMod val="135000"/>
              </a:schemeClr>
              <a:prstClr val="white"/>
            </a:duotone>
            <a:alphaModFix amt="35000"/>
          </a:blip>
          <a:srcRect t="9441" b="6290"/>
          <a:stretch/>
        </p:blipFill>
        <p:spPr>
          <a:xfrm>
            <a:off x="20" y="10"/>
            <a:ext cx="12191981" cy="6857989"/>
          </a:xfrm>
          <a:prstGeom prst="rect">
            <a:avLst/>
          </a:prstGeom>
        </p:spPr>
      </p:pic>
      <p:sp>
        <p:nvSpPr>
          <p:cNvPr id="2" name="Title 1">
            <a:extLst>
              <a:ext uri="{FF2B5EF4-FFF2-40B4-BE49-F238E27FC236}">
                <a16:creationId xmlns:a16="http://schemas.microsoft.com/office/drawing/2014/main" id="{974E7212-BEB3-6576-0D74-122312DA2274}"/>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dirty="0">
                <a:solidFill>
                  <a:srgbClr val="FFFFFF"/>
                </a:solidFill>
              </a:rPr>
              <a:t>Introduction and Data Description</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109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Digital financial graph">
            <a:extLst>
              <a:ext uri="{FF2B5EF4-FFF2-40B4-BE49-F238E27FC236}">
                <a16:creationId xmlns:a16="http://schemas.microsoft.com/office/drawing/2014/main" id="{CFBD7655-B600-32BA-60CC-3A0F89D889AF}"/>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10"/>
            <a:ext cx="12191981" cy="6857989"/>
          </a:xfrm>
          <a:prstGeom prst="rect">
            <a:avLst/>
          </a:prstGeom>
        </p:spPr>
      </p:pic>
      <p:sp>
        <p:nvSpPr>
          <p:cNvPr id="2" name="Title 1">
            <a:extLst>
              <a:ext uri="{FF2B5EF4-FFF2-40B4-BE49-F238E27FC236}">
                <a16:creationId xmlns:a16="http://schemas.microsoft.com/office/drawing/2014/main" id="{493C342D-C182-B60D-B9AF-4D0E69C4F36B}"/>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dirty="0">
                <a:solidFill>
                  <a:srgbClr val="FFFFFF"/>
                </a:solidFill>
              </a:rPr>
              <a:t>Dashboard Summary</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540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CF9E10C8-D6F6-55D8-9F4D-64F24183CC1D}"/>
              </a:ext>
            </a:extLst>
          </p:cNvPr>
          <p:cNvPicPr>
            <a:picLocks noGrp="1" noChangeAspect="1"/>
          </p:cNvPicPr>
          <p:nvPr>
            <p:ph idx="1"/>
          </p:nvPr>
        </p:nvPicPr>
        <p:blipFill rotWithShape="1">
          <a:blip r:embed="rId2">
            <a:alphaModFix amt="60000"/>
          </a:blip>
          <a:srcRect r="5333"/>
          <a:stretch/>
        </p:blipFill>
        <p:spPr>
          <a:xfrm>
            <a:off x="-1" y="10"/>
            <a:ext cx="12192001" cy="6857990"/>
          </a:xfrm>
          <a:prstGeom prst="rect">
            <a:avLst/>
          </a:prstGeom>
        </p:spPr>
      </p:pic>
      <p:sp>
        <p:nvSpPr>
          <p:cNvPr id="2" name="Title 1">
            <a:extLst>
              <a:ext uri="{FF2B5EF4-FFF2-40B4-BE49-F238E27FC236}">
                <a16:creationId xmlns:a16="http://schemas.microsoft.com/office/drawing/2014/main" id="{30EF7860-DC82-E3D5-BE94-B3F8C2D6EBA3}"/>
              </a:ext>
            </a:extLst>
          </p:cNvPr>
          <p:cNvSpPr>
            <a:spLocks noGrp="1"/>
          </p:cNvSpPr>
          <p:nvPr>
            <p:ph type="title"/>
          </p:nvPr>
        </p:nvSpPr>
        <p:spPr>
          <a:xfrm>
            <a:off x="838199" y="557189"/>
            <a:ext cx="5155263" cy="5571899"/>
          </a:xfrm>
        </p:spPr>
        <p:txBody>
          <a:bodyPr vert="horz" lIns="91440" tIns="45720" rIns="91440" bIns="45720" rtlCol="0" anchor="ctr">
            <a:normAutofit/>
          </a:bodyPr>
          <a:lstStyle/>
          <a:p>
            <a:r>
              <a:rPr lang="en-US" sz="4400" dirty="0">
                <a:solidFill>
                  <a:srgbClr val="FFFFFF"/>
                </a:solidFill>
              </a:rPr>
              <a:t>Dashboard Summary: YouTube Trends</a:t>
            </a:r>
          </a:p>
        </p:txBody>
      </p:sp>
      <p:graphicFrame>
        <p:nvGraphicFramePr>
          <p:cNvPr id="22" name="Text Placeholder 3">
            <a:extLst>
              <a:ext uri="{FF2B5EF4-FFF2-40B4-BE49-F238E27FC236}">
                <a16:creationId xmlns:a16="http://schemas.microsoft.com/office/drawing/2014/main" id="{803F0A41-FAAA-FD07-57E0-32165814E9B3}"/>
              </a:ext>
            </a:extLst>
          </p:cNvPr>
          <p:cNvGraphicFramePr/>
          <p:nvPr>
            <p:extLst>
              <p:ext uri="{D42A27DB-BD31-4B8C-83A1-F6EECF244321}">
                <p14:modId xmlns:p14="http://schemas.microsoft.com/office/powerpoint/2010/main" val="3146417269"/>
              </p:ext>
            </p:extLst>
          </p:nvPr>
        </p:nvGraphicFramePr>
        <p:xfrm>
          <a:off x="6195375" y="557189"/>
          <a:ext cx="5158424" cy="5571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07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graphicEl>
                                              <a:dgm id="{C9CFB793-86DB-4058-B385-2DE2AC933A1C}"/>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graphicEl>
                                              <a:dgm id="{14081828-C3CC-41DE-99AD-151F6CA24657}"/>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graphicEl>
                                              <a:dgm id="{594ACF35-A754-4585-AA83-F18AD30C624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graphicEl>
                                              <a:dgm id="{FCBE1200-9C42-42EA-95BF-E1B8382A7ECA}"/>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graphicEl>
                                              <a:dgm id="{E662E24F-30BC-4AB2-B81D-F2BC6B4EE9A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graphicEl>
                                              <a:dgm id="{FF0F51C0-C58D-46A7-B847-EC0660D5124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graphicEl>
                                              <a:dgm id="{926639A8-F443-4DEE-BF51-D864DE26C3EB}"/>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graphicEl>
                                              <a:dgm id="{70B2E30C-5D6A-4A73-9EEF-A66F341FBA61}"/>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graphicEl>
                                              <a:dgm id="{4F1CDDC0-5709-4683-BA3D-2053D065800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graphicEl>
                                              <a:dgm id="{15B2405A-8407-4F20-9A86-7066FCBD7CA2}"/>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graphicEl>
                                              <a:dgm id="{38409897-F65A-4987-BC07-3ACB2605328D}"/>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graphicEl>
                                              <a:dgm id="{CE10332A-C01F-4673-A302-2E082B8DCAF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2"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Content Placeholder 5" descr="A screenshot of a graph&#10;&#10;Description automatically generated">
            <a:extLst>
              <a:ext uri="{FF2B5EF4-FFF2-40B4-BE49-F238E27FC236}">
                <a16:creationId xmlns:a16="http://schemas.microsoft.com/office/drawing/2014/main" id="{78543D97-3923-2610-2BA1-324A777EC507}"/>
              </a:ext>
            </a:extLst>
          </p:cNvPr>
          <p:cNvPicPr>
            <a:picLocks noGrp="1" noChangeAspect="1"/>
          </p:cNvPicPr>
          <p:nvPr>
            <p:ph idx="1"/>
          </p:nvPr>
        </p:nvPicPr>
        <p:blipFill rotWithShape="1">
          <a:blip r:embed="rId2">
            <a:alphaModFix amt="60000"/>
          </a:blip>
          <a:srcRect t="4255"/>
          <a:stretch/>
        </p:blipFill>
        <p:spPr>
          <a:xfrm>
            <a:off x="20" y="10"/>
            <a:ext cx="12191981" cy="6857989"/>
          </a:xfrm>
          <a:prstGeom prst="rect">
            <a:avLst/>
          </a:prstGeom>
        </p:spPr>
      </p:pic>
      <p:sp>
        <p:nvSpPr>
          <p:cNvPr id="2" name="Title 1">
            <a:extLst>
              <a:ext uri="{FF2B5EF4-FFF2-40B4-BE49-F238E27FC236}">
                <a16:creationId xmlns:a16="http://schemas.microsoft.com/office/drawing/2014/main" id="{158451C8-6B27-E765-1C11-46E988277657}"/>
              </a:ext>
            </a:extLst>
          </p:cNvPr>
          <p:cNvSpPr>
            <a:spLocks noGrp="1"/>
          </p:cNvSpPr>
          <p:nvPr>
            <p:ph type="title"/>
          </p:nvPr>
        </p:nvSpPr>
        <p:spPr>
          <a:xfrm>
            <a:off x="838200" y="557189"/>
            <a:ext cx="4155825" cy="5571898"/>
          </a:xfrm>
        </p:spPr>
        <p:txBody>
          <a:bodyPr vert="horz" lIns="91440" tIns="45720" rIns="91440" bIns="45720" rtlCol="0" anchor="ctr">
            <a:normAutofit/>
          </a:bodyPr>
          <a:lstStyle/>
          <a:p>
            <a:r>
              <a:rPr lang="en-US" sz="4400" b="1" dirty="0">
                <a:solidFill>
                  <a:srgbClr val="FFFFFF"/>
                </a:solidFill>
              </a:rPr>
              <a:t>Analysis Dashboard</a:t>
            </a:r>
          </a:p>
        </p:txBody>
      </p:sp>
      <p:graphicFrame>
        <p:nvGraphicFramePr>
          <p:cNvPr id="30" name="Text Placeholder 3">
            <a:extLst>
              <a:ext uri="{FF2B5EF4-FFF2-40B4-BE49-F238E27FC236}">
                <a16:creationId xmlns:a16="http://schemas.microsoft.com/office/drawing/2014/main" id="{CFD8FC00-4F63-3A81-F588-F76E86177ECC}"/>
              </a:ext>
            </a:extLst>
          </p:cNvPr>
          <p:cNvGraphicFramePr/>
          <p:nvPr>
            <p:extLst>
              <p:ext uri="{D42A27DB-BD31-4B8C-83A1-F6EECF244321}">
                <p14:modId xmlns:p14="http://schemas.microsoft.com/office/powerpoint/2010/main" val="924272435"/>
              </p:ext>
            </p:extLst>
          </p:nvPr>
        </p:nvGraphicFramePr>
        <p:xfrm>
          <a:off x="5186552" y="557189"/>
          <a:ext cx="6167246" cy="5571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00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graphicEl>
                                              <a:dgm id="{ED927F06-5092-4F4F-921D-D5336D9C3AA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graphicEl>
                                              <a:dgm id="{7371F740-353E-4670-B47A-2F8D4527B69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graphicEl>
                                              <a:dgm id="{8F153D65-F474-45C2-A657-EC8EA5D68D9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graphicEl>
                                              <a:dgm id="{E29E7A0D-7CAE-4A4A-BF37-FBB1D42CB90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0"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8ABA5D-4CD2-9AFA-B809-9827F78986AC}"/>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Summary And Conclusion </a:t>
            </a:r>
          </a:p>
        </p:txBody>
      </p:sp>
      <p:graphicFrame>
        <p:nvGraphicFramePr>
          <p:cNvPr id="5" name="Content Placeholder 2">
            <a:extLst>
              <a:ext uri="{FF2B5EF4-FFF2-40B4-BE49-F238E27FC236}">
                <a16:creationId xmlns:a16="http://schemas.microsoft.com/office/drawing/2014/main" id="{EA744E82-81B8-6607-58C4-9721C82D74A7}"/>
              </a:ext>
            </a:extLst>
          </p:cNvPr>
          <p:cNvGraphicFramePr>
            <a:graphicFrameLocks noGrp="1"/>
          </p:cNvGraphicFramePr>
          <p:nvPr>
            <p:ph idx="1"/>
            <p:extLst>
              <p:ext uri="{D42A27DB-BD31-4B8C-83A1-F6EECF244321}">
                <p14:modId xmlns:p14="http://schemas.microsoft.com/office/powerpoint/2010/main" val="20711392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43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E830F54-3F53-4F86-99BE-5D7B398CF22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41AB62D-B44D-47B7-B121-7AD564932419}"/>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6FD4FA43-22D9-4C5D-8CA3-7CB1598F7681}"/>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59328AC4-C417-42FD-8EE4-7A6E18AE72B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21CA28F-EF82-41FC-9388-6A34BCBDF94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EDBF8E1-6B5B-4838-A502-B9780696BBA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9604776F-D67B-43D6-9013-5C896FCACB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2005A26-BEA9-4AB0-8D1E-090F93B811F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70BBDBF1-1E93-440C-81E5-9F08E580E494}"/>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C65F45BB-425C-42F3-B5D8-3E33AFC8800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5A8A20D5-5C9B-45E7-BBD1-E6A3B92E05DE}"/>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29A65E71-CA58-4CCA-BC99-A385CE7113E4}"/>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AA21D7A5-FFA5-4DFA-9E5D-E2FAE7854348}"/>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C5856566-FF1F-40D1-90F1-C1F16ABCF94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1ACE9FE4-BDA4-4808-90F1-FD107D9535B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graphicEl>
                                              <a:dgm id="{C0FCECD2-4912-4EE0-A78A-9739418832DB}"/>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graphicEl>
                                              <a:dgm id="{486A227B-BF13-495E-BE3F-D4EF365D2982}"/>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graphicEl>
                                              <a:dgm id="{053F86EA-88D1-4F11-A5B9-C2D0BFEF34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3240E6-D586-AA67-2545-CE3E2423AD47}"/>
              </a:ext>
            </a:extLst>
          </p:cNvPr>
          <p:cNvSpPr>
            <a:spLocks noGrp="1"/>
          </p:cNvSpPr>
          <p:nvPr>
            <p:ph type="title"/>
          </p:nvPr>
        </p:nvSpPr>
        <p:spPr>
          <a:ln>
            <a:solidFill>
              <a:schemeClr val="accent1"/>
            </a:solidFill>
          </a:ln>
        </p:spPr>
        <p:txBody>
          <a:bodyPr>
            <a:normAutofit/>
          </a:bodyPr>
          <a:lstStyle/>
          <a:p>
            <a:pPr algn="ctr"/>
            <a:r>
              <a:rPr lang="en-US" sz="3600" dirty="0"/>
              <a:t>YouTube Trends Project Impact on Different Audiences</a:t>
            </a:r>
          </a:p>
        </p:txBody>
      </p:sp>
      <p:graphicFrame>
        <p:nvGraphicFramePr>
          <p:cNvPr id="10" name="Content Placeholder 5">
            <a:extLst>
              <a:ext uri="{FF2B5EF4-FFF2-40B4-BE49-F238E27FC236}">
                <a16:creationId xmlns:a16="http://schemas.microsoft.com/office/drawing/2014/main" id="{732D87C5-3F7E-9CBB-65B4-1B8FA03BFB12}"/>
              </a:ext>
            </a:extLst>
          </p:cNvPr>
          <p:cNvGraphicFramePr>
            <a:graphicFrameLocks noGrp="1"/>
          </p:cNvGraphicFramePr>
          <p:nvPr>
            <p:ph idx="1"/>
            <p:extLst>
              <p:ext uri="{D42A27DB-BD31-4B8C-83A1-F6EECF244321}">
                <p14:modId xmlns:p14="http://schemas.microsoft.com/office/powerpoint/2010/main" val="1937989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5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240E0214-B139-4C92-93A2-6BEFBC2256A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7D746038-EFB6-424D-A550-03532F5C606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graphicEl>
                                              <a:dgm id="{40E83196-2E84-4A92-8BCA-28ADCB876EB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graphicEl>
                                              <a:dgm id="{98ABA1CB-A0CC-4327-8380-3DC5421968B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6EE90F6A-2A1B-4C8F-9AD2-8F5A1A8782E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E19C0820-8637-4B44-AD71-3ADF2073A51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BC626F62-020D-4995-B748-B3914C88FD56}"/>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graphicEl>
                                              <a:dgm id="{DB67173B-F917-4B77-8130-E101320FCB16}"/>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graphicEl>
                                              <a:dgm id="{B87FC451-1571-4DE4-807C-1E835DB9D5E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7DF4BA5A-7D9C-070C-0C40-8ABFB9AC6644}"/>
              </a:ext>
            </a:extLst>
          </p:cNvPr>
          <p:cNvSpPr>
            <a:spLocks noGrp="1"/>
          </p:cNvSpPr>
          <p:nvPr>
            <p:ph type="title"/>
          </p:nvPr>
        </p:nvSpPr>
        <p:spPr>
          <a:xfrm>
            <a:off x="573409" y="559477"/>
            <a:ext cx="3765200" cy="5709931"/>
          </a:xfrm>
        </p:spPr>
        <p:txBody>
          <a:bodyPr>
            <a:normAutofit/>
          </a:bodyPr>
          <a:lstStyle/>
          <a:p>
            <a:pPr algn="ctr"/>
            <a:r>
              <a:rPr lang="en-IN"/>
              <a:t>Introduction &amp; Background</a:t>
            </a:r>
          </a:p>
        </p:txBody>
      </p:sp>
      <p:sp>
        <p:nvSpPr>
          <p:cNvPr id="31" name="Rectangle 3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14" name="Content Placeholder 2">
            <a:extLst>
              <a:ext uri="{FF2B5EF4-FFF2-40B4-BE49-F238E27FC236}">
                <a16:creationId xmlns:a16="http://schemas.microsoft.com/office/drawing/2014/main" id="{34C53C86-D55B-7B55-CC94-B1A786293C53}"/>
              </a:ext>
            </a:extLst>
          </p:cNvPr>
          <p:cNvGraphicFramePr>
            <a:graphicFrameLocks noGrp="1"/>
          </p:cNvGraphicFramePr>
          <p:nvPr>
            <p:ph idx="1"/>
            <p:extLst>
              <p:ext uri="{D42A27DB-BD31-4B8C-83A1-F6EECF244321}">
                <p14:modId xmlns:p14="http://schemas.microsoft.com/office/powerpoint/2010/main" val="165273452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347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BD668-542D-9D45-1EF8-DA04A504E327}"/>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Objective</a:t>
            </a:r>
          </a:p>
        </p:txBody>
      </p:sp>
      <p:graphicFrame>
        <p:nvGraphicFramePr>
          <p:cNvPr id="5" name="Content Placeholder 2">
            <a:extLst>
              <a:ext uri="{FF2B5EF4-FFF2-40B4-BE49-F238E27FC236}">
                <a16:creationId xmlns:a16="http://schemas.microsoft.com/office/drawing/2014/main" id="{AE890EBA-68F5-9650-8756-8F7F189F13F7}"/>
              </a:ext>
            </a:extLst>
          </p:cNvPr>
          <p:cNvGraphicFramePr>
            <a:graphicFrameLocks noGrp="1"/>
          </p:cNvGraphicFramePr>
          <p:nvPr>
            <p:ph idx="1"/>
            <p:extLst>
              <p:ext uri="{D42A27DB-BD31-4B8C-83A1-F6EECF244321}">
                <p14:modId xmlns:p14="http://schemas.microsoft.com/office/powerpoint/2010/main" val="26794422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81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900E35E-A908-4C77-B3A8-8C17C9D4107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844FDC7F-BA64-4951-8869-696957A9BE6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D055E7D4-0B1A-4CAC-9C06-402236C3509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2DFA5EE9-CD1D-4402-B95A-8625C6B87B7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66834F01-E144-4B7F-8EF8-32DB237637E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B122B567-4DDA-4774-A1E8-1343BE062F9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3CD462A-E1AF-435E-8F06-05140B1B467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E4030619-C91D-429B-8EAA-A53AAC0F52B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1932BA2F-4D73-40B2-AE71-45CBB481B3A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D9CB4C6B-89AF-4FC9-8811-1B578D92DD1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092E2E9C-C2C0-4158-A3A9-D78810B61E76}"/>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0943F8EE-B361-4508-8ECD-000FF16862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DD423-0AF6-CAEA-E275-02E44B37BA5B}"/>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Questions</a:t>
            </a:r>
          </a:p>
        </p:txBody>
      </p:sp>
      <p:sp>
        <p:nvSpPr>
          <p:cNvPr id="3" name="Content Placeholder 2">
            <a:extLst>
              <a:ext uri="{FF2B5EF4-FFF2-40B4-BE49-F238E27FC236}">
                <a16:creationId xmlns:a16="http://schemas.microsoft.com/office/drawing/2014/main" id="{02A56880-40D6-8719-C933-4F499BB746D1}"/>
              </a:ext>
            </a:extLst>
          </p:cNvPr>
          <p:cNvSpPr>
            <a:spLocks noGrp="1"/>
          </p:cNvSpPr>
          <p:nvPr>
            <p:ph idx="1"/>
          </p:nvPr>
        </p:nvSpPr>
        <p:spPr>
          <a:xfrm>
            <a:off x="855407" y="2005781"/>
            <a:ext cx="10776154" cy="4414684"/>
          </a:xfrm>
          <a:ln>
            <a:solidFill>
              <a:schemeClr val="accent6"/>
            </a:solidFill>
          </a:ln>
        </p:spPr>
        <p:txBody>
          <a:bodyPr anchor="ctr">
            <a:normAutofit/>
          </a:bodyPr>
          <a:lstStyle/>
          <a:p>
            <a:endParaRPr lang="en-IN" sz="1300" b="0" i="0" u="none" strike="noStrike" baseline="0">
              <a:latin typeface="Times New Roman" panose="02020603050405020304" pitchFamily="18" charset="0"/>
            </a:endParaRPr>
          </a:p>
          <a:p>
            <a:pPr>
              <a:buClr>
                <a:schemeClr val="accent3"/>
              </a:buClr>
            </a:pPr>
            <a:r>
              <a:rPr lang="en-US" sz="1300" b="0" i="0" u="none" strike="noStrike" baseline="0">
                <a:latin typeface="Times New Roman" panose="02020603050405020304" pitchFamily="18" charset="0"/>
              </a:rPr>
              <a:t>How do the estimated earnings of the YouTube channels vary across different categories based on the subscriber count? </a:t>
            </a:r>
          </a:p>
          <a:p>
            <a:pPr>
              <a:buClr>
                <a:schemeClr val="accent3"/>
              </a:buClr>
            </a:pPr>
            <a:r>
              <a:rPr lang="en-US" sz="1300" b="0" i="0" u="none" strike="noStrike" baseline="0">
                <a:latin typeface="Times New Roman" panose="02020603050405020304" pitchFamily="18" charset="0"/>
              </a:rPr>
              <a:t>What are the top YouTube channel categories by total subscribers? </a:t>
            </a:r>
          </a:p>
          <a:p>
            <a:pPr>
              <a:buClr>
                <a:schemeClr val="accent3"/>
              </a:buClr>
            </a:pPr>
            <a:r>
              <a:rPr lang="en-US" sz="1300" b="0" i="0" u="none" strike="noStrike" baseline="0">
                <a:latin typeface="Times New Roman" panose="02020603050405020304" pitchFamily="18" charset="0"/>
              </a:rPr>
              <a:t>In which countries are there the most YouTube channels? Are there any countries with a surprisingly high or low number of channels? </a:t>
            </a:r>
          </a:p>
          <a:p>
            <a:pPr>
              <a:buClr>
                <a:schemeClr val="accent3"/>
              </a:buClr>
            </a:pPr>
            <a:r>
              <a:rPr lang="en-US" sz="1300" b="0" i="0" u="none" strike="noStrike" baseline="0">
                <a:latin typeface="Times New Roman" panose="02020603050405020304" pitchFamily="18" charset="0"/>
              </a:rPr>
              <a:t>Is there a steady increase in the creation of YouTube channels globally? </a:t>
            </a:r>
          </a:p>
          <a:p>
            <a:pPr>
              <a:buClr>
                <a:schemeClr val="accent3"/>
              </a:buClr>
            </a:pPr>
            <a:r>
              <a:rPr lang="en-US" sz="1300" b="0" i="0" u="none" strike="noStrike" baseline="0">
                <a:latin typeface="Times New Roman" panose="02020603050405020304" pitchFamily="18" charset="0"/>
              </a:rPr>
              <a:t>Are there any specific periods with a surge in new channel creation? </a:t>
            </a:r>
          </a:p>
          <a:p>
            <a:pPr>
              <a:buClr>
                <a:schemeClr val="accent3"/>
              </a:buClr>
            </a:pPr>
            <a:r>
              <a:rPr lang="en-US" sz="1300" b="0" i="0" u="none" strike="noStrike" baseline="0">
                <a:latin typeface="Times New Roman" panose="02020603050405020304" pitchFamily="18" charset="0"/>
              </a:rPr>
              <a:t>How does the growth of YouTube channels compare to the growth of internet users worldwide? </a:t>
            </a:r>
          </a:p>
          <a:p>
            <a:pPr>
              <a:buClr>
                <a:schemeClr val="accent3"/>
              </a:buClr>
            </a:pPr>
            <a:r>
              <a:rPr lang="en-US" sz="1300" b="0" i="0" u="none" strike="noStrike" baseline="0">
                <a:latin typeface="Times New Roman" panose="02020603050405020304" pitchFamily="18" charset="0"/>
              </a:rPr>
              <a:t>Which metrics have the strongest positive or negative correlations (Uploads, Video Views, Subscribers, and Highest Yearly Earnings)? </a:t>
            </a:r>
          </a:p>
          <a:p>
            <a:pPr>
              <a:buClr>
                <a:schemeClr val="accent3"/>
              </a:buClr>
            </a:pPr>
            <a:r>
              <a:rPr lang="en-US" sz="1300" b="0" i="0" u="none" strike="noStrike" baseline="0">
                <a:latin typeface="Times New Roman" panose="02020603050405020304" pitchFamily="18" charset="0"/>
              </a:rPr>
              <a:t>Are there any surprising correlations between seemingly unrelated metrics? </a:t>
            </a:r>
          </a:p>
          <a:p>
            <a:pPr>
              <a:buClr>
                <a:schemeClr val="accent3"/>
              </a:buClr>
            </a:pPr>
            <a:r>
              <a:rPr lang="en-US" sz="1300" b="0" i="0" u="none" strike="noStrike" baseline="0">
                <a:latin typeface="Times New Roman" panose="02020603050405020304" pitchFamily="18" charset="0"/>
              </a:rPr>
              <a:t>How does the average gross tertiary education rate compare across different clusters? How does the average urban population density vary between clusters? </a:t>
            </a:r>
          </a:p>
          <a:p>
            <a:pPr>
              <a:buClr>
                <a:schemeClr val="accent3"/>
              </a:buClr>
            </a:pPr>
            <a:r>
              <a:rPr lang="en-US" sz="1300" b="0" i="0" u="none" strike="noStrike" baseline="0">
                <a:latin typeface="Times New Roman" panose="02020603050405020304" pitchFamily="18" charset="0"/>
              </a:rPr>
              <a:t>How many channels are grouped into each identified cluster? Are there any particularly large or small clusters? </a:t>
            </a:r>
          </a:p>
          <a:p>
            <a:endParaRPr lang="en-IN" sz="1300" dirty="0"/>
          </a:p>
        </p:txBody>
      </p:sp>
    </p:spTree>
    <p:extLst>
      <p:ext uri="{BB962C8B-B14F-4D97-AF65-F5344CB8AC3E}">
        <p14:creationId xmlns:p14="http://schemas.microsoft.com/office/powerpoint/2010/main" val="111818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D2CDDA-7A11-E0FA-2968-0D61BDF3B9DB}"/>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Impact and Benefits </a:t>
            </a:r>
          </a:p>
        </p:txBody>
      </p:sp>
      <p:graphicFrame>
        <p:nvGraphicFramePr>
          <p:cNvPr id="5" name="Content Placeholder 2">
            <a:extLst>
              <a:ext uri="{FF2B5EF4-FFF2-40B4-BE49-F238E27FC236}">
                <a16:creationId xmlns:a16="http://schemas.microsoft.com/office/drawing/2014/main" id="{1E1C54BB-1259-52EC-BCDD-8B3F0621BBB9}"/>
              </a:ext>
            </a:extLst>
          </p:cNvPr>
          <p:cNvGraphicFramePr>
            <a:graphicFrameLocks noGrp="1"/>
          </p:cNvGraphicFramePr>
          <p:nvPr>
            <p:ph idx="1"/>
            <p:extLst>
              <p:ext uri="{D42A27DB-BD31-4B8C-83A1-F6EECF244321}">
                <p14:modId xmlns:p14="http://schemas.microsoft.com/office/powerpoint/2010/main" val="31179984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06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787B1D1-1662-439C-9376-9DA1C607A09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E44FEC4-45DA-44A9-A202-339215FB923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F15220DC-118B-4589-AE7A-CBB32C8D7D2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ABF0683E-C8AD-474D-B2AD-EF9587C59AC3}"/>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1AEBC67-D38B-42CE-A283-31F27A4BED4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481FB64A-8960-4276-8AA6-3285A86E626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BF73DAFF-3A00-4584-8E67-758B8B3D232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95E02630-53F1-40CA-A855-15FCD109FAC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2B48F42B-BC0B-486A-844D-9ADA0FBE9DD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1" name="Rectangle 30">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E3F3526-DEB2-82CD-88B7-46327C075105}"/>
              </a:ext>
            </a:extLst>
          </p:cNvPr>
          <p:cNvSpPr>
            <a:spLocks noGrp="1"/>
          </p:cNvSpPr>
          <p:nvPr>
            <p:ph type="title"/>
          </p:nvPr>
        </p:nvSpPr>
        <p:spPr>
          <a:xfrm>
            <a:off x="1371509" y="2861186"/>
            <a:ext cx="4074820" cy="1337869"/>
          </a:xfrm>
          <a:ln>
            <a:solidFill>
              <a:schemeClr val="accent1">
                <a:lumMod val="40000"/>
                <a:lumOff val="60000"/>
              </a:schemeClr>
            </a:solidFill>
          </a:ln>
        </p:spPr>
        <p:txBody>
          <a:bodyPr anchor="t">
            <a:normAutofit fontScale="90000"/>
          </a:bodyPr>
          <a:lstStyle/>
          <a:p>
            <a:r>
              <a:rPr lang="en-IN" sz="4800" dirty="0"/>
              <a:t>Dataset Description</a:t>
            </a:r>
          </a:p>
        </p:txBody>
      </p:sp>
      <p:sp>
        <p:nvSpPr>
          <p:cNvPr id="3" name="Content Placeholder 2">
            <a:extLst>
              <a:ext uri="{FF2B5EF4-FFF2-40B4-BE49-F238E27FC236}">
                <a16:creationId xmlns:a16="http://schemas.microsoft.com/office/drawing/2014/main" id="{4ACADC89-757B-B198-425F-906D3A651C8B}"/>
              </a:ext>
            </a:extLst>
          </p:cNvPr>
          <p:cNvSpPr>
            <a:spLocks noGrp="1"/>
          </p:cNvSpPr>
          <p:nvPr>
            <p:ph idx="1"/>
          </p:nvPr>
        </p:nvSpPr>
        <p:spPr>
          <a:xfrm>
            <a:off x="5794563" y="1468583"/>
            <a:ext cx="5025928" cy="3911679"/>
          </a:xfrm>
          <a:ln>
            <a:solidFill>
              <a:schemeClr val="accent1">
                <a:lumMod val="20000"/>
                <a:lumOff val="80000"/>
              </a:schemeClr>
            </a:solidFill>
          </a:ln>
        </p:spPr>
        <p:txBody>
          <a:bodyPr anchor="b">
            <a:normAutofit/>
          </a:bodyPr>
          <a:lstStyle/>
          <a:p>
            <a:pPr>
              <a:buFont typeface="Arial" panose="020B0604020202020204" pitchFamily="34" charset="0"/>
              <a:buChar char="•"/>
            </a:pPr>
            <a:r>
              <a:rPr lang="en-IN" sz="1800" b="0" i="0" dirty="0">
                <a:effectLst/>
                <a:highlight>
                  <a:srgbClr val="FFFFFF"/>
                </a:highlight>
                <a:latin typeface="Söhne"/>
              </a:rPr>
              <a:t>Dataset: "Global YouTube Statistics 2023"</a:t>
            </a:r>
          </a:p>
          <a:p>
            <a:pPr marL="742950" lvl="1" indent="-285750">
              <a:buFont typeface="Arial" panose="020B0604020202020204" pitchFamily="34" charset="0"/>
              <a:buChar char="•"/>
            </a:pPr>
            <a:r>
              <a:rPr lang="en-IN" sz="1800" b="0" i="0" dirty="0">
                <a:effectLst/>
                <a:highlight>
                  <a:srgbClr val="FFFFFF"/>
                </a:highlight>
                <a:latin typeface="Söhne"/>
              </a:rPr>
              <a:t>Sourced from Kaggle, a platform for data science and ML professionals.</a:t>
            </a:r>
          </a:p>
          <a:p>
            <a:pPr marL="742950" lvl="1" indent="-285750">
              <a:buFont typeface="Arial" panose="020B0604020202020204" pitchFamily="34" charset="0"/>
              <a:buChar char="•"/>
            </a:pPr>
            <a:r>
              <a:rPr lang="en-IN" sz="1800" b="0" i="0" dirty="0">
                <a:effectLst/>
                <a:highlight>
                  <a:srgbClr val="FFFFFF"/>
                </a:highlight>
                <a:latin typeface="Söhne"/>
              </a:rPr>
              <a:t>Hosts diverse datasets for knowledge-sharing in the community.</a:t>
            </a:r>
          </a:p>
          <a:p>
            <a:pPr marL="742950" lvl="1" indent="-285750">
              <a:buFont typeface="Arial" panose="020B0604020202020204" pitchFamily="34" charset="0"/>
              <a:buChar char="•"/>
            </a:pPr>
            <a:r>
              <a:rPr lang="en-IN" sz="1800" b="0" i="0" dirty="0">
                <a:effectLst/>
                <a:highlight>
                  <a:srgbClr val="FFFFFF"/>
                </a:highlight>
                <a:latin typeface="Söhne"/>
              </a:rPr>
              <a:t>Currently utilized by over 100 data science enthusiasts for YouTube statistics analysis.</a:t>
            </a:r>
          </a:p>
          <a:p>
            <a:pPr marL="742950" lvl="1" indent="-285750">
              <a:buFont typeface="Arial" panose="020B0604020202020204" pitchFamily="34" charset="0"/>
              <a:buChar char="•"/>
            </a:pPr>
            <a:r>
              <a:rPr lang="en-IN" sz="1800" b="0" i="0" dirty="0">
                <a:effectLst/>
                <a:highlight>
                  <a:srgbClr val="FFFFFF"/>
                </a:highlight>
                <a:latin typeface="Söhne"/>
              </a:rPr>
              <a:t>Contains 24 columns capturing various YouTube channel features.</a:t>
            </a:r>
          </a:p>
          <a:p>
            <a:endParaRPr lang="en-IN" sz="1800" dirty="0"/>
          </a:p>
        </p:txBody>
      </p:sp>
    </p:spTree>
    <p:extLst>
      <p:ext uri="{BB962C8B-B14F-4D97-AF65-F5344CB8AC3E}">
        <p14:creationId xmlns:p14="http://schemas.microsoft.com/office/powerpoint/2010/main" val="3521665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34080E-B350-619E-D12E-B0B112C45D18}"/>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Dataset – Colum Description</a:t>
            </a:r>
          </a:p>
        </p:txBody>
      </p:sp>
      <p:graphicFrame>
        <p:nvGraphicFramePr>
          <p:cNvPr id="4" name="Content Placeholder 3">
            <a:extLst>
              <a:ext uri="{FF2B5EF4-FFF2-40B4-BE49-F238E27FC236}">
                <a16:creationId xmlns:a16="http://schemas.microsoft.com/office/drawing/2014/main" id="{C001786B-AC37-484A-4641-84BF8547A3E0}"/>
              </a:ext>
            </a:extLst>
          </p:cNvPr>
          <p:cNvGraphicFramePr>
            <a:graphicFrameLocks noGrp="1"/>
          </p:cNvGraphicFramePr>
          <p:nvPr>
            <p:ph idx="1"/>
            <p:extLst>
              <p:ext uri="{D42A27DB-BD31-4B8C-83A1-F6EECF244321}">
                <p14:modId xmlns:p14="http://schemas.microsoft.com/office/powerpoint/2010/main" val="2533849866"/>
              </p:ext>
            </p:extLst>
          </p:nvPr>
        </p:nvGraphicFramePr>
        <p:xfrm>
          <a:off x="845574" y="1759975"/>
          <a:ext cx="10432026" cy="4847300"/>
        </p:xfrm>
        <a:graphic>
          <a:graphicData uri="http://schemas.openxmlformats.org/drawingml/2006/table">
            <a:tbl>
              <a:tblPr firstRow="1" bandRow="1"/>
              <a:tblGrid>
                <a:gridCol w="3091493">
                  <a:extLst>
                    <a:ext uri="{9D8B030D-6E8A-4147-A177-3AD203B41FA5}">
                      <a16:colId xmlns:a16="http://schemas.microsoft.com/office/drawing/2014/main" val="1961568769"/>
                    </a:ext>
                  </a:extLst>
                </a:gridCol>
                <a:gridCol w="7340533">
                  <a:extLst>
                    <a:ext uri="{9D8B030D-6E8A-4147-A177-3AD203B41FA5}">
                      <a16:colId xmlns:a16="http://schemas.microsoft.com/office/drawing/2014/main" val="1417513447"/>
                    </a:ext>
                  </a:extLst>
                </a:gridCol>
              </a:tblGrid>
              <a:tr h="193892">
                <a:tc>
                  <a:txBody>
                    <a:bodyPr/>
                    <a:lstStyle/>
                    <a:p>
                      <a:pPr algn="l" fontAlgn="b"/>
                      <a:r>
                        <a:rPr lang="en-IN" sz="900" b="1" i="0" u="none" strike="noStrike">
                          <a:solidFill>
                            <a:srgbClr val="FFFFFF"/>
                          </a:solidFill>
                          <a:effectLst/>
                          <a:highlight>
                            <a:srgbClr val="9B2D1F"/>
                          </a:highlight>
                          <a:latin typeface="Aptos Narrow" panose="020B0004020202020204" pitchFamily="34" charset="0"/>
                        </a:rPr>
                        <a:t>Column</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9B2D1F"/>
                    </a:solidFill>
                  </a:tcPr>
                </a:tc>
                <a:tc>
                  <a:txBody>
                    <a:bodyPr/>
                    <a:lstStyle/>
                    <a:p>
                      <a:pPr algn="l" fontAlgn="b"/>
                      <a:r>
                        <a:rPr lang="en-IN" sz="900" b="1" i="0" u="none" strike="noStrike">
                          <a:solidFill>
                            <a:srgbClr val="FFFFFF"/>
                          </a:solidFill>
                          <a:effectLst/>
                          <a:highlight>
                            <a:srgbClr val="9B2D1F"/>
                          </a:highlight>
                          <a:latin typeface="Aptos Narrow" panose="020B0004020202020204" pitchFamily="34" charset="0"/>
                        </a:rPr>
                        <a:t>Description</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9B2D1F"/>
                    </a:solidFill>
                  </a:tcPr>
                </a:tc>
                <a:extLst>
                  <a:ext uri="{0D108BD9-81ED-4DB2-BD59-A6C34878D82A}">
                    <a16:rowId xmlns:a16="http://schemas.microsoft.com/office/drawing/2014/main" val="825699682"/>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rank</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It is the position of the YouTube channel based on the number of its subscribers.</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4277740901"/>
                  </a:ext>
                </a:extLst>
              </a:tr>
              <a:tr h="193892">
                <a:tc>
                  <a:txBody>
                    <a:bodyPr/>
                    <a:lstStyle/>
                    <a:p>
                      <a:pPr algn="l" fontAlgn="b"/>
                      <a:r>
                        <a:rPr lang="en-IN" sz="900" b="0" i="0" u="none" strike="noStrike">
                          <a:solidFill>
                            <a:srgbClr val="000000"/>
                          </a:solidFill>
                          <a:effectLst/>
                          <a:latin typeface="Aptos Narrow" panose="020B0004020202020204" pitchFamily="34" charset="0"/>
                        </a:rPr>
                        <a:t>Youtuber</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The name of the YouTube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939701592"/>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subscribers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The number of subscribers to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1287930800"/>
                  </a:ext>
                </a:extLst>
              </a:tr>
              <a:tr h="193892">
                <a:tc>
                  <a:txBody>
                    <a:bodyPr/>
                    <a:lstStyle/>
                    <a:p>
                      <a:pPr algn="l" fontAlgn="b"/>
                      <a:r>
                        <a:rPr lang="en-IN" sz="900" b="0" i="0" u="none" strike="noStrike">
                          <a:solidFill>
                            <a:srgbClr val="000000"/>
                          </a:solidFill>
                          <a:effectLst/>
                          <a:latin typeface="Aptos Narrow" panose="020B0004020202020204" pitchFamily="34" charset="0"/>
                        </a:rPr>
                        <a:t>video views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Total views for all videos on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1626011363"/>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category</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The category of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3921665108"/>
                  </a:ext>
                </a:extLst>
              </a:tr>
              <a:tr h="193892">
                <a:tc>
                  <a:txBody>
                    <a:bodyPr/>
                    <a:lstStyle/>
                    <a:p>
                      <a:pPr algn="l" fontAlgn="b"/>
                      <a:r>
                        <a:rPr lang="en-IN" sz="900" b="0" i="0" u="none" strike="noStrike">
                          <a:solidFill>
                            <a:srgbClr val="000000"/>
                          </a:solidFill>
                          <a:effectLst/>
                          <a:latin typeface="Aptos Narrow" panose="020B0004020202020204" pitchFamily="34" charset="0"/>
                        </a:rPr>
                        <a:t>Title</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The title of the YouTube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680315098"/>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uploads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Total number of videos that are uploaded to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845835147"/>
                  </a:ext>
                </a:extLst>
              </a:tr>
              <a:tr h="193892">
                <a:tc>
                  <a:txBody>
                    <a:bodyPr/>
                    <a:lstStyle/>
                    <a:p>
                      <a:pPr algn="l" fontAlgn="b"/>
                      <a:r>
                        <a:rPr lang="en-IN" sz="900" b="0" i="0" u="none" strike="noStrike">
                          <a:solidFill>
                            <a:srgbClr val="000000"/>
                          </a:solidFill>
                          <a:effectLst/>
                          <a:latin typeface="Aptos Narrow" panose="020B0004020202020204" pitchFamily="34" charset="0"/>
                        </a:rPr>
                        <a:t>Country</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 Country where the YouTube channel is from.</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1699137277"/>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Abbreviation</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Two letter abbreviation of the country.</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1507022108"/>
                  </a:ext>
                </a:extLst>
              </a:tr>
              <a:tr h="193892">
                <a:tc>
                  <a:txBody>
                    <a:bodyPr/>
                    <a:lstStyle/>
                    <a:p>
                      <a:pPr algn="l" fontAlgn="b"/>
                      <a:r>
                        <a:rPr lang="en-US" sz="900" b="0" i="0" u="none" strike="noStrike">
                          <a:solidFill>
                            <a:srgbClr val="000000"/>
                          </a:solidFill>
                          <a:effectLst/>
                          <a:latin typeface="Aptos Narrow" panose="020B0004020202020204" pitchFamily="34" charset="0"/>
                        </a:rPr>
                        <a:t>video_views_for_the_last_30_days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Total video views in the last 30 days.</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2423863778"/>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lowest_monthly_earnings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Lowest estimated monthly earnings from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3236613954"/>
                  </a:ext>
                </a:extLst>
              </a:tr>
              <a:tr h="193892">
                <a:tc>
                  <a:txBody>
                    <a:bodyPr/>
                    <a:lstStyle/>
                    <a:p>
                      <a:pPr algn="l" fontAlgn="b"/>
                      <a:r>
                        <a:rPr lang="en-IN" sz="900" b="0" i="0" u="none" strike="noStrike">
                          <a:solidFill>
                            <a:srgbClr val="000000"/>
                          </a:solidFill>
                          <a:effectLst/>
                          <a:latin typeface="Aptos Narrow" panose="020B0004020202020204" pitchFamily="34" charset="0"/>
                        </a:rPr>
                        <a:t>highest_monthly_earnings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Highest estimated monthly earnings from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3087181435"/>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lowest_yearly_earnings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Lowest estimated yearly earnings from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2827752394"/>
                  </a:ext>
                </a:extLst>
              </a:tr>
              <a:tr h="193892">
                <a:tc>
                  <a:txBody>
                    <a:bodyPr/>
                    <a:lstStyle/>
                    <a:p>
                      <a:pPr algn="l" fontAlgn="b"/>
                      <a:r>
                        <a:rPr lang="en-IN" sz="900" b="0" i="0" u="none" strike="noStrike">
                          <a:solidFill>
                            <a:srgbClr val="000000"/>
                          </a:solidFill>
                          <a:effectLst/>
                          <a:latin typeface="Aptos Narrow" panose="020B0004020202020204" pitchFamily="34" charset="0"/>
                        </a:rPr>
                        <a:t>highest_yearly_earnings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Highest estimated yearly earnings from the channel.</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1321367511"/>
                  </a:ext>
                </a:extLst>
              </a:tr>
              <a:tr h="193892">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subscribers_for_last_30_days</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Number of new subscribers gained in the last 30 days.</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4106075423"/>
                  </a:ext>
                </a:extLst>
              </a:tr>
              <a:tr h="193892">
                <a:tc>
                  <a:txBody>
                    <a:bodyPr/>
                    <a:lstStyle/>
                    <a:p>
                      <a:pPr algn="l" fontAlgn="b"/>
                      <a:r>
                        <a:rPr lang="en-IN" sz="900" b="0" i="0" u="none" strike="noStrike">
                          <a:solidFill>
                            <a:srgbClr val="000000"/>
                          </a:solidFill>
                          <a:effectLst/>
                          <a:latin typeface="Aptos Narrow" panose="020B0004020202020204" pitchFamily="34" charset="0"/>
                        </a:rPr>
                        <a:t>created_year</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Year when the YouTube channel was created.</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1031845419"/>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created_month</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Month when the YouTube channel was created.</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3087559302"/>
                  </a:ext>
                </a:extLst>
              </a:tr>
              <a:tr h="193892">
                <a:tc>
                  <a:txBody>
                    <a:bodyPr/>
                    <a:lstStyle/>
                    <a:p>
                      <a:pPr algn="l" fontAlgn="b"/>
                      <a:r>
                        <a:rPr lang="en-IN" sz="900" b="0" i="0" u="none" strike="noStrike">
                          <a:solidFill>
                            <a:srgbClr val="000000"/>
                          </a:solidFill>
                          <a:effectLst/>
                          <a:latin typeface="Aptos Narrow" panose="020B0004020202020204" pitchFamily="34" charset="0"/>
                        </a:rPr>
                        <a:t>created_date</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Exact date of the YouTube channel's creation.</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2708726705"/>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Gross tertiary education enrollment (%)</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Percentage of the population enrolled in tertiary education (college or university) in the country.</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2659159533"/>
                  </a:ext>
                </a:extLst>
              </a:tr>
              <a:tr h="193892">
                <a:tc>
                  <a:txBody>
                    <a:bodyPr/>
                    <a:lstStyle/>
                    <a:p>
                      <a:pPr algn="l" fontAlgn="b"/>
                      <a:r>
                        <a:rPr lang="en-IN" sz="900" b="0" i="0" u="none" strike="noStrike">
                          <a:solidFill>
                            <a:srgbClr val="000000"/>
                          </a:solidFill>
                          <a:effectLst/>
                          <a:latin typeface="Aptos Narrow" panose="020B0004020202020204" pitchFamily="34" charset="0"/>
                        </a:rPr>
                        <a:t>Population</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Total population of the country</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2550246402"/>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Unemployment rate</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Unemployment rate in the country.</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1954293625"/>
                  </a:ext>
                </a:extLst>
              </a:tr>
              <a:tr h="193892">
                <a:tc>
                  <a:txBody>
                    <a:bodyPr/>
                    <a:lstStyle/>
                    <a:p>
                      <a:pPr algn="l" fontAlgn="b"/>
                      <a:r>
                        <a:rPr lang="en-IN" sz="900" b="0" i="0" u="none" strike="noStrike">
                          <a:solidFill>
                            <a:srgbClr val="000000"/>
                          </a:solidFill>
                          <a:effectLst/>
                          <a:latin typeface="Aptos Narrow" panose="020B0004020202020204" pitchFamily="34" charset="0"/>
                        </a:rPr>
                        <a:t>Urban_population</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 Percentage of the population living in urban areas.</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3336162347"/>
                  </a:ext>
                </a:extLst>
              </a:tr>
              <a:tr h="193892">
                <a:tc>
                  <a:txBody>
                    <a:bodyPr/>
                    <a:lstStyle/>
                    <a:p>
                      <a:pPr algn="l" fontAlgn="b"/>
                      <a:r>
                        <a:rPr lang="en-IN" sz="900" b="0" i="0" u="none" strike="noStrike">
                          <a:solidFill>
                            <a:srgbClr val="000000"/>
                          </a:solidFill>
                          <a:effectLst/>
                          <a:highlight>
                            <a:srgbClr val="F4CDC8"/>
                          </a:highlight>
                          <a:latin typeface="Aptos Narrow" panose="020B0004020202020204" pitchFamily="34" charset="0"/>
                        </a:rPr>
                        <a:t>Latitude</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tc>
                  <a:txBody>
                    <a:bodyPr/>
                    <a:lstStyle/>
                    <a:p>
                      <a:pPr algn="l" fontAlgn="b"/>
                      <a:r>
                        <a:rPr lang="en-US" sz="900" b="0" i="0" u="none" strike="noStrike">
                          <a:solidFill>
                            <a:srgbClr val="000000"/>
                          </a:solidFill>
                          <a:effectLst/>
                          <a:highlight>
                            <a:srgbClr val="F4CDC8"/>
                          </a:highlight>
                          <a:latin typeface="Aptos Narrow" panose="020B0004020202020204" pitchFamily="34" charset="0"/>
                        </a:rPr>
                        <a:t> Latitude coordinate of the country's location.</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solidFill>
                      <a:srgbClr val="F4CDC8"/>
                    </a:solidFill>
                  </a:tcPr>
                </a:tc>
                <a:extLst>
                  <a:ext uri="{0D108BD9-81ED-4DB2-BD59-A6C34878D82A}">
                    <a16:rowId xmlns:a16="http://schemas.microsoft.com/office/drawing/2014/main" val="3320699604"/>
                  </a:ext>
                </a:extLst>
              </a:tr>
              <a:tr h="193892">
                <a:tc>
                  <a:txBody>
                    <a:bodyPr/>
                    <a:lstStyle/>
                    <a:p>
                      <a:pPr algn="l" fontAlgn="b"/>
                      <a:r>
                        <a:rPr lang="en-IN" sz="900" b="0" i="0" u="none" strike="noStrike">
                          <a:solidFill>
                            <a:srgbClr val="000000"/>
                          </a:solidFill>
                          <a:effectLst/>
                          <a:latin typeface="Aptos Narrow" panose="020B0004020202020204" pitchFamily="34" charset="0"/>
                        </a:rPr>
                        <a:t>Longitude</a:t>
                      </a:r>
                    </a:p>
                  </a:txBody>
                  <a:tcPr marL="4974" marR="4974" marT="4974" marB="0" anchor="b">
                    <a:lnL w="6350" cap="flat" cmpd="sng" algn="ctr">
                      <a:solidFill>
                        <a:srgbClr val="DE6C5C"/>
                      </a:solidFill>
                      <a:prstDash val="solid"/>
                      <a:round/>
                      <a:headEnd type="none" w="med" len="med"/>
                      <a:tailEnd type="none" w="med" len="med"/>
                    </a:lnL>
                    <a:lnR>
                      <a:noFill/>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Aptos Narrow" panose="020B0004020202020204" pitchFamily="34" charset="0"/>
                        </a:rPr>
                        <a:t> Longitude coordinate of the country's location.</a:t>
                      </a:r>
                    </a:p>
                  </a:txBody>
                  <a:tcPr marL="4974" marR="4974" marT="4974" marB="0" anchor="b">
                    <a:lnL>
                      <a:noFill/>
                    </a:lnL>
                    <a:lnR w="6350" cap="flat" cmpd="sng" algn="ctr">
                      <a:solidFill>
                        <a:srgbClr val="DE6C5C"/>
                      </a:solidFill>
                      <a:prstDash val="solid"/>
                      <a:round/>
                      <a:headEnd type="none" w="med" len="med"/>
                      <a:tailEnd type="none" w="med" len="med"/>
                    </a:lnR>
                    <a:lnT w="6350" cap="flat" cmpd="sng" algn="ctr">
                      <a:solidFill>
                        <a:srgbClr val="DE6C5C"/>
                      </a:solidFill>
                      <a:prstDash val="solid"/>
                      <a:round/>
                      <a:headEnd type="none" w="med" len="med"/>
                      <a:tailEnd type="none" w="med" len="med"/>
                    </a:lnT>
                    <a:lnB w="6350" cap="flat" cmpd="sng" algn="ctr">
                      <a:solidFill>
                        <a:srgbClr val="DE6C5C"/>
                      </a:solidFill>
                      <a:prstDash val="solid"/>
                      <a:round/>
                      <a:headEnd type="none" w="med" len="med"/>
                      <a:tailEnd type="none" w="med" len="med"/>
                    </a:lnB>
                    <a:noFill/>
                  </a:tcPr>
                </a:tc>
                <a:extLst>
                  <a:ext uri="{0D108BD9-81ED-4DB2-BD59-A6C34878D82A}">
                    <a16:rowId xmlns:a16="http://schemas.microsoft.com/office/drawing/2014/main" val="445131274"/>
                  </a:ext>
                </a:extLst>
              </a:tr>
            </a:tbl>
          </a:graphicData>
        </a:graphic>
      </p:graphicFrame>
    </p:spTree>
    <p:extLst>
      <p:ext uri="{BB962C8B-B14F-4D97-AF65-F5344CB8AC3E}">
        <p14:creationId xmlns:p14="http://schemas.microsoft.com/office/powerpoint/2010/main" val="313689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101010 data lines to infinity">
            <a:extLst>
              <a:ext uri="{FF2B5EF4-FFF2-40B4-BE49-F238E27FC236}">
                <a16:creationId xmlns:a16="http://schemas.microsoft.com/office/drawing/2014/main" id="{E7955330-FE00-E531-7D40-7691521D5C57}"/>
              </a:ext>
            </a:extLst>
          </p:cNvPr>
          <p:cNvPicPr>
            <a:picLocks noChangeAspect="1"/>
          </p:cNvPicPr>
          <p:nvPr/>
        </p:nvPicPr>
        <p:blipFill rotWithShape="1">
          <a:blip r:embed="rId2">
            <a:duotone>
              <a:schemeClr val="accent1">
                <a:shade val="45000"/>
                <a:satMod val="135000"/>
              </a:schemeClr>
              <a:prstClr val="white"/>
            </a:duotone>
            <a:alphaModFix amt="35000"/>
          </a:blip>
          <a:srcRect t="13127"/>
          <a:stretch/>
        </p:blipFill>
        <p:spPr>
          <a:xfrm>
            <a:off x="20" y="10"/>
            <a:ext cx="12191981" cy="6857989"/>
          </a:xfrm>
          <a:prstGeom prst="rect">
            <a:avLst/>
          </a:prstGeom>
        </p:spPr>
      </p:pic>
      <p:sp>
        <p:nvSpPr>
          <p:cNvPr id="2" name="Title 1">
            <a:extLst>
              <a:ext uri="{FF2B5EF4-FFF2-40B4-BE49-F238E27FC236}">
                <a16:creationId xmlns:a16="http://schemas.microsoft.com/office/drawing/2014/main" id="{7DAA23D5-3E33-BB19-7791-D28B9C1D06EB}"/>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dirty="0">
                <a:solidFill>
                  <a:srgbClr val="FFFFFF"/>
                </a:solidFill>
              </a:rPr>
              <a:t>Data Stories</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20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157</TotalTime>
  <Words>2014</Words>
  <Application>Microsoft Office PowerPoint</Application>
  <PresentationFormat>Widescreen</PresentationFormat>
  <Paragraphs>158</Paragraphs>
  <Slides>24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Aptos</vt:lpstr>
      <vt:lpstr>Aptos Display</vt:lpstr>
      <vt:lpstr>Aptos Narrow</vt:lpstr>
      <vt:lpstr>Arial</vt:lpstr>
      <vt:lpstr>Calibri</vt:lpstr>
      <vt:lpstr>Garamond</vt:lpstr>
      <vt:lpstr>Söhne</vt:lpstr>
      <vt:lpstr>Times New Roman</vt:lpstr>
      <vt:lpstr>SavonVTI</vt:lpstr>
      <vt:lpstr>Office Theme</vt:lpstr>
      <vt:lpstr>Exploring Global YouTube Trends</vt:lpstr>
      <vt:lpstr>Introduction and Data Description</vt:lpstr>
      <vt:lpstr>Introduction &amp; Background</vt:lpstr>
      <vt:lpstr>Objective</vt:lpstr>
      <vt:lpstr>Questions</vt:lpstr>
      <vt:lpstr>Impact and Benefits </vt:lpstr>
      <vt:lpstr>Dataset Description</vt:lpstr>
      <vt:lpstr>Dataset – Colum Description</vt:lpstr>
      <vt:lpstr>Data Stories</vt:lpstr>
      <vt:lpstr>Subscriber Magnets vs. Earning Powerhouses:  A Look at Top YouTube Categories </vt:lpstr>
      <vt:lpstr>YouTube’s Content Cosmos</vt:lpstr>
      <vt:lpstr>Time Series Analysis of YouTube Channels Created by Year </vt:lpstr>
      <vt:lpstr>Global Audience</vt:lpstr>
      <vt:lpstr>YouTube’s Geographical Spread</vt:lpstr>
      <vt:lpstr>YouTube Channel Landscape</vt:lpstr>
      <vt:lpstr>YouTube Channel Segments : K-Means Clustering </vt:lpstr>
      <vt:lpstr>Viewing Clusters by Channels</vt:lpstr>
      <vt:lpstr>Viewing Clusters by Subscribers</vt:lpstr>
      <vt:lpstr>Demographics</vt:lpstr>
      <vt:lpstr>Dashboard Summary</vt:lpstr>
      <vt:lpstr>Dashboard Summary: YouTube Trends</vt:lpstr>
      <vt:lpstr>Analysis Dashboard</vt:lpstr>
      <vt:lpstr>Summary And Conclusion </vt:lpstr>
      <vt:lpstr>YouTube Trends Project Impact on Different Audiences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EXPLORING GLOBAL YOUTUBE TRENDS </dc:title>
  <dc:creator>Vinod Raj</dc:creator>
  <cp:lastModifiedBy>Pasupuleti, Bharadwaja</cp:lastModifiedBy>
  <cp:revision>3</cp:revision>
  <dcterms:created xsi:type="dcterms:W3CDTF">2024-04-21T03:34:41Z</dcterms:created>
  <dcterms:modified xsi:type="dcterms:W3CDTF">2025-05-21T20:29:34Z</dcterms:modified>
</cp:coreProperties>
</file>