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A7900-CA5E-4E0E-AE13-6E74C6954C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8E12CE-1D4D-4025-A235-4507D7661A67}">
      <dgm:prSet/>
      <dgm:spPr/>
      <dgm:t>
        <a:bodyPr/>
        <a:lstStyle/>
        <a:p>
          <a:r>
            <a:rPr lang="en-US" b="1" dirty="0">
              <a:latin typeface="Abadi" panose="020B0604020104020204" pitchFamily="34" charset="0"/>
            </a:rPr>
            <a:t>SUMMARY: </a:t>
          </a:r>
          <a:endParaRPr lang="en-US" dirty="0">
            <a:latin typeface="Abadi" panose="020B0604020104020204" pitchFamily="34" charset="0"/>
          </a:endParaRPr>
        </a:p>
      </dgm:t>
    </dgm:pt>
    <dgm:pt modelId="{ACE10E57-D780-4AF7-9978-E1D510668CCF}" type="parTrans" cxnId="{90C6547C-B25F-4861-BFDE-395DA2416934}">
      <dgm:prSet/>
      <dgm:spPr/>
      <dgm:t>
        <a:bodyPr/>
        <a:lstStyle/>
        <a:p>
          <a:endParaRPr lang="en-US"/>
        </a:p>
      </dgm:t>
    </dgm:pt>
    <dgm:pt modelId="{E6595552-443D-44C3-AB09-C1F4AB008BDC}" type="sibTrans" cxnId="{90C6547C-B25F-4861-BFDE-395DA2416934}">
      <dgm:prSet/>
      <dgm:spPr/>
      <dgm:t>
        <a:bodyPr/>
        <a:lstStyle/>
        <a:p>
          <a:endParaRPr lang="en-US"/>
        </a:p>
      </dgm:t>
    </dgm:pt>
    <dgm:pt modelId="{5F6FE133-8F01-49D3-82FB-C6BC041EEA3D}">
      <dgm:prSet/>
      <dgm:spPr/>
      <dgm:t>
        <a:bodyPr/>
        <a:lstStyle/>
        <a:p>
          <a:r>
            <a:rPr lang="en-US" dirty="0"/>
            <a:t>Built classification models (XGBoost, Random Forest, Logistic Regression, Decision Tree) to predict crash severity.</a:t>
          </a:r>
        </a:p>
      </dgm:t>
    </dgm:pt>
    <dgm:pt modelId="{DC54AD44-35CF-4839-949C-0F4172ABAC08}" type="parTrans" cxnId="{06FA11D7-B552-4D14-9B4D-2D478214F7DB}">
      <dgm:prSet/>
      <dgm:spPr/>
      <dgm:t>
        <a:bodyPr/>
        <a:lstStyle/>
        <a:p>
          <a:endParaRPr lang="en-US"/>
        </a:p>
      </dgm:t>
    </dgm:pt>
    <dgm:pt modelId="{63FBF49E-ACDB-4051-9415-A56C065C7FE7}" type="sibTrans" cxnId="{06FA11D7-B552-4D14-9B4D-2D478214F7DB}">
      <dgm:prSet/>
      <dgm:spPr/>
      <dgm:t>
        <a:bodyPr/>
        <a:lstStyle/>
        <a:p>
          <a:endParaRPr lang="en-US"/>
        </a:p>
      </dgm:t>
    </dgm:pt>
    <dgm:pt modelId="{204524C5-C05F-4B35-B971-C2DBCDCBA276}">
      <dgm:prSet/>
      <dgm:spPr/>
      <dgm:t>
        <a:bodyPr/>
        <a:lstStyle/>
        <a:p>
          <a:r>
            <a:rPr lang="en-US" dirty="0"/>
            <a:t>Built regression models (Random Forest Regressor, XGBoost Regressor) to estimate roadway clearance durations.</a:t>
          </a:r>
        </a:p>
      </dgm:t>
    </dgm:pt>
    <dgm:pt modelId="{1B6F836C-9F0B-417D-8D7E-52A039FB41BE}" type="parTrans" cxnId="{76D4D1B5-AFC0-4D73-9772-30581D5CD588}">
      <dgm:prSet/>
      <dgm:spPr/>
      <dgm:t>
        <a:bodyPr/>
        <a:lstStyle/>
        <a:p>
          <a:endParaRPr lang="en-US"/>
        </a:p>
      </dgm:t>
    </dgm:pt>
    <dgm:pt modelId="{4BE62527-2E3B-40ED-8A89-FA1725DFF041}" type="sibTrans" cxnId="{76D4D1B5-AFC0-4D73-9772-30581D5CD588}">
      <dgm:prSet/>
      <dgm:spPr/>
      <dgm:t>
        <a:bodyPr/>
        <a:lstStyle/>
        <a:p>
          <a:endParaRPr lang="en-US"/>
        </a:p>
      </dgm:t>
    </dgm:pt>
    <dgm:pt modelId="{43F6D908-A61C-4C1D-820B-2C6BA1DDEBE6}">
      <dgm:prSet/>
      <dgm:spPr/>
      <dgm:t>
        <a:bodyPr/>
        <a:lstStyle/>
        <a:p>
          <a:r>
            <a:rPr lang="en-US"/>
            <a:t>Achieved 84.18% accuracy and ROC-AUC 0.80 for crash severity prediction.</a:t>
          </a:r>
        </a:p>
      </dgm:t>
    </dgm:pt>
    <dgm:pt modelId="{42F23DA1-158E-415F-AD8B-BD063BF73881}" type="parTrans" cxnId="{10C6B1A2-C3D9-48DC-A220-B9F744EC797A}">
      <dgm:prSet/>
      <dgm:spPr/>
      <dgm:t>
        <a:bodyPr/>
        <a:lstStyle/>
        <a:p>
          <a:endParaRPr lang="en-US"/>
        </a:p>
      </dgm:t>
    </dgm:pt>
    <dgm:pt modelId="{0A2C2120-46D7-4E79-AC43-00A2AA72C857}" type="sibTrans" cxnId="{10C6B1A2-C3D9-48DC-A220-B9F744EC797A}">
      <dgm:prSet/>
      <dgm:spPr/>
      <dgm:t>
        <a:bodyPr/>
        <a:lstStyle/>
        <a:p>
          <a:endParaRPr lang="en-US"/>
        </a:p>
      </dgm:t>
    </dgm:pt>
    <dgm:pt modelId="{E6C370A5-87DF-424F-99DF-59E9ACF9A7BB}">
      <dgm:prSet/>
      <dgm:spPr/>
      <dgm:t>
        <a:bodyPr/>
        <a:lstStyle/>
        <a:p>
          <a:r>
            <a:rPr lang="en-US"/>
            <a:t>Identified key factors influencing severity: airbag deployment, motorcycle crashes, rural roads, and rollovers.</a:t>
          </a:r>
        </a:p>
      </dgm:t>
    </dgm:pt>
    <dgm:pt modelId="{985109A4-AA34-4ED4-A4E1-D1E8C74EF2AB}" type="parTrans" cxnId="{FCF00DA7-AA92-49D7-AF67-C53AB3392348}">
      <dgm:prSet/>
      <dgm:spPr/>
      <dgm:t>
        <a:bodyPr/>
        <a:lstStyle/>
        <a:p>
          <a:endParaRPr lang="en-US"/>
        </a:p>
      </dgm:t>
    </dgm:pt>
    <dgm:pt modelId="{D4999C3D-0B21-40EA-9E18-AA8FE4069B9B}" type="sibTrans" cxnId="{FCF00DA7-AA92-49D7-AF67-C53AB3392348}">
      <dgm:prSet/>
      <dgm:spPr/>
      <dgm:t>
        <a:bodyPr/>
        <a:lstStyle/>
        <a:p>
          <a:endParaRPr lang="en-US"/>
        </a:p>
      </dgm:t>
    </dgm:pt>
    <dgm:pt modelId="{D6626526-3570-4E24-B109-509D1B7C3F3A}">
      <dgm:prSet/>
      <dgm:spPr/>
      <dgm:t>
        <a:bodyPr/>
        <a:lstStyle/>
        <a:p>
          <a:r>
            <a:rPr lang="en-US" b="1" dirty="0">
              <a:latin typeface="Abadi" panose="020B0604020104020204" pitchFamily="34" charset="0"/>
            </a:rPr>
            <a:t>IMPACT: </a:t>
          </a:r>
          <a:endParaRPr lang="en-US" dirty="0">
            <a:latin typeface="Abadi" panose="020B0604020104020204" pitchFamily="34" charset="0"/>
          </a:endParaRPr>
        </a:p>
      </dgm:t>
    </dgm:pt>
    <dgm:pt modelId="{0F34C48C-F0EC-4798-B8D1-13CC08CE79C8}" type="parTrans" cxnId="{5BBBA460-3D96-4FAC-BF19-E5B93D38E4BE}">
      <dgm:prSet/>
      <dgm:spPr/>
      <dgm:t>
        <a:bodyPr/>
        <a:lstStyle/>
        <a:p>
          <a:endParaRPr lang="en-US"/>
        </a:p>
      </dgm:t>
    </dgm:pt>
    <dgm:pt modelId="{0A4348E7-FA91-4B75-B9C4-95A10B46D639}" type="sibTrans" cxnId="{5BBBA460-3D96-4FAC-BF19-E5B93D38E4BE}">
      <dgm:prSet/>
      <dgm:spPr/>
      <dgm:t>
        <a:bodyPr/>
        <a:lstStyle/>
        <a:p>
          <a:endParaRPr lang="en-US"/>
        </a:p>
      </dgm:t>
    </dgm:pt>
    <dgm:pt modelId="{15E9C876-DFC0-4AFF-9060-7632C1EC2552}">
      <dgm:prSet/>
      <dgm:spPr/>
      <dgm:t>
        <a:bodyPr/>
        <a:lstStyle/>
        <a:p>
          <a:r>
            <a:rPr lang="en-US"/>
            <a:t>Enables real-time identification of high-severity crashes, improving emergency response prioritization.</a:t>
          </a:r>
        </a:p>
      </dgm:t>
    </dgm:pt>
    <dgm:pt modelId="{8B4D9140-D387-40BA-A43F-68989441CA7B}" type="parTrans" cxnId="{BF064C72-C01A-4830-B9C6-DE6B65429626}">
      <dgm:prSet/>
      <dgm:spPr/>
      <dgm:t>
        <a:bodyPr/>
        <a:lstStyle/>
        <a:p>
          <a:endParaRPr lang="en-US"/>
        </a:p>
      </dgm:t>
    </dgm:pt>
    <dgm:pt modelId="{4ED59CB2-6E45-40F0-B6C3-3DE9F3009744}" type="sibTrans" cxnId="{BF064C72-C01A-4830-B9C6-DE6B65429626}">
      <dgm:prSet/>
      <dgm:spPr/>
      <dgm:t>
        <a:bodyPr/>
        <a:lstStyle/>
        <a:p>
          <a:endParaRPr lang="en-US"/>
        </a:p>
      </dgm:t>
    </dgm:pt>
    <dgm:pt modelId="{3FCFF9BB-1EF8-4681-8E52-71F80AA22D8D}">
      <dgm:prSet/>
      <dgm:spPr/>
      <dgm:t>
        <a:bodyPr/>
        <a:lstStyle/>
        <a:p>
          <a:r>
            <a:rPr lang="en-US"/>
            <a:t>Supports better allocation of tow trucks, ambulances, and police units based on predicted clearance durations.</a:t>
          </a:r>
        </a:p>
      </dgm:t>
    </dgm:pt>
    <dgm:pt modelId="{C7A1DAF5-6E2D-4111-A85A-059641618B98}" type="parTrans" cxnId="{6A2CF745-EC3B-455D-9557-21505A17DB7B}">
      <dgm:prSet/>
      <dgm:spPr/>
      <dgm:t>
        <a:bodyPr/>
        <a:lstStyle/>
        <a:p>
          <a:endParaRPr lang="en-US"/>
        </a:p>
      </dgm:t>
    </dgm:pt>
    <dgm:pt modelId="{2A59F255-27AF-41AD-BA50-AEF40C0B7BF8}" type="sibTrans" cxnId="{6A2CF745-EC3B-455D-9557-21505A17DB7B}">
      <dgm:prSet/>
      <dgm:spPr/>
      <dgm:t>
        <a:bodyPr/>
        <a:lstStyle/>
        <a:p>
          <a:endParaRPr lang="en-US"/>
        </a:p>
      </dgm:t>
    </dgm:pt>
    <dgm:pt modelId="{44CDEA0C-59B7-469F-8926-032B192656DE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800" b="1" i="0" dirty="0">
              <a:solidFill>
                <a:schemeClr val="bg1"/>
              </a:solidFill>
              <a:latin typeface="Abadi" panose="020B0604020104020204" pitchFamily="34" charset="0"/>
            </a:rPr>
            <a:t>CONCLUSION AND NEXT STEPS</a:t>
          </a:r>
          <a:r>
            <a:rPr lang="en-US" sz="2300" b="1" i="0" dirty="0">
              <a:solidFill>
                <a:schemeClr val="bg1"/>
              </a:solidFill>
            </a:rPr>
            <a:t>:</a:t>
          </a:r>
          <a:endParaRPr lang="en-US" sz="2300" dirty="0">
            <a:solidFill>
              <a:schemeClr val="bg1"/>
            </a:solidFill>
          </a:endParaRPr>
        </a:p>
      </dgm:t>
    </dgm:pt>
    <dgm:pt modelId="{AB338456-EA51-41FE-A35E-B195B6E64555}" type="sibTrans" cxnId="{2CC5D1A4-19D7-410F-9988-3A5A840D2DEA}">
      <dgm:prSet/>
      <dgm:spPr/>
      <dgm:t>
        <a:bodyPr/>
        <a:lstStyle/>
        <a:p>
          <a:endParaRPr lang="en-US"/>
        </a:p>
      </dgm:t>
    </dgm:pt>
    <dgm:pt modelId="{E49BF05F-B5B9-4478-99BA-91EFB5604951}" type="parTrans" cxnId="{2CC5D1A4-19D7-410F-9988-3A5A840D2DEA}">
      <dgm:prSet/>
      <dgm:spPr/>
      <dgm:t>
        <a:bodyPr/>
        <a:lstStyle/>
        <a:p>
          <a:endParaRPr lang="en-US"/>
        </a:p>
      </dgm:t>
    </dgm:pt>
    <dgm:pt modelId="{FCD790BC-B63C-463C-BC7C-C23779E01784}" type="pres">
      <dgm:prSet presAssocID="{78BA7900-CA5E-4E0E-AE13-6E74C6954C7C}" presName="linear" presStyleCnt="0">
        <dgm:presLayoutVars>
          <dgm:animLvl val="lvl"/>
          <dgm:resizeHandles val="exact"/>
        </dgm:presLayoutVars>
      </dgm:prSet>
      <dgm:spPr/>
    </dgm:pt>
    <dgm:pt modelId="{2E04E2E8-6062-4BC2-AC68-6AF28F01574B}" type="pres">
      <dgm:prSet presAssocID="{44CDEA0C-59B7-469F-8926-032B192656DE}" presName="parentText" presStyleLbl="node1" presStyleIdx="0" presStyleCnt="3" custScaleY="129168" custLinFactNeighborY="-28759">
        <dgm:presLayoutVars>
          <dgm:chMax val="0"/>
          <dgm:bulletEnabled val="1"/>
        </dgm:presLayoutVars>
      </dgm:prSet>
      <dgm:spPr/>
    </dgm:pt>
    <dgm:pt modelId="{3E07CF09-4931-4D3B-9F87-481D6BD792A7}" type="pres">
      <dgm:prSet presAssocID="{AB338456-EA51-41FE-A35E-B195B6E64555}" presName="spacer" presStyleCnt="0"/>
      <dgm:spPr/>
    </dgm:pt>
    <dgm:pt modelId="{C08940AC-E84B-4B2C-BB54-04A89AA41930}" type="pres">
      <dgm:prSet presAssocID="{038E12CE-1D4D-4025-A235-4507D7661A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38B45A-5B10-4A38-85F2-9D6CC4D7A38A}" type="pres">
      <dgm:prSet presAssocID="{038E12CE-1D4D-4025-A235-4507D7661A67}" presName="childText" presStyleLbl="revTx" presStyleIdx="0" presStyleCnt="2">
        <dgm:presLayoutVars>
          <dgm:bulletEnabled val="1"/>
        </dgm:presLayoutVars>
      </dgm:prSet>
      <dgm:spPr/>
    </dgm:pt>
    <dgm:pt modelId="{DA56394A-AE69-4D53-9D20-70A896F7DDEF}" type="pres">
      <dgm:prSet presAssocID="{D6626526-3570-4E24-B109-509D1B7C3F3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6E2567-5093-45CA-9718-F40A6CF51730}" type="pres">
      <dgm:prSet presAssocID="{D6626526-3570-4E24-B109-509D1B7C3F3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E76A411-7A95-40C5-9FDB-D141F6071397}" type="presOf" srcId="{43F6D908-A61C-4C1D-820B-2C6BA1DDEBE6}" destId="{1238B45A-5B10-4A38-85F2-9D6CC4D7A38A}" srcOrd="0" destOrd="2" presId="urn:microsoft.com/office/officeart/2005/8/layout/vList2"/>
    <dgm:cxn modelId="{42A20317-3615-42B4-BDD6-2CF5A1C76390}" type="presOf" srcId="{78BA7900-CA5E-4E0E-AE13-6E74C6954C7C}" destId="{FCD790BC-B63C-463C-BC7C-C23779E01784}" srcOrd="0" destOrd="0" presId="urn:microsoft.com/office/officeart/2005/8/layout/vList2"/>
    <dgm:cxn modelId="{34927040-A527-4E8C-987B-DB0CC2FD2F13}" type="presOf" srcId="{D6626526-3570-4E24-B109-509D1B7C3F3A}" destId="{DA56394A-AE69-4D53-9D20-70A896F7DDEF}" srcOrd="0" destOrd="0" presId="urn:microsoft.com/office/officeart/2005/8/layout/vList2"/>
    <dgm:cxn modelId="{5BBBA460-3D96-4FAC-BF19-E5B93D38E4BE}" srcId="{78BA7900-CA5E-4E0E-AE13-6E74C6954C7C}" destId="{D6626526-3570-4E24-B109-509D1B7C3F3A}" srcOrd="2" destOrd="0" parTransId="{0F34C48C-F0EC-4798-B8D1-13CC08CE79C8}" sibTransId="{0A4348E7-FA91-4B75-B9C4-95A10B46D639}"/>
    <dgm:cxn modelId="{6A2CF745-EC3B-455D-9557-21505A17DB7B}" srcId="{D6626526-3570-4E24-B109-509D1B7C3F3A}" destId="{3FCFF9BB-1EF8-4681-8E52-71F80AA22D8D}" srcOrd="1" destOrd="0" parTransId="{C7A1DAF5-6E2D-4111-A85A-059641618B98}" sibTransId="{2A59F255-27AF-41AD-BA50-AEF40C0B7BF8}"/>
    <dgm:cxn modelId="{B983F947-4BD6-4D38-8280-A201A48AE409}" type="presOf" srcId="{5F6FE133-8F01-49D3-82FB-C6BC041EEA3D}" destId="{1238B45A-5B10-4A38-85F2-9D6CC4D7A38A}" srcOrd="0" destOrd="0" presId="urn:microsoft.com/office/officeart/2005/8/layout/vList2"/>
    <dgm:cxn modelId="{881EBE6F-40A9-423B-B902-C23FDCB72AEA}" type="presOf" srcId="{204524C5-C05F-4B35-B971-C2DBCDCBA276}" destId="{1238B45A-5B10-4A38-85F2-9D6CC4D7A38A}" srcOrd="0" destOrd="1" presId="urn:microsoft.com/office/officeart/2005/8/layout/vList2"/>
    <dgm:cxn modelId="{BF064C72-C01A-4830-B9C6-DE6B65429626}" srcId="{D6626526-3570-4E24-B109-509D1B7C3F3A}" destId="{15E9C876-DFC0-4AFF-9060-7632C1EC2552}" srcOrd="0" destOrd="0" parTransId="{8B4D9140-D387-40BA-A43F-68989441CA7B}" sibTransId="{4ED59CB2-6E45-40F0-B6C3-3DE9F3009744}"/>
    <dgm:cxn modelId="{90C6547C-B25F-4861-BFDE-395DA2416934}" srcId="{78BA7900-CA5E-4E0E-AE13-6E74C6954C7C}" destId="{038E12CE-1D4D-4025-A235-4507D7661A67}" srcOrd="1" destOrd="0" parTransId="{ACE10E57-D780-4AF7-9978-E1D510668CCF}" sibTransId="{E6595552-443D-44C3-AB09-C1F4AB008BDC}"/>
    <dgm:cxn modelId="{7DA6BE7C-F2C9-4C8E-ACD7-DA91AAE0A0D0}" type="presOf" srcId="{15E9C876-DFC0-4AFF-9060-7632C1EC2552}" destId="{3E6E2567-5093-45CA-9718-F40A6CF51730}" srcOrd="0" destOrd="0" presId="urn:microsoft.com/office/officeart/2005/8/layout/vList2"/>
    <dgm:cxn modelId="{BCB95F99-133D-4208-9F25-BA115BBD967D}" type="presOf" srcId="{44CDEA0C-59B7-469F-8926-032B192656DE}" destId="{2E04E2E8-6062-4BC2-AC68-6AF28F01574B}" srcOrd="0" destOrd="0" presId="urn:microsoft.com/office/officeart/2005/8/layout/vList2"/>
    <dgm:cxn modelId="{10C6B1A2-C3D9-48DC-A220-B9F744EC797A}" srcId="{038E12CE-1D4D-4025-A235-4507D7661A67}" destId="{43F6D908-A61C-4C1D-820B-2C6BA1DDEBE6}" srcOrd="2" destOrd="0" parTransId="{42F23DA1-158E-415F-AD8B-BD063BF73881}" sibTransId="{0A2C2120-46D7-4E79-AC43-00A2AA72C857}"/>
    <dgm:cxn modelId="{2CC5D1A4-19D7-410F-9988-3A5A840D2DEA}" srcId="{78BA7900-CA5E-4E0E-AE13-6E74C6954C7C}" destId="{44CDEA0C-59B7-469F-8926-032B192656DE}" srcOrd="0" destOrd="0" parTransId="{E49BF05F-B5B9-4478-99BA-91EFB5604951}" sibTransId="{AB338456-EA51-41FE-A35E-B195B6E64555}"/>
    <dgm:cxn modelId="{FCF00DA7-AA92-49D7-AF67-C53AB3392348}" srcId="{038E12CE-1D4D-4025-A235-4507D7661A67}" destId="{E6C370A5-87DF-424F-99DF-59E9ACF9A7BB}" srcOrd="3" destOrd="0" parTransId="{985109A4-AA34-4ED4-A4E1-D1E8C74EF2AB}" sibTransId="{D4999C3D-0B21-40EA-9E18-AA8FE4069B9B}"/>
    <dgm:cxn modelId="{76D4D1B5-AFC0-4D73-9772-30581D5CD588}" srcId="{038E12CE-1D4D-4025-A235-4507D7661A67}" destId="{204524C5-C05F-4B35-B971-C2DBCDCBA276}" srcOrd="1" destOrd="0" parTransId="{1B6F836C-9F0B-417D-8D7E-52A039FB41BE}" sibTransId="{4BE62527-2E3B-40ED-8A89-FA1725DFF041}"/>
    <dgm:cxn modelId="{2E363ACC-5E18-4A5A-882E-A3BB49681134}" type="presOf" srcId="{3FCFF9BB-1EF8-4681-8E52-71F80AA22D8D}" destId="{3E6E2567-5093-45CA-9718-F40A6CF51730}" srcOrd="0" destOrd="1" presId="urn:microsoft.com/office/officeart/2005/8/layout/vList2"/>
    <dgm:cxn modelId="{06FA11D7-B552-4D14-9B4D-2D478214F7DB}" srcId="{038E12CE-1D4D-4025-A235-4507D7661A67}" destId="{5F6FE133-8F01-49D3-82FB-C6BC041EEA3D}" srcOrd="0" destOrd="0" parTransId="{DC54AD44-35CF-4839-949C-0F4172ABAC08}" sibTransId="{63FBF49E-ACDB-4051-9415-A56C065C7FE7}"/>
    <dgm:cxn modelId="{F0F409E4-B25E-4898-910A-90E9C94F4E10}" type="presOf" srcId="{E6C370A5-87DF-424F-99DF-59E9ACF9A7BB}" destId="{1238B45A-5B10-4A38-85F2-9D6CC4D7A38A}" srcOrd="0" destOrd="3" presId="urn:microsoft.com/office/officeart/2005/8/layout/vList2"/>
    <dgm:cxn modelId="{183BA2ED-56B3-48EB-9BEB-E9FE7778156A}" type="presOf" srcId="{038E12CE-1D4D-4025-A235-4507D7661A67}" destId="{C08940AC-E84B-4B2C-BB54-04A89AA41930}" srcOrd="0" destOrd="0" presId="urn:microsoft.com/office/officeart/2005/8/layout/vList2"/>
    <dgm:cxn modelId="{CF8EC4BC-EEBA-4C64-A7D8-857852267A94}" type="presParOf" srcId="{FCD790BC-B63C-463C-BC7C-C23779E01784}" destId="{2E04E2E8-6062-4BC2-AC68-6AF28F01574B}" srcOrd="0" destOrd="0" presId="urn:microsoft.com/office/officeart/2005/8/layout/vList2"/>
    <dgm:cxn modelId="{6A9E75A3-7CCF-4B91-AD1E-D191E1FCB025}" type="presParOf" srcId="{FCD790BC-B63C-463C-BC7C-C23779E01784}" destId="{3E07CF09-4931-4D3B-9F87-481D6BD792A7}" srcOrd="1" destOrd="0" presId="urn:microsoft.com/office/officeart/2005/8/layout/vList2"/>
    <dgm:cxn modelId="{1C5E3759-D764-4CC4-A172-8482FC10C715}" type="presParOf" srcId="{FCD790BC-B63C-463C-BC7C-C23779E01784}" destId="{C08940AC-E84B-4B2C-BB54-04A89AA41930}" srcOrd="2" destOrd="0" presId="urn:microsoft.com/office/officeart/2005/8/layout/vList2"/>
    <dgm:cxn modelId="{F53ADABE-E774-44D2-9228-32CF222D24B8}" type="presParOf" srcId="{FCD790BC-B63C-463C-BC7C-C23779E01784}" destId="{1238B45A-5B10-4A38-85F2-9D6CC4D7A38A}" srcOrd="3" destOrd="0" presId="urn:microsoft.com/office/officeart/2005/8/layout/vList2"/>
    <dgm:cxn modelId="{E3B12C64-6574-41FF-A6A7-4874EC124D9C}" type="presParOf" srcId="{FCD790BC-B63C-463C-BC7C-C23779E01784}" destId="{DA56394A-AE69-4D53-9D20-70A896F7DDEF}" srcOrd="4" destOrd="0" presId="urn:microsoft.com/office/officeart/2005/8/layout/vList2"/>
    <dgm:cxn modelId="{C4892C7E-F48F-4FA8-8AB7-F13C11B40F77}" type="presParOf" srcId="{FCD790BC-B63C-463C-BC7C-C23779E01784}" destId="{3E6E2567-5093-45CA-9718-F40A6CF5173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4E2E8-6062-4BC2-AC68-6AF28F01574B}">
      <dsp:nvSpPr>
        <dsp:cNvPr id="0" name=""/>
        <dsp:cNvSpPr/>
      </dsp:nvSpPr>
      <dsp:spPr>
        <a:xfrm>
          <a:off x="0" y="203595"/>
          <a:ext cx="6487298" cy="834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1"/>
              </a:solidFill>
              <a:latin typeface="Abadi" panose="020B0604020104020204" pitchFamily="34" charset="0"/>
            </a:rPr>
            <a:t>CONCLUSION AND NEXT STEPS</a:t>
          </a:r>
          <a:r>
            <a:rPr lang="en-US" sz="2300" b="1" i="0" kern="1200" dirty="0">
              <a:solidFill>
                <a:schemeClr val="bg1"/>
              </a:solidFill>
            </a:rPr>
            <a:t>: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723" y="244318"/>
        <a:ext cx="6405852" cy="752772"/>
      </dsp:txXfrm>
    </dsp:sp>
    <dsp:sp modelId="{C08940AC-E84B-4B2C-BB54-04A89AA41930}">
      <dsp:nvSpPr>
        <dsp:cNvPr id="0" name=""/>
        <dsp:cNvSpPr/>
      </dsp:nvSpPr>
      <dsp:spPr>
        <a:xfrm>
          <a:off x="0" y="1123104"/>
          <a:ext cx="6487298" cy="645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badi" panose="020B0604020104020204" pitchFamily="34" charset="0"/>
            </a:rPr>
            <a:t>SUMMARY: </a:t>
          </a:r>
          <a:endParaRPr lang="en-US" sz="2300" kern="1200" dirty="0">
            <a:latin typeface="Abadi" panose="020B0604020104020204" pitchFamily="34" charset="0"/>
          </a:endParaRPr>
        </a:p>
      </dsp:txBody>
      <dsp:txXfrm>
        <a:off x="31527" y="1154631"/>
        <a:ext cx="6424244" cy="582786"/>
      </dsp:txXfrm>
    </dsp:sp>
    <dsp:sp modelId="{1238B45A-5B10-4A38-85F2-9D6CC4D7A38A}">
      <dsp:nvSpPr>
        <dsp:cNvPr id="0" name=""/>
        <dsp:cNvSpPr/>
      </dsp:nvSpPr>
      <dsp:spPr>
        <a:xfrm>
          <a:off x="0" y="1768944"/>
          <a:ext cx="6487298" cy="223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9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Built classification models (XGBoost, Random Forest, Logistic Regression, Decision Tree) to predict crash severity.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Built regression models (Random Forest Regressor, XGBoost Regressor) to estimate roadway clearance durations.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Achieved 84.18% accuracy and ROC-AUC 0.80 for crash severity prediction.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Identified key factors influencing severity: airbag deployment, motorcycle crashes, rural roads, and rollovers.</a:t>
          </a:r>
        </a:p>
      </dsp:txBody>
      <dsp:txXfrm>
        <a:off x="0" y="1768944"/>
        <a:ext cx="6487298" cy="2237670"/>
      </dsp:txXfrm>
    </dsp:sp>
    <dsp:sp modelId="{DA56394A-AE69-4D53-9D20-70A896F7DDEF}">
      <dsp:nvSpPr>
        <dsp:cNvPr id="0" name=""/>
        <dsp:cNvSpPr/>
      </dsp:nvSpPr>
      <dsp:spPr>
        <a:xfrm>
          <a:off x="0" y="4006614"/>
          <a:ext cx="6487298" cy="645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badi" panose="020B0604020104020204" pitchFamily="34" charset="0"/>
            </a:rPr>
            <a:t>IMPACT: </a:t>
          </a:r>
          <a:endParaRPr lang="en-US" sz="2300" kern="1200" dirty="0">
            <a:latin typeface="Abadi" panose="020B0604020104020204" pitchFamily="34" charset="0"/>
          </a:endParaRPr>
        </a:p>
      </dsp:txBody>
      <dsp:txXfrm>
        <a:off x="31527" y="4038141"/>
        <a:ext cx="6424244" cy="582786"/>
      </dsp:txXfrm>
    </dsp:sp>
    <dsp:sp modelId="{3E6E2567-5093-45CA-9718-F40A6CF51730}">
      <dsp:nvSpPr>
        <dsp:cNvPr id="0" name=""/>
        <dsp:cNvSpPr/>
      </dsp:nvSpPr>
      <dsp:spPr>
        <a:xfrm>
          <a:off x="0" y="4652454"/>
          <a:ext cx="6487298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97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Enables real-time identification of high-severity crashes, improving emergency response prioritization.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Supports better allocation of tow trucks, ambulances, and police units based on predicted clearance durations.</a:t>
          </a:r>
        </a:p>
      </dsp:txBody>
      <dsp:txXfrm>
        <a:off x="0" y="4652454"/>
        <a:ext cx="6487298" cy="114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D193-57F5-47D7-A22B-FCBF2544226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19FA6-06B4-4495-9FD1-306D37D6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19FA6-06B4-4495-9FD1-306D37D66E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B616-AFA5-BEEF-B847-1D953416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DAA9-95F6-D5F0-8C00-0C4A4B0A5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F31D-75EB-1166-C77F-1F8A9C35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E187-7A35-8CB4-27B0-5755AF57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C4BF-CECB-E1A1-99D4-717A6CF4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9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DAF9-A59F-9EAB-0C42-B1827EB8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7304F-E2A9-3C5E-864D-61F10363A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78ED-BDFA-7452-7F2B-FD5731DA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7B5E-3711-0B57-0F43-7EC10B52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1F10-19B7-FFAE-55BA-B4AF061A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52A75-F29B-37E5-40C5-257824A37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A986-415E-8A6E-0B3A-8B062F73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7DA1-9A0D-A072-74DE-902112F2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BBB3-255B-7ACB-F6DA-0BAFCF8C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7013-19A0-C57F-34C6-9DB9BA15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0B0B-1D6F-A2FE-3100-D96C85A4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9417-EC77-4B76-5FC3-FB9055B6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9469-7A3A-F748-7E2F-8142C683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FBBD-675B-870F-5775-AC946A68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CA01-2A62-92C5-1104-BCBEC079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6274-14BD-53F3-53DB-C3A20F0B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6A73-A520-3BD9-A15B-28FF85B6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40CB-6473-FB14-1A1C-B34F29CB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B224-F5AA-0B79-A7AF-75DEC388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175C-DDB1-389F-88ED-BD264DC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BBE0-7476-77ED-806F-5CB609AC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EFB1-C2E7-77F9-42ED-AE0CB5104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99A6-1F07-F9E6-F3F2-EDB036D6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39E22-D9AF-71C4-6B22-BAB9D371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F03D9-23BC-DC52-7FF6-D9638324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BDE5C-5ACF-5DCC-5637-5DB84F55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2C07-D768-431E-0424-EFFAC883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AE91-2537-1A12-C603-B0AD8FBC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37799-46B5-FE7E-3646-E5233A8A1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3687F-34F1-9834-E2BD-BAC33F93C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69EC4-83F3-4035-0CA7-58958D05F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C782D-F451-FF15-6879-BC9A6B2F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683AA-9785-8979-2DD6-1F65C7D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D51EC-1C61-0DBF-74D8-025CC9A0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9A5A-3FB8-B199-2092-954E3B92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D7D4C-35A9-DDDA-CF46-A71EE6A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5D8A-9EF8-B2D9-E0D7-C95B265A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9B615-A8D6-BF0A-F72D-B1E83F22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C5AEF-E350-46DC-7CC5-E69F681F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D685A-9DF1-7C2D-2D5A-159E9408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201B1-F38E-E65E-50B0-8A1C0567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821D-A6E0-01D5-6E2C-EAD0467A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436B-EA36-E189-6B68-379706F9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12CBB-3FB8-CEEC-8A39-EDE579C7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EB873-0093-20DA-0BCD-0C2E6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79B22-DE0E-9288-E6E3-D4C5AF8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2A986-26DA-BCE9-5F78-981487AF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1580-DF3D-2689-6FAB-8FB22256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506FF-EE8F-8893-4DA2-FF5EE449D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CA74-ACEE-2C50-D0EA-B3E37DF7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E20F-0E00-6D5E-5C92-635642B0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7457-7564-BA81-CADF-AD7A60CB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507ED-E6E7-01C8-E49E-939257E2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EB89C-E980-89DC-D383-20BEAB3B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42B8-F415-CC2C-2F26-3F7CA245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F3E-0B84-896F-7F9A-37669370E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1B96D-52B3-45AC-BFD0-5E01274AE95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F981C-E3AF-BA18-2DA7-75F894DB3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F15F-A39A-1C85-9652-1691DD6F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C71EA-D399-43ED-824D-5DA9406E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2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369A-76B6-8275-B7FD-5CEC6BE5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27" y="143923"/>
            <a:ext cx="4684193" cy="22824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u="sng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“ANALYZING ROAD CRASHES AND FATALITIES IN TEXAS</a:t>
            </a:r>
            <a:r>
              <a:rPr lang="en-US" sz="3600" b="1" u="sng" dirty="0">
                <a:solidFill>
                  <a:srgbClr val="FFFFFF"/>
                </a:solidFill>
                <a:latin typeface="Abadi" panose="020B0604020104020204" pitchFamily="34" charset="0"/>
              </a:rPr>
              <a:t> FOR</a:t>
            </a:r>
            <a:r>
              <a:rPr lang="en-US" sz="3600" b="1" u="sng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BETTER ROAD SAFETY”</a:t>
            </a:r>
            <a:endParaRPr lang="en-US" sz="3600" b="1" u="sng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A6AC1-CCC1-1681-ABC3-CBE58D7A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870" y="3287648"/>
            <a:ext cx="4962488" cy="1375145"/>
          </a:xfr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1600" i="1" dirty="0">
                <a:solidFill>
                  <a:srgbClr val="FFFFFF"/>
                </a:solidFill>
              </a:rPr>
              <a:t>GROUP – 1</a:t>
            </a:r>
          </a:p>
          <a:p>
            <a:pPr algn="r"/>
            <a:r>
              <a:rPr lang="en-US" sz="1600" i="1" dirty="0">
                <a:solidFill>
                  <a:srgbClr val="FFFFFF"/>
                </a:solidFill>
              </a:rPr>
              <a:t>AKHILA AKULA – 11697123</a:t>
            </a:r>
          </a:p>
          <a:p>
            <a:pPr algn="r"/>
            <a:r>
              <a:rPr lang="en-US" sz="1600" i="1" dirty="0">
                <a:solidFill>
                  <a:srgbClr val="FFFFFF"/>
                </a:solidFill>
              </a:rPr>
              <a:t>JITHENDAR REDDY GORRE – 11697698</a:t>
            </a:r>
          </a:p>
          <a:p>
            <a:pPr algn="r"/>
            <a:r>
              <a:rPr lang="en-US" sz="1600" i="1" dirty="0">
                <a:solidFill>
                  <a:srgbClr val="FFFFFF"/>
                </a:solidFill>
              </a:rPr>
              <a:t>SRIMAN MOTURI – 11680022</a:t>
            </a:r>
          </a:p>
          <a:p>
            <a:pPr algn="r"/>
            <a:r>
              <a:rPr lang="en-US" sz="1600" i="1" dirty="0">
                <a:solidFill>
                  <a:srgbClr val="FFFFFF"/>
                </a:solidFill>
              </a:rPr>
              <a:t>SHRAVANI SANGAM – 11724285</a:t>
            </a:r>
          </a:p>
          <a:p>
            <a:pPr algn="r"/>
            <a:r>
              <a:rPr lang="en-US" sz="1600" i="1" dirty="0">
                <a:solidFill>
                  <a:srgbClr val="FFFFFF"/>
                </a:solidFill>
              </a:rPr>
              <a:t>PRATHYUSHA ERRA – 11717316</a:t>
            </a:r>
          </a:p>
          <a:p>
            <a:pPr algn="r"/>
            <a:endParaRPr lang="en-US" sz="1600" i="1" dirty="0">
              <a:solidFill>
                <a:srgbClr val="FFFFFF"/>
              </a:solidFill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FFFFFF"/>
              </a:solidFill>
            </a:endParaRPr>
          </a:p>
          <a:p>
            <a:pPr algn="l"/>
            <a:r>
              <a:rPr lang="en-US" sz="1600" i="1" dirty="0">
                <a:solidFill>
                  <a:srgbClr val="FFFFFF"/>
                </a:solidFill>
              </a:rPr>
              <a:t>04/21/2025</a:t>
            </a:r>
          </a:p>
          <a:p>
            <a:pPr algn="l"/>
            <a:r>
              <a:rPr lang="en-US" sz="1600" i="1" dirty="0">
                <a:solidFill>
                  <a:srgbClr val="FFFFFF"/>
                </a:solidFill>
              </a:rPr>
              <a:t>- PROF. SAMEH SHAMRUOKH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FFFFFF"/>
              </a:solidFill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FFFFFF"/>
              </a:solidFill>
            </a:endParaRPr>
          </a:p>
        </p:txBody>
      </p:sp>
      <p:pic>
        <p:nvPicPr>
          <p:cNvPr id="20" name="Picture 19" descr="A traffic jam on a road&#10;&#10;AI-generated content may be incorrect.">
            <a:extLst>
              <a:ext uri="{FF2B5EF4-FFF2-40B4-BE49-F238E27FC236}">
                <a16:creationId xmlns:a16="http://schemas.microsoft.com/office/drawing/2014/main" id="{4CEE7035-CD3E-86E0-5B14-B704FB748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5" r="15145"/>
          <a:stretch/>
        </p:blipFill>
        <p:spPr>
          <a:xfrm>
            <a:off x="6096000" y="611062"/>
            <a:ext cx="5608320" cy="5591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61CAA6-E1A3-A74E-7CCB-EC0B822070BE}"/>
              </a:ext>
            </a:extLst>
          </p:cNvPr>
          <p:cNvSpPr/>
          <p:nvPr/>
        </p:nvSpPr>
        <p:spPr>
          <a:xfrm>
            <a:off x="5983356" y="501649"/>
            <a:ext cx="5820773" cy="5854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8B263-0816-B051-2684-64122959727B}"/>
              </a:ext>
            </a:extLst>
          </p:cNvPr>
          <p:cNvSpPr/>
          <p:nvPr/>
        </p:nvSpPr>
        <p:spPr>
          <a:xfrm>
            <a:off x="109330" y="143923"/>
            <a:ext cx="5347253" cy="65701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0671B9B-798C-6BE4-3045-78B6373207CB}"/>
              </a:ext>
            </a:extLst>
          </p:cNvPr>
          <p:cNvCxnSpPr>
            <a:stCxn id="6" idx="1"/>
            <a:endCxn id="6" idx="0"/>
          </p:cNvCxnSpPr>
          <p:nvPr/>
        </p:nvCxnSpPr>
        <p:spPr>
          <a:xfrm rot="10800000" flipH="1">
            <a:off x="5983355" y="501650"/>
            <a:ext cx="2910387" cy="2927351"/>
          </a:xfrm>
          <a:prstGeom prst="curvedConnector4">
            <a:avLst>
              <a:gd name="adj1" fmla="val -14685"/>
              <a:gd name="adj2" fmla="val 110186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2E078F9-5C92-91CF-7CC6-10991FFF8174}"/>
              </a:ext>
            </a:extLst>
          </p:cNvPr>
          <p:cNvSpPr/>
          <p:nvPr/>
        </p:nvSpPr>
        <p:spPr>
          <a:xfrm>
            <a:off x="7438548" y="3482185"/>
            <a:ext cx="4675558" cy="3181073"/>
          </a:xfrm>
          <a:prstGeom prst="arc">
            <a:avLst>
              <a:gd name="adj1" fmla="val 20107950"/>
              <a:gd name="adj2" fmla="val 883227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een light on a pole&#10;&#10;AI-generated content may be incorrect.">
            <a:extLst>
              <a:ext uri="{FF2B5EF4-FFF2-40B4-BE49-F238E27FC236}">
                <a16:creationId xmlns:a16="http://schemas.microsoft.com/office/drawing/2014/main" id="{BC85FCB0-024D-DDAA-4298-4D7D78E28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>
          <a:xfrm>
            <a:off x="-3047" y="0"/>
            <a:ext cx="8769734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013D-4A14-D0A0-EA7C-78A4E5C0275D}"/>
              </a:ext>
            </a:extLst>
          </p:cNvPr>
          <p:cNvSpPr txBox="1"/>
          <p:nvPr/>
        </p:nvSpPr>
        <p:spPr>
          <a:xfrm>
            <a:off x="4560570" y="194310"/>
            <a:ext cx="744093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badi" panose="020B0604020104020204" pitchFamily="34" charset="0"/>
              </a:rPr>
              <a:t>BUSINESS UNDERSTANDING &amp; PREPARATION: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badi" panose="020B0604020104020204" pitchFamily="34" charset="0"/>
              </a:rPr>
              <a:t>OBJECTIVES: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Predict crash severity, roadway clearance times, and injury outcomes using environmental, temporal, and vehicle-related data to improve traffic safety, emergency response, and injury prevention strategies.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badi" panose="020B0604020104020204" pitchFamily="34" charset="0"/>
              </a:rPr>
              <a:t>BUSINESS GOALS: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Develop machine learning models for crash severity classification and clearance time prediction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Improve prioritization of emergency services using predictive insights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Reduce overall crash-related delays through early intervention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badi" panose="020B0604020104020204" pitchFamily="34" charset="0"/>
              </a:rPr>
              <a:t>SUCCESS CRITERIA: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Achieve at least 80% accuracy and a high ROC-AUC for severity classification.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Achieve R² &gt; 0.6 for clearance duration prediction.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Identify key real-time predictors to inform dispatch and control centers.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8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4097-28C2-420A-C657-0882087EAFF8}"/>
              </a:ext>
            </a:extLst>
          </p:cNvPr>
          <p:cNvSpPr txBox="1"/>
          <p:nvPr/>
        </p:nvSpPr>
        <p:spPr>
          <a:xfrm>
            <a:off x="111089" y="69572"/>
            <a:ext cx="636716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/>
                </a:solidFill>
                <a:effectLst/>
                <a:latin typeface="Abadi" panose="020B0604020104020204" pitchFamily="34" charset="0"/>
              </a:rPr>
              <a:t>DATA UNDERSTANDING:</a:t>
            </a:r>
          </a:p>
          <a:p>
            <a:endParaRPr lang="en-US" sz="2400" b="1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r>
              <a:rPr lang="en-US" sz="2400" b="1" i="0" dirty="0">
                <a:effectLst/>
                <a:latin typeface="Abadi" panose="020B0604020104020204" pitchFamily="34" charset="0"/>
              </a:rPr>
              <a:t>DATA SOURCES: </a:t>
            </a:r>
            <a:endParaRPr lang="en-US" sz="1600" b="1" i="0" dirty="0">
              <a:effectLst/>
              <a:latin typeface="Abadi" panose="020B0604020104020204" pitchFamily="34" charset="0"/>
            </a:endParaRPr>
          </a:p>
          <a:p>
            <a:r>
              <a:rPr lang="en-US" b="0" i="0" dirty="0">
                <a:effectLst/>
                <a:latin typeface="+mj-lt"/>
              </a:rPr>
              <a:t>C.R.I.S (Crash Records Information System) or (TxDOT CRIS)</a:t>
            </a:r>
          </a:p>
          <a:p>
            <a:r>
              <a:rPr lang="en-US" b="0" i="0" dirty="0">
                <a:effectLst/>
                <a:latin typeface="+mj-lt"/>
              </a:rPr>
              <a:t>We have 4 key data sets: Vehicle Data, Driver Data, We &amp; Crash Data. It has </a:t>
            </a:r>
            <a:r>
              <a:rPr lang="en-IN" dirty="0"/>
              <a:t>2.4M crash records.</a:t>
            </a:r>
          </a:p>
          <a:p>
            <a:endParaRPr lang="en-US" dirty="0"/>
          </a:p>
          <a:p>
            <a:r>
              <a:rPr lang="en-US" sz="2400" b="1" dirty="0">
                <a:latin typeface="Abadi" panose="020B0604020104020204" pitchFamily="34" charset="0"/>
              </a:rPr>
              <a:t>DATA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data - We don't have missing data, but have NA, No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Outliers - We do have a few Outliers, but after careful consideration, we felt they are not considered Outliers</a:t>
            </a:r>
          </a:p>
          <a:p>
            <a:endParaRPr lang="en-US" dirty="0"/>
          </a:p>
          <a:p>
            <a:r>
              <a:rPr lang="en-US" sz="2400" b="1" dirty="0">
                <a:latin typeface="Abadi" panose="020B0604020104020204" pitchFamily="34" charset="0"/>
              </a:rPr>
              <a:t>EXPLORATION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crashes occur under clear weather and during afternoon rush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damage severity and airbag deployment have a strong relationship with injury severity.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Hit-and-run crashes have significantly longer clearance durations.</a:t>
            </a:r>
            <a:endParaRPr lang="en-US" sz="1600" b="1" dirty="0">
              <a:latin typeface="Abadi" panose="020B0604020104020204" pitchFamily="34" charset="0"/>
            </a:endParaRPr>
          </a:p>
          <a:p>
            <a:endParaRPr lang="en-US" dirty="0"/>
          </a:p>
        </p:txBody>
      </p:sp>
      <p:pic>
        <p:nvPicPr>
          <p:cNvPr id="5" name="Photo 2" descr="A bar chart with different colored bars&#10;&#10;AI-generated content may be incorrect.">
            <a:extLst>
              <a:ext uri="{FF2B5EF4-FFF2-40B4-BE49-F238E27FC236}">
                <a16:creationId xmlns:a16="http://schemas.microsoft.com/office/drawing/2014/main" id="{D5EDCC73-D844-A9F0-CE17-A3E5E65F2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57" y="69572"/>
            <a:ext cx="5422835" cy="3264550"/>
          </a:xfrm>
          <a:prstGeom prst="rect">
            <a:avLst/>
          </a:prstGeom>
        </p:spPr>
      </p:pic>
      <p:pic>
        <p:nvPicPr>
          <p:cNvPr id="6" name="Photo 3" descr="A diagram of a graph&#10;&#10;AI-generated content may be incorrect.">
            <a:extLst>
              <a:ext uri="{FF2B5EF4-FFF2-40B4-BE49-F238E27FC236}">
                <a16:creationId xmlns:a16="http://schemas.microsoft.com/office/drawing/2014/main" id="{C6ABD587-8686-AFB9-FAED-73E44355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0" y="3429000"/>
            <a:ext cx="5896421" cy="33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top sign in front of a field&#10;&#10;AI-generated content may be incorrect.">
            <a:extLst>
              <a:ext uri="{FF2B5EF4-FFF2-40B4-BE49-F238E27FC236}">
                <a16:creationId xmlns:a16="http://schemas.microsoft.com/office/drawing/2014/main" id="{5768077F-71E7-DC0D-8F50-1DBDE54C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3346321" y="0"/>
            <a:ext cx="884263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B427F-C13D-6829-F060-B14C2EE2C624}"/>
              </a:ext>
            </a:extLst>
          </p:cNvPr>
          <p:cNvSpPr txBox="1"/>
          <p:nvPr/>
        </p:nvSpPr>
        <p:spPr>
          <a:xfrm>
            <a:off x="271305" y="70338"/>
            <a:ext cx="7566409" cy="6787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0" dirty="0">
                <a:solidFill>
                  <a:schemeClr val="accent4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MODELING AND EVALUATION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badi" panose="020B0604020104020204" pitchFamily="34" charset="0"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badi" panose="020B0604020104020204" pitchFamily="34" charset="0"/>
              </a:rPr>
              <a:t>MODELING TECHNIQUES: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Classification Models: Logistic Regression, Decision Tree Classifier, Random Forest Classifier, XGBoost Classifier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Regression Models: Linear Regression, Random Forest Regressor, XGBoost Regressor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badi" panose="020B0604020104020204" pitchFamily="34" charset="0"/>
              </a:rPr>
              <a:t>PERFORMANCE METRICS: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700" dirty="0"/>
              <a:t>Crash Severity Prediction (Classification Models)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XGBoost achieved 84.18% accuracy for crash severity prediction.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Macro-average ROC-AUC: 0.80, Precision: ~65%, Recall: ~</a:t>
            </a:r>
            <a:r>
              <a:rPr lang="en-US" sz="1700"/>
              <a:t>40%.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ROC-AUC</a:t>
            </a:r>
            <a:r>
              <a:rPr lang="en-US" sz="1700" dirty="0"/>
              <a:t>: 0.78 (Minor), 0.75 (Moderate), 0.87 (Severe injuries).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700" dirty="0"/>
              <a:t>Clearance Duration Prediction (Regression Models)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Random Forest Regressor achieved the best R² Score of 0.28</a:t>
            </a:r>
            <a:r>
              <a:rPr lang="en-US" sz="17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badi" panose="020B0604020104020204" pitchFamily="34" charset="0"/>
              </a:rPr>
              <a:t>EVALUATION INSIGHTS: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Airbag deployment and motorcycle crashes are strong predictors of injury severity.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Rollover and motorcycle impacts significantly increase crash severity.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Hit-and-run crashes and night-time accidents prolong roadway clearance times.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Rural and non-trafficway roads are linked to higher crash severity.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0172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 on fire at night&#10;&#10;AI-generated content may be incorrect.">
            <a:extLst>
              <a:ext uri="{FF2B5EF4-FFF2-40B4-BE49-F238E27FC236}">
                <a16:creationId xmlns:a16="http://schemas.microsoft.com/office/drawing/2014/main" id="{0CAE205A-414F-8CF5-01DC-16F4893FC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r="23295" b="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83238-170A-9EBF-834E-44CA7688BDC1}"/>
              </a:ext>
            </a:extLst>
          </p:cNvPr>
          <p:cNvSpPr txBox="1"/>
          <p:nvPr/>
        </p:nvSpPr>
        <p:spPr>
          <a:xfrm>
            <a:off x="6209882" y="150726"/>
            <a:ext cx="5499516" cy="621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badi" panose="020B0604020104020204" pitchFamily="34" charset="0"/>
              </a:rPr>
              <a:t>RECOMMENDATIONS: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Abadi" panose="020B0604020104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badi" panose="020B0604020104020204" pitchFamily="34" charset="0"/>
              </a:rPr>
              <a:t>ACTIONS BASED ON FINDINGS: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Prioritize emergency dispatch for crashes predicted as severe based on model outputs (especially involving rollovers or motorcycles).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Increase patrol and response readiness during night-time and high-risk road types (rural, non-trafficway).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Launch targeted public safety campaigns focusing on hit-and-run and night driving risks.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Monitor vehicle types and roadway categories that have historically led to delayed clearance times.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badi" panose="020B0604020104020204" pitchFamily="34" charset="0"/>
              </a:rPr>
              <a:t>OPERATIONAL INTEGRATION: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Integrate severity prediction models into traffic incident management systems for real-time severity flagging.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Support data-driven resource allocation for peak traffic periods and high-risk zones.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Periodically retrain models to incorporate new crash records and maintain predictive performance</a:t>
            </a:r>
          </a:p>
        </p:txBody>
      </p:sp>
    </p:spTree>
    <p:extLst>
      <p:ext uri="{BB962C8B-B14F-4D97-AF65-F5344CB8AC3E}">
        <p14:creationId xmlns:p14="http://schemas.microsoft.com/office/powerpoint/2010/main" val="200376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7487B-D37E-A62A-E2BF-21B089310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 on fire at night&#10;&#10;AI-generated content may be incorrect.">
            <a:extLst>
              <a:ext uri="{FF2B5EF4-FFF2-40B4-BE49-F238E27FC236}">
                <a16:creationId xmlns:a16="http://schemas.microsoft.com/office/drawing/2014/main" id="{B9C2911E-8BA1-B844-4B2E-EACEFBC6E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r="23295" b="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FC431-2244-81DD-3EC9-3146E4FE4C6B}"/>
              </a:ext>
            </a:extLst>
          </p:cNvPr>
          <p:cNvSpPr txBox="1"/>
          <p:nvPr/>
        </p:nvSpPr>
        <p:spPr>
          <a:xfrm>
            <a:off x="6209882" y="150726"/>
            <a:ext cx="5499516" cy="6216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badi" panose="020B0604020104020204" pitchFamily="34" charset="0"/>
              </a:rPr>
              <a:t>Real-World Use Case:</a:t>
            </a:r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  <a:latin typeface="Abadi" panose="020B0604020104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latin typeface="Abadi" panose="020B0604020104020204" pitchFamily="34" charset="0"/>
              </a:rPr>
              <a:t>Real-Time Severity Tagging System: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Embed the severity classification model into 911 call centers, telematics, or traffic dashboards to automatically tag crash records by predicted severity.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Benefits: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Instant alerting for high-severity incidents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Estimated clearance time for detour planning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Enables EMS prioritization and trauma center alerting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Basis for connected vehicle and smart city integration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34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group of traffic cones on a street&#10;&#10;AI-generated content may be incorrect.">
            <a:extLst>
              <a:ext uri="{FF2B5EF4-FFF2-40B4-BE49-F238E27FC236}">
                <a16:creationId xmlns:a16="http://schemas.microsoft.com/office/drawing/2014/main" id="{ECA63899-02F3-4FC0-9F46-C643E692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7" b="20067"/>
          <a:stretch/>
        </p:blipFill>
        <p:spPr>
          <a:xfrm>
            <a:off x="279381" y="439072"/>
            <a:ext cx="4777381" cy="338818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57" name="TextBox 9">
            <a:extLst>
              <a:ext uri="{FF2B5EF4-FFF2-40B4-BE49-F238E27FC236}">
                <a16:creationId xmlns:a16="http://schemas.microsoft.com/office/drawing/2014/main" id="{A6432BF3-E695-B29C-6C6D-421F98F12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751851"/>
              </p:ext>
            </p:extLst>
          </p:nvPr>
        </p:nvGraphicFramePr>
        <p:xfrm>
          <a:off x="5165124" y="568411"/>
          <a:ext cx="6487298" cy="6017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8713E3-F240-56CD-6FBF-895F3F6C0438}"/>
              </a:ext>
            </a:extLst>
          </p:cNvPr>
          <p:cNvSpPr/>
          <p:nvPr/>
        </p:nvSpPr>
        <p:spPr>
          <a:xfrm>
            <a:off x="279381" y="3955288"/>
            <a:ext cx="4695825" cy="6200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badi" panose="020B0604020104020204" pitchFamily="34" charset="0"/>
              </a:rPr>
              <a:t>FUTURE WORK: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01152-CAFC-869F-2BD1-7F0382A6499A}"/>
              </a:ext>
            </a:extLst>
          </p:cNvPr>
          <p:cNvSpPr txBox="1"/>
          <p:nvPr/>
        </p:nvSpPr>
        <p:spPr>
          <a:xfrm>
            <a:off x="295724" y="4609237"/>
            <a:ext cx="4594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real-time weather, traffic flow, and CCTV feeds for dynamic crash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classification labels to fine-grained severity </a:t>
            </a:r>
            <a:r>
              <a:rPr lang="en-US" dirty="0" err="1"/>
              <a:t>levelsExtend</a:t>
            </a:r>
            <a:r>
              <a:rPr lang="en-US" dirty="0"/>
              <a:t> to include post-clearance impact estimation (e.g., congestion recovery time)</a:t>
            </a:r>
          </a:p>
        </p:txBody>
      </p:sp>
    </p:spTree>
    <p:extLst>
      <p:ext uri="{BB962C8B-B14F-4D97-AF65-F5344CB8AC3E}">
        <p14:creationId xmlns:p14="http://schemas.microsoft.com/office/powerpoint/2010/main" val="255086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car crashed into a road&#10;&#10;AI-generated content may be incorrect.">
            <a:extLst>
              <a:ext uri="{FF2B5EF4-FFF2-40B4-BE49-F238E27FC236}">
                <a16:creationId xmlns:a16="http://schemas.microsoft.com/office/drawing/2014/main" id="{F665098F-35E2-DEB1-8B1C-B65A74BD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68" y="643467"/>
            <a:ext cx="419222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B686C-0826-BCB4-40EA-1057C3F34476}"/>
              </a:ext>
            </a:extLst>
          </p:cNvPr>
          <p:cNvSpPr txBox="1"/>
          <p:nvPr/>
        </p:nvSpPr>
        <p:spPr>
          <a:xfrm>
            <a:off x="504825" y="2171700"/>
            <a:ext cx="303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latin typeface="Abadi" panose="020B0604020104020204" pitchFamily="34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96540-570F-8694-92F8-7AB1C98500BA}"/>
              </a:ext>
            </a:extLst>
          </p:cNvPr>
          <p:cNvSpPr txBox="1"/>
          <p:nvPr/>
        </p:nvSpPr>
        <p:spPr>
          <a:xfrm>
            <a:off x="7871718" y="1993596"/>
            <a:ext cx="4058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latin typeface="Abadi" panose="020B0604020104020204" pitchFamily="34" charset="0"/>
              </a:rPr>
              <a:t>ANY QUESTIONS</a:t>
            </a:r>
          </a:p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latin typeface="Abadi" panose="020B06040201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165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746</Words>
  <Application>Microsoft Office PowerPoint</Application>
  <PresentationFormat>Widescreen</PresentationFormat>
  <Paragraphs>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Aptos</vt:lpstr>
      <vt:lpstr>Aptos Display</vt:lpstr>
      <vt:lpstr>Arial</vt:lpstr>
      <vt:lpstr>Calibri</vt:lpstr>
      <vt:lpstr>Office Theme</vt:lpstr>
      <vt:lpstr>“ANALYZING ROAD CRASHES AND FATALITIES IN TEXAS FOR BETTER ROAD SAFETY”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Shravani Sangam</dc:creator>
  <cp:lastModifiedBy>Pasupuleti, Bharadwaja</cp:lastModifiedBy>
  <cp:revision>18</cp:revision>
  <dcterms:created xsi:type="dcterms:W3CDTF">2025-04-21T14:37:06Z</dcterms:created>
  <dcterms:modified xsi:type="dcterms:W3CDTF">2025-05-20T18:47:33Z</dcterms:modified>
</cp:coreProperties>
</file>