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68" r:id="rId7"/>
    <p:sldId id="262" r:id="rId8"/>
    <p:sldId id="269" r:id="rId9"/>
    <p:sldId id="263" r:id="rId10"/>
    <p:sldId id="274" r:id="rId11"/>
    <p:sldId id="264" r:id="rId12"/>
    <p:sldId id="265" r:id="rId13"/>
    <p:sldId id="266" r:id="rId14"/>
    <p:sldId id="270" r:id="rId15"/>
    <p:sldId id="267"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50" autoAdjust="0"/>
  </p:normalViewPr>
  <p:slideViewPr>
    <p:cSldViewPr snapToGrid="0">
      <p:cViewPr varScale="1">
        <p:scale>
          <a:sx n="66" d="100"/>
          <a:sy n="66" d="100"/>
        </p:scale>
        <p:origin x="13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C895F-77C0-4337-87BC-6C167A58F0E7}"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7AB20-1F75-4564-8972-CA629ECCD52D}" type="slidenum">
              <a:rPr lang="en-IN" smtClean="0"/>
              <a:t>‹#›</a:t>
            </a:fld>
            <a:endParaRPr lang="en-IN"/>
          </a:p>
        </p:txBody>
      </p:sp>
    </p:spTree>
    <p:extLst>
      <p:ext uri="{BB962C8B-B14F-4D97-AF65-F5344CB8AC3E}">
        <p14:creationId xmlns:p14="http://schemas.microsoft.com/office/powerpoint/2010/main" val="259438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Today, I'm really excited to present the Movie Recommendations App; in this app, users are able to discover, view, and manage their </a:t>
            </a:r>
            <a:r>
              <a:rPr lang="en-US" dirty="0" err="1"/>
              <a:t>favourite</a:t>
            </a:r>
            <a:r>
              <a:rPr lang="en-US" dirty="0"/>
              <a:t> movies. This app actually uses modern technologies, such as the TMDB API and Firebase, to provide a rich experience for users. Now, through this presentation, I am going to take you through the app’s purpose, app features, technical aspects, and how it makes the lives of users much easier in movie discovery. I trust you will find this beneficial and inspiring; I look forward to the questions at the end.</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a:t>
            </a:fld>
            <a:endParaRPr lang="en-IN"/>
          </a:p>
        </p:txBody>
      </p:sp>
    </p:spTree>
    <p:extLst>
      <p:ext uri="{BB962C8B-B14F-4D97-AF65-F5344CB8AC3E}">
        <p14:creationId xmlns:p14="http://schemas.microsoft.com/office/powerpoint/2010/main" val="291054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login screen seamlessly logs users into the app and grants easy but safe access to all users. Firebase authentication makes this very secure and user-friendly. It makes things relatively easy for returning users to log in with outstanding clarity and efficiency. Most importantly, it sets up the entry point into some amazing user experience functionalities of the app. It works at developing intense user trust and satisfaction. The signup screen is used to create new accounts for the users and verify their email by sending emails to their inboxes; the forgot password screen is used to recover the accounts of the existing users.</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10</a:t>
            </a:fld>
            <a:endParaRPr lang="en-IN"/>
          </a:p>
        </p:txBody>
      </p:sp>
    </p:spTree>
    <p:extLst>
      <p:ext uri="{BB962C8B-B14F-4D97-AF65-F5344CB8AC3E}">
        <p14:creationId xmlns:p14="http://schemas.microsoft.com/office/powerpoint/2010/main" val="341944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app’s Home Screen, showcasing popular and trending movies. It is designed for easy navigation, with a clean layout and intuitive search functionality. Users can explore categories to find movies that match their preferences. By displaying real-time data fetched from the TMDB API, the Home Screen ensures that users always have access to the latest and most relevant content, making movie discovery both engaging and effortless. It also has an add-to-</a:t>
            </a:r>
            <a:r>
              <a:rPr lang="en-US" dirty="0" err="1"/>
              <a:t>favourite</a:t>
            </a:r>
            <a:r>
              <a:rPr lang="en-US" dirty="0"/>
              <a:t> and share options feature, which enhances the user experience.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11</a:t>
            </a:fld>
            <a:endParaRPr lang="en-IN"/>
          </a:p>
        </p:txBody>
      </p:sp>
    </p:spTree>
    <p:extLst>
      <p:ext uri="{BB962C8B-B14F-4D97-AF65-F5344CB8AC3E}">
        <p14:creationId xmlns:p14="http://schemas.microsoft.com/office/powerpoint/2010/main" val="122364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Movie Detail Screen provides detailed information about each film. It includes key details like the overview, cast, release date, ratings, and genres, helping users make informed choices. The screen also offers options to watch trailers, share movies, and save </a:t>
            </a:r>
            <a:r>
              <a:rPr lang="en-US" dirty="0" err="1"/>
              <a:t>favourites</a:t>
            </a:r>
            <a:r>
              <a:rPr lang="en-US" dirty="0"/>
              <a:t>. This comprehensive presentation of movie details enhances user engagement by making it easy to decide what to watch next, adding significant value to the app experience.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12</a:t>
            </a:fld>
            <a:endParaRPr lang="en-IN"/>
          </a:p>
        </p:txBody>
      </p:sp>
    </p:spTree>
    <p:extLst>
      <p:ext uri="{BB962C8B-B14F-4D97-AF65-F5344CB8AC3E}">
        <p14:creationId xmlns:p14="http://schemas.microsoft.com/office/powerpoint/2010/main" val="131728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Favorites Screen lets users manage their saved movies effortlessly. Built on Firebase’s Realtime Database, it provides a secure and flexible way to store and access </a:t>
            </a:r>
            <a:r>
              <a:rPr lang="en-US" dirty="0" err="1"/>
              <a:t>favourite</a:t>
            </a:r>
            <a:r>
              <a:rPr lang="en-US" dirty="0"/>
              <a:t> movies. Users can revisit their </a:t>
            </a:r>
            <a:r>
              <a:rPr lang="en-US" dirty="0" err="1"/>
              <a:t>favourite</a:t>
            </a:r>
            <a:r>
              <a:rPr lang="en-US" dirty="0"/>
              <a:t> list anytime, which gives a </a:t>
            </a:r>
            <a:r>
              <a:rPr lang="en-US" dirty="0" err="1"/>
              <a:t>personalised</a:t>
            </a:r>
            <a:r>
              <a:rPr lang="en-US" dirty="0"/>
              <a:t> experience. The screen’s clean and organized design simplifies navigation, making it a key feature for enhancing user satisfaction and app loyalty.</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13</a:t>
            </a:fld>
            <a:endParaRPr lang="en-IN"/>
          </a:p>
        </p:txBody>
      </p:sp>
    </p:spTree>
    <p:extLst>
      <p:ext uri="{BB962C8B-B14F-4D97-AF65-F5344CB8AC3E}">
        <p14:creationId xmlns:p14="http://schemas.microsoft.com/office/powerpoint/2010/main" val="2114837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a:t>
            </a:r>
            <a:r>
              <a:rPr lang="en-US" dirty="0" err="1"/>
              <a:t>removeFavorite</a:t>
            </a:r>
            <a:r>
              <a:rPr lang="en-US" dirty="0"/>
              <a:t>, handles the removal of a movie from the user's list of </a:t>
            </a:r>
            <a:r>
              <a:rPr lang="en-US" dirty="0" err="1"/>
              <a:t>favourites</a:t>
            </a:r>
            <a:r>
              <a:rPr lang="en-US" dirty="0"/>
              <a:t> in the Firebase Fire store. It first retrieves the current user's ID using Firebase Authentication. If the user is logged in, the function accesses the </a:t>
            </a:r>
            <a:r>
              <a:rPr lang="en-US" dirty="0" err="1"/>
              <a:t>favourites</a:t>
            </a:r>
            <a:r>
              <a:rPr lang="en-US" dirty="0"/>
              <a:t> collection under the user's document and deletes the specific movie by its movie ID. Success and failure callbacks are implemented to provide user feedback via toast messages, ensuring clear communication. If the user isn’t logged in, it displays a prompt to log in. This function highlights secure and user-friendly ways to manage data, enhancing the app’s personalized experience.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14</a:t>
            </a:fld>
            <a:endParaRPr lang="en-IN"/>
          </a:p>
        </p:txBody>
      </p:sp>
    </p:spTree>
    <p:extLst>
      <p:ext uri="{BB962C8B-B14F-4D97-AF65-F5344CB8AC3E}">
        <p14:creationId xmlns:p14="http://schemas.microsoft.com/office/powerpoint/2010/main" val="423910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WebView Screen opens the trailer from the application. It makes YouTube links directly into the screen, providing seamless multimedia experience. Instant access to movie previews draws users in because the app serves as a gateway to everything movie-related. This is an example of combining convenience with functionality to enhance the user experience.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15</a:t>
            </a:fld>
            <a:endParaRPr lang="en-IN"/>
          </a:p>
        </p:txBody>
      </p:sp>
    </p:spTree>
    <p:extLst>
      <p:ext uri="{BB962C8B-B14F-4D97-AF65-F5344CB8AC3E}">
        <p14:creationId xmlns:p14="http://schemas.microsoft.com/office/powerpoint/2010/main" val="403433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WebView Screen function built using Jetpack Compose to display YouTube search results based on a query. The function takes a search query, dynamically builds a YouTube search URL, and loads it in a WebView. To ensure a smooth browsing experience, we enable JavaScript and DOM storage in the WebView settings. The WebView Client are set for handling web interactions and managing page loads. This code showcases how we integrate multimedia content seamlessly into our app, allowing users to view trailers or related videos directly without leaving the application. It's efficient and user-friendly.</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16</a:t>
            </a:fld>
            <a:endParaRPr lang="en-IN"/>
          </a:p>
        </p:txBody>
      </p:sp>
    </p:spTree>
    <p:extLst>
      <p:ext uri="{BB962C8B-B14F-4D97-AF65-F5344CB8AC3E}">
        <p14:creationId xmlns:p14="http://schemas.microsoft.com/office/powerpoint/2010/main" val="128064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Movie Recommendation App is designed primarily for movie lovers who enjoy finding, watching, and organizing the films they love efficiently. With features like custom recommendations, trailers, and additional features on the movie page, the app really lets the user explore movies interactively and enjoyably. The modern design creates a user interface that is intuitive enough so that users, irrespective of age, are able to go about enjoying its features. The app incorporates powerful technologies such as TMDB API and Firebase. This makes the app innovative, reliable, and secure with its services. Let’s go ahead and see how this app simplifies and enhances the movie experience.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2</a:t>
            </a:fld>
            <a:endParaRPr lang="en-IN"/>
          </a:p>
        </p:txBody>
      </p:sp>
    </p:spTree>
    <p:extLst>
      <p:ext uri="{BB962C8B-B14F-4D97-AF65-F5344CB8AC3E}">
        <p14:creationId xmlns:p14="http://schemas.microsoft.com/office/powerpoint/2010/main" val="395057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application contains multiple features that improve overall usability. Account sign-in and sign-up facilities using Firebase provide a secure and premium way to access accounts. Movie discovery features depend on the TMDB API and allow users to discover trending and popular movies within reach. The users may save and manage their favorite films via the Favorites Management system. With in-depth movie info, as well as its trailer replayed on the app, thus, providing a wholesome exploration of the movies. These all function together seamlessly provide an experience that is personal, fun, and quite without hassles for users.</a:t>
            </a:r>
          </a:p>
        </p:txBody>
      </p:sp>
      <p:sp>
        <p:nvSpPr>
          <p:cNvPr id="4" name="Slide Number Placeholder 3"/>
          <p:cNvSpPr>
            <a:spLocks noGrp="1"/>
          </p:cNvSpPr>
          <p:nvPr>
            <p:ph type="sldNum" sz="quarter" idx="5"/>
          </p:nvPr>
        </p:nvSpPr>
        <p:spPr/>
        <p:txBody>
          <a:bodyPr/>
          <a:lstStyle/>
          <a:p>
            <a:fld id="{CB47AB20-1F75-4564-8972-CA629ECCD52D}" type="slidenum">
              <a:rPr lang="en-IN" smtClean="0"/>
              <a:t>3</a:t>
            </a:fld>
            <a:endParaRPr lang="en-IN"/>
          </a:p>
        </p:txBody>
      </p:sp>
    </p:spTree>
    <p:extLst>
      <p:ext uri="{BB962C8B-B14F-4D97-AF65-F5344CB8AC3E}">
        <p14:creationId xmlns:p14="http://schemas.microsoft.com/office/powerpoint/2010/main" val="407174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is built on a robust and modern tech stack to ensure optimal performance and user satisfaction. Kotlin, with its efficiency and Android compatibility, powers the app’s development. Jetpack Compose enhances the UI, making it visually appealing and responsive. Firebase handles backend processes, offering secure authentication and data storage. The TMDB API brings a wealth of movie data, enriching the user experience. Additionally, WebView is used for seamless trailer playback. Each technology has been carefully chosen to deliver reliability, scalability, and an exceptional user experience.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4</a:t>
            </a:fld>
            <a:endParaRPr lang="en-IN"/>
          </a:p>
        </p:txBody>
      </p:sp>
    </p:spTree>
    <p:extLst>
      <p:ext uri="{BB962C8B-B14F-4D97-AF65-F5344CB8AC3E}">
        <p14:creationId xmlns:p14="http://schemas.microsoft.com/office/powerpoint/2010/main" val="308700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has been a major element of the application. It provides a comprehensive database that consists of thousands of films and television shows, dynamic lists such as trending movies, upcoming movies, etc., as well as in-depth information about a movie, including posters, genres, and synopses, among other things. The Retrofit libraries of HTTP enable us to connect this API efficiently with a powerful network call and be able to have good data servicing. The connection enables users to experience content and much more according to their preferences. TMDB makes this possible.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5</a:t>
            </a:fld>
            <a:endParaRPr lang="en-IN"/>
          </a:p>
        </p:txBody>
      </p:sp>
    </p:spTree>
    <p:extLst>
      <p:ext uri="{BB962C8B-B14F-4D97-AF65-F5344CB8AC3E}">
        <p14:creationId xmlns:p14="http://schemas.microsoft.com/office/powerpoint/2010/main" val="324211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demonstrates the seamless integration of the TMDB API using Retrofit. It fetches movie data like popular and trending lists, processes the responses, and displays them on the UI. The implementation ensures efficient network calls and adheres to best practices for maintainable and scalable code. This approach guarantees that users always access accurate and up-to-date movie information effortlessly, showcasing the app’s technical sophistication.</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6</a:t>
            </a:fld>
            <a:endParaRPr lang="en-IN"/>
          </a:p>
        </p:txBody>
      </p:sp>
    </p:spTree>
    <p:extLst>
      <p:ext uri="{BB962C8B-B14F-4D97-AF65-F5344CB8AC3E}">
        <p14:creationId xmlns:p14="http://schemas.microsoft.com/office/powerpoint/2010/main" val="195972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Firebase plays a crucial role in the app’s functionality. It provides secure authentication features, including login, signup, and password recovery, ensuring a smooth and reliable user experience. Its Real-Time Database allows users to save and access their </a:t>
            </a:r>
            <a:r>
              <a:rPr lang="en-US" dirty="0" err="1"/>
              <a:t>favourite</a:t>
            </a:r>
            <a:r>
              <a:rPr lang="en-US" dirty="0"/>
              <a:t> movies seamlessly from any device. Firebase is also highly scalable, making it suitable for handling large user bases as the app grows. By integrating Firebase, we ensure that user data is managed safely and efficiently and confidence in users while providing a seamless and engaging app experience.</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7</a:t>
            </a:fld>
            <a:endParaRPr lang="en-IN"/>
          </a:p>
        </p:txBody>
      </p:sp>
    </p:spTree>
    <p:extLst>
      <p:ext uri="{BB962C8B-B14F-4D97-AF65-F5344CB8AC3E}">
        <p14:creationId xmlns:p14="http://schemas.microsoft.com/office/powerpoint/2010/main" val="1727750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code illustrates Firebase’s integration for user authentication and data storage. It includes functions for secure login, signup, and real-time data management. The implementation prioritizes security and reliability, ensuring user trust while maintaining high performance. By using Firebase, we’ve simplified complex backend processes, allowing the app to scale effortlessly as user demand increases.</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8</a:t>
            </a:fld>
            <a:endParaRPr lang="en-IN"/>
          </a:p>
        </p:txBody>
      </p:sp>
    </p:spTree>
    <p:extLst>
      <p:ext uri="{BB962C8B-B14F-4D97-AF65-F5344CB8AC3E}">
        <p14:creationId xmlns:p14="http://schemas.microsoft.com/office/powerpoint/2010/main" val="39362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app’s interface has been designed for simplicity and functionality. The Login and Signup screens ensure secure access, while the Forgot Password screen provides an easy way to recover accounts. The Home screen highlights trending and popular movies for quick discovery. Detailed movie information, including ratings and reviews, is available on the Movie Detail screen. The Favorites screen helps users manage their </a:t>
            </a:r>
            <a:r>
              <a:rPr lang="en-US" dirty="0" err="1"/>
              <a:t>favourite</a:t>
            </a:r>
            <a:r>
              <a:rPr lang="en-US" dirty="0"/>
              <a:t> titles, while the WebView screen allows trailer playback directly within the app. Each screen is created to ensure an intuitive and enjoyable user journey.</a:t>
            </a:r>
            <a:endParaRPr lang="en-IN" dirty="0"/>
          </a:p>
        </p:txBody>
      </p:sp>
      <p:sp>
        <p:nvSpPr>
          <p:cNvPr id="4" name="Slide Number Placeholder 3"/>
          <p:cNvSpPr>
            <a:spLocks noGrp="1"/>
          </p:cNvSpPr>
          <p:nvPr>
            <p:ph type="sldNum" sz="quarter" idx="5"/>
          </p:nvPr>
        </p:nvSpPr>
        <p:spPr/>
        <p:txBody>
          <a:bodyPr/>
          <a:lstStyle/>
          <a:p>
            <a:fld id="{CB47AB20-1F75-4564-8972-CA629ECCD52D}" type="slidenum">
              <a:rPr lang="en-IN" smtClean="0"/>
              <a:t>9</a:t>
            </a:fld>
            <a:endParaRPr lang="en-IN"/>
          </a:p>
        </p:txBody>
      </p:sp>
    </p:spTree>
    <p:extLst>
      <p:ext uri="{BB962C8B-B14F-4D97-AF65-F5344CB8AC3E}">
        <p14:creationId xmlns:p14="http://schemas.microsoft.com/office/powerpoint/2010/main" val="336066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82D8-B2DD-CC40-B6E8-D7F469E57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E0DEAD-3C2F-77BC-DA1B-077C189D3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27DF34-1CB1-C289-F37E-21304CDFB434}"/>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5" name="Footer Placeholder 4">
            <a:extLst>
              <a:ext uri="{FF2B5EF4-FFF2-40B4-BE49-F238E27FC236}">
                <a16:creationId xmlns:a16="http://schemas.microsoft.com/office/drawing/2014/main" id="{E271059F-C2B2-83B0-7CA7-D74129B1D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E1CB3-9060-E7E2-AA07-D91A4B8F1F04}"/>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106631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4514-26C0-989C-0E4F-034B60C00A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EF72E5-DD76-F44D-DA00-3771CE412B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381C1-5CDA-6694-3E7D-D26C01D38D11}"/>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5" name="Footer Placeholder 4">
            <a:extLst>
              <a:ext uri="{FF2B5EF4-FFF2-40B4-BE49-F238E27FC236}">
                <a16:creationId xmlns:a16="http://schemas.microsoft.com/office/drawing/2014/main" id="{6CB93CBB-6F68-E82B-F90D-3DBB9560A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30693A-F691-B473-A81B-33E4EEA9CA69}"/>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212231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5AFD0-6B04-3247-BA23-71C65BC471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9D4F37-C79E-4309-14CD-069920F56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23193-49AA-C8FB-8011-3B5B1D769A4F}"/>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5" name="Footer Placeholder 4">
            <a:extLst>
              <a:ext uri="{FF2B5EF4-FFF2-40B4-BE49-F238E27FC236}">
                <a16:creationId xmlns:a16="http://schemas.microsoft.com/office/drawing/2014/main" id="{97C672A8-F563-8C51-1F69-1EDD2AD62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1E2B9-E11A-4381-9047-5FA8515069CB}"/>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255589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EC07-51E7-9169-B624-30CBDAF240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196A97-C960-62B3-32BB-873A19FED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102BE-9A7D-DAC2-2FF3-5333591DF8D1}"/>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5" name="Footer Placeholder 4">
            <a:extLst>
              <a:ext uri="{FF2B5EF4-FFF2-40B4-BE49-F238E27FC236}">
                <a16:creationId xmlns:a16="http://schemas.microsoft.com/office/drawing/2014/main" id="{B7EB6579-53AA-197A-B03D-3E62A18FAA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A1A33-6900-C50E-5A37-A29235DAAD04}"/>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37020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91C1-660E-0D9D-02BB-B860B66EF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D1A13A-CC8D-EFC7-FB13-086037FED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48556-60C8-73C2-2D24-2EEE21F722BC}"/>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5" name="Footer Placeholder 4">
            <a:extLst>
              <a:ext uri="{FF2B5EF4-FFF2-40B4-BE49-F238E27FC236}">
                <a16:creationId xmlns:a16="http://schemas.microsoft.com/office/drawing/2014/main" id="{E03893F4-C7BD-F167-840F-7C3CE4115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CB704-F0A7-24F0-B137-4985F7084B60}"/>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58938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FBEA-7648-4C7A-AFDA-CD034F46A5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9D581-4C40-0F68-4692-07B223148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387E32-A0AF-2271-1802-94990A166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EA5F69-37A5-6054-D393-6467B70DF551}"/>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6" name="Footer Placeholder 5">
            <a:extLst>
              <a:ext uri="{FF2B5EF4-FFF2-40B4-BE49-F238E27FC236}">
                <a16:creationId xmlns:a16="http://schemas.microsoft.com/office/drawing/2014/main" id="{80DB447B-45E9-912F-0AFA-27FE5CD6C7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7EDF08-2AD7-659E-3E60-7DF77798DE3D}"/>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293304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A1B5-32CB-9AF0-68C0-F0F8091159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3AE699-E657-2BBF-7F28-7B916D68E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C79206-CD2B-B56F-DE47-0652C4B06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3C61EA-FAFE-510B-8971-F358107FE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29D255-AA37-A654-A9C7-690F82DB6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6C7932-8665-9EB7-EC1B-701CBD444BE2}"/>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8" name="Footer Placeholder 7">
            <a:extLst>
              <a:ext uri="{FF2B5EF4-FFF2-40B4-BE49-F238E27FC236}">
                <a16:creationId xmlns:a16="http://schemas.microsoft.com/office/drawing/2014/main" id="{DA077E49-C5AE-0BDD-155D-73BCD49434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2BDF68-B6F7-1515-9D4A-2C448F31ABE8}"/>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391024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C839-2F1E-6E92-69C3-B1FD836FC5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06937C-0E61-F455-BA9C-8C8FA3526CCB}"/>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4" name="Footer Placeholder 3">
            <a:extLst>
              <a:ext uri="{FF2B5EF4-FFF2-40B4-BE49-F238E27FC236}">
                <a16:creationId xmlns:a16="http://schemas.microsoft.com/office/drawing/2014/main" id="{811F723C-1F4E-152E-90B7-77A8EB7147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905DCA-4A63-10AE-CBF2-6CE9E978DB02}"/>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183967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38BE9-1969-52FF-7AA6-19725E6ECB19}"/>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3" name="Footer Placeholder 2">
            <a:extLst>
              <a:ext uri="{FF2B5EF4-FFF2-40B4-BE49-F238E27FC236}">
                <a16:creationId xmlns:a16="http://schemas.microsoft.com/office/drawing/2014/main" id="{AFAD7D8D-13BA-E4D3-0D1B-9A2DE6537B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8BF330-46CF-FAE2-B050-F7B039E52350}"/>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291896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236B-29E4-012A-8E9A-ACA4F7600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5CEC38-259C-992B-6CA9-C59749198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324EC7-A54C-1839-D3A8-67DD98EC3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37B0E-D8B4-51F4-E30C-5B24444FED9C}"/>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6" name="Footer Placeholder 5">
            <a:extLst>
              <a:ext uri="{FF2B5EF4-FFF2-40B4-BE49-F238E27FC236}">
                <a16:creationId xmlns:a16="http://schemas.microsoft.com/office/drawing/2014/main" id="{7E2207A0-CEDE-6836-7FC6-A332676AA1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DD1DE-94B8-32D8-9843-01A0F0F51E7D}"/>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118109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94C7-0790-5D1A-552F-BE05EED2F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B5F7F5-F1EB-0917-992A-3778AB45A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49C826-6739-38E2-17AE-074F1CB3F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3C1DD-FD6B-0C79-B115-6378DAE1C665}"/>
              </a:ext>
            </a:extLst>
          </p:cNvPr>
          <p:cNvSpPr>
            <a:spLocks noGrp="1"/>
          </p:cNvSpPr>
          <p:nvPr>
            <p:ph type="dt" sz="half" idx="10"/>
          </p:nvPr>
        </p:nvSpPr>
        <p:spPr/>
        <p:txBody>
          <a:bodyPr/>
          <a:lstStyle/>
          <a:p>
            <a:fld id="{2508A293-79E1-4729-A82F-7562349EA777}" type="datetimeFigureOut">
              <a:rPr lang="en-IN" smtClean="0"/>
              <a:t>26-12-2024</a:t>
            </a:fld>
            <a:endParaRPr lang="en-IN"/>
          </a:p>
        </p:txBody>
      </p:sp>
      <p:sp>
        <p:nvSpPr>
          <p:cNvPr id="6" name="Footer Placeholder 5">
            <a:extLst>
              <a:ext uri="{FF2B5EF4-FFF2-40B4-BE49-F238E27FC236}">
                <a16:creationId xmlns:a16="http://schemas.microsoft.com/office/drawing/2014/main" id="{9DCCC3D4-C1DD-CC14-0F35-0BB114492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7053D0-8583-622C-AD94-355314D9E54A}"/>
              </a:ext>
            </a:extLst>
          </p:cNvPr>
          <p:cNvSpPr>
            <a:spLocks noGrp="1"/>
          </p:cNvSpPr>
          <p:nvPr>
            <p:ph type="sldNum" sz="quarter" idx="12"/>
          </p:nvPr>
        </p:nvSpPr>
        <p:spPr/>
        <p:txBody>
          <a:bodyPr/>
          <a:lstStyle/>
          <a:p>
            <a:fld id="{CE31927D-919D-433D-8B16-412E409212B6}" type="slidenum">
              <a:rPr lang="en-IN" smtClean="0"/>
              <a:t>‹#›</a:t>
            </a:fld>
            <a:endParaRPr lang="en-IN"/>
          </a:p>
        </p:txBody>
      </p:sp>
    </p:spTree>
    <p:extLst>
      <p:ext uri="{BB962C8B-B14F-4D97-AF65-F5344CB8AC3E}">
        <p14:creationId xmlns:p14="http://schemas.microsoft.com/office/powerpoint/2010/main" val="327873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AE378-95A1-4ED7-0BF4-DE651F3F3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AB463C-35CE-8052-B4E6-B22D60E2B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3AB82-CA41-B18F-782C-C8326F549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8A293-79E1-4729-A82F-7562349EA777}" type="datetimeFigureOut">
              <a:rPr lang="en-IN" smtClean="0"/>
              <a:t>26-12-2024</a:t>
            </a:fld>
            <a:endParaRPr lang="en-IN"/>
          </a:p>
        </p:txBody>
      </p:sp>
      <p:sp>
        <p:nvSpPr>
          <p:cNvPr id="5" name="Footer Placeholder 4">
            <a:extLst>
              <a:ext uri="{FF2B5EF4-FFF2-40B4-BE49-F238E27FC236}">
                <a16:creationId xmlns:a16="http://schemas.microsoft.com/office/drawing/2014/main" id="{ACBC87C6-AD10-FF6F-F58F-4436E4975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5C155F-72B2-56BA-0EF3-B1049337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1927D-919D-433D-8B16-412E409212B6}" type="slidenum">
              <a:rPr lang="en-IN" smtClean="0"/>
              <a:t>‹#›</a:t>
            </a:fld>
            <a:endParaRPr lang="en-IN"/>
          </a:p>
        </p:txBody>
      </p:sp>
    </p:spTree>
    <p:extLst>
      <p:ext uri="{BB962C8B-B14F-4D97-AF65-F5344CB8AC3E}">
        <p14:creationId xmlns:p14="http://schemas.microsoft.com/office/powerpoint/2010/main" val="274911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1D69E0-438D-FCF6-5E26-01820EE2C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A5993DE1-7AEF-4680-4DAD-195347CD5539}"/>
              </a:ext>
            </a:extLst>
          </p:cNvPr>
          <p:cNvSpPr txBox="1"/>
          <p:nvPr/>
        </p:nvSpPr>
        <p:spPr>
          <a:xfrm>
            <a:off x="3048786" y="1614805"/>
            <a:ext cx="6094428" cy="1446550"/>
          </a:xfrm>
          <a:prstGeom prst="rect">
            <a:avLst/>
          </a:prstGeom>
          <a:noFill/>
        </p:spPr>
        <p:txBody>
          <a:bodyPr wrap="square">
            <a:spAutoFit/>
          </a:bodyPr>
          <a:lstStyle/>
          <a:p>
            <a:pPr algn="ctr"/>
            <a:r>
              <a:rPr lang="en-IN" sz="4400" dirty="0">
                <a:latin typeface="IBM Plex Sans" panose="020B0503050203000203" pitchFamily="34" charset="0"/>
                <a:cs typeface="Times New Roman" panose="02020603050405020304" pitchFamily="18" charset="0"/>
              </a:rPr>
              <a:t>Movie Recommendation App</a:t>
            </a:r>
          </a:p>
        </p:txBody>
      </p:sp>
      <p:sp>
        <p:nvSpPr>
          <p:cNvPr id="15" name="TextBox 14">
            <a:extLst>
              <a:ext uri="{FF2B5EF4-FFF2-40B4-BE49-F238E27FC236}">
                <a16:creationId xmlns:a16="http://schemas.microsoft.com/office/drawing/2014/main" id="{DCF51DE7-F324-8111-460D-F5D93E8B4473}"/>
              </a:ext>
            </a:extLst>
          </p:cNvPr>
          <p:cNvSpPr txBox="1"/>
          <p:nvPr/>
        </p:nvSpPr>
        <p:spPr>
          <a:xfrm>
            <a:off x="3011079" y="3334981"/>
            <a:ext cx="6169842" cy="1200329"/>
          </a:xfrm>
          <a:prstGeom prst="rect">
            <a:avLst/>
          </a:prstGeom>
          <a:noFill/>
        </p:spPr>
        <p:txBody>
          <a:bodyPr wrap="square">
            <a:spAutoFit/>
          </a:bodyPr>
          <a:lstStyle/>
          <a:p>
            <a:pPr algn="ctr"/>
            <a:r>
              <a:rPr lang="en-US" dirty="0">
                <a:latin typeface="IBM Plex Sans" panose="020B0503050203000203" pitchFamily="34" charset="0"/>
                <a:cs typeface="Times New Roman" panose="02020603050405020304" pitchFamily="18" charset="0"/>
              </a:rPr>
              <a:t>Movie Recommendation App that makes it easy for users to find movies, watch trailers, and get detailed information about their </a:t>
            </a:r>
            <a:r>
              <a:rPr lang="en-US" dirty="0" err="1">
                <a:latin typeface="IBM Plex Sans" panose="020B0503050203000203" pitchFamily="34" charset="0"/>
                <a:cs typeface="Times New Roman" panose="02020603050405020304" pitchFamily="18" charset="0"/>
              </a:rPr>
              <a:t>favourite</a:t>
            </a:r>
            <a:r>
              <a:rPr lang="en-US" dirty="0">
                <a:latin typeface="IBM Plex Sans" panose="020B0503050203000203" pitchFamily="34" charset="0"/>
                <a:cs typeface="Times New Roman" panose="02020603050405020304" pitchFamily="18" charset="0"/>
              </a:rPr>
              <a:t> films, all with the help of modern technology.</a:t>
            </a:r>
            <a:endParaRPr lang="en-IN" dirty="0">
              <a:latin typeface="IBM Plex Sans" panose="020B0503050203000203" pitchFamily="34" charset="0"/>
              <a:cs typeface="Times New Roman" panose="02020603050405020304" pitchFamily="18" charset="0"/>
            </a:endParaRPr>
          </a:p>
        </p:txBody>
      </p:sp>
    </p:spTree>
    <p:extLst>
      <p:ext uri="{BB962C8B-B14F-4D97-AF65-F5344CB8AC3E}">
        <p14:creationId xmlns:p14="http://schemas.microsoft.com/office/powerpoint/2010/main" val="78327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9D9293-B8D1-DFEA-8CA9-AE7EED23B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F7914899-AD78-9B0B-FBB9-51B6E615610A}"/>
              </a:ext>
            </a:extLst>
          </p:cNvPr>
          <p:cNvPicPr>
            <a:picLocks noChangeAspect="1"/>
          </p:cNvPicPr>
          <p:nvPr/>
        </p:nvPicPr>
        <p:blipFill>
          <a:blip r:embed="rId4"/>
          <a:stretch>
            <a:fillRect/>
          </a:stretch>
        </p:blipFill>
        <p:spPr>
          <a:xfrm>
            <a:off x="4494431" y="0"/>
            <a:ext cx="320313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8B247D7B-54D3-2955-7F90-A6CC0ED56AC5}"/>
              </a:ext>
            </a:extLst>
          </p:cNvPr>
          <p:cNvPicPr>
            <a:picLocks noChangeAspect="1"/>
          </p:cNvPicPr>
          <p:nvPr/>
        </p:nvPicPr>
        <p:blipFill>
          <a:blip r:embed="rId5"/>
          <a:stretch>
            <a:fillRect/>
          </a:stretch>
        </p:blipFill>
        <p:spPr>
          <a:xfrm>
            <a:off x="883130" y="0"/>
            <a:ext cx="320313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30DAFB0C-A956-A75F-8699-2FB60A5D17CF}"/>
              </a:ext>
            </a:extLst>
          </p:cNvPr>
          <p:cNvPicPr>
            <a:picLocks noChangeAspect="1"/>
          </p:cNvPicPr>
          <p:nvPr/>
        </p:nvPicPr>
        <p:blipFill>
          <a:blip r:embed="rId6"/>
          <a:stretch>
            <a:fillRect/>
          </a:stretch>
        </p:blipFill>
        <p:spPr>
          <a:xfrm>
            <a:off x="8105732" y="0"/>
            <a:ext cx="3248526"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154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DB43-5A28-DFDF-CA95-F0F3825A6A5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9819E51-B6E7-9C5D-2DFA-2FCE60091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0D79523D-DAA0-0B6A-21E3-47FC45919BFE}"/>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Home Screen Features</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B0E99BE5-F843-7641-7F8F-EDA1383075FD}"/>
              </a:ext>
            </a:extLst>
          </p:cNvPr>
          <p:cNvSpPr txBox="1"/>
          <p:nvPr/>
        </p:nvSpPr>
        <p:spPr>
          <a:xfrm>
            <a:off x="444631" y="902865"/>
            <a:ext cx="8020639"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Explore the essential functionalities that enhance user interaction.</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A28E56F-1FFE-E3E2-EDE6-9AFB44DB68A2}"/>
              </a:ext>
            </a:extLst>
          </p:cNvPr>
          <p:cNvPicPr>
            <a:picLocks noChangeAspect="1"/>
          </p:cNvPicPr>
          <p:nvPr/>
        </p:nvPicPr>
        <p:blipFill>
          <a:blip r:embed="rId4"/>
          <a:stretch>
            <a:fillRect/>
          </a:stretch>
        </p:blipFill>
        <p:spPr>
          <a:xfrm>
            <a:off x="8239027" y="480767"/>
            <a:ext cx="3243493" cy="6141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87EA25FC-D440-A72F-60BE-4FD202518CF2}"/>
              </a:ext>
            </a:extLst>
          </p:cNvPr>
          <p:cNvSpPr txBox="1"/>
          <p:nvPr/>
        </p:nvSpPr>
        <p:spPr>
          <a:xfrm>
            <a:off x="1005919" y="2202040"/>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Displays lists of popular and trending movies</a:t>
            </a:r>
            <a:endParaRPr lang="en-IN" dirty="0">
              <a:latin typeface="IBM Plex Sans" panose="020B0503050203000203" pitchFamily="34" charset="0"/>
            </a:endParaRPr>
          </a:p>
        </p:txBody>
      </p:sp>
      <p:sp>
        <p:nvSpPr>
          <p:cNvPr id="13" name="TextBox 12">
            <a:extLst>
              <a:ext uri="{FF2B5EF4-FFF2-40B4-BE49-F238E27FC236}">
                <a16:creationId xmlns:a16="http://schemas.microsoft.com/office/drawing/2014/main" id="{075FD60C-3569-88B0-F830-77BCB3499443}"/>
              </a:ext>
            </a:extLst>
          </p:cNvPr>
          <p:cNvSpPr txBox="1"/>
          <p:nvPr/>
        </p:nvSpPr>
        <p:spPr>
          <a:xfrm>
            <a:off x="1005919" y="3549558"/>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Search functionality for finding specific movies</a:t>
            </a:r>
            <a:endParaRPr lang="en-IN" dirty="0">
              <a:latin typeface="IBM Plex Sans" panose="020B0503050203000203" pitchFamily="34" charset="0"/>
            </a:endParaRPr>
          </a:p>
        </p:txBody>
      </p:sp>
      <p:sp>
        <p:nvSpPr>
          <p:cNvPr id="17" name="TextBox 16">
            <a:extLst>
              <a:ext uri="{FF2B5EF4-FFF2-40B4-BE49-F238E27FC236}">
                <a16:creationId xmlns:a16="http://schemas.microsoft.com/office/drawing/2014/main" id="{54AE6F51-E2A1-0FE5-FD7D-810081521408}"/>
              </a:ext>
            </a:extLst>
          </p:cNvPr>
          <p:cNvSpPr txBox="1"/>
          <p:nvPr/>
        </p:nvSpPr>
        <p:spPr>
          <a:xfrm>
            <a:off x="1005919" y="4894930"/>
            <a:ext cx="6671820" cy="646331"/>
          </a:xfrm>
          <a:prstGeom prst="rect">
            <a:avLst/>
          </a:prstGeom>
          <a:noFill/>
        </p:spPr>
        <p:txBody>
          <a:bodyPr wrap="square">
            <a:spAutoFit/>
          </a:bodyPr>
          <a:lstStyle/>
          <a:p>
            <a:r>
              <a:rPr lang="en-US" b="1" cap="all" dirty="0">
                <a:solidFill>
                  <a:srgbClr val="000002"/>
                </a:solidFill>
                <a:latin typeface="IBM Plex Sans" panose="020B0503050203000203" pitchFamily="34" charset="0"/>
              </a:rPr>
              <a:t>Category Section to find movies according to categories</a:t>
            </a:r>
            <a:endParaRPr lang="en-IN" dirty="0">
              <a:latin typeface="IBM Plex Sans" panose="020B0503050203000203" pitchFamily="34" charset="0"/>
            </a:endParaRPr>
          </a:p>
        </p:txBody>
      </p:sp>
      <p:pic>
        <p:nvPicPr>
          <p:cNvPr id="21" name="Picture 20">
            <a:extLst>
              <a:ext uri="{FF2B5EF4-FFF2-40B4-BE49-F238E27FC236}">
                <a16:creationId xmlns:a16="http://schemas.microsoft.com/office/drawing/2014/main" id="{DC60F945-9192-F10F-C35C-243D54EDAD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2073452"/>
            <a:ext cx="732541" cy="512191"/>
          </a:xfrm>
          <a:prstGeom prst="rect">
            <a:avLst/>
          </a:prstGeom>
        </p:spPr>
      </p:pic>
      <p:pic>
        <p:nvPicPr>
          <p:cNvPr id="22" name="Picture 21">
            <a:extLst>
              <a:ext uri="{FF2B5EF4-FFF2-40B4-BE49-F238E27FC236}">
                <a16:creationId xmlns:a16="http://schemas.microsoft.com/office/drawing/2014/main" id="{B1664489-B56E-ABA2-2707-1E1C11840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7" y="3435228"/>
            <a:ext cx="732541" cy="512191"/>
          </a:xfrm>
          <a:prstGeom prst="rect">
            <a:avLst/>
          </a:prstGeom>
        </p:spPr>
      </p:pic>
      <p:pic>
        <p:nvPicPr>
          <p:cNvPr id="23" name="Picture 22">
            <a:extLst>
              <a:ext uri="{FF2B5EF4-FFF2-40B4-BE49-F238E27FC236}">
                <a16:creationId xmlns:a16="http://schemas.microsoft.com/office/drawing/2014/main" id="{45E89AE4-2580-88B3-E0B3-2E7C3AC349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27" y="4894930"/>
            <a:ext cx="732541" cy="512191"/>
          </a:xfrm>
          <a:prstGeom prst="rect">
            <a:avLst/>
          </a:prstGeom>
        </p:spPr>
      </p:pic>
    </p:spTree>
    <p:extLst>
      <p:ext uri="{BB962C8B-B14F-4D97-AF65-F5344CB8AC3E}">
        <p14:creationId xmlns:p14="http://schemas.microsoft.com/office/powerpoint/2010/main" val="100336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22781-24A4-1E2F-02C7-FAA5C255411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0665502-D5DC-219C-D6CC-FD218FED4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EF6101D6-7AC1-5430-E161-D86B2317A400}"/>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Comprehensive Movie Detail Screen</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8C4D24D5-C6AB-B4BD-9B7B-47CE54ECD3E2}"/>
              </a:ext>
            </a:extLst>
          </p:cNvPr>
          <p:cNvSpPr txBox="1"/>
          <p:nvPr/>
        </p:nvSpPr>
        <p:spPr>
          <a:xfrm>
            <a:off x="444631" y="902865"/>
            <a:ext cx="8020639"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Explore the essential features that enhance user experience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08DEB75-C9A9-E0EA-F5FF-6C987B1271CD}"/>
              </a:ext>
            </a:extLst>
          </p:cNvPr>
          <p:cNvPicPr>
            <a:picLocks noChangeAspect="1"/>
          </p:cNvPicPr>
          <p:nvPr/>
        </p:nvPicPr>
        <p:blipFill>
          <a:blip r:embed="rId4"/>
          <a:stretch>
            <a:fillRect/>
          </a:stretch>
        </p:blipFill>
        <p:spPr>
          <a:xfrm>
            <a:off x="8254621" y="367644"/>
            <a:ext cx="3264933" cy="6254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3ECB219-F2AE-DD99-3A87-489C0A3E05A3}"/>
              </a:ext>
            </a:extLst>
          </p:cNvPr>
          <p:cNvSpPr txBox="1"/>
          <p:nvPr/>
        </p:nvSpPr>
        <p:spPr>
          <a:xfrm>
            <a:off x="1005919" y="2202040"/>
            <a:ext cx="2651681"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poster</a:t>
            </a:r>
            <a:endParaRPr lang="en-IN" dirty="0">
              <a:latin typeface="IBM Plex Sans" panose="020B0503050203000203" pitchFamily="34" charset="0"/>
            </a:endParaRPr>
          </a:p>
        </p:txBody>
      </p:sp>
      <p:pic>
        <p:nvPicPr>
          <p:cNvPr id="9" name="Picture 8">
            <a:extLst>
              <a:ext uri="{FF2B5EF4-FFF2-40B4-BE49-F238E27FC236}">
                <a16:creationId xmlns:a16="http://schemas.microsoft.com/office/drawing/2014/main" id="{F466EC49-2F1D-862A-ED21-575663B807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2073452"/>
            <a:ext cx="732541" cy="512191"/>
          </a:xfrm>
          <a:prstGeom prst="rect">
            <a:avLst/>
          </a:prstGeom>
        </p:spPr>
      </p:pic>
      <p:sp>
        <p:nvSpPr>
          <p:cNvPr id="13" name="TextBox 12">
            <a:extLst>
              <a:ext uri="{FF2B5EF4-FFF2-40B4-BE49-F238E27FC236}">
                <a16:creationId xmlns:a16="http://schemas.microsoft.com/office/drawing/2014/main" id="{444F1C46-41F2-7681-ABAF-E74E0EE8D65F}"/>
              </a:ext>
            </a:extLst>
          </p:cNvPr>
          <p:cNvSpPr txBox="1"/>
          <p:nvPr/>
        </p:nvSpPr>
        <p:spPr>
          <a:xfrm>
            <a:off x="1005919" y="3099812"/>
            <a:ext cx="2651681"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name</a:t>
            </a:r>
            <a:endParaRPr lang="en-IN" dirty="0">
              <a:latin typeface="IBM Plex Sans" panose="020B0503050203000203" pitchFamily="34" charset="0"/>
            </a:endParaRPr>
          </a:p>
        </p:txBody>
      </p:sp>
      <p:pic>
        <p:nvPicPr>
          <p:cNvPr id="14" name="Picture 13">
            <a:extLst>
              <a:ext uri="{FF2B5EF4-FFF2-40B4-BE49-F238E27FC236}">
                <a16:creationId xmlns:a16="http://schemas.microsoft.com/office/drawing/2014/main" id="{110F748D-5D22-B76C-168D-DF27F0AA8A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2971224"/>
            <a:ext cx="732541" cy="512191"/>
          </a:xfrm>
          <a:prstGeom prst="rect">
            <a:avLst/>
          </a:prstGeom>
        </p:spPr>
      </p:pic>
      <p:sp>
        <p:nvSpPr>
          <p:cNvPr id="16" name="TextBox 15">
            <a:extLst>
              <a:ext uri="{FF2B5EF4-FFF2-40B4-BE49-F238E27FC236}">
                <a16:creationId xmlns:a16="http://schemas.microsoft.com/office/drawing/2014/main" id="{F3233C74-ADD3-50E8-8B55-9D8A893E0464}"/>
              </a:ext>
            </a:extLst>
          </p:cNvPr>
          <p:cNvSpPr txBox="1"/>
          <p:nvPr/>
        </p:nvSpPr>
        <p:spPr>
          <a:xfrm>
            <a:off x="1005919" y="4014684"/>
            <a:ext cx="2651681"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release date</a:t>
            </a:r>
            <a:endParaRPr lang="en-IN" dirty="0">
              <a:latin typeface="IBM Plex Sans" panose="020B0503050203000203" pitchFamily="34" charset="0"/>
            </a:endParaRPr>
          </a:p>
        </p:txBody>
      </p:sp>
      <p:pic>
        <p:nvPicPr>
          <p:cNvPr id="17" name="Picture 16">
            <a:extLst>
              <a:ext uri="{FF2B5EF4-FFF2-40B4-BE49-F238E27FC236}">
                <a16:creationId xmlns:a16="http://schemas.microsoft.com/office/drawing/2014/main" id="{F25E28B9-0AC2-8F80-0A29-33D5F8CB6C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3886096"/>
            <a:ext cx="732541" cy="512191"/>
          </a:xfrm>
          <a:prstGeom prst="rect">
            <a:avLst/>
          </a:prstGeom>
        </p:spPr>
      </p:pic>
      <p:sp>
        <p:nvSpPr>
          <p:cNvPr id="18" name="TextBox 17">
            <a:extLst>
              <a:ext uri="{FF2B5EF4-FFF2-40B4-BE49-F238E27FC236}">
                <a16:creationId xmlns:a16="http://schemas.microsoft.com/office/drawing/2014/main" id="{1D8B6AF7-6E36-1E4B-8013-2C10582E728D}"/>
              </a:ext>
            </a:extLst>
          </p:cNvPr>
          <p:cNvSpPr txBox="1"/>
          <p:nvPr/>
        </p:nvSpPr>
        <p:spPr>
          <a:xfrm>
            <a:off x="1005919" y="5027383"/>
            <a:ext cx="2651681"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rating</a:t>
            </a:r>
            <a:endParaRPr lang="en-IN" dirty="0">
              <a:latin typeface="IBM Plex Sans" panose="020B0503050203000203" pitchFamily="34" charset="0"/>
            </a:endParaRPr>
          </a:p>
        </p:txBody>
      </p:sp>
      <p:pic>
        <p:nvPicPr>
          <p:cNvPr id="19" name="Picture 18">
            <a:extLst>
              <a:ext uri="{FF2B5EF4-FFF2-40B4-BE49-F238E27FC236}">
                <a16:creationId xmlns:a16="http://schemas.microsoft.com/office/drawing/2014/main" id="{06F2D531-DE9A-0507-9C62-3C0C846B1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4898795"/>
            <a:ext cx="732541" cy="512191"/>
          </a:xfrm>
          <a:prstGeom prst="rect">
            <a:avLst/>
          </a:prstGeom>
        </p:spPr>
      </p:pic>
      <p:sp>
        <p:nvSpPr>
          <p:cNvPr id="20" name="TextBox 19">
            <a:extLst>
              <a:ext uri="{FF2B5EF4-FFF2-40B4-BE49-F238E27FC236}">
                <a16:creationId xmlns:a16="http://schemas.microsoft.com/office/drawing/2014/main" id="{3474F22D-39DD-FE5E-EBBE-5F82A813D36D}"/>
              </a:ext>
            </a:extLst>
          </p:cNvPr>
          <p:cNvSpPr txBox="1"/>
          <p:nvPr/>
        </p:nvSpPr>
        <p:spPr>
          <a:xfrm>
            <a:off x="1005919" y="5955135"/>
            <a:ext cx="2651681"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genres</a:t>
            </a:r>
            <a:endParaRPr lang="en-IN" dirty="0">
              <a:latin typeface="IBM Plex Sans" panose="020B0503050203000203" pitchFamily="34" charset="0"/>
            </a:endParaRPr>
          </a:p>
        </p:txBody>
      </p:sp>
      <p:pic>
        <p:nvPicPr>
          <p:cNvPr id="21" name="Picture 20">
            <a:extLst>
              <a:ext uri="{FF2B5EF4-FFF2-40B4-BE49-F238E27FC236}">
                <a16:creationId xmlns:a16="http://schemas.microsoft.com/office/drawing/2014/main" id="{EA39A2B4-36F2-E6DB-8BD3-305225A29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5826547"/>
            <a:ext cx="732541" cy="512191"/>
          </a:xfrm>
          <a:prstGeom prst="rect">
            <a:avLst/>
          </a:prstGeom>
        </p:spPr>
      </p:pic>
      <p:sp>
        <p:nvSpPr>
          <p:cNvPr id="24" name="TextBox 23">
            <a:extLst>
              <a:ext uri="{FF2B5EF4-FFF2-40B4-BE49-F238E27FC236}">
                <a16:creationId xmlns:a16="http://schemas.microsoft.com/office/drawing/2014/main" id="{06814E10-B945-8DED-A6B4-F7153899893E}"/>
              </a:ext>
            </a:extLst>
          </p:cNvPr>
          <p:cNvSpPr txBox="1"/>
          <p:nvPr/>
        </p:nvSpPr>
        <p:spPr>
          <a:xfrm>
            <a:off x="4891333" y="2202679"/>
            <a:ext cx="2651681"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overview</a:t>
            </a:r>
            <a:endParaRPr lang="en-IN" dirty="0">
              <a:latin typeface="IBM Plex Sans" panose="020B0503050203000203" pitchFamily="34" charset="0"/>
            </a:endParaRPr>
          </a:p>
        </p:txBody>
      </p:sp>
      <p:pic>
        <p:nvPicPr>
          <p:cNvPr id="25" name="Picture 24">
            <a:extLst>
              <a:ext uri="{FF2B5EF4-FFF2-40B4-BE49-F238E27FC236}">
                <a16:creationId xmlns:a16="http://schemas.microsoft.com/office/drawing/2014/main" id="{D6E5FF37-2CEC-C633-15D3-BB8C0980F9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792" y="2074091"/>
            <a:ext cx="732541" cy="512191"/>
          </a:xfrm>
          <a:prstGeom prst="rect">
            <a:avLst/>
          </a:prstGeom>
        </p:spPr>
      </p:pic>
      <p:sp>
        <p:nvSpPr>
          <p:cNvPr id="26" name="TextBox 25">
            <a:extLst>
              <a:ext uri="{FF2B5EF4-FFF2-40B4-BE49-F238E27FC236}">
                <a16:creationId xmlns:a16="http://schemas.microsoft.com/office/drawing/2014/main" id="{031EA952-9288-D0B3-7F48-2037A50F4445}"/>
              </a:ext>
            </a:extLst>
          </p:cNvPr>
          <p:cNvSpPr txBox="1"/>
          <p:nvPr/>
        </p:nvSpPr>
        <p:spPr>
          <a:xfrm>
            <a:off x="4891333" y="3099812"/>
            <a:ext cx="2782086"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trailer</a:t>
            </a:r>
            <a:endParaRPr lang="en-IN" dirty="0">
              <a:latin typeface="IBM Plex Sans" panose="020B0503050203000203" pitchFamily="34" charset="0"/>
            </a:endParaRPr>
          </a:p>
        </p:txBody>
      </p:sp>
      <p:pic>
        <p:nvPicPr>
          <p:cNvPr id="27" name="Picture 26">
            <a:extLst>
              <a:ext uri="{FF2B5EF4-FFF2-40B4-BE49-F238E27FC236}">
                <a16:creationId xmlns:a16="http://schemas.microsoft.com/office/drawing/2014/main" id="{85D63A74-C2DB-8094-06DE-871E607334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792" y="2971224"/>
            <a:ext cx="732541" cy="512191"/>
          </a:xfrm>
          <a:prstGeom prst="rect">
            <a:avLst/>
          </a:prstGeom>
        </p:spPr>
      </p:pic>
      <p:sp>
        <p:nvSpPr>
          <p:cNvPr id="28" name="TextBox 27">
            <a:extLst>
              <a:ext uri="{FF2B5EF4-FFF2-40B4-BE49-F238E27FC236}">
                <a16:creationId xmlns:a16="http://schemas.microsoft.com/office/drawing/2014/main" id="{20A2EF52-27BC-D9A6-40C8-E7EC332CFC02}"/>
              </a:ext>
            </a:extLst>
          </p:cNvPr>
          <p:cNvSpPr txBox="1"/>
          <p:nvPr/>
        </p:nvSpPr>
        <p:spPr>
          <a:xfrm>
            <a:off x="4891333" y="4018248"/>
            <a:ext cx="2782086" cy="369332"/>
          </a:xfrm>
          <a:prstGeom prst="rect">
            <a:avLst/>
          </a:prstGeom>
          <a:noFill/>
        </p:spPr>
        <p:txBody>
          <a:bodyPr wrap="square">
            <a:spAutoFit/>
          </a:bodyPr>
          <a:lstStyle/>
          <a:p>
            <a:r>
              <a:rPr lang="en-US" b="1" cap="all" dirty="0">
                <a:solidFill>
                  <a:srgbClr val="000002"/>
                </a:solidFill>
                <a:latin typeface="IBM Plex Sans" panose="020B0503050203000203" pitchFamily="34" charset="0"/>
              </a:rPr>
              <a:t>Movie share option</a:t>
            </a:r>
            <a:endParaRPr lang="en-IN" dirty="0">
              <a:latin typeface="IBM Plex Sans" panose="020B0503050203000203" pitchFamily="34" charset="0"/>
            </a:endParaRPr>
          </a:p>
        </p:txBody>
      </p:sp>
      <p:pic>
        <p:nvPicPr>
          <p:cNvPr id="29" name="Picture 28">
            <a:extLst>
              <a:ext uri="{FF2B5EF4-FFF2-40B4-BE49-F238E27FC236}">
                <a16:creationId xmlns:a16="http://schemas.microsoft.com/office/drawing/2014/main" id="{32CA02B3-1D68-CC9D-160F-29D0B1711A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792" y="3889660"/>
            <a:ext cx="732541" cy="512191"/>
          </a:xfrm>
          <a:prstGeom prst="rect">
            <a:avLst/>
          </a:prstGeom>
        </p:spPr>
      </p:pic>
      <p:sp>
        <p:nvSpPr>
          <p:cNvPr id="30" name="TextBox 29">
            <a:extLst>
              <a:ext uri="{FF2B5EF4-FFF2-40B4-BE49-F238E27FC236}">
                <a16:creationId xmlns:a16="http://schemas.microsoft.com/office/drawing/2014/main" id="{DD282CC1-2906-91ED-7F37-7BF9BAE813A8}"/>
              </a:ext>
            </a:extLst>
          </p:cNvPr>
          <p:cNvSpPr txBox="1"/>
          <p:nvPr/>
        </p:nvSpPr>
        <p:spPr>
          <a:xfrm>
            <a:off x="4891333" y="5030168"/>
            <a:ext cx="2651681" cy="646331"/>
          </a:xfrm>
          <a:prstGeom prst="rect">
            <a:avLst/>
          </a:prstGeom>
          <a:noFill/>
        </p:spPr>
        <p:txBody>
          <a:bodyPr wrap="square">
            <a:spAutoFit/>
          </a:bodyPr>
          <a:lstStyle/>
          <a:p>
            <a:r>
              <a:rPr lang="en-US" b="1" cap="all" dirty="0">
                <a:solidFill>
                  <a:srgbClr val="000002"/>
                </a:solidFill>
                <a:latin typeface="IBM Plex Sans" panose="020B0503050203000203" pitchFamily="34" charset="0"/>
              </a:rPr>
              <a:t>Save to your </a:t>
            </a:r>
            <a:r>
              <a:rPr lang="en-US" b="1" cap="all" dirty="0" err="1">
                <a:solidFill>
                  <a:srgbClr val="000002"/>
                </a:solidFill>
                <a:latin typeface="IBM Plex Sans" panose="020B0503050203000203" pitchFamily="34" charset="0"/>
              </a:rPr>
              <a:t>favourite</a:t>
            </a:r>
            <a:r>
              <a:rPr lang="en-US" b="1" cap="all" dirty="0">
                <a:solidFill>
                  <a:srgbClr val="000002"/>
                </a:solidFill>
                <a:latin typeface="IBM Plex Sans" panose="020B0503050203000203" pitchFamily="34" charset="0"/>
              </a:rPr>
              <a:t> option</a:t>
            </a:r>
            <a:endParaRPr lang="en-IN" dirty="0">
              <a:latin typeface="IBM Plex Sans" panose="020B0503050203000203" pitchFamily="34" charset="0"/>
            </a:endParaRPr>
          </a:p>
        </p:txBody>
      </p:sp>
      <p:pic>
        <p:nvPicPr>
          <p:cNvPr id="31" name="Picture 30">
            <a:extLst>
              <a:ext uri="{FF2B5EF4-FFF2-40B4-BE49-F238E27FC236}">
                <a16:creationId xmlns:a16="http://schemas.microsoft.com/office/drawing/2014/main" id="{927E437A-0030-5315-6A82-17CC97D19C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792" y="4901580"/>
            <a:ext cx="732541" cy="512191"/>
          </a:xfrm>
          <a:prstGeom prst="rect">
            <a:avLst/>
          </a:prstGeom>
        </p:spPr>
      </p:pic>
    </p:spTree>
    <p:extLst>
      <p:ext uri="{BB962C8B-B14F-4D97-AF65-F5344CB8AC3E}">
        <p14:creationId xmlns:p14="http://schemas.microsoft.com/office/powerpoint/2010/main" val="289228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1CC79-8494-2B34-A03B-F1547F7E531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DD3DD56-C487-2619-B2A6-66B0D971A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9B4FA0C1-78AA-4DC7-F224-343DAFDD9024}"/>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Favorites Screen</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859204FF-461D-5410-65DA-B83D770B0FB8}"/>
              </a:ext>
            </a:extLst>
          </p:cNvPr>
          <p:cNvSpPr txBox="1"/>
          <p:nvPr/>
        </p:nvSpPr>
        <p:spPr>
          <a:xfrm>
            <a:off x="444631" y="902865"/>
            <a:ext cx="8020639"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Key Features Enabling Enhanced User Experience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57DAED-B0C3-0BD4-C2B7-E4FEBD8BED31}"/>
              </a:ext>
            </a:extLst>
          </p:cNvPr>
          <p:cNvPicPr>
            <a:picLocks noChangeAspect="1"/>
          </p:cNvPicPr>
          <p:nvPr/>
        </p:nvPicPr>
        <p:blipFill>
          <a:blip r:embed="rId4"/>
          <a:stretch>
            <a:fillRect/>
          </a:stretch>
        </p:blipFill>
        <p:spPr>
          <a:xfrm>
            <a:off x="8288418" y="235358"/>
            <a:ext cx="3268843" cy="6387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737904C-5380-121F-4959-EB8568E5A4CF}"/>
              </a:ext>
            </a:extLst>
          </p:cNvPr>
          <p:cNvSpPr txBox="1"/>
          <p:nvPr/>
        </p:nvSpPr>
        <p:spPr>
          <a:xfrm>
            <a:off x="1005919" y="2202040"/>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User-Friendly Movie Favorites Feature</a:t>
            </a:r>
            <a:endParaRPr lang="en-IN" dirty="0">
              <a:latin typeface="IBM Plex Sans" panose="020B0503050203000203" pitchFamily="34" charset="0"/>
            </a:endParaRPr>
          </a:p>
        </p:txBody>
      </p:sp>
      <p:pic>
        <p:nvPicPr>
          <p:cNvPr id="7" name="Picture 6">
            <a:extLst>
              <a:ext uri="{FF2B5EF4-FFF2-40B4-BE49-F238E27FC236}">
                <a16:creationId xmlns:a16="http://schemas.microsoft.com/office/drawing/2014/main" id="{8A2912A7-AF87-1E4E-9B77-07F9534D3E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2073452"/>
            <a:ext cx="732541" cy="512191"/>
          </a:xfrm>
          <a:prstGeom prst="rect">
            <a:avLst/>
          </a:prstGeom>
        </p:spPr>
      </p:pic>
      <p:sp>
        <p:nvSpPr>
          <p:cNvPr id="8" name="TextBox 7">
            <a:extLst>
              <a:ext uri="{FF2B5EF4-FFF2-40B4-BE49-F238E27FC236}">
                <a16:creationId xmlns:a16="http://schemas.microsoft.com/office/drawing/2014/main" id="{87802669-6647-971D-C0B5-B46758AF2149}"/>
              </a:ext>
            </a:extLst>
          </p:cNvPr>
          <p:cNvSpPr txBox="1"/>
          <p:nvPr/>
        </p:nvSpPr>
        <p:spPr>
          <a:xfrm>
            <a:off x="1005919" y="3506658"/>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Seamless Integration with Firebase</a:t>
            </a:r>
            <a:endParaRPr lang="en-IN" dirty="0">
              <a:latin typeface="IBM Plex Sans" panose="020B0503050203000203" pitchFamily="34" charset="0"/>
            </a:endParaRPr>
          </a:p>
        </p:txBody>
      </p:sp>
      <p:pic>
        <p:nvPicPr>
          <p:cNvPr id="9" name="Picture 8">
            <a:extLst>
              <a:ext uri="{FF2B5EF4-FFF2-40B4-BE49-F238E27FC236}">
                <a16:creationId xmlns:a16="http://schemas.microsoft.com/office/drawing/2014/main" id="{25AC659E-1B22-CE19-6378-0D893440B2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3378070"/>
            <a:ext cx="732541" cy="512191"/>
          </a:xfrm>
          <a:prstGeom prst="rect">
            <a:avLst/>
          </a:prstGeom>
        </p:spPr>
      </p:pic>
      <p:sp>
        <p:nvSpPr>
          <p:cNvPr id="10" name="TextBox 9">
            <a:extLst>
              <a:ext uri="{FF2B5EF4-FFF2-40B4-BE49-F238E27FC236}">
                <a16:creationId xmlns:a16="http://schemas.microsoft.com/office/drawing/2014/main" id="{3B71FEAC-11E5-3149-F96C-0C48B7473DFA}"/>
              </a:ext>
            </a:extLst>
          </p:cNvPr>
          <p:cNvSpPr txBox="1"/>
          <p:nvPr/>
        </p:nvSpPr>
        <p:spPr>
          <a:xfrm>
            <a:off x="1005919" y="4797005"/>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Flexible Management of Favorites</a:t>
            </a:r>
            <a:endParaRPr lang="en-IN" dirty="0">
              <a:latin typeface="IBM Plex Sans" panose="020B0503050203000203" pitchFamily="34" charset="0"/>
            </a:endParaRPr>
          </a:p>
        </p:txBody>
      </p:sp>
      <p:pic>
        <p:nvPicPr>
          <p:cNvPr id="12" name="Picture 11">
            <a:extLst>
              <a:ext uri="{FF2B5EF4-FFF2-40B4-BE49-F238E27FC236}">
                <a16:creationId xmlns:a16="http://schemas.microsoft.com/office/drawing/2014/main" id="{3FEFC7E6-E864-8FB8-FD04-40389E546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4668417"/>
            <a:ext cx="732541" cy="512191"/>
          </a:xfrm>
          <a:prstGeom prst="rect">
            <a:avLst/>
          </a:prstGeom>
        </p:spPr>
      </p:pic>
    </p:spTree>
    <p:extLst>
      <p:ext uri="{BB962C8B-B14F-4D97-AF65-F5344CB8AC3E}">
        <p14:creationId xmlns:p14="http://schemas.microsoft.com/office/powerpoint/2010/main" val="194384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ADF8FE-87B2-A2F9-A493-AD79C11E8CCE}"/>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320449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7BEE4-46F1-2F50-0A89-77B8329327B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E94F925-A3CC-D433-549B-9246F34AB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B36E9B6A-AFD6-E622-FBA7-5C2AAFCFEF7A}"/>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WebView Screen for Trailers</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402A08E1-7069-0E76-4301-FD44049E4950}"/>
              </a:ext>
            </a:extLst>
          </p:cNvPr>
          <p:cNvSpPr txBox="1"/>
          <p:nvPr/>
        </p:nvSpPr>
        <p:spPr>
          <a:xfrm>
            <a:off x="444631" y="902865"/>
            <a:ext cx="8020639"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Enhancing User Experience with Multimedia Content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73E9BB-435A-228F-CE1F-589821825480}"/>
              </a:ext>
            </a:extLst>
          </p:cNvPr>
          <p:cNvPicPr>
            <a:picLocks noChangeAspect="1"/>
          </p:cNvPicPr>
          <p:nvPr/>
        </p:nvPicPr>
        <p:blipFill>
          <a:blip r:embed="rId4"/>
          <a:stretch>
            <a:fillRect/>
          </a:stretch>
        </p:blipFill>
        <p:spPr>
          <a:xfrm>
            <a:off x="8320057" y="235358"/>
            <a:ext cx="3227777" cy="6387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E69C7E6F-91F9-B5E5-7FD3-FBFD98DD015D}"/>
              </a:ext>
            </a:extLst>
          </p:cNvPr>
          <p:cNvSpPr txBox="1"/>
          <p:nvPr/>
        </p:nvSpPr>
        <p:spPr>
          <a:xfrm>
            <a:off x="1005919" y="2202040"/>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Integration of WebView</a:t>
            </a:r>
            <a:endParaRPr lang="en-IN" dirty="0">
              <a:latin typeface="IBM Plex Sans" panose="020B0503050203000203" pitchFamily="34" charset="0"/>
            </a:endParaRPr>
          </a:p>
        </p:txBody>
      </p:sp>
      <p:pic>
        <p:nvPicPr>
          <p:cNvPr id="7" name="Picture 6">
            <a:extLst>
              <a:ext uri="{FF2B5EF4-FFF2-40B4-BE49-F238E27FC236}">
                <a16:creationId xmlns:a16="http://schemas.microsoft.com/office/drawing/2014/main" id="{B09C9F29-17D5-47DB-64A0-9BAE1953A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2073452"/>
            <a:ext cx="732541" cy="512191"/>
          </a:xfrm>
          <a:prstGeom prst="rect">
            <a:avLst/>
          </a:prstGeom>
        </p:spPr>
      </p:pic>
      <p:sp>
        <p:nvSpPr>
          <p:cNvPr id="8" name="TextBox 7">
            <a:extLst>
              <a:ext uri="{FF2B5EF4-FFF2-40B4-BE49-F238E27FC236}">
                <a16:creationId xmlns:a16="http://schemas.microsoft.com/office/drawing/2014/main" id="{2E76CA65-3CDE-455F-0149-336D61B88019}"/>
              </a:ext>
            </a:extLst>
          </p:cNvPr>
          <p:cNvSpPr txBox="1"/>
          <p:nvPr/>
        </p:nvSpPr>
        <p:spPr>
          <a:xfrm>
            <a:off x="1005919" y="3515898"/>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Fetch official Trailer on YouTube</a:t>
            </a:r>
            <a:endParaRPr lang="en-IN" dirty="0">
              <a:latin typeface="IBM Plex Sans" panose="020B0503050203000203" pitchFamily="34" charset="0"/>
            </a:endParaRPr>
          </a:p>
        </p:txBody>
      </p:sp>
      <p:pic>
        <p:nvPicPr>
          <p:cNvPr id="9" name="Picture 8">
            <a:extLst>
              <a:ext uri="{FF2B5EF4-FFF2-40B4-BE49-F238E27FC236}">
                <a16:creationId xmlns:a16="http://schemas.microsoft.com/office/drawing/2014/main" id="{C42254A9-7B55-45B0-B1D3-EAA3F9FCEE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3387310"/>
            <a:ext cx="732541" cy="512191"/>
          </a:xfrm>
          <a:prstGeom prst="rect">
            <a:avLst/>
          </a:prstGeom>
        </p:spPr>
      </p:pic>
      <p:sp>
        <p:nvSpPr>
          <p:cNvPr id="13" name="TextBox 12">
            <a:extLst>
              <a:ext uri="{FF2B5EF4-FFF2-40B4-BE49-F238E27FC236}">
                <a16:creationId xmlns:a16="http://schemas.microsoft.com/office/drawing/2014/main" id="{9C38EBB2-D9EA-1241-DBD8-E858E490FCFA}"/>
              </a:ext>
            </a:extLst>
          </p:cNvPr>
          <p:cNvSpPr txBox="1"/>
          <p:nvPr/>
        </p:nvSpPr>
        <p:spPr>
          <a:xfrm>
            <a:off x="1005919" y="4815485"/>
            <a:ext cx="6671820" cy="646331"/>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Enhanced User Engagement by integrating multimedia content</a:t>
            </a:r>
            <a:endParaRPr lang="en-IN" dirty="0">
              <a:latin typeface="IBM Plex Sans" panose="020B0503050203000203" pitchFamily="34" charset="0"/>
            </a:endParaRPr>
          </a:p>
        </p:txBody>
      </p:sp>
      <p:pic>
        <p:nvPicPr>
          <p:cNvPr id="14" name="Picture 13">
            <a:extLst>
              <a:ext uri="{FF2B5EF4-FFF2-40B4-BE49-F238E27FC236}">
                <a16:creationId xmlns:a16="http://schemas.microsoft.com/office/drawing/2014/main" id="{3DEA1AC7-C93C-9A5C-3605-2896ABC5B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78" y="4686897"/>
            <a:ext cx="732541" cy="512191"/>
          </a:xfrm>
          <a:prstGeom prst="rect">
            <a:avLst/>
          </a:prstGeom>
        </p:spPr>
      </p:pic>
    </p:spTree>
    <p:extLst>
      <p:ext uri="{BB962C8B-B14F-4D97-AF65-F5344CB8AC3E}">
        <p14:creationId xmlns:p14="http://schemas.microsoft.com/office/powerpoint/2010/main" val="127651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1D340-47C9-7601-A9AF-B46D41984C06}"/>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255744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6C3286-D2A2-055E-C5F1-58C087C63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31CBCBA-C427-EF52-14BD-D084325F485C}"/>
              </a:ext>
            </a:extLst>
          </p:cNvPr>
          <p:cNvSpPr txBox="1">
            <a:spLocks/>
          </p:cNvSpPr>
          <p:nvPr/>
        </p:nvSpPr>
        <p:spPr>
          <a:xfrm>
            <a:off x="0" y="2778834"/>
            <a:ext cx="12192000" cy="13003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IBM Plex Sans" panose="020B0503050203000203" pitchFamily="34" charset="0"/>
              </a:rPr>
              <a:t>Thank you!</a:t>
            </a:r>
            <a:br>
              <a:rPr lang="en-GB" dirty="0"/>
            </a:br>
            <a:r>
              <a:rPr lang="en-GB" sz="1800" dirty="0">
                <a:latin typeface="IBM Plex Sans" panose="020B0503050203000203" pitchFamily="34" charset="0"/>
              </a:rPr>
              <a:t>Feel free to ask your queries.</a:t>
            </a:r>
          </a:p>
        </p:txBody>
      </p:sp>
    </p:spTree>
    <p:extLst>
      <p:ext uri="{BB962C8B-B14F-4D97-AF65-F5344CB8AC3E}">
        <p14:creationId xmlns:p14="http://schemas.microsoft.com/office/powerpoint/2010/main" val="34943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83B4D-B91F-047E-7855-03CF91DD513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130C3BBE-8E60-8177-94D3-8C3ADF39F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10380424-D079-CE1D-E735-2F1ACC0F3397}"/>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Introduction</a:t>
            </a: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ea typeface="+mn-ea"/>
                <a:cs typeface="+mn-cs"/>
              </a:rPr>
              <a:t> to the Movie Recommendation App</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87B56CF1-DBAF-565E-C6BD-81AB0C71E746}"/>
              </a:ext>
            </a:extLst>
          </p:cNvPr>
          <p:cNvSpPr txBox="1"/>
          <p:nvPr/>
        </p:nvSpPr>
        <p:spPr>
          <a:xfrm>
            <a:off x="444632" y="902865"/>
            <a:ext cx="6169842"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Discover, Watch, and Manage Your Movie Experience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F231113-564F-622E-901B-170119DA77B3}"/>
              </a:ext>
            </a:extLst>
          </p:cNvPr>
          <p:cNvSpPr txBox="1"/>
          <p:nvPr/>
        </p:nvSpPr>
        <p:spPr>
          <a:xfrm>
            <a:off x="1171281" y="1834394"/>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Definition of the Movie Recommendation App</a:t>
            </a:r>
            <a:endParaRPr lang="en-IN" dirty="0">
              <a:latin typeface="IBM Plex Sans" panose="020B0503050203000203" pitchFamily="34" charset="0"/>
            </a:endParaRPr>
          </a:p>
        </p:txBody>
      </p:sp>
      <p:pic>
        <p:nvPicPr>
          <p:cNvPr id="7" name="Picture 6">
            <a:extLst>
              <a:ext uri="{FF2B5EF4-FFF2-40B4-BE49-F238E27FC236}">
                <a16:creationId xmlns:a16="http://schemas.microsoft.com/office/drawing/2014/main" id="{76912375-19A2-F609-125A-69A06400E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31" y="2040286"/>
            <a:ext cx="509047" cy="480767"/>
          </a:xfrm>
          <a:prstGeom prst="rect">
            <a:avLst/>
          </a:prstGeom>
        </p:spPr>
      </p:pic>
      <p:sp>
        <p:nvSpPr>
          <p:cNvPr id="12" name="TextBox 11">
            <a:extLst>
              <a:ext uri="{FF2B5EF4-FFF2-40B4-BE49-F238E27FC236}">
                <a16:creationId xmlns:a16="http://schemas.microsoft.com/office/drawing/2014/main" id="{6A58A100-2F04-2EE4-7071-47C12202E448}"/>
              </a:ext>
            </a:extLst>
          </p:cNvPr>
          <p:cNvSpPr txBox="1"/>
          <p:nvPr/>
        </p:nvSpPr>
        <p:spPr>
          <a:xfrm>
            <a:off x="1171281" y="2259443"/>
            <a:ext cx="10576088" cy="523220"/>
          </a:xfrm>
          <a:prstGeom prst="rect">
            <a:avLst/>
          </a:prstGeom>
          <a:noFill/>
        </p:spPr>
        <p:txBody>
          <a:bodyPr wrap="square">
            <a:spAutoFit/>
          </a:bodyPr>
          <a:lstStyle/>
          <a:p>
            <a:r>
              <a:rPr lang="en-US" sz="1400" dirty="0">
                <a:latin typeface="IBM Plex Sans" panose="020B0503050203000203" pitchFamily="34" charset="0"/>
              </a:rPr>
              <a:t>The Movie Recommendation App is a mobile app that helps users find new movies, watch trailers, and easily manage their </a:t>
            </a:r>
            <a:r>
              <a:rPr lang="en-US" sz="1400" dirty="0" err="1">
                <a:latin typeface="IBM Plex Sans" panose="020B0503050203000203" pitchFamily="34" charset="0"/>
              </a:rPr>
              <a:t>favourite</a:t>
            </a:r>
            <a:r>
              <a:rPr lang="en-US" sz="1400" dirty="0">
                <a:latin typeface="IBM Plex Sans" panose="020B0503050203000203" pitchFamily="34" charset="0"/>
              </a:rPr>
              <a:t> lists.</a:t>
            </a:r>
            <a:endParaRPr lang="en-IN" sz="1400" dirty="0">
              <a:latin typeface="IBM Plex Sans" panose="020B0503050203000203" pitchFamily="34" charset="0"/>
            </a:endParaRPr>
          </a:p>
        </p:txBody>
      </p:sp>
      <p:sp>
        <p:nvSpPr>
          <p:cNvPr id="14" name="TextBox 13">
            <a:extLst>
              <a:ext uri="{FF2B5EF4-FFF2-40B4-BE49-F238E27FC236}">
                <a16:creationId xmlns:a16="http://schemas.microsoft.com/office/drawing/2014/main" id="{31036EEA-092C-B05F-8BA2-2174BA820E19}"/>
              </a:ext>
            </a:extLst>
          </p:cNvPr>
          <p:cNvSpPr txBox="1"/>
          <p:nvPr/>
        </p:nvSpPr>
        <p:spPr>
          <a:xfrm>
            <a:off x="1171281" y="3127069"/>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Key Features Utilizing TMDB API</a:t>
            </a:r>
            <a:endParaRPr lang="en-IN" dirty="0">
              <a:latin typeface="IBM Plex Sans" panose="020B0503050203000203" pitchFamily="34" charset="0"/>
            </a:endParaRPr>
          </a:p>
        </p:txBody>
      </p:sp>
      <p:pic>
        <p:nvPicPr>
          <p:cNvPr id="16" name="Picture 15">
            <a:extLst>
              <a:ext uri="{FF2B5EF4-FFF2-40B4-BE49-F238E27FC236}">
                <a16:creationId xmlns:a16="http://schemas.microsoft.com/office/drawing/2014/main" id="{B4121C82-C292-414C-9C30-39B82782E7B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58771" y="3332961"/>
            <a:ext cx="480767" cy="480767"/>
          </a:xfrm>
          <a:prstGeom prst="rect">
            <a:avLst/>
          </a:prstGeom>
        </p:spPr>
      </p:pic>
      <p:sp>
        <p:nvSpPr>
          <p:cNvPr id="17" name="TextBox 16">
            <a:extLst>
              <a:ext uri="{FF2B5EF4-FFF2-40B4-BE49-F238E27FC236}">
                <a16:creationId xmlns:a16="http://schemas.microsoft.com/office/drawing/2014/main" id="{9F5F7A6B-4BD3-9B44-906C-FDDAEFB8EA9E}"/>
              </a:ext>
            </a:extLst>
          </p:cNvPr>
          <p:cNvSpPr txBox="1"/>
          <p:nvPr/>
        </p:nvSpPr>
        <p:spPr>
          <a:xfrm>
            <a:off x="1171281" y="3552118"/>
            <a:ext cx="10576088" cy="523220"/>
          </a:xfrm>
          <a:prstGeom prst="rect">
            <a:avLst/>
          </a:prstGeom>
          <a:noFill/>
        </p:spPr>
        <p:txBody>
          <a:bodyPr wrap="square">
            <a:spAutoFit/>
          </a:bodyPr>
          <a:lstStyle/>
          <a:p>
            <a:r>
              <a:rPr lang="en-US" sz="1400" dirty="0">
                <a:latin typeface="IBM Plex Sans" panose="020B0503050203000203" pitchFamily="34" charset="0"/>
              </a:rPr>
              <a:t>A key feature of the app is the use of the TMDB API, which gives users personalized movie recommendations based on what they like and watch. This makes sure the suggestions match their interests.</a:t>
            </a:r>
            <a:endParaRPr lang="en-IN" sz="1400" dirty="0">
              <a:latin typeface="IBM Plex Sans" panose="020B0503050203000203" pitchFamily="34" charset="0"/>
            </a:endParaRPr>
          </a:p>
        </p:txBody>
      </p:sp>
      <p:sp>
        <p:nvSpPr>
          <p:cNvPr id="18" name="TextBox 17">
            <a:extLst>
              <a:ext uri="{FF2B5EF4-FFF2-40B4-BE49-F238E27FC236}">
                <a16:creationId xmlns:a16="http://schemas.microsoft.com/office/drawing/2014/main" id="{62F2739C-814E-07F2-A0FC-F5860D3426C0}"/>
              </a:ext>
            </a:extLst>
          </p:cNvPr>
          <p:cNvSpPr txBox="1"/>
          <p:nvPr/>
        </p:nvSpPr>
        <p:spPr>
          <a:xfrm>
            <a:off x="1171281" y="4419744"/>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User Convenience with Firebase</a:t>
            </a:r>
            <a:endParaRPr lang="en-IN" dirty="0">
              <a:latin typeface="IBM Plex Sans" panose="020B0503050203000203" pitchFamily="34" charset="0"/>
            </a:endParaRPr>
          </a:p>
        </p:txBody>
      </p:sp>
      <p:pic>
        <p:nvPicPr>
          <p:cNvPr id="19" name="Picture 18">
            <a:extLst>
              <a:ext uri="{FF2B5EF4-FFF2-40B4-BE49-F238E27FC236}">
                <a16:creationId xmlns:a16="http://schemas.microsoft.com/office/drawing/2014/main" id="{709B38ED-F2AC-961A-A55D-BE7FFBD10F5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58771" y="4625636"/>
            <a:ext cx="480767" cy="480767"/>
          </a:xfrm>
          <a:prstGeom prst="rect">
            <a:avLst/>
          </a:prstGeom>
        </p:spPr>
      </p:pic>
      <p:sp>
        <p:nvSpPr>
          <p:cNvPr id="20" name="TextBox 19">
            <a:extLst>
              <a:ext uri="{FF2B5EF4-FFF2-40B4-BE49-F238E27FC236}">
                <a16:creationId xmlns:a16="http://schemas.microsoft.com/office/drawing/2014/main" id="{89EF8DF6-E5A9-E4D0-E516-903F66850659}"/>
              </a:ext>
            </a:extLst>
          </p:cNvPr>
          <p:cNvSpPr txBox="1"/>
          <p:nvPr/>
        </p:nvSpPr>
        <p:spPr>
          <a:xfrm>
            <a:off x="1171281" y="4844793"/>
            <a:ext cx="10576088" cy="523220"/>
          </a:xfrm>
          <a:prstGeom prst="rect">
            <a:avLst/>
          </a:prstGeom>
          <a:noFill/>
        </p:spPr>
        <p:txBody>
          <a:bodyPr wrap="square">
            <a:spAutoFit/>
          </a:bodyPr>
          <a:lstStyle/>
          <a:p>
            <a:r>
              <a:rPr lang="en-US" sz="1400" dirty="0">
                <a:latin typeface="IBM Plex Sans" panose="020B0503050203000203" pitchFamily="34" charset="0"/>
              </a:rPr>
              <a:t>The app uses Firebase to make logging in and saving data easy and secure. Users can log in, save their </a:t>
            </a:r>
            <a:r>
              <a:rPr lang="en-US" sz="1400" dirty="0" err="1">
                <a:latin typeface="IBM Plex Sans" panose="020B0503050203000203" pitchFamily="34" charset="0"/>
              </a:rPr>
              <a:t>favourite</a:t>
            </a:r>
            <a:r>
              <a:rPr lang="en-US" sz="1400" dirty="0">
                <a:latin typeface="IBM Plex Sans" panose="020B0503050203000203" pitchFamily="34" charset="0"/>
              </a:rPr>
              <a:t> movies, and access their lists from any device, ensuring a smooth experience.</a:t>
            </a:r>
            <a:endParaRPr lang="en-IN" sz="1400" dirty="0">
              <a:latin typeface="IBM Plex Sans" panose="020B0503050203000203" pitchFamily="34" charset="0"/>
            </a:endParaRPr>
          </a:p>
        </p:txBody>
      </p:sp>
      <p:sp>
        <p:nvSpPr>
          <p:cNvPr id="21" name="TextBox 20">
            <a:extLst>
              <a:ext uri="{FF2B5EF4-FFF2-40B4-BE49-F238E27FC236}">
                <a16:creationId xmlns:a16="http://schemas.microsoft.com/office/drawing/2014/main" id="{7478D965-4481-724D-0320-2E47549F2982}"/>
              </a:ext>
            </a:extLst>
          </p:cNvPr>
          <p:cNvSpPr txBox="1"/>
          <p:nvPr/>
        </p:nvSpPr>
        <p:spPr>
          <a:xfrm>
            <a:off x="1171281" y="5712419"/>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Purpose of the App</a:t>
            </a:r>
            <a:endParaRPr lang="en-IN" dirty="0">
              <a:latin typeface="IBM Plex Sans" panose="020B0503050203000203" pitchFamily="34" charset="0"/>
            </a:endParaRPr>
          </a:p>
        </p:txBody>
      </p:sp>
      <p:pic>
        <p:nvPicPr>
          <p:cNvPr id="22" name="Picture 21">
            <a:extLst>
              <a:ext uri="{FF2B5EF4-FFF2-40B4-BE49-F238E27FC236}">
                <a16:creationId xmlns:a16="http://schemas.microsoft.com/office/drawing/2014/main" id="{EFEA2ECF-9642-6BC4-6609-517DF18986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58771" y="5918311"/>
            <a:ext cx="480767" cy="480767"/>
          </a:xfrm>
          <a:prstGeom prst="rect">
            <a:avLst/>
          </a:prstGeom>
        </p:spPr>
      </p:pic>
      <p:sp>
        <p:nvSpPr>
          <p:cNvPr id="23" name="TextBox 22">
            <a:extLst>
              <a:ext uri="{FF2B5EF4-FFF2-40B4-BE49-F238E27FC236}">
                <a16:creationId xmlns:a16="http://schemas.microsoft.com/office/drawing/2014/main" id="{9780BED3-6E6F-9229-1E8F-D4ADDCF63787}"/>
              </a:ext>
            </a:extLst>
          </p:cNvPr>
          <p:cNvSpPr txBox="1"/>
          <p:nvPr/>
        </p:nvSpPr>
        <p:spPr>
          <a:xfrm>
            <a:off x="1171281" y="6137468"/>
            <a:ext cx="10576088" cy="523220"/>
          </a:xfrm>
          <a:prstGeom prst="rect">
            <a:avLst/>
          </a:prstGeom>
          <a:noFill/>
        </p:spPr>
        <p:txBody>
          <a:bodyPr wrap="square">
            <a:spAutoFit/>
          </a:bodyPr>
          <a:lstStyle/>
          <a:p>
            <a:r>
              <a:rPr lang="en-US" sz="1400" dirty="0">
                <a:latin typeface="IBM Plex Sans" panose="020B0503050203000203" pitchFamily="34" charset="0"/>
              </a:rPr>
              <a:t>The main goal of the Movie Recommendation App is to make it easy and enjoyable to find and explore movies. With smart technology and user-friendly design, it enhances how users connect with movies.</a:t>
            </a:r>
            <a:endParaRPr lang="en-IN" sz="1400" dirty="0">
              <a:latin typeface="IBM Plex Sans" panose="020B0503050203000203" pitchFamily="34" charset="0"/>
            </a:endParaRPr>
          </a:p>
        </p:txBody>
      </p:sp>
    </p:spTree>
    <p:extLst>
      <p:ext uri="{BB962C8B-B14F-4D97-AF65-F5344CB8AC3E}">
        <p14:creationId xmlns:p14="http://schemas.microsoft.com/office/powerpoint/2010/main" val="3543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DBCCB-143C-4387-353E-B2AF509E111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AB73D0-B5E8-6F5D-7ABE-6596F8683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325F4802-18FA-3BE1-72E2-3F7C104D2ACC}"/>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Features Overview</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A9307613-9A03-E70E-EAEB-BE80B3A9A49D}"/>
              </a:ext>
            </a:extLst>
          </p:cNvPr>
          <p:cNvSpPr txBox="1"/>
          <p:nvPr/>
        </p:nvSpPr>
        <p:spPr>
          <a:xfrm>
            <a:off x="444631" y="902865"/>
            <a:ext cx="10169950"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Explore the key functionalities and benefits of our movie application.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C3C222C-22A6-CEDE-F21F-66546566EA68}"/>
              </a:ext>
            </a:extLst>
          </p:cNvPr>
          <p:cNvSpPr txBox="1"/>
          <p:nvPr/>
        </p:nvSpPr>
        <p:spPr>
          <a:xfrm>
            <a:off x="1171281" y="1834394"/>
            <a:ext cx="4758179"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User Authentication</a:t>
            </a:r>
            <a:endParaRPr lang="en-IN" dirty="0">
              <a:latin typeface="IBM Plex Sans" panose="020B0503050203000203" pitchFamily="34" charset="0"/>
            </a:endParaRPr>
          </a:p>
        </p:txBody>
      </p:sp>
      <p:pic>
        <p:nvPicPr>
          <p:cNvPr id="7" name="Picture 6">
            <a:extLst>
              <a:ext uri="{FF2B5EF4-FFF2-40B4-BE49-F238E27FC236}">
                <a16:creationId xmlns:a16="http://schemas.microsoft.com/office/drawing/2014/main" id="{3FB31E90-5846-8ADB-94D8-DE9BA94DCF0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8771" y="2040286"/>
            <a:ext cx="480767" cy="480767"/>
          </a:xfrm>
          <a:prstGeom prst="rect">
            <a:avLst/>
          </a:prstGeom>
        </p:spPr>
      </p:pic>
      <p:sp>
        <p:nvSpPr>
          <p:cNvPr id="12" name="TextBox 11">
            <a:extLst>
              <a:ext uri="{FF2B5EF4-FFF2-40B4-BE49-F238E27FC236}">
                <a16:creationId xmlns:a16="http://schemas.microsoft.com/office/drawing/2014/main" id="{C3064450-2EA7-79A4-DCA2-8B3FA7A9373A}"/>
              </a:ext>
            </a:extLst>
          </p:cNvPr>
          <p:cNvSpPr txBox="1"/>
          <p:nvPr/>
        </p:nvSpPr>
        <p:spPr>
          <a:xfrm>
            <a:off x="1171281" y="2259443"/>
            <a:ext cx="4924719" cy="954107"/>
          </a:xfrm>
          <a:prstGeom prst="rect">
            <a:avLst/>
          </a:prstGeom>
          <a:noFill/>
        </p:spPr>
        <p:txBody>
          <a:bodyPr wrap="square">
            <a:spAutoFit/>
          </a:bodyPr>
          <a:lstStyle/>
          <a:p>
            <a:r>
              <a:rPr lang="en-US" sz="1400" dirty="0">
                <a:latin typeface="IBM Plex Sans" panose="020B0503050203000203" pitchFamily="34" charset="0"/>
              </a:rPr>
              <a:t>The app uses Firebase for secure login, signup, and password recovery, keeping user data safe with the latest security measures. This builds trust and makes it easy to access the app.</a:t>
            </a:r>
            <a:endParaRPr lang="en-IN" sz="1400" dirty="0">
              <a:latin typeface="IBM Plex Sans" panose="020B0503050203000203" pitchFamily="34" charset="0"/>
            </a:endParaRPr>
          </a:p>
        </p:txBody>
      </p:sp>
      <p:sp>
        <p:nvSpPr>
          <p:cNvPr id="14" name="TextBox 13">
            <a:extLst>
              <a:ext uri="{FF2B5EF4-FFF2-40B4-BE49-F238E27FC236}">
                <a16:creationId xmlns:a16="http://schemas.microsoft.com/office/drawing/2014/main" id="{E9E9B770-08F0-19DB-668D-A171A154170D}"/>
              </a:ext>
            </a:extLst>
          </p:cNvPr>
          <p:cNvSpPr txBox="1"/>
          <p:nvPr/>
        </p:nvSpPr>
        <p:spPr>
          <a:xfrm>
            <a:off x="1171281" y="3434845"/>
            <a:ext cx="4758179"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Movie Discovery</a:t>
            </a:r>
            <a:endParaRPr lang="en-IN" dirty="0">
              <a:latin typeface="IBM Plex Sans" panose="020B0503050203000203" pitchFamily="34" charset="0"/>
            </a:endParaRPr>
          </a:p>
        </p:txBody>
      </p:sp>
      <p:pic>
        <p:nvPicPr>
          <p:cNvPr id="16" name="Picture 15">
            <a:extLst>
              <a:ext uri="{FF2B5EF4-FFF2-40B4-BE49-F238E27FC236}">
                <a16:creationId xmlns:a16="http://schemas.microsoft.com/office/drawing/2014/main" id="{0E8266BB-B1B9-FA3B-028B-EA2C72C007A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8771" y="3640737"/>
            <a:ext cx="480767" cy="480767"/>
          </a:xfrm>
          <a:prstGeom prst="rect">
            <a:avLst/>
          </a:prstGeom>
        </p:spPr>
      </p:pic>
      <p:sp>
        <p:nvSpPr>
          <p:cNvPr id="17" name="TextBox 16">
            <a:extLst>
              <a:ext uri="{FF2B5EF4-FFF2-40B4-BE49-F238E27FC236}">
                <a16:creationId xmlns:a16="http://schemas.microsoft.com/office/drawing/2014/main" id="{4207A3B2-A8CC-5578-12DD-74ABCE5BDAE9}"/>
              </a:ext>
            </a:extLst>
          </p:cNvPr>
          <p:cNvSpPr txBox="1"/>
          <p:nvPr/>
        </p:nvSpPr>
        <p:spPr>
          <a:xfrm>
            <a:off x="1171281" y="3859894"/>
            <a:ext cx="4758179" cy="954107"/>
          </a:xfrm>
          <a:prstGeom prst="rect">
            <a:avLst/>
          </a:prstGeom>
          <a:noFill/>
        </p:spPr>
        <p:txBody>
          <a:bodyPr wrap="square">
            <a:spAutoFit/>
          </a:bodyPr>
          <a:lstStyle/>
          <a:p>
            <a:r>
              <a:rPr lang="en-US" sz="1400" dirty="0">
                <a:latin typeface="IBM Plex Sans" panose="020B0503050203000203" pitchFamily="34" charset="0"/>
              </a:rPr>
              <a:t>The app connects with the TMDB API, letting users easily find trending and popular movies. With real-time updates and a huge library, it’s simple to discover your next favorite film.</a:t>
            </a:r>
            <a:endParaRPr lang="en-IN" sz="1400" dirty="0">
              <a:latin typeface="IBM Plex Sans" panose="020B0503050203000203" pitchFamily="34" charset="0"/>
            </a:endParaRPr>
          </a:p>
        </p:txBody>
      </p:sp>
      <p:sp>
        <p:nvSpPr>
          <p:cNvPr id="2" name="TextBox 1">
            <a:extLst>
              <a:ext uri="{FF2B5EF4-FFF2-40B4-BE49-F238E27FC236}">
                <a16:creationId xmlns:a16="http://schemas.microsoft.com/office/drawing/2014/main" id="{501CDBCE-8FBF-3E98-0EDE-190FCB25249F}"/>
              </a:ext>
            </a:extLst>
          </p:cNvPr>
          <p:cNvSpPr txBox="1"/>
          <p:nvPr/>
        </p:nvSpPr>
        <p:spPr>
          <a:xfrm>
            <a:off x="1171281" y="5035296"/>
            <a:ext cx="4758179"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Favorites Management</a:t>
            </a:r>
            <a:endParaRPr lang="en-IN" dirty="0">
              <a:latin typeface="IBM Plex Sans" panose="020B0503050203000203" pitchFamily="34" charset="0"/>
            </a:endParaRPr>
          </a:p>
        </p:txBody>
      </p:sp>
      <p:pic>
        <p:nvPicPr>
          <p:cNvPr id="4" name="Picture 3">
            <a:extLst>
              <a:ext uri="{FF2B5EF4-FFF2-40B4-BE49-F238E27FC236}">
                <a16:creationId xmlns:a16="http://schemas.microsoft.com/office/drawing/2014/main" id="{E8035399-8DBB-53AB-A668-A1691C8C56A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8771" y="5241188"/>
            <a:ext cx="480767" cy="480767"/>
          </a:xfrm>
          <a:prstGeom prst="rect">
            <a:avLst/>
          </a:prstGeom>
        </p:spPr>
      </p:pic>
      <p:sp>
        <p:nvSpPr>
          <p:cNvPr id="6" name="TextBox 5">
            <a:extLst>
              <a:ext uri="{FF2B5EF4-FFF2-40B4-BE49-F238E27FC236}">
                <a16:creationId xmlns:a16="http://schemas.microsoft.com/office/drawing/2014/main" id="{1A1FDB21-9FBF-E13B-465C-B82CC6952047}"/>
              </a:ext>
            </a:extLst>
          </p:cNvPr>
          <p:cNvSpPr txBox="1"/>
          <p:nvPr/>
        </p:nvSpPr>
        <p:spPr>
          <a:xfrm>
            <a:off x="1171281" y="5460345"/>
            <a:ext cx="4758179" cy="954107"/>
          </a:xfrm>
          <a:prstGeom prst="rect">
            <a:avLst/>
          </a:prstGeom>
          <a:noFill/>
        </p:spPr>
        <p:txBody>
          <a:bodyPr wrap="square">
            <a:spAutoFit/>
          </a:bodyPr>
          <a:lstStyle/>
          <a:p>
            <a:r>
              <a:rPr lang="en-US" sz="1400" dirty="0">
                <a:latin typeface="IBM Plex Sans" panose="020B0503050203000203" pitchFamily="34" charset="0"/>
              </a:rPr>
              <a:t>Users can save and access their favorite movies with Firebase, making the app more personal. This feature makes it easy to find your favorite titles and improves the overall experience.</a:t>
            </a:r>
            <a:endParaRPr lang="en-IN" sz="1400" dirty="0">
              <a:latin typeface="IBM Plex Sans" panose="020B0503050203000203" pitchFamily="34" charset="0"/>
            </a:endParaRPr>
          </a:p>
        </p:txBody>
      </p:sp>
      <p:sp>
        <p:nvSpPr>
          <p:cNvPr id="8" name="TextBox 7">
            <a:extLst>
              <a:ext uri="{FF2B5EF4-FFF2-40B4-BE49-F238E27FC236}">
                <a16:creationId xmlns:a16="http://schemas.microsoft.com/office/drawing/2014/main" id="{5B4950DC-9737-C39A-31AC-9959B512AC4F}"/>
              </a:ext>
            </a:extLst>
          </p:cNvPr>
          <p:cNvSpPr txBox="1"/>
          <p:nvPr/>
        </p:nvSpPr>
        <p:spPr>
          <a:xfrm>
            <a:off x="6975050" y="1807274"/>
            <a:ext cx="4758179"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Movie Details</a:t>
            </a:r>
            <a:endParaRPr lang="en-IN" dirty="0">
              <a:latin typeface="IBM Plex Sans" panose="020B0503050203000203" pitchFamily="34" charset="0"/>
            </a:endParaRPr>
          </a:p>
        </p:txBody>
      </p:sp>
      <p:pic>
        <p:nvPicPr>
          <p:cNvPr id="9" name="Picture 8">
            <a:extLst>
              <a:ext uri="{FF2B5EF4-FFF2-40B4-BE49-F238E27FC236}">
                <a16:creationId xmlns:a16="http://schemas.microsoft.com/office/drawing/2014/main" id="{C662DEE6-577F-6D5F-8783-B898AB9741F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62540" y="2013166"/>
            <a:ext cx="480767" cy="480767"/>
          </a:xfrm>
          <a:prstGeom prst="rect">
            <a:avLst/>
          </a:prstGeom>
        </p:spPr>
      </p:pic>
      <p:sp>
        <p:nvSpPr>
          <p:cNvPr id="10" name="TextBox 9">
            <a:extLst>
              <a:ext uri="{FF2B5EF4-FFF2-40B4-BE49-F238E27FC236}">
                <a16:creationId xmlns:a16="http://schemas.microsoft.com/office/drawing/2014/main" id="{127B52BE-07E5-ADF3-E5D2-F9EE48828DEE}"/>
              </a:ext>
            </a:extLst>
          </p:cNvPr>
          <p:cNvSpPr txBox="1"/>
          <p:nvPr/>
        </p:nvSpPr>
        <p:spPr>
          <a:xfrm>
            <a:off x="6975050" y="2232323"/>
            <a:ext cx="4758179" cy="738664"/>
          </a:xfrm>
          <a:prstGeom prst="rect">
            <a:avLst/>
          </a:prstGeom>
          <a:noFill/>
        </p:spPr>
        <p:txBody>
          <a:bodyPr wrap="square">
            <a:spAutoFit/>
          </a:bodyPr>
          <a:lstStyle/>
          <a:p>
            <a:r>
              <a:rPr lang="en-US" sz="1400" dirty="0">
                <a:latin typeface="IBM Plex Sans" panose="020B0503050203000203" pitchFamily="34" charset="0"/>
              </a:rPr>
              <a:t>The app provides detailed movie info, like the synopsis, cast, and reviews. This helps users learn more about movies and decide what to watch.</a:t>
            </a:r>
            <a:endParaRPr lang="en-IN" sz="1400" dirty="0">
              <a:latin typeface="IBM Plex Sans" panose="020B0503050203000203" pitchFamily="34" charset="0"/>
            </a:endParaRPr>
          </a:p>
        </p:txBody>
      </p:sp>
      <p:sp>
        <p:nvSpPr>
          <p:cNvPr id="13" name="TextBox 12">
            <a:extLst>
              <a:ext uri="{FF2B5EF4-FFF2-40B4-BE49-F238E27FC236}">
                <a16:creationId xmlns:a16="http://schemas.microsoft.com/office/drawing/2014/main" id="{2ACEDD30-F7CE-3AC7-D3A3-99CA691B2EDA}"/>
              </a:ext>
            </a:extLst>
          </p:cNvPr>
          <p:cNvSpPr txBox="1"/>
          <p:nvPr/>
        </p:nvSpPr>
        <p:spPr>
          <a:xfrm>
            <a:off x="6975050" y="3619511"/>
            <a:ext cx="4758179"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Trailer Playback</a:t>
            </a:r>
            <a:endParaRPr lang="en-IN" dirty="0">
              <a:latin typeface="IBM Plex Sans" panose="020B0503050203000203" pitchFamily="34" charset="0"/>
            </a:endParaRPr>
          </a:p>
        </p:txBody>
      </p:sp>
      <p:pic>
        <p:nvPicPr>
          <p:cNvPr id="18" name="Picture 17">
            <a:extLst>
              <a:ext uri="{FF2B5EF4-FFF2-40B4-BE49-F238E27FC236}">
                <a16:creationId xmlns:a16="http://schemas.microsoft.com/office/drawing/2014/main" id="{95302B36-BEBD-2C2B-0047-195A51B816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62540" y="3825403"/>
            <a:ext cx="480767" cy="480767"/>
          </a:xfrm>
          <a:prstGeom prst="rect">
            <a:avLst/>
          </a:prstGeom>
        </p:spPr>
      </p:pic>
      <p:sp>
        <p:nvSpPr>
          <p:cNvPr id="19" name="TextBox 18">
            <a:extLst>
              <a:ext uri="{FF2B5EF4-FFF2-40B4-BE49-F238E27FC236}">
                <a16:creationId xmlns:a16="http://schemas.microsoft.com/office/drawing/2014/main" id="{84F4982F-D324-C198-BBE3-72E0C37ED425}"/>
              </a:ext>
            </a:extLst>
          </p:cNvPr>
          <p:cNvSpPr txBox="1"/>
          <p:nvPr/>
        </p:nvSpPr>
        <p:spPr>
          <a:xfrm>
            <a:off x="6975050" y="4044560"/>
            <a:ext cx="4758179" cy="738664"/>
          </a:xfrm>
          <a:prstGeom prst="rect">
            <a:avLst/>
          </a:prstGeom>
          <a:noFill/>
        </p:spPr>
        <p:txBody>
          <a:bodyPr wrap="square">
            <a:spAutoFit/>
          </a:bodyPr>
          <a:lstStyle/>
          <a:p>
            <a:r>
              <a:rPr lang="en-US" sz="1400" dirty="0">
                <a:latin typeface="IBM Plex Sans" panose="020B0503050203000203" pitchFamily="34" charset="0"/>
              </a:rPr>
              <a:t>Users can watch trailers right in the app using WebView. This makes it easy to see previews without needing to leave the app, improving the overall experience.</a:t>
            </a:r>
            <a:endParaRPr lang="en-IN" sz="1400" dirty="0">
              <a:latin typeface="IBM Plex Sans" panose="020B0503050203000203" pitchFamily="34" charset="0"/>
            </a:endParaRPr>
          </a:p>
        </p:txBody>
      </p:sp>
    </p:spTree>
    <p:extLst>
      <p:ext uri="{BB962C8B-B14F-4D97-AF65-F5344CB8AC3E}">
        <p14:creationId xmlns:p14="http://schemas.microsoft.com/office/powerpoint/2010/main" val="218726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880C6-4C54-54F7-11C7-0F952A3FE20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74A2EE8-4079-2D6A-A06C-9013E4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EBFC0B75-F0FF-2B0D-AA04-D82C63B16360}"/>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Technical Stack Overview</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58A577C0-F988-704F-2F9C-93B158B6A19F}"/>
              </a:ext>
            </a:extLst>
          </p:cNvPr>
          <p:cNvSpPr txBox="1"/>
          <p:nvPr/>
        </p:nvSpPr>
        <p:spPr>
          <a:xfrm>
            <a:off x="444631" y="902865"/>
            <a:ext cx="6908275"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Detailed look at technology choices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411653A-EAFA-1491-558B-A1F93B91428D}"/>
              </a:ext>
            </a:extLst>
          </p:cNvPr>
          <p:cNvSpPr txBox="1"/>
          <p:nvPr/>
        </p:nvSpPr>
        <p:spPr>
          <a:xfrm>
            <a:off x="444630" y="2609102"/>
            <a:ext cx="2458825" cy="646331"/>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Programming Language: Kotlin</a:t>
            </a:r>
            <a:endParaRPr lang="en-IN" dirty="0">
              <a:latin typeface="IBM Plex Sans" panose="020B0503050203000203" pitchFamily="34" charset="0"/>
            </a:endParaRPr>
          </a:p>
        </p:txBody>
      </p:sp>
      <p:pic>
        <p:nvPicPr>
          <p:cNvPr id="7" name="Picture 6">
            <a:extLst>
              <a:ext uri="{FF2B5EF4-FFF2-40B4-BE49-F238E27FC236}">
                <a16:creationId xmlns:a16="http://schemas.microsoft.com/office/drawing/2014/main" id="{41F8D845-8902-B79B-2DE9-0FCEC3DAA7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0046" y="1648425"/>
            <a:ext cx="865695" cy="731437"/>
          </a:xfrm>
          <a:prstGeom prst="rect">
            <a:avLst/>
          </a:prstGeom>
        </p:spPr>
      </p:pic>
      <p:sp>
        <p:nvSpPr>
          <p:cNvPr id="12" name="TextBox 11">
            <a:extLst>
              <a:ext uri="{FF2B5EF4-FFF2-40B4-BE49-F238E27FC236}">
                <a16:creationId xmlns:a16="http://schemas.microsoft.com/office/drawing/2014/main" id="{4CB7F462-663E-596B-E91F-DD6B2C865719}"/>
              </a:ext>
            </a:extLst>
          </p:cNvPr>
          <p:cNvSpPr txBox="1"/>
          <p:nvPr/>
        </p:nvSpPr>
        <p:spPr>
          <a:xfrm>
            <a:off x="444630" y="3429000"/>
            <a:ext cx="2458825" cy="1169551"/>
          </a:xfrm>
          <a:prstGeom prst="rect">
            <a:avLst/>
          </a:prstGeom>
          <a:noFill/>
        </p:spPr>
        <p:txBody>
          <a:bodyPr wrap="square">
            <a:spAutoFit/>
          </a:bodyPr>
          <a:lstStyle/>
          <a:p>
            <a:r>
              <a:rPr lang="en-US" sz="1400" dirty="0">
                <a:latin typeface="IBM Plex Sans" panose="020B0503050203000203" pitchFamily="34" charset="0"/>
              </a:rPr>
              <a:t>Kotlin is chosen for its modern features and compatibility with Android development, ensuring efficient and reliable code.</a:t>
            </a:r>
            <a:endParaRPr lang="en-IN" sz="1400" dirty="0">
              <a:latin typeface="IBM Plex Sans" panose="020B0503050203000203" pitchFamily="34" charset="0"/>
            </a:endParaRPr>
          </a:p>
        </p:txBody>
      </p:sp>
      <p:sp>
        <p:nvSpPr>
          <p:cNvPr id="20" name="TextBox 19">
            <a:extLst>
              <a:ext uri="{FF2B5EF4-FFF2-40B4-BE49-F238E27FC236}">
                <a16:creationId xmlns:a16="http://schemas.microsoft.com/office/drawing/2014/main" id="{94052AB1-63DA-608C-CA4E-C70FE52A9C6F}"/>
              </a:ext>
            </a:extLst>
          </p:cNvPr>
          <p:cNvSpPr txBox="1"/>
          <p:nvPr/>
        </p:nvSpPr>
        <p:spPr>
          <a:xfrm>
            <a:off x="4866587" y="2609102"/>
            <a:ext cx="2458825" cy="646331"/>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UI Framework: Jetpack Compose</a:t>
            </a:r>
            <a:endParaRPr lang="en-IN" dirty="0">
              <a:latin typeface="IBM Plex Sans" panose="020B0503050203000203" pitchFamily="34" charset="0"/>
            </a:endParaRPr>
          </a:p>
        </p:txBody>
      </p:sp>
      <p:pic>
        <p:nvPicPr>
          <p:cNvPr id="21" name="Picture 20">
            <a:extLst>
              <a:ext uri="{FF2B5EF4-FFF2-40B4-BE49-F238E27FC236}">
                <a16:creationId xmlns:a16="http://schemas.microsoft.com/office/drawing/2014/main" id="{DB26EA3B-0EFB-8BB2-E775-506FB44E184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009132" y="1648425"/>
            <a:ext cx="731437" cy="731437"/>
          </a:xfrm>
          <a:prstGeom prst="rect">
            <a:avLst/>
          </a:prstGeom>
        </p:spPr>
      </p:pic>
      <p:sp>
        <p:nvSpPr>
          <p:cNvPr id="22" name="TextBox 21">
            <a:extLst>
              <a:ext uri="{FF2B5EF4-FFF2-40B4-BE49-F238E27FC236}">
                <a16:creationId xmlns:a16="http://schemas.microsoft.com/office/drawing/2014/main" id="{A8BB5AD3-DA4D-F7D9-341B-6EC8B8E0EB43}"/>
              </a:ext>
            </a:extLst>
          </p:cNvPr>
          <p:cNvSpPr txBox="1"/>
          <p:nvPr/>
        </p:nvSpPr>
        <p:spPr>
          <a:xfrm>
            <a:off x="4866587" y="3429000"/>
            <a:ext cx="2458825" cy="1169551"/>
          </a:xfrm>
          <a:prstGeom prst="rect">
            <a:avLst/>
          </a:prstGeom>
          <a:noFill/>
        </p:spPr>
        <p:txBody>
          <a:bodyPr wrap="square">
            <a:spAutoFit/>
          </a:bodyPr>
          <a:lstStyle/>
          <a:p>
            <a:r>
              <a:rPr lang="en-US" sz="1400" dirty="0">
                <a:latin typeface="IBM Plex Sans" panose="020B0503050203000203" pitchFamily="34" charset="0"/>
              </a:rPr>
              <a:t>Jetpack Compose helps to create dynamic and responsive designs, making the app look great with less complicated code.</a:t>
            </a:r>
            <a:endParaRPr lang="en-IN" sz="1400" dirty="0">
              <a:latin typeface="IBM Plex Sans" panose="020B0503050203000203" pitchFamily="34" charset="0"/>
            </a:endParaRPr>
          </a:p>
        </p:txBody>
      </p:sp>
      <p:sp>
        <p:nvSpPr>
          <p:cNvPr id="23" name="TextBox 22">
            <a:extLst>
              <a:ext uri="{FF2B5EF4-FFF2-40B4-BE49-F238E27FC236}">
                <a16:creationId xmlns:a16="http://schemas.microsoft.com/office/drawing/2014/main" id="{13DE634E-5D6F-9510-FB26-51C06F88E2CA}"/>
              </a:ext>
            </a:extLst>
          </p:cNvPr>
          <p:cNvSpPr txBox="1"/>
          <p:nvPr/>
        </p:nvSpPr>
        <p:spPr>
          <a:xfrm>
            <a:off x="9288545" y="2609102"/>
            <a:ext cx="2458825" cy="923330"/>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Backend Integration: Firebase</a:t>
            </a:r>
            <a:endParaRPr lang="en-IN" dirty="0">
              <a:latin typeface="IBM Plex Sans" panose="020B0503050203000203" pitchFamily="34" charset="0"/>
            </a:endParaRPr>
          </a:p>
        </p:txBody>
      </p:sp>
      <p:pic>
        <p:nvPicPr>
          <p:cNvPr id="24" name="Picture 23">
            <a:extLst>
              <a:ext uri="{FF2B5EF4-FFF2-40B4-BE49-F238E27FC236}">
                <a16:creationId xmlns:a16="http://schemas.microsoft.com/office/drawing/2014/main" id="{93CC06E7-5BD4-DF1D-3E54-966EA5BB43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431090" y="1648425"/>
            <a:ext cx="731437" cy="731437"/>
          </a:xfrm>
          <a:prstGeom prst="rect">
            <a:avLst/>
          </a:prstGeom>
        </p:spPr>
      </p:pic>
      <p:sp>
        <p:nvSpPr>
          <p:cNvPr id="25" name="TextBox 24">
            <a:extLst>
              <a:ext uri="{FF2B5EF4-FFF2-40B4-BE49-F238E27FC236}">
                <a16:creationId xmlns:a16="http://schemas.microsoft.com/office/drawing/2014/main" id="{2D16E452-B670-1660-A0F3-7A0380C5D1FD}"/>
              </a:ext>
            </a:extLst>
          </p:cNvPr>
          <p:cNvSpPr txBox="1"/>
          <p:nvPr/>
        </p:nvSpPr>
        <p:spPr>
          <a:xfrm>
            <a:off x="9288544" y="3481708"/>
            <a:ext cx="2458825" cy="1169551"/>
          </a:xfrm>
          <a:prstGeom prst="rect">
            <a:avLst/>
          </a:prstGeom>
          <a:noFill/>
        </p:spPr>
        <p:txBody>
          <a:bodyPr wrap="square">
            <a:spAutoFit/>
          </a:bodyPr>
          <a:lstStyle/>
          <a:p>
            <a:r>
              <a:rPr lang="en-US" sz="1400" dirty="0">
                <a:latin typeface="IBM Plex Sans" panose="020B0503050203000203" pitchFamily="34" charset="0"/>
              </a:rPr>
              <a:t>Firebase is used for easy user login and secure data storage. It’s reliable, scalable, and simple to integrate.</a:t>
            </a:r>
            <a:endParaRPr lang="en-IN" sz="1400" dirty="0">
              <a:latin typeface="IBM Plex Sans" panose="020B0503050203000203" pitchFamily="34" charset="0"/>
            </a:endParaRPr>
          </a:p>
        </p:txBody>
      </p:sp>
      <p:sp>
        <p:nvSpPr>
          <p:cNvPr id="26" name="TextBox 25">
            <a:extLst>
              <a:ext uri="{FF2B5EF4-FFF2-40B4-BE49-F238E27FC236}">
                <a16:creationId xmlns:a16="http://schemas.microsoft.com/office/drawing/2014/main" id="{49E5A169-3762-5A16-AC3C-BB096025EDEF}"/>
              </a:ext>
            </a:extLst>
          </p:cNvPr>
          <p:cNvSpPr txBox="1"/>
          <p:nvPr/>
        </p:nvSpPr>
        <p:spPr>
          <a:xfrm>
            <a:off x="2903456" y="4693692"/>
            <a:ext cx="1348034" cy="646331"/>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API: TMDB API</a:t>
            </a:r>
            <a:endParaRPr lang="en-IN" dirty="0">
              <a:latin typeface="IBM Plex Sans" panose="020B0503050203000203" pitchFamily="34" charset="0"/>
            </a:endParaRPr>
          </a:p>
        </p:txBody>
      </p:sp>
      <p:pic>
        <p:nvPicPr>
          <p:cNvPr id="27" name="Picture 26">
            <a:extLst>
              <a:ext uri="{FF2B5EF4-FFF2-40B4-BE49-F238E27FC236}">
                <a16:creationId xmlns:a16="http://schemas.microsoft.com/office/drawing/2014/main" id="{E2BE630D-5684-0DE6-7BE7-59DE866A21A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046000" y="3733015"/>
            <a:ext cx="731437" cy="731437"/>
          </a:xfrm>
          <a:prstGeom prst="rect">
            <a:avLst/>
          </a:prstGeom>
        </p:spPr>
      </p:pic>
      <p:sp>
        <p:nvSpPr>
          <p:cNvPr id="28" name="TextBox 27">
            <a:extLst>
              <a:ext uri="{FF2B5EF4-FFF2-40B4-BE49-F238E27FC236}">
                <a16:creationId xmlns:a16="http://schemas.microsoft.com/office/drawing/2014/main" id="{19C48092-5CE3-8208-591F-A170005217D6}"/>
              </a:ext>
            </a:extLst>
          </p:cNvPr>
          <p:cNvSpPr txBox="1"/>
          <p:nvPr/>
        </p:nvSpPr>
        <p:spPr>
          <a:xfrm>
            <a:off x="2903455" y="5340023"/>
            <a:ext cx="2458825" cy="1169551"/>
          </a:xfrm>
          <a:prstGeom prst="rect">
            <a:avLst/>
          </a:prstGeom>
          <a:noFill/>
        </p:spPr>
        <p:txBody>
          <a:bodyPr wrap="square">
            <a:spAutoFit/>
          </a:bodyPr>
          <a:lstStyle/>
          <a:p>
            <a:r>
              <a:rPr lang="en-US" sz="1400" dirty="0">
                <a:latin typeface="IBM Plex Sans" panose="020B0503050203000203" pitchFamily="34" charset="0"/>
              </a:rPr>
              <a:t>The TMDB API gives access to a large database of movie info, making it easy to add rich media content to the app.</a:t>
            </a:r>
            <a:endParaRPr lang="en-IN" sz="1400" dirty="0">
              <a:latin typeface="IBM Plex Sans" panose="020B0503050203000203" pitchFamily="34" charset="0"/>
            </a:endParaRPr>
          </a:p>
        </p:txBody>
      </p:sp>
      <p:sp>
        <p:nvSpPr>
          <p:cNvPr id="29" name="TextBox 28">
            <a:extLst>
              <a:ext uri="{FF2B5EF4-FFF2-40B4-BE49-F238E27FC236}">
                <a16:creationId xmlns:a16="http://schemas.microsoft.com/office/drawing/2014/main" id="{5585F0A9-F585-7476-168C-ED81ABBBE25B}"/>
              </a:ext>
            </a:extLst>
          </p:cNvPr>
          <p:cNvSpPr txBox="1"/>
          <p:nvPr/>
        </p:nvSpPr>
        <p:spPr>
          <a:xfrm>
            <a:off x="7561299" y="4693692"/>
            <a:ext cx="2601228" cy="646331"/>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Additional Features: WebView</a:t>
            </a:r>
            <a:endParaRPr lang="en-IN" dirty="0">
              <a:latin typeface="IBM Plex Sans" panose="020B0503050203000203" pitchFamily="34" charset="0"/>
            </a:endParaRPr>
          </a:p>
        </p:txBody>
      </p:sp>
      <p:pic>
        <p:nvPicPr>
          <p:cNvPr id="30" name="Picture 29">
            <a:extLst>
              <a:ext uri="{FF2B5EF4-FFF2-40B4-BE49-F238E27FC236}">
                <a16:creationId xmlns:a16="http://schemas.microsoft.com/office/drawing/2014/main" id="{A70953D5-70F3-4EFB-C76E-453679BF71D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703844" y="3733015"/>
            <a:ext cx="731437" cy="731437"/>
          </a:xfrm>
          <a:prstGeom prst="rect">
            <a:avLst/>
          </a:prstGeom>
        </p:spPr>
      </p:pic>
      <p:sp>
        <p:nvSpPr>
          <p:cNvPr id="31" name="TextBox 30">
            <a:extLst>
              <a:ext uri="{FF2B5EF4-FFF2-40B4-BE49-F238E27FC236}">
                <a16:creationId xmlns:a16="http://schemas.microsoft.com/office/drawing/2014/main" id="{78E69931-3156-E52B-0CEA-47C3CFC4BCB7}"/>
              </a:ext>
            </a:extLst>
          </p:cNvPr>
          <p:cNvSpPr txBox="1"/>
          <p:nvPr/>
        </p:nvSpPr>
        <p:spPr>
          <a:xfrm>
            <a:off x="7561299" y="5340023"/>
            <a:ext cx="2458825" cy="954107"/>
          </a:xfrm>
          <a:prstGeom prst="rect">
            <a:avLst/>
          </a:prstGeom>
          <a:noFill/>
        </p:spPr>
        <p:txBody>
          <a:bodyPr wrap="square">
            <a:spAutoFit/>
          </a:bodyPr>
          <a:lstStyle/>
          <a:p>
            <a:r>
              <a:rPr lang="en-US" sz="1400" dirty="0">
                <a:latin typeface="IBM Plex Sans" panose="020B0503050203000203" pitchFamily="34" charset="0"/>
              </a:rPr>
              <a:t>Use WebView for in-app trailer playback, ensuring smooth video streaming without leaving the app.</a:t>
            </a:r>
            <a:endParaRPr lang="en-IN" sz="1400" dirty="0">
              <a:latin typeface="IBM Plex Sans" panose="020B0503050203000203" pitchFamily="34" charset="0"/>
            </a:endParaRPr>
          </a:p>
        </p:txBody>
      </p:sp>
    </p:spTree>
    <p:extLst>
      <p:ext uri="{BB962C8B-B14F-4D97-AF65-F5344CB8AC3E}">
        <p14:creationId xmlns:p14="http://schemas.microsoft.com/office/powerpoint/2010/main" val="99430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B8663-FB61-E827-0346-47DDC5ACDB1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15F9214-F21B-A030-2003-1E278CEF5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0250ED31-36F2-B381-9B5F-34731674DA70}"/>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TMDB API Integration</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8C8C1DBC-D6CA-3FC7-8CF3-7F02FE095516}"/>
              </a:ext>
            </a:extLst>
          </p:cNvPr>
          <p:cNvSpPr txBox="1"/>
          <p:nvPr/>
        </p:nvSpPr>
        <p:spPr>
          <a:xfrm>
            <a:off x="444631" y="902865"/>
            <a:ext cx="10075681"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Exploring the capabilities and implementation of TMDB API for movie and TV data</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055907-9D71-F841-B228-FB47E2748E3B}"/>
              </a:ext>
            </a:extLst>
          </p:cNvPr>
          <p:cNvSpPr txBox="1"/>
          <p:nvPr/>
        </p:nvSpPr>
        <p:spPr>
          <a:xfrm>
            <a:off x="1171281" y="1625446"/>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What is TMDB API?</a:t>
            </a:r>
            <a:endParaRPr lang="en-IN" dirty="0">
              <a:latin typeface="IBM Plex Sans" panose="020B0503050203000203" pitchFamily="34" charset="0"/>
            </a:endParaRPr>
          </a:p>
        </p:txBody>
      </p:sp>
      <p:pic>
        <p:nvPicPr>
          <p:cNvPr id="7" name="Picture 6">
            <a:extLst>
              <a:ext uri="{FF2B5EF4-FFF2-40B4-BE49-F238E27FC236}">
                <a16:creationId xmlns:a16="http://schemas.microsoft.com/office/drawing/2014/main" id="{52926DB7-976F-87A5-E8EE-5B1F8D7C10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8771" y="1831338"/>
            <a:ext cx="480767" cy="480767"/>
          </a:xfrm>
          <a:prstGeom prst="rect">
            <a:avLst/>
          </a:prstGeom>
        </p:spPr>
      </p:pic>
      <p:sp>
        <p:nvSpPr>
          <p:cNvPr id="12" name="TextBox 11">
            <a:extLst>
              <a:ext uri="{FF2B5EF4-FFF2-40B4-BE49-F238E27FC236}">
                <a16:creationId xmlns:a16="http://schemas.microsoft.com/office/drawing/2014/main" id="{68736E6F-6BF7-AABA-C0B5-CD21E3367518}"/>
              </a:ext>
            </a:extLst>
          </p:cNvPr>
          <p:cNvSpPr txBox="1"/>
          <p:nvPr/>
        </p:nvSpPr>
        <p:spPr>
          <a:xfrm>
            <a:off x="1171281" y="2050495"/>
            <a:ext cx="10576088" cy="523220"/>
          </a:xfrm>
          <a:prstGeom prst="rect">
            <a:avLst/>
          </a:prstGeom>
          <a:noFill/>
        </p:spPr>
        <p:txBody>
          <a:bodyPr wrap="square">
            <a:spAutoFit/>
          </a:bodyPr>
          <a:lstStyle/>
          <a:p>
            <a:r>
              <a:rPr lang="en-US" sz="1400" dirty="0">
                <a:latin typeface="IBM Plex Sans" panose="020B0503050203000203" pitchFamily="34" charset="0"/>
              </a:rPr>
              <a:t>The TMDB API is a detailed source of movie and TV show data, giving developers access to a wide range of entertainment information.</a:t>
            </a:r>
            <a:endParaRPr lang="en-IN" sz="1400" dirty="0">
              <a:latin typeface="IBM Plex Sans" panose="020B0503050203000203" pitchFamily="34" charset="0"/>
            </a:endParaRPr>
          </a:p>
        </p:txBody>
      </p:sp>
      <p:sp>
        <p:nvSpPr>
          <p:cNvPr id="14" name="TextBox 13">
            <a:extLst>
              <a:ext uri="{FF2B5EF4-FFF2-40B4-BE49-F238E27FC236}">
                <a16:creationId xmlns:a16="http://schemas.microsoft.com/office/drawing/2014/main" id="{C8B83D4B-68EA-FEDC-3701-BB834811A7F2}"/>
              </a:ext>
            </a:extLst>
          </p:cNvPr>
          <p:cNvSpPr txBox="1"/>
          <p:nvPr/>
        </p:nvSpPr>
        <p:spPr>
          <a:xfrm>
            <a:off x="1157141" y="2928948"/>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Fetching Movie Lists</a:t>
            </a:r>
            <a:endParaRPr lang="en-IN" dirty="0">
              <a:latin typeface="IBM Plex Sans" panose="020B0503050203000203" pitchFamily="34" charset="0"/>
            </a:endParaRPr>
          </a:p>
        </p:txBody>
      </p:sp>
      <p:pic>
        <p:nvPicPr>
          <p:cNvPr id="16" name="Picture 15">
            <a:extLst>
              <a:ext uri="{FF2B5EF4-FFF2-40B4-BE49-F238E27FC236}">
                <a16:creationId xmlns:a16="http://schemas.microsoft.com/office/drawing/2014/main" id="{79D095E6-C1CA-F99E-5A5F-1506402A94F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4631" y="3134840"/>
            <a:ext cx="480767" cy="480767"/>
          </a:xfrm>
          <a:prstGeom prst="rect">
            <a:avLst/>
          </a:prstGeom>
        </p:spPr>
      </p:pic>
      <p:sp>
        <p:nvSpPr>
          <p:cNvPr id="17" name="TextBox 16">
            <a:extLst>
              <a:ext uri="{FF2B5EF4-FFF2-40B4-BE49-F238E27FC236}">
                <a16:creationId xmlns:a16="http://schemas.microsoft.com/office/drawing/2014/main" id="{60780071-5E1B-F22B-BC03-BFF965AD46DE}"/>
              </a:ext>
            </a:extLst>
          </p:cNvPr>
          <p:cNvSpPr txBox="1"/>
          <p:nvPr/>
        </p:nvSpPr>
        <p:spPr>
          <a:xfrm>
            <a:off x="1157141" y="3353997"/>
            <a:ext cx="10576088" cy="523220"/>
          </a:xfrm>
          <a:prstGeom prst="rect">
            <a:avLst/>
          </a:prstGeom>
          <a:noFill/>
        </p:spPr>
        <p:txBody>
          <a:bodyPr wrap="square">
            <a:spAutoFit/>
          </a:bodyPr>
          <a:lstStyle/>
          <a:p>
            <a:r>
              <a:rPr lang="en-US" sz="1400" dirty="0">
                <a:latin typeface="IBM Plex Sans" panose="020B0503050203000203" pitchFamily="34" charset="0"/>
              </a:rPr>
              <a:t>The TMDB API lets users access movie lists like popular, trending, and upcoming films, helping apps show the latest entertainment options.</a:t>
            </a:r>
            <a:endParaRPr lang="en-IN" sz="1400" dirty="0">
              <a:latin typeface="IBM Plex Sans" panose="020B0503050203000203" pitchFamily="34" charset="0"/>
            </a:endParaRPr>
          </a:p>
        </p:txBody>
      </p:sp>
      <p:sp>
        <p:nvSpPr>
          <p:cNvPr id="18" name="TextBox 17">
            <a:extLst>
              <a:ext uri="{FF2B5EF4-FFF2-40B4-BE49-F238E27FC236}">
                <a16:creationId xmlns:a16="http://schemas.microsoft.com/office/drawing/2014/main" id="{5016C96A-40DD-0A3A-A9EB-633D388A2B06}"/>
              </a:ext>
            </a:extLst>
          </p:cNvPr>
          <p:cNvSpPr txBox="1"/>
          <p:nvPr/>
        </p:nvSpPr>
        <p:spPr>
          <a:xfrm>
            <a:off x="1157141" y="4230466"/>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Displaying Detailed Information</a:t>
            </a:r>
            <a:endParaRPr lang="en-IN" dirty="0">
              <a:latin typeface="IBM Plex Sans" panose="020B0503050203000203" pitchFamily="34" charset="0"/>
            </a:endParaRPr>
          </a:p>
        </p:txBody>
      </p:sp>
      <p:pic>
        <p:nvPicPr>
          <p:cNvPr id="19" name="Picture 18">
            <a:extLst>
              <a:ext uri="{FF2B5EF4-FFF2-40B4-BE49-F238E27FC236}">
                <a16:creationId xmlns:a16="http://schemas.microsoft.com/office/drawing/2014/main" id="{EEBE501E-78E1-4280-977C-738F63EC92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4631" y="4436358"/>
            <a:ext cx="480767" cy="480767"/>
          </a:xfrm>
          <a:prstGeom prst="rect">
            <a:avLst/>
          </a:prstGeom>
        </p:spPr>
      </p:pic>
      <p:sp>
        <p:nvSpPr>
          <p:cNvPr id="20" name="TextBox 19">
            <a:extLst>
              <a:ext uri="{FF2B5EF4-FFF2-40B4-BE49-F238E27FC236}">
                <a16:creationId xmlns:a16="http://schemas.microsoft.com/office/drawing/2014/main" id="{E151E910-2630-CB33-EA46-DD121FE4ADC9}"/>
              </a:ext>
            </a:extLst>
          </p:cNvPr>
          <p:cNvSpPr txBox="1"/>
          <p:nvPr/>
        </p:nvSpPr>
        <p:spPr>
          <a:xfrm>
            <a:off x="1157141" y="4655515"/>
            <a:ext cx="10576088" cy="523220"/>
          </a:xfrm>
          <a:prstGeom prst="rect">
            <a:avLst/>
          </a:prstGeom>
          <a:noFill/>
        </p:spPr>
        <p:txBody>
          <a:bodyPr wrap="square">
            <a:spAutoFit/>
          </a:bodyPr>
          <a:lstStyle/>
          <a:p>
            <a:r>
              <a:rPr lang="en-US" sz="1400" dirty="0">
                <a:latin typeface="IBM Plex Sans" panose="020B0503050203000203" pitchFamily="34" charset="0"/>
              </a:rPr>
              <a:t>In addition to lists, the API offers detailed info about each movie and TV show, including posters, descriptions, and genre classifications, enhancing the user experience.</a:t>
            </a:r>
            <a:endParaRPr lang="en-IN" sz="1400" dirty="0">
              <a:latin typeface="IBM Plex Sans" panose="020B0503050203000203" pitchFamily="34" charset="0"/>
            </a:endParaRPr>
          </a:p>
        </p:txBody>
      </p:sp>
      <p:sp>
        <p:nvSpPr>
          <p:cNvPr id="21" name="TextBox 20">
            <a:extLst>
              <a:ext uri="{FF2B5EF4-FFF2-40B4-BE49-F238E27FC236}">
                <a16:creationId xmlns:a16="http://schemas.microsoft.com/office/drawing/2014/main" id="{49528185-2D8F-4F89-1A79-546D6E4AD023}"/>
              </a:ext>
            </a:extLst>
          </p:cNvPr>
          <p:cNvSpPr txBox="1"/>
          <p:nvPr/>
        </p:nvSpPr>
        <p:spPr>
          <a:xfrm>
            <a:off x="1157141" y="5420549"/>
            <a:ext cx="6671820"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Seamless API Integration</a:t>
            </a:r>
            <a:endParaRPr lang="en-IN" dirty="0">
              <a:latin typeface="IBM Plex Sans" panose="020B0503050203000203" pitchFamily="34" charset="0"/>
            </a:endParaRPr>
          </a:p>
        </p:txBody>
      </p:sp>
      <p:pic>
        <p:nvPicPr>
          <p:cNvPr id="22" name="Picture 21">
            <a:extLst>
              <a:ext uri="{FF2B5EF4-FFF2-40B4-BE49-F238E27FC236}">
                <a16:creationId xmlns:a16="http://schemas.microsoft.com/office/drawing/2014/main" id="{EDC38547-28E5-9D53-A6CB-95F14FBEEA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4631" y="5626441"/>
            <a:ext cx="480767" cy="480767"/>
          </a:xfrm>
          <a:prstGeom prst="rect">
            <a:avLst/>
          </a:prstGeom>
        </p:spPr>
      </p:pic>
      <p:sp>
        <p:nvSpPr>
          <p:cNvPr id="23" name="TextBox 22">
            <a:extLst>
              <a:ext uri="{FF2B5EF4-FFF2-40B4-BE49-F238E27FC236}">
                <a16:creationId xmlns:a16="http://schemas.microsoft.com/office/drawing/2014/main" id="{C1130933-D23F-F05E-40B0-E0029FCCA151}"/>
              </a:ext>
            </a:extLst>
          </p:cNvPr>
          <p:cNvSpPr txBox="1"/>
          <p:nvPr/>
        </p:nvSpPr>
        <p:spPr>
          <a:xfrm>
            <a:off x="1157141" y="5845598"/>
            <a:ext cx="10576088" cy="523220"/>
          </a:xfrm>
          <a:prstGeom prst="rect">
            <a:avLst/>
          </a:prstGeom>
          <a:noFill/>
        </p:spPr>
        <p:txBody>
          <a:bodyPr wrap="square">
            <a:spAutoFit/>
          </a:bodyPr>
          <a:lstStyle/>
          <a:p>
            <a:r>
              <a:rPr lang="en-US" sz="1400" dirty="0">
                <a:latin typeface="IBM Plex Sans" panose="020B0503050203000203" pitchFamily="34" charset="0"/>
              </a:rPr>
              <a:t>With Retrofit, a user-friendly HTTP client for Android and Java, developers can easily integrate the TMDB API in Kotlin. It simplifies making network requests and handling responses.</a:t>
            </a:r>
            <a:endParaRPr lang="en-IN" sz="1400" dirty="0">
              <a:latin typeface="IBM Plex Sans" panose="020B0503050203000203" pitchFamily="34" charset="0"/>
            </a:endParaRPr>
          </a:p>
        </p:txBody>
      </p:sp>
    </p:spTree>
    <p:extLst>
      <p:ext uri="{BB962C8B-B14F-4D97-AF65-F5344CB8AC3E}">
        <p14:creationId xmlns:p14="http://schemas.microsoft.com/office/powerpoint/2010/main" val="114176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4FAC7-C2EB-67BE-FB04-D68D84D27BA8}"/>
              </a:ext>
            </a:extLst>
          </p:cNvPr>
          <p:cNvPicPr>
            <a:picLocks noChangeAspect="1"/>
          </p:cNvPicPr>
          <p:nvPr/>
        </p:nvPicPr>
        <p:blipFill>
          <a:blip r:embed="rId3"/>
          <a:stretch>
            <a:fillRect/>
          </a:stretch>
        </p:blipFill>
        <p:spPr>
          <a:xfrm>
            <a:off x="0" y="0"/>
            <a:ext cx="6096000" cy="6858000"/>
          </a:xfrm>
          <a:prstGeom prst="rect">
            <a:avLst/>
          </a:prstGeom>
        </p:spPr>
      </p:pic>
      <p:pic>
        <p:nvPicPr>
          <p:cNvPr id="5" name="Picture 4">
            <a:extLst>
              <a:ext uri="{FF2B5EF4-FFF2-40B4-BE49-F238E27FC236}">
                <a16:creationId xmlns:a16="http://schemas.microsoft.com/office/drawing/2014/main" id="{C5E1C372-066C-3789-DF7C-4833B80C025B}"/>
              </a:ext>
            </a:extLst>
          </p:cNvPr>
          <p:cNvPicPr>
            <a:picLocks noChangeAspect="1"/>
          </p:cNvPicPr>
          <p:nvPr/>
        </p:nvPicPr>
        <p:blipFill>
          <a:blip r:embed="rId4"/>
          <a:stretch>
            <a:fillRect/>
          </a:stretch>
        </p:blipFill>
        <p:spPr>
          <a:xfrm>
            <a:off x="6096000" y="0"/>
            <a:ext cx="6096000" cy="6857999"/>
          </a:xfrm>
          <a:prstGeom prst="rect">
            <a:avLst/>
          </a:prstGeom>
        </p:spPr>
      </p:pic>
    </p:spTree>
    <p:extLst>
      <p:ext uri="{BB962C8B-B14F-4D97-AF65-F5344CB8AC3E}">
        <p14:creationId xmlns:p14="http://schemas.microsoft.com/office/powerpoint/2010/main" val="285913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251B4-1105-93CC-B019-B3F5D0BEB5B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9EB3720-5E94-228E-D58C-550C25702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397EB267-1E84-4A76-5D70-5207F08E9646}"/>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Firebase Integration</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AA804C90-B925-37E1-D07D-36A33397601E}"/>
              </a:ext>
            </a:extLst>
          </p:cNvPr>
          <p:cNvSpPr txBox="1"/>
          <p:nvPr/>
        </p:nvSpPr>
        <p:spPr>
          <a:xfrm>
            <a:off x="444631" y="902865"/>
            <a:ext cx="6908275"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Exploring the advantages and implemented features of Firebase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4F20C38-C5A6-7EF3-6562-A70032F2FB49}"/>
              </a:ext>
            </a:extLst>
          </p:cNvPr>
          <p:cNvSpPr txBox="1"/>
          <p:nvPr/>
        </p:nvSpPr>
        <p:spPr>
          <a:xfrm>
            <a:off x="444630" y="2642861"/>
            <a:ext cx="5651369" cy="369332"/>
          </a:xfrm>
          <a:prstGeom prst="rect">
            <a:avLst/>
          </a:prstGeom>
          <a:noFill/>
        </p:spPr>
        <p:txBody>
          <a:bodyPr wrap="square">
            <a:spAutoFit/>
          </a:bodyPr>
          <a:lstStyle/>
          <a:p>
            <a:pPr algn="ctr"/>
            <a:r>
              <a:rPr lang="en-US" b="1" i="0" cap="all" dirty="0">
                <a:solidFill>
                  <a:srgbClr val="000002"/>
                </a:solidFill>
                <a:effectLst/>
                <a:latin typeface="IBM Plex Sans" panose="020B0503050203000203" pitchFamily="34" charset="0"/>
              </a:rPr>
              <a:t>Why Firebase?</a:t>
            </a:r>
            <a:endParaRPr lang="en-IN" dirty="0">
              <a:latin typeface="IBM Plex Sans" panose="020B0503050203000203" pitchFamily="34" charset="0"/>
            </a:endParaRPr>
          </a:p>
        </p:txBody>
      </p:sp>
      <p:sp>
        <p:nvSpPr>
          <p:cNvPr id="12" name="TextBox 11">
            <a:extLst>
              <a:ext uri="{FF2B5EF4-FFF2-40B4-BE49-F238E27FC236}">
                <a16:creationId xmlns:a16="http://schemas.microsoft.com/office/drawing/2014/main" id="{48F34F7D-C70F-2152-54FE-8AE63AD6F333}"/>
              </a:ext>
            </a:extLst>
          </p:cNvPr>
          <p:cNvSpPr txBox="1"/>
          <p:nvPr/>
        </p:nvSpPr>
        <p:spPr>
          <a:xfrm>
            <a:off x="444631" y="3067910"/>
            <a:ext cx="5475402" cy="738664"/>
          </a:xfrm>
          <a:prstGeom prst="rect">
            <a:avLst/>
          </a:prstGeom>
          <a:noFill/>
        </p:spPr>
        <p:txBody>
          <a:bodyPr wrap="square">
            <a:spAutoFit/>
          </a:bodyPr>
          <a:lstStyle/>
          <a:p>
            <a:pPr algn="ctr"/>
            <a:r>
              <a:rPr lang="en-US" sz="1400" dirty="0">
                <a:latin typeface="IBM Plex Sans" panose="020B0503050203000203" pitchFamily="34" charset="0"/>
              </a:rPr>
              <a:t>Firebase offers a secure and reliable system for user authentication and data storage, making it a popular choice for modern apps.</a:t>
            </a:r>
            <a:endParaRPr lang="en-IN" sz="1400" dirty="0">
              <a:latin typeface="IBM Plex Sans" panose="020B0503050203000203" pitchFamily="34" charset="0"/>
            </a:endParaRPr>
          </a:p>
        </p:txBody>
      </p:sp>
      <p:pic>
        <p:nvPicPr>
          <p:cNvPr id="8" name="Picture 7">
            <a:extLst>
              <a:ext uri="{FF2B5EF4-FFF2-40B4-BE49-F238E27FC236}">
                <a16:creationId xmlns:a16="http://schemas.microsoft.com/office/drawing/2014/main" id="{AA51F561-C363-0A7F-5887-F19B53A8F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2540" y="1699978"/>
            <a:ext cx="895547" cy="867266"/>
          </a:xfrm>
          <a:prstGeom prst="rect">
            <a:avLst/>
          </a:prstGeom>
        </p:spPr>
      </p:pic>
      <p:sp>
        <p:nvSpPr>
          <p:cNvPr id="9" name="TextBox 8">
            <a:extLst>
              <a:ext uri="{FF2B5EF4-FFF2-40B4-BE49-F238E27FC236}">
                <a16:creationId xmlns:a16="http://schemas.microsoft.com/office/drawing/2014/main" id="{FF461AC6-D73A-8EAA-A985-66AF85AF1740}"/>
              </a:ext>
            </a:extLst>
          </p:cNvPr>
          <p:cNvSpPr txBox="1"/>
          <p:nvPr/>
        </p:nvSpPr>
        <p:spPr>
          <a:xfrm>
            <a:off x="6271969" y="2642861"/>
            <a:ext cx="5651369" cy="369332"/>
          </a:xfrm>
          <a:prstGeom prst="rect">
            <a:avLst/>
          </a:prstGeom>
          <a:noFill/>
        </p:spPr>
        <p:txBody>
          <a:bodyPr wrap="square">
            <a:spAutoFit/>
          </a:bodyPr>
          <a:lstStyle/>
          <a:p>
            <a:pPr algn="ctr"/>
            <a:r>
              <a:rPr lang="en-US" b="1" i="0" cap="all" dirty="0">
                <a:solidFill>
                  <a:srgbClr val="000002"/>
                </a:solidFill>
                <a:effectLst/>
                <a:latin typeface="IBM Plex Sans" panose="020B0503050203000203" pitchFamily="34" charset="0"/>
              </a:rPr>
              <a:t>Authentication Features</a:t>
            </a:r>
            <a:endParaRPr lang="en-IN" dirty="0">
              <a:latin typeface="IBM Plex Sans" panose="020B0503050203000203" pitchFamily="34" charset="0"/>
            </a:endParaRPr>
          </a:p>
        </p:txBody>
      </p:sp>
      <p:sp>
        <p:nvSpPr>
          <p:cNvPr id="10" name="TextBox 9">
            <a:extLst>
              <a:ext uri="{FF2B5EF4-FFF2-40B4-BE49-F238E27FC236}">
                <a16:creationId xmlns:a16="http://schemas.microsoft.com/office/drawing/2014/main" id="{18114929-24C2-5FC9-FBA8-5F0DC67891D6}"/>
              </a:ext>
            </a:extLst>
          </p:cNvPr>
          <p:cNvSpPr txBox="1"/>
          <p:nvPr/>
        </p:nvSpPr>
        <p:spPr>
          <a:xfrm>
            <a:off x="6271970" y="3067910"/>
            <a:ext cx="5475402" cy="523220"/>
          </a:xfrm>
          <a:prstGeom prst="rect">
            <a:avLst/>
          </a:prstGeom>
          <a:noFill/>
        </p:spPr>
        <p:txBody>
          <a:bodyPr wrap="square">
            <a:spAutoFit/>
          </a:bodyPr>
          <a:lstStyle/>
          <a:p>
            <a:pPr algn="ctr"/>
            <a:r>
              <a:rPr lang="en-US" sz="1400" dirty="0">
                <a:latin typeface="IBM Plex Sans" panose="020B0503050203000203" pitchFamily="34" charset="0"/>
              </a:rPr>
              <a:t>Firebase supports easy login, signup, and password recovery, improving both security and user experience.</a:t>
            </a:r>
            <a:endParaRPr lang="en-IN" sz="1400" dirty="0">
              <a:latin typeface="IBM Plex Sans" panose="020B0503050203000203" pitchFamily="34" charset="0"/>
            </a:endParaRPr>
          </a:p>
        </p:txBody>
      </p:sp>
      <p:pic>
        <p:nvPicPr>
          <p:cNvPr id="13" name="Picture 12">
            <a:extLst>
              <a:ext uri="{FF2B5EF4-FFF2-40B4-BE49-F238E27FC236}">
                <a16:creationId xmlns:a16="http://schemas.microsoft.com/office/drawing/2014/main" id="{82DB9A81-A795-7DC7-410F-9C27CF429A1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664019" y="1699978"/>
            <a:ext cx="867266" cy="867266"/>
          </a:xfrm>
          <a:prstGeom prst="rect">
            <a:avLst/>
          </a:prstGeom>
        </p:spPr>
      </p:pic>
      <p:sp>
        <p:nvSpPr>
          <p:cNvPr id="21" name="TextBox 20">
            <a:extLst>
              <a:ext uri="{FF2B5EF4-FFF2-40B4-BE49-F238E27FC236}">
                <a16:creationId xmlns:a16="http://schemas.microsoft.com/office/drawing/2014/main" id="{1E47B7FA-AE6C-E4E8-E5DF-4E41EDA7462D}"/>
              </a:ext>
            </a:extLst>
          </p:cNvPr>
          <p:cNvSpPr txBox="1"/>
          <p:nvPr/>
        </p:nvSpPr>
        <p:spPr>
          <a:xfrm>
            <a:off x="444630" y="5267485"/>
            <a:ext cx="5651369" cy="369332"/>
          </a:xfrm>
          <a:prstGeom prst="rect">
            <a:avLst/>
          </a:prstGeom>
          <a:noFill/>
        </p:spPr>
        <p:txBody>
          <a:bodyPr wrap="square">
            <a:spAutoFit/>
          </a:bodyPr>
          <a:lstStyle/>
          <a:p>
            <a:pPr algn="ctr"/>
            <a:r>
              <a:rPr lang="en-US" b="1" i="0" cap="all" dirty="0">
                <a:solidFill>
                  <a:srgbClr val="000002"/>
                </a:solidFill>
                <a:effectLst/>
                <a:latin typeface="IBM Plex Sans" panose="020B0503050203000203" pitchFamily="34" charset="0"/>
              </a:rPr>
              <a:t>Realtime Database</a:t>
            </a:r>
            <a:endParaRPr lang="en-IN" dirty="0">
              <a:latin typeface="IBM Plex Sans" panose="020B0503050203000203" pitchFamily="34" charset="0"/>
            </a:endParaRPr>
          </a:p>
        </p:txBody>
      </p:sp>
      <p:sp>
        <p:nvSpPr>
          <p:cNvPr id="22" name="TextBox 21">
            <a:extLst>
              <a:ext uri="{FF2B5EF4-FFF2-40B4-BE49-F238E27FC236}">
                <a16:creationId xmlns:a16="http://schemas.microsoft.com/office/drawing/2014/main" id="{032E1B7A-949C-B829-5B7E-5852E1974B41}"/>
              </a:ext>
            </a:extLst>
          </p:cNvPr>
          <p:cNvSpPr txBox="1"/>
          <p:nvPr/>
        </p:nvSpPr>
        <p:spPr>
          <a:xfrm>
            <a:off x="444631" y="5692534"/>
            <a:ext cx="5475402" cy="523220"/>
          </a:xfrm>
          <a:prstGeom prst="rect">
            <a:avLst/>
          </a:prstGeom>
          <a:noFill/>
        </p:spPr>
        <p:txBody>
          <a:bodyPr wrap="square">
            <a:spAutoFit/>
          </a:bodyPr>
          <a:lstStyle/>
          <a:p>
            <a:pPr algn="ctr"/>
            <a:r>
              <a:rPr lang="en-US" sz="1400" dirty="0">
                <a:latin typeface="IBM Plex Sans" panose="020B0503050203000203" pitchFamily="34" charset="0"/>
              </a:rPr>
              <a:t>Firebase’s Realtime Database makes it easy to store and access favorite movies, so users can quickly retrieve their information.</a:t>
            </a:r>
            <a:endParaRPr lang="en-IN" sz="1400" dirty="0">
              <a:latin typeface="IBM Plex Sans" panose="020B0503050203000203" pitchFamily="34" charset="0"/>
            </a:endParaRPr>
          </a:p>
        </p:txBody>
      </p:sp>
      <p:pic>
        <p:nvPicPr>
          <p:cNvPr id="23" name="Picture 22">
            <a:extLst>
              <a:ext uri="{FF2B5EF4-FFF2-40B4-BE49-F238E27FC236}">
                <a16:creationId xmlns:a16="http://schemas.microsoft.com/office/drawing/2014/main" id="{3CBA96BD-3060-3F1C-3816-957EA6C1D7E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36680" y="4324602"/>
            <a:ext cx="867266" cy="867266"/>
          </a:xfrm>
          <a:prstGeom prst="rect">
            <a:avLst/>
          </a:prstGeom>
        </p:spPr>
      </p:pic>
      <p:sp>
        <p:nvSpPr>
          <p:cNvPr id="24" name="TextBox 23">
            <a:extLst>
              <a:ext uri="{FF2B5EF4-FFF2-40B4-BE49-F238E27FC236}">
                <a16:creationId xmlns:a16="http://schemas.microsoft.com/office/drawing/2014/main" id="{E4EABC2E-D276-2A12-4C5C-BDFE9370E41A}"/>
              </a:ext>
            </a:extLst>
          </p:cNvPr>
          <p:cNvSpPr txBox="1"/>
          <p:nvPr/>
        </p:nvSpPr>
        <p:spPr>
          <a:xfrm>
            <a:off x="6272981" y="5267485"/>
            <a:ext cx="5651369" cy="369332"/>
          </a:xfrm>
          <a:prstGeom prst="rect">
            <a:avLst/>
          </a:prstGeom>
          <a:noFill/>
        </p:spPr>
        <p:txBody>
          <a:bodyPr wrap="square">
            <a:spAutoFit/>
          </a:bodyPr>
          <a:lstStyle/>
          <a:p>
            <a:pPr algn="ctr"/>
            <a:r>
              <a:rPr lang="en-US" b="1" i="0" cap="all" dirty="0">
                <a:solidFill>
                  <a:srgbClr val="000002"/>
                </a:solidFill>
                <a:effectLst/>
                <a:latin typeface="IBM Plex Sans" panose="020B0503050203000203" pitchFamily="34" charset="0"/>
              </a:rPr>
              <a:t>Scalability</a:t>
            </a:r>
            <a:endParaRPr lang="en-IN" dirty="0">
              <a:latin typeface="IBM Plex Sans" panose="020B0503050203000203" pitchFamily="34" charset="0"/>
            </a:endParaRPr>
          </a:p>
        </p:txBody>
      </p:sp>
      <p:sp>
        <p:nvSpPr>
          <p:cNvPr id="25" name="TextBox 24">
            <a:extLst>
              <a:ext uri="{FF2B5EF4-FFF2-40B4-BE49-F238E27FC236}">
                <a16:creationId xmlns:a16="http://schemas.microsoft.com/office/drawing/2014/main" id="{42D79515-EEC8-4A69-8A6F-B26C50C7C4C5}"/>
              </a:ext>
            </a:extLst>
          </p:cNvPr>
          <p:cNvSpPr txBox="1"/>
          <p:nvPr/>
        </p:nvSpPr>
        <p:spPr>
          <a:xfrm>
            <a:off x="6272982" y="5692534"/>
            <a:ext cx="5475402" cy="523220"/>
          </a:xfrm>
          <a:prstGeom prst="rect">
            <a:avLst/>
          </a:prstGeom>
          <a:noFill/>
        </p:spPr>
        <p:txBody>
          <a:bodyPr wrap="square">
            <a:spAutoFit/>
          </a:bodyPr>
          <a:lstStyle/>
          <a:p>
            <a:pPr algn="ctr"/>
            <a:r>
              <a:rPr lang="en-US" sz="1400" dirty="0">
                <a:latin typeface="IBM Plex Sans" panose="020B0503050203000203" pitchFamily="34" charset="0"/>
              </a:rPr>
              <a:t>Firebase is built to handle many users efficiently, ensuring the app performs well even as it scales.</a:t>
            </a:r>
            <a:endParaRPr lang="en-IN" sz="1400" dirty="0">
              <a:latin typeface="IBM Plex Sans" panose="020B0503050203000203" pitchFamily="34" charset="0"/>
            </a:endParaRPr>
          </a:p>
        </p:txBody>
      </p:sp>
      <p:pic>
        <p:nvPicPr>
          <p:cNvPr id="26" name="Picture 25">
            <a:extLst>
              <a:ext uri="{FF2B5EF4-FFF2-40B4-BE49-F238E27FC236}">
                <a16:creationId xmlns:a16="http://schemas.microsoft.com/office/drawing/2014/main" id="{9B6A5AAE-3850-EB68-32BB-8DDA03715D9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665031" y="4324602"/>
            <a:ext cx="867266" cy="867266"/>
          </a:xfrm>
          <a:prstGeom prst="rect">
            <a:avLst/>
          </a:prstGeom>
        </p:spPr>
      </p:pic>
    </p:spTree>
    <p:extLst>
      <p:ext uri="{BB962C8B-B14F-4D97-AF65-F5344CB8AC3E}">
        <p14:creationId xmlns:p14="http://schemas.microsoft.com/office/powerpoint/2010/main" val="119559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09DF7-BAB2-D34F-B3E6-710638752976}"/>
              </a:ext>
            </a:extLst>
          </p:cNvPr>
          <p:cNvPicPr>
            <a:picLocks noChangeAspect="1"/>
          </p:cNvPicPr>
          <p:nvPr/>
        </p:nvPicPr>
        <p:blipFill>
          <a:blip r:embed="rId3"/>
          <a:stretch>
            <a:fillRect/>
          </a:stretch>
        </p:blipFill>
        <p:spPr>
          <a:xfrm>
            <a:off x="-1" y="0"/>
            <a:ext cx="12191999" cy="3428998"/>
          </a:xfrm>
          <a:prstGeom prst="rect">
            <a:avLst/>
          </a:prstGeom>
        </p:spPr>
      </p:pic>
      <p:pic>
        <p:nvPicPr>
          <p:cNvPr id="5" name="Picture 4">
            <a:extLst>
              <a:ext uri="{FF2B5EF4-FFF2-40B4-BE49-F238E27FC236}">
                <a16:creationId xmlns:a16="http://schemas.microsoft.com/office/drawing/2014/main" id="{84BFBC70-6938-52D4-8620-0C8937EABB20}"/>
              </a:ext>
            </a:extLst>
          </p:cNvPr>
          <p:cNvPicPr>
            <a:picLocks noChangeAspect="1"/>
          </p:cNvPicPr>
          <p:nvPr/>
        </p:nvPicPr>
        <p:blipFill>
          <a:blip r:embed="rId4"/>
          <a:stretch>
            <a:fillRect/>
          </a:stretch>
        </p:blipFill>
        <p:spPr>
          <a:xfrm>
            <a:off x="0" y="3429000"/>
            <a:ext cx="12191999" cy="3428998"/>
          </a:xfrm>
          <a:prstGeom prst="rect">
            <a:avLst/>
          </a:prstGeom>
        </p:spPr>
      </p:pic>
    </p:spTree>
    <p:extLst>
      <p:ext uri="{BB962C8B-B14F-4D97-AF65-F5344CB8AC3E}">
        <p14:creationId xmlns:p14="http://schemas.microsoft.com/office/powerpoint/2010/main" val="80854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B4C53-3F71-81DE-1E15-6D55D55D991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7358EC7-3CA8-2A6D-8159-ABB36D4C6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D4ED7C62-D662-E901-6A41-224FAFAB3BA7}"/>
              </a:ext>
            </a:extLst>
          </p:cNvPr>
          <p:cNvSpPr txBox="1"/>
          <p:nvPr/>
        </p:nvSpPr>
        <p:spPr>
          <a:xfrm>
            <a:off x="444631" y="235358"/>
            <a:ext cx="1096180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2F3032"/>
                </a:solidFill>
                <a:effectLst/>
                <a:uLnTx/>
                <a:uFillTx/>
                <a:latin typeface="IBM Plex Sans" panose="020B0503050203000203" pitchFamily="34" charset="0"/>
              </a:rPr>
              <a:t>Application Screens Overview</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498FC15E-39D4-F501-CF95-AA6935E3AE30}"/>
              </a:ext>
            </a:extLst>
          </p:cNvPr>
          <p:cNvSpPr txBox="1"/>
          <p:nvPr/>
        </p:nvSpPr>
        <p:spPr>
          <a:xfrm>
            <a:off x="444631" y="902865"/>
            <a:ext cx="6908275" cy="369332"/>
          </a:xfrm>
          <a:prstGeom prst="rect">
            <a:avLst/>
          </a:prstGeom>
          <a:noFill/>
        </p:spPr>
        <p:txBody>
          <a:bodyPr wrap="square">
            <a:spAutoFit/>
          </a:bodyPr>
          <a:lstStyle/>
          <a:p>
            <a:r>
              <a:rPr lang="en-US" b="0" i="0" dirty="0">
                <a:solidFill>
                  <a:srgbClr val="2F3032"/>
                </a:solidFill>
                <a:effectLst/>
                <a:latin typeface="IBM Plex Sans" panose="020B0503050203000203" pitchFamily="34" charset="0"/>
              </a:rPr>
              <a:t>A Comprehensive Look at the Key Features of the Application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F460BD-C481-D69B-29A8-5EA251B3301B}"/>
              </a:ext>
            </a:extLst>
          </p:cNvPr>
          <p:cNvSpPr txBox="1"/>
          <p:nvPr/>
        </p:nvSpPr>
        <p:spPr>
          <a:xfrm>
            <a:off x="444632" y="2004319"/>
            <a:ext cx="2458825"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Login Screen</a:t>
            </a:r>
            <a:endParaRPr lang="en-IN" dirty="0">
              <a:latin typeface="IBM Plex Sans" panose="020B0503050203000203" pitchFamily="34" charset="0"/>
            </a:endParaRPr>
          </a:p>
        </p:txBody>
      </p:sp>
      <p:sp>
        <p:nvSpPr>
          <p:cNvPr id="12" name="TextBox 11">
            <a:extLst>
              <a:ext uri="{FF2B5EF4-FFF2-40B4-BE49-F238E27FC236}">
                <a16:creationId xmlns:a16="http://schemas.microsoft.com/office/drawing/2014/main" id="{33C37BEE-C681-E2D3-61C3-720C9FF9FD54}"/>
              </a:ext>
            </a:extLst>
          </p:cNvPr>
          <p:cNvSpPr txBox="1"/>
          <p:nvPr/>
        </p:nvSpPr>
        <p:spPr>
          <a:xfrm>
            <a:off x="444631" y="2580670"/>
            <a:ext cx="2458825" cy="1169551"/>
          </a:xfrm>
          <a:prstGeom prst="rect">
            <a:avLst/>
          </a:prstGeom>
          <a:noFill/>
        </p:spPr>
        <p:txBody>
          <a:bodyPr wrap="square">
            <a:spAutoFit/>
          </a:bodyPr>
          <a:lstStyle/>
          <a:p>
            <a:r>
              <a:rPr lang="en-US" sz="1400" dirty="0">
                <a:latin typeface="IBM Plex Sans" panose="020B0503050203000203" pitchFamily="34" charset="0"/>
              </a:rPr>
              <a:t>The Login Screen helps users sign in securely, making it easy for returning users to access their accounts.</a:t>
            </a:r>
            <a:endParaRPr lang="en-IN" sz="1400" dirty="0">
              <a:latin typeface="IBM Plex Sans" panose="020B0503050203000203" pitchFamily="34" charset="0"/>
            </a:endParaRPr>
          </a:p>
        </p:txBody>
      </p:sp>
      <p:sp>
        <p:nvSpPr>
          <p:cNvPr id="2" name="TextBox 1">
            <a:extLst>
              <a:ext uri="{FF2B5EF4-FFF2-40B4-BE49-F238E27FC236}">
                <a16:creationId xmlns:a16="http://schemas.microsoft.com/office/drawing/2014/main" id="{CF68F1E8-69FA-8AFC-8FF9-3BBCD5F84421}"/>
              </a:ext>
            </a:extLst>
          </p:cNvPr>
          <p:cNvSpPr txBox="1"/>
          <p:nvPr/>
        </p:nvSpPr>
        <p:spPr>
          <a:xfrm>
            <a:off x="9288547" y="2004319"/>
            <a:ext cx="2458825"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Home Screen</a:t>
            </a:r>
            <a:endParaRPr lang="en-IN" dirty="0">
              <a:latin typeface="IBM Plex Sans" panose="020B0503050203000203" pitchFamily="34" charset="0"/>
            </a:endParaRPr>
          </a:p>
        </p:txBody>
      </p:sp>
      <p:sp>
        <p:nvSpPr>
          <p:cNvPr id="4" name="TextBox 3">
            <a:extLst>
              <a:ext uri="{FF2B5EF4-FFF2-40B4-BE49-F238E27FC236}">
                <a16:creationId xmlns:a16="http://schemas.microsoft.com/office/drawing/2014/main" id="{4746EB54-EE31-8467-9712-9D459F00C36F}"/>
              </a:ext>
            </a:extLst>
          </p:cNvPr>
          <p:cNvSpPr txBox="1"/>
          <p:nvPr/>
        </p:nvSpPr>
        <p:spPr>
          <a:xfrm>
            <a:off x="9288546" y="2580670"/>
            <a:ext cx="2458825" cy="1169551"/>
          </a:xfrm>
          <a:prstGeom prst="rect">
            <a:avLst/>
          </a:prstGeom>
          <a:noFill/>
        </p:spPr>
        <p:txBody>
          <a:bodyPr wrap="square">
            <a:spAutoFit/>
          </a:bodyPr>
          <a:lstStyle/>
          <a:p>
            <a:r>
              <a:rPr lang="en-US" sz="1400" dirty="0">
                <a:latin typeface="IBM Plex Sans" panose="020B0503050203000203" pitchFamily="34" charset="0"/>
              </a:rPr>
              <a:t>The Home Screen acts as the main section of the app, helping users easily find and explore popular and trending movies.</a:t>
            </a:r>
            <a:endParaRPr lang="en-IN" sz="1400" dirty="0">
              <a:latin typeface="IBM Plex Sans" panose="020B0503050203000203" pitchFamily="34" charset="0"/>
            </a:endParaRPr>
          </a:p>
        </p:txBody>
      </p:sp>
      <p:sp>
        <p:nvSpPr>
          <p:cNvPr id="6" name="TextBox 5">
            <a:extLst>
              <a:ext uri="{FF2B5EF4-FFF2-40B4-BE49-F238E27FC236}">
                <a16:creationId xmlns:a16="http://schemas.microsoft.com/office/drawing/2014/main" id="{5EA35B6F-B389-ADB2-C0EF-318F21E78967}"/>
              </a:ext>
            </a:extLst>
          </p:cNvPr>
          <p:cNvSpPr txBox="1"/>
          <p:nvPr/>
        </p:nvSpPr>
        <p:spPr>
          <a:xfrm>
            <a:off x="3345534" y="2004319"/>
            <a:ext cx="2458825"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Signup Screen</a:t>
            </a:r>
            <a:endParaRPr lang="en-IN" dirty="0">
              <a:latin typeface="IBM Plex Sans" panose="020B0503050203000203" pitchFamily="34" charset="0"/>
            </a:endParaRPr>
          </a:p>
        </p:txBody>
      </p:sp>
      <p:sp>
        <p:nvSpPr>
          <p:cNvPr id="9" name="TextBox 8">
            <a:extLst>
              <a:ext uri="{FF2B5EF4-FFF2-40B4-BE49-F238E27FC236}">
                <a16:creationId xmlns:a16="http://schemas.microsoft.com/office/drawing/2014/main" id="{6329563F-FB19-3C76-3E85-030EF3C0E7FA}"/>
              </a:ext>
            </a:extLst>
          </p:cNvPr>
          <p:cNvSpPr txBox="1"/>
          <p:nvPr/>
        </p:nvSpPr>
        <p:spPr>
          <a:xfrm>
            <a:off x="3345533" y="2580670"/>
            <a:ext cx="2458825" cy="954107"/>
          </a:xfrm>
          <a:prstGeom prst="rect">
            <a:avLst/>
          </a:prstGeom>
          <a:noFill/>
        </p:spPr>
        <p:txBody>
          <a:bodyPr wrap="square">
            <a:spAutoFit/>
          </a:bodyPr>
          <a:lstStyle/>
          <a:p>
            <a:r>
              <a:rPr lang="en-US" sz="1400" dirty="0">
                <a:latin typeface="IBM Plex Sans" panose="020B0503050203000203" pitchFamily="34" charset="0"/>
              </a:rPr>
              <a:t>The Signup Screen lets new users create an account quickly so they can start using the app immediately.</a:t>
            </a:r>
            <a:endParaRPr lang="en-IN" sz="1400" dirty="0">
              <a:latin typeface="IBM Plex Sans" panose="020B0503050203000203" pitchFamily="34" charset="0"/>
            </a:endParaRPr>
          </a:p>
        </p:txBody>
      </p:sp>
      <p:sp>
        <p:nvSpPr>
          <p:cNvPr id="10" name="TextBox 9">
            <a:extLst>
              <a:ext uri="{FF2B5EF4-FFF2-40B4-BE49-F238E27FC236}">
                <a16:creationId xmlns:a16="http://schemas.microsoft.com/office/drawing/2014/main" id="{FC997F23-DFAA-37E7-0FB3-7042F0C68372}"/>
              </a:ext>
            </a:extLst>
          </p:cNvPr>
          <p:cNvSpPr txBox="1"/>
          <p:nvPr/>
        </p:nvSpPr>
        <p:spPr>
          <a:xfrm>
            <a:off x="6246437" y="2004319"/>
            <a:ext cx="2458825" cy="646331"/>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Forgot Password Screen</a:t>
            </a:r>
            <a:endParaRPr lang="en-IN" dirty="0">
              <a:latin typeface="IBM Plex Sans" panose="020B0503050203000203" pitchFamily="34" charset="0"/>
            </a:endParaRPr>
          </a:p>
        </p:txBody>
      </p:sp>
      <p:sp>
        <p:nvSpPr>
          <p:cNvPr id="14" name="TextBox 13">
            <a:extLst>
              <a:ext uri="{FF2B5EF4-FFF2-40B4-BE49-F238E27FC236}">
                <a16:creationId xmlns:a16="http://schemas.microsoft.com/office/drawing/2014/main" id="{AA21A795-434C-B2A4-375F-D7F848EEE746}"/>
              </a:ext>
            </a:extLst>
          </p:cNvPr>
          <p:cNvSpPr txBox="1"/>
          <p:nvPr/>
        </p:nvSpPr>
        <p:spPr>
          <a:xfrm>
            <a:off x="6246436" y="2580670"/>
            <a:ext cx="2458825" cy="1169551"/>
          </a:xfrm>
          <a:prstGeom prst="rect">
            <a:avLst/>
          </a:prstGeom>
          <a:noFill/>
        </p:spPr>
        <p:txBody>
          <a:bodyPr wrap="square">
            <a:spAutoFit/>
          </a:bodyPr>
          <a:lstStyle/>
          <a:p>
            <a:r>
              <a:rPr lang="en-US" sz="1400" dirty="0">
                <a:latin typeface="IBM Plex Sans" panose="020B0503050203000203" pitchFamily="34" charset="0"/>
              </a:rPr>
              <a:t>The Forgot Password Screen helps users safely recover their passwords, keeping their accounts secure and easy to access.</a:t>
            </a:r>
            <a:endParaRPr lang="en-IN" sz="1400" dirty="0">
              <a:latin typeface="IBM Plex Sans" panose="020B0503050203000203" pitchFamily="34" charset="0"/>
            </a:endParaRPr>
          </a:p>
        </p:txBody>
      </p:sp>
      <p:sp>
        <p:nvSpPr>
          <p:cNvPr id="16" name="TextBox 15">
            <a:extLst>
              <a:ext uri="{FF2B5EF4-FFF2-40B4-BE49-F238E27FC236}">
                <a16:creationId xmlns:a16="http://schemas.microsoft.com/office/drawing/2014/main" id="{0FC4D900-47C0-4BC2-3E73-607DD165D44D}"/>
              </a:ext>
            </a:extLst>
          </p:cNvPr>
          <p:cNvSpPr txBox="1"/>
          <p:nvPr/>
        </p:nvSpPr>
        <p:spPr>
          <a:xfrm>
            <a:off x="446987" y="4395948"/>
            <a:ext cx="2458825" cy="646331"/>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Movie Detail Screen</a:t>
            </a:r>
            <a:endParaRPr lang="en-IN" dirty="0">
              <a:latin typeface="IBM Plex Sans" panose="020B0503050203000203" pitchFamily="34" charset="0"/>
            </a:endParaRPr>
          </a:p>
        </p:txBody>
      </p:sp>
      <p:sp>
        <p:nvSpPr>
          <p:cNvPr id="18" name="TextBox 17">
            <a:extLst>
              <a:ext uri="{FF2B5EF4-FFF2-40B4-BE49-F238E27FC236}">
                <a16:creationId xmlns:a16="http://schemas.microsoft.com/office/drawing/2014/main" id="{06B86331-D1DF-77F1-1DC0-CBA1768AEC7F}"/>
              </a:ext>
            </a:extLst>
          </p:cNvPr>
          <p:cNvSpPr txBox="1"/>
          <p:nvPr/>
        </p:nvSpPr>
        <p:spPr>
          <a:xfrm>
            <a:off x="444631" y="4981463"/>
            <a:ext cx="2458825" cy="1384995"/>
          </a:xfrm>
          <a:prstGeom prst="rect">
            <a:avLst/>
          </a:prstGeom>
          <a:noFill/>
        </p:spPr>
        <p:txBody>
          <a:bodyPr wrap="square">
            <a:spAutoFit/>
          </a:bodyPr>
          <a:lstStyle/>
          <a:p>
            <a:r>
              <a:rPr lang="en-US" sz="1400" dirty="0">
                <a:latin typeface="IBM Plex Sans" panose="020B0503050203000203" pitchFamily="34" charset="0"/>
              </a:rPr>
              <a:t>The Movie Detail Screen provides detailed info about movies, like ratings, reviews, and descriptions, improving the user experience.</a:t>
            </a:r>
            <a:endParaRPr lang="en-IN" sz="1400" dirty="0">
              <a:latin typeface="IBM Plex Sans" panose="020B0503050203000203" pitchFamily="34" charset="0"/>
            </a:endParaRPr>
          </a:p>
        </p:txBody>
      </p:sp>
      <p:sp>
        <p:nvSpPr>
          <p:cNvPr id="19" name="TextBox 18">
            <a:extLst>
              <a:ext uri="{FF2B5EF4-FFF2-40B4-BE49-F238E27FC236}">
                <a16:creationId xmlns:a16="http://schemas.microsoft.com/office/drawing/2014/main" id="{AE1DDB8E-5A63-C896-65A3-B4F4E2EE31C3}"/>
              </a:ext>
            </a:extLst>
          </p:cNvPr>
          <p:cNvSpPr txBox="1"/>
          <p:nvPr/>
        </p:nvSpPr>
        <p:spPr>
          <a:xfrm>
            <a:off x="3347889" y="4395948"/>
            <a:ext cx="2458825"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Favorites Screen</a:t>
            </a:r>
            <a:endParaRPr lang="en-IN" dirty="0">
              <a:latin typeface="IBM Plex Sans" panose="020B0503050203000203" pitchFamily="34" charset="0"/>
            </a:endParaRPr>
          </a:p>
        </p:txBody>
      </p:sp>
      <p:sp>
        <p:nvSpPr>
          <p:cNvPr id="33" name="TextBox 32">
            <a:extLst>
              <a:ext uri="{FF2B5EF4-FFF2-40B4-BE49-F238E27FC236}">
                <a16:creationId xmlns:a16="http://schemas.microsoft.com/office/drawing/2014/main" id="{1232AB5C-40CF-7F52-BE19-EB0C8459BC59}"/>
              </a:ext>
            </a:extLst>
          </p:cNvPr>
          <p:cNvSpPr txBox="1"/>
          <p:nvPr/>
        </p:nvSpPr>
        <p:spPr>
          <a:xfrm>
            <a:off x="3345533" y="4981463"/>
            <a:ext cx="2458825" cy="1169551"/>
          </a:xfrm>
          <a:prstGeom prst="rect">
            <a:avLst/>
          </a:prstGeom>
          <a:noFill/>
        </p:spPr>
        <p:txBody>
          <a:bodyPr wrap="square">
            <a:spAutoFit/>
          </a:bodyPr>
          <a:lstStyle/>
          <a:p>
            <a:r>
              <a:rPr lang="en-US" sz="1400" dirty="0">
                <a:latin typeface="IBM Plex Sans" panose="020B0503050203000203" pitchFamily="34" charset="0"/>
              </a:rPr>
              <a:t>The Favorites Screen lets users manage their </a:t>
            </a:r>
            <a:r>
              <a:rPr lang="en-US" sz="1400" dirty="0" err="1">
                <a:latin typeface="IBM Plex Sans" panose="020B0503050203000203" pitchFamily="34" charset="0"/>
              </a:rPr>
              <a:t>favourite</a:t>
            </a:r>
            <a:r>
              <a:rPr lang="en-US" sz="1400" dirty="0">
                <a:latin typeface="IBM Plex Sans" panose="020B0503050203000203" pitchFamily="34" charset="0"/>
              </a:rPr>
              <a:t> movies, offering a personalized viewing experience.</a:t>
            </a:r>
            <a:endParaRPr lang="en-IN" sz="1400" dirty="0">
              <a:latin typeface="IBM Plex Sans" panose="020B0503050203000203" pitchFamily="34" charset="0"/>
            </a:endParaRPr>
          </a:p>
        </p:txBody>
      </p:sp>
      <p:sp>
        <p:nvSpPr>
          <p:cNvPr id="34" name="TextBox 33">
            <a:extLst>
              <a:ext uri="{FF2B5EF4-FFF2-40B4-BE49-F238E27FC236}">
                <a16:creationId xmlns:a16="http://schemas.microsoft.com/office/drawing/2014/main" id="{F369EDD6-E414-0452-4415-D3C4C9A86099}"/>
              </a:ext>
            </a:extLst>
          </p:cNvPr>
          <p:cNvSpPr txBox="1"/>
          <p:nvPr/>
        </p:nvSpPr>
        <p:spPr>
          <a:xfrm>
            <a:off x="6248792" y="4395948"/>
            <a:ext cx="2458825" cy="369332"/>
          </a:xfrm>
          <a:prstGeom prst="rect">
            <a:avLst/>
          </a:prstGeom>
          <a:noFill/>
        </p:spPr>
        <p:txBody>
          <a:bodyPr wrap="square">
            <a:spAutoFit/>
          </a:bodyPr>
          <a:lstStyle/>
          <a:p>
            <a:r>
              <a:rPr lang="en-US" b="1" i="0" cap="all" dirty="0">
                <a:solidFill>
                  <a:srgbClr val="000002"/>
                </a:solidFill>
                <a:effectLst/>
                <a:latin typeface="IBM Plex Sans" panose="020B0503050203000203" pitchFamily="34" charset="0"/>
              </a:rPr>
              <a:t>WebView Screen</a:t>
            </a:r>
            <a:endParaRPr lang="en-IN" dirty="0">
              <a:latin typeface="IBM Plex Sans" panose="020B0503050203000203" pitchFamily="34" charset="0"/>
            </a:endParaRPr>
          </a:p>
        </p:txBody>
      </p:sp>
      <p:sp>
        <p:nvSpPr>
          <p:cNvPr id="36" name="TextBox 35">
            <a:extLst>
              <a:ext uri="{FF2B5EF4-FFF2-40B4-BE49-F238E27FC236}">
                <a16:creationId xmlns:a16="http://schemas.microsoft.com/office/drawing/2014/main" id="{142DFF8C-DE03-E321-D7B8-BDFE28B18432}"/>
              </a:ext>
            </a:extLst>
          </p:cNvPr>
          <p:cNvSpPr txBox="1"/>
          <p:nvPr/>
        </p:nvSpPr>
        <p:spPr>
          <a:xfrm>
            <a:off x="6246436" y="4981463"/>
            <a:ext cx="2458825" cy="1169551"/>
          </a:xfrm>
          <a:prstGeom prst="rect">
            <a:avLst/>
          </a:prstGeom>
          <a:noFill/>
        </p:spPr>
        <p:txBody>
          <a:bodyPr wrap="square">
            <a:spAutoFit/>
          </a:bodyPr>
          <a:lstStyle/>
          <a:p>
            <a:r>
              <a:rPr lang="en-US" sz="1400" dirty="0">
                <a:latin typeface="IBM Plex Sans" panose="020B0503050203000203" pitchFamily="34" charset="0"/>
              </a:rPr>
              <a:t>The WebView Screen lets users watch trailers via  YouTube links, providing smooth access to multimedia content.</a:t>
            </a:r>
            <a:endParaRPr lang="en-IN" sz="1400" dirty="0">
              <a:latin typeface="IBM Plex Sans" panose="020B0503050203000203" pitchFamily="34" charset="0"/>
            </a:endParaRPr>
          </a:p>
        </p:txBody>
      </p:sp>
    </p:spTree>
    <p:extLst>
      <p:ext uri="{BB962C8B-B14F-4D97-AF65-F5344CB8AC3E}">
        <p14:creationId xmlns:p14="http://schemas.microsoft.com/office/powerpoint/2010/main" val="149327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2577</Words>
  <Application>Microsoft Office PowerPoint</Application>
  <PresentationFormat>Widescreen</PresentationFormat>
  <Paragraphs>131</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IBM Plex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Aayush Rathore</dc:creator>
  <cp:lastModifiedBy>Aayush Rathore</cp:lastModifiedBy>
  <cp:revision>23</cp:revision>
  <dcterms:created xsi:type="dcterms:W3CDTF">2024-12-26T06:13:09Z</dcterms:created>
  <dcterms:modified xsi:type="dcterms:W3CDTF">2024-12-26T12:57:57Z</dcterms:modified>
</cp:coreProperties>
</file>