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22"/>
  </p:notesMasterIdLst>
  <p:sldIdLst>
    <p:sldId id="256" r:id="rId2"/>
    <p:sldId id="263" r:id="rId3"/>
    <p:sldId id="257" r:id="rId4"/>
    <p:sldId id="262" r:id="rId5"/>
    <p:sldId id="258" r:id="rId6"/>
    <p:sldId id="266" r:id="rId7"/>
    <p:sldId id="265" r:id="rId8"/>
    <p:sldId id="267" r:id="rId9"/>
    <p:sldId id="271" r:id="rId10"/>
    <p:sldId id="269" r:id="rId11"/>
    <p:sldId id="268" r:id="rId12"/>
    <p:sldId id="275" r:id="rId13"/>
    <p:sldId id="270" r:id="rId14"/>
    <p:sldId id="272" r:id="rId15"/>
    <p:sldId id="273" r:id="rId16"/>
    <p:sldId id="274" r:id="rId17"/>
    <p:sldId id="276" r:id="rId18"/>
    <p:sldId id="283" r:id="rId19"/>
    <p:sldId id="284"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326" autoAdjust="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KANDIKATTU" userId="51fe6bb41c86d2a8" providerId="LiveId" clId="{0B14C401-E415-4D93-AC9C-5AB4071AD1B6}"/>
    <pc:docChg chg="custSel modSld">
      <pc:chgData name="VISHAL KANDIKATTU" userId="51fe6bb41c86d2a8" providerId="LiveId" clId="{0B14C401-E415-4D93-AC9C-5AB4071AD1B6}" dt="2022-05-09T18:18:10.481" v="160" actId="255"/>
      <pc:docMkLst>
        <pc:docMk/>
      </pc:docMkLst>
      <pc:sldChg chg="delSp modSp mod">
        <pc:chgData name="VISHAL KANDIKATTU" userId="51fe6bb41c86d2a8" providerId="LiveId" clId="{0B14C401-E415-4D93-AC9C-5AB4071AD1B6}" dt="2022-05-09T18:17:20.881" v="155"/>
        <pc:sldMkLst>
          <pc:docMk/>
          <pc:sldMk cId="4083965681" sldId="256"/>
        </pc:sldMkLst>
        <pc:spChg chg="mod">
          <ac:chgData name="VISHAL KANDIKATTU" userId="51fe6bb41c86d2a8" providerId="LiveId" clId="{0B14C401-E415-4D93-AC9C-5AB4071AD1B6}" dt="2022-05-09T18:08:48.470" v="3" actId="20577"/>
          <ac:spMkLst>
            <pc:docMk/>
            <pc:sldMk cId="4083965681" sldId="256"/>
            <ac:spMk id="2" creationId="{AF1D9A6E-2532-4DD3-9C02-7409B7F5E276}"/>
          </ac:spMkLst>
        </pc:spChg>
        <pc:spChg chg="mod">
          <ac:chgData name="VISHAL KANDIKATTU" userId="51fe6bb41c86d2a8" providerId="LiveId" clId="{0B14C401-E415-4D93-AC9C-5AB4071AD1B6}" dt="2022-05-09T18:10:50.501" v="130" actId="27636"/>
          <ac:spMkLst>
            <pc:docMk/>
            <pc:sldMk cId="4083965681" sldId="256"/>
            <ac:spMk id="3" creationId="{C098484F-2F4E-4AA9-B405-1DF34D2171E0}"/>
          </ac:spMkLst>
        </pc:spChg>
        <pc:spChg chg="del mod">
          <ac:chgData name="VISHAL KANDIKATTU" userId="51fe6bb41c86d2a8" providerId="LiveId" clId="{0B14C401-E415-4D93-AC9C-5AB4071AD1B6}" dt="2022-05-09T18:17:20.881" v="155"/>
          <ac:spMkLst>
            <pc:docMk/>
            <pc:sldMk cId="4083965681" sldId="256"/>
            <ac:spMk id="4" creationId="{2930ABBB-4A3D-45E6-AAD9-1B0CBA8D2BAE}"/>
          </ac:spMkLst>
        </pc:spChg>
      </pc:sldChg>
      <pc:sldChg chg="modSp mod">
        <pc:chgData name="VISHAL KANDIKATTU" userId="51fe6bb41c86d2a8" providerId="LiveId" clId="{0B14C401-E415-4D93-AC9C-5AB4071AD1B6}" dt="2022-05-09T18:12:18.402" v="135" actId="123"/>
        <pc:sldMkLst>
          <pc:docMk/>
          <pc:sldMk cId="1424743010" sldId="258"/>
        </pc:sldMkLst>
        <pc:spChg chg="mod">
          <ac:chgData name="VISHAL KANDIKATTU" userId="51fe6bb41c86d2a8" providerId="LiveId" clId="{0B14C401-E415-4D93-AC9C-5AB4071AD1B6}" dt="2022-05-09T18:12:18.402" v="135" actId="123"/>
          <ac:spMkLst>
            <pc:docMk/>
            <pc:sldMk cId="1424743010" sldId="258"/>
            <ac:spMk id="3" creationId="{892665D9-1A9A-45F5-8303-9D089C9FEF39}"/>
          </ac:spMkLst>
        </pc:spChg>
      </pc:sldChg>
      <pc:sldChg chg="modSp mod">
        <pc:chgData name="VISHAL KANDIKATTU" userId="51fe6bb41c86d2a8" providerId="LiveId" clId="{0B14C401-E415-4D93-AC9C-5AB4071AD1B6}" dt="2022-05-09T18:17:46.743" v="159" actId="20577"/>
        <pc:sldMkLst>
          <pc:docMk/>
          <pc:sldMk cId="3553505634" sldId="261"/>
        </pc:sldMkLst>
        <pc:spChg chg="mod">
          <ac:chgData name="VISHAL KANDIKATTU" userId="51fe6bb41c86d2a8" providerId="LiveId" clId="{0B14C401-E415-4D93-AC9C-5AB4071AD1B6}" dt="2022-05-09T18:17:46.743" v="159" actId="20577"/>
          <ac:spMkLst>
            <pc:docMk/>
            <pc:sldMk cId="3553505634" sldId="261"/>
            <ac:spMk id="3" creationId="{2A5E93F9-5AAB-493D-93FA-75C3DAD04F38}"/>
          </ac:spMkLst>
        </pc:spChg>
      </pc:sldChg>
      <pc:sldChg chg="modSp mod">
        <pc:chgData name="VISHAL KANDIKATTU" userId="51fe6bb41c86d2a8" providerId="LiveId" clId="{0B14C401-E415-4D93-AC9C-5AB4071AD1B6}" dt="2022-05-09T18:11:42.970" v="134" actId="123"/>
        <pc:sldMkLst>
          <pc:docMk/>
          <pc:sldMk cId="1398756760" sldId="263"/>
        </pc:sldMkLst>
        <pc:spChg chg="mod">
          <ac:chgData name="VISHAL KANDIKATTU" userId="51fe6bb41c86d2a8" providerId="LiveId" clId="{0B14C401-E415-4D93-AC9C-5AB4071AD1B6}" dt="2022-05-09T18:11:42.970" v="134" actId="123"/>
          <ac:spMkLst>
            <pc:docMk/>
            <pc:sldMk cId="1398756760" sldId="263"/>
            <ac:spMk id="3" creationId="{FD80FD8E-29D8-4397-AF57-4F5FDBCD9EFB}"/>
          </ac:spMkLst>
        </pc:spChg>
      </pc:sldChg>
      <pc:sldChg chg="modSp mod">
        <pc:chgData name="VISHAL KANDIKATTU" userId="51fe6bb41c86d2a8" providerId="LiveId" clId="{0B14C401-E415-4D93-AC9C-5AB4071AD1B6}" dt="2022-05-09T18:12:52.096" v="138" actId="20577"/>
        <pc:sldMkLst>
          <pc:docMk/>
          <pc:sldMk cId="1443462780" sldId="267"/>
        </pc:sldMkLst>
        <pc:spChg chg="mod">
          <ac:chgData name="VISHAL KANDIKATTU" userId="51fe6bb41c86d2a8" providerId="LiveId" clId="{0B14C401-E415-4D93-AC9C-5AB4071AD1B6}" dt="2022-05-09T18:12:52.096" v="138" actId="20577"/>
          <ac:spMkLst>
            <pc:docMk/>
            <pc:sldMk cId="1443462780" sldId="267"/>
            <ac:spMk id="3" creationId="{A26EB340-4454-4975-8E83-0207BA1CF7EA}"/>
          </ac:spMkLst>
        </pc:spChg>
      </pc:sldChg>
      <pc:sldChg chg="modSp mod">
        <pc:chgData name="VISHAL KANDIKATTU" userId="51fe6bb41c86d2a8" providerId="LiveId" clId="{0B14C401-E415-4D93-AC9C-5AB4071AD1B6}" dt="2022-05-09T18:13:20.008" v="140" actId="123"/>
        <pc:sldMkLst>
          <pc:docMk/>
          <pc:sldMk cId="2529011382" sldId="268"/>
        </pc:sldMkLst>
        <pc:spChg chg="mod">
          <ac:chgData name="VISHAL KANDIKATTU" userId="51fe6bb41c86d2a8" providerId="LiveId" clId="{0B14C401-E415-4D93-AC9C-5AB4071AD1B6}" dt="2022-05-09T18:13:20.008" v="140" actId="123"/>
          <ac:spMkLst>
            <pc:docMk/>
            <pc:sldMk cId="2529011382" sldId="268"/>
            <ac:spMk id="3" creationId="{04C29A07-EC7E-4FAB-A4A9-75311D456363}"/>
          </ac:spMkLst>
        </pc:spChg>
      </pc:sldChg>
      <pc:sldChg chg="modSp mod">
        <pc:chgData name="VISHAL KANDIKATTU" userId="51fe6bb41c86d2a8" providerId="LiveId" clId="{0B14C401-E415-4D93-AC9C-5AB4071AD1B6}" dt="2022-05-09T18:13:48.728" v="142" actId="123"/>
        <pc:sldMkLst>
          <pc:docMk/>
          <pc:sldMk cId="1619300152" sldId="270"/>
        </pc:sldMkLst>
        <pc:spChg chg="mod">
          <ac:chgData name="VISHAL KANDIKATTU" userId="51fe6bb41c86d2a8" providerId="LiveId" clId="{0B14C401-E415-4D93-AC9C-5AB4071AD1B6}" dt="2022-05-09T18:13:48.728" v="142" actId="123"/>
          <ac:spMkLst>
            <pc:docMk/>
            <pc:sldMk cId="1619300152" sldId="270"/>
            <ac:spMk id="3" creationId="{73B6582D-119F-421E-8940-B412B255C27E}"/>
          </ac:spMkLst>
        </pc:spChg>
      </pc:sldChg>
      <pc:sldChg chg="modSp mod">
        <pc:chgData name="VISHAL KANDIKATTU" userId="51fe6bb41c86d2a8" providerId="LiveId" clId="{0B14C401-E415-4D93-AC9C-5AB4071AD1B6}" dt="2022-05-09T18:13:04.650" v="139" actId="123"/>
        <pc:sldMkLst>
          <pc:docMk/>
          <pc:sldMk cId="105537583" sldId="271"/>
        </pc:sldMkLst>
        <pc:spChg chg="mod">
          <ac:chgData name="VISHAL KANDIKATTU" userId="51fe6bb41c86d2a8" providerId="LiveId" clId="{0B14C401-E415-4D93-AC9C-5AB4071AD1B6}" dt="2022-05-09T18:13:04.650" v="139" actId="123"/>
          <ac:spMkLst>
            <pc:docMk/>
            <pc:sldMk cId="105537583" sldId="271"/>
            <ac:spMk id="3" creationId="{E3882209-8AF8-48EE-A1DC-B07E0396256F}"/>
          </ac:spMkLst>
        </pc:spChg>
      </pc:sldChg>
      <pc:sldChg chg="modSp mod">
        <pc:chgData name="VISHAL KANDIKATTU" userId="51fe6bb41c86d2a8" providerId="LiveId" clId="{0B14C401-E415-4D93-AC9C-5AB4071AD1B6}" dt="2022-05-09T18:14:07.828" v="145" actId="20577"/>
        <pc:sldMkLst>
          <pc:docMk/>
          <pc:sldMk cId="1096507029" sldId="272"/>
        </pc:sldMkLst>
        <pc:spChg chg="mod">
          <ac:chgData name="VISHAL KANDIKATTU" userId="51fe6bb41c86d2a8" providerId="LiveId" clId="{0B14C401-E415-4D93-AC9C-5AB4071AD1B6}" dt="2022-05-09T18:14:07.828" v="145" actId="20577"/>
          <ac:spMkLst>
            <pc:docMk/>
            <pc:sldMk cId="1096507029" sldId="272"/>
            <ac:spMk id="3" creationId="{3511A52A-B2B6-47E6-9CA7-BF934223F09A}"/>
          </ac:spMkLst>
        </pc:spChg>
      </pc:sldChg>
      <pc:sldChg chg="modSp mod">
        <pc:chgData name="VISHAL KANDIKATTU" userId="51fe6bb41c86d2a8" providerId="LiveId" clId="{0B14C401-E415-4D93-AC9C-5AB4071AD1B6}" dt="2022-05-09T18:14:37.973" v="146" actId="255"/>
        <pc:sldMkLst>
          <pc:docMk/>
          <pc:sldMk cId="1898667483" sldId="274"/>
        </pc:sldMkLst>
        <pc:spChg chg="mod">
          <ac:chgData name="VISHAL KANDIKATTU" userId="51fe6bb41c86d2a8" providerId="LiveId" clId="{0B14C401-E415-4D93-AC9C-5AB4071AD1B6}" dt="2022-05-09T18:14:37.973" v="146" actId="255"/>
          <ac:spMkLst>
            <pc:docMk/>
            <pc:sldMk cId="1898667483" sldId="274"/>
            <ac:spMk id="3" creationId="{CBFAF340-F92E-4B1E-8535-B76BA8214C03}"/>
          </ac:spMkLst>
        </pc:spChg>
      </pc:sldChg>
      <pc:sldChg chg="modSp mod">
        <pc:chgData name="VISHAL KANDIKATTU" userId="51fe6bb41c86d2a8" providerId="LiveId" clId="{0B14C401-E415-4D93-AC9C-5AB4071AD1B6}" dt="2022-05-09T18:13:33.899" v="141" actId="123"/>
        <pc:sldMkLst>
          <pc:docMk/>
          <pc:sldMk cId="2739163984" sldId="275"/>
        </pc:sldMkLst>
        <pc:spChg chg="mod">
          <ac:chgData name="VISHAL KANDIKATTU" userId="51fe6bb41c86d2a8" providerId="LiveId" clId="{0B14C401-E415-4D93-AC9C-5AB4071AD1B6}" dt="2022-05-09T18:13:33.899" v="141" actId="123"/>
          <ac:spMkLst>
            <pc:docMk/>
            <pc:sldMk cId="2739163984" sldId="275"/>
            <ac:spMk id="3" creationId="{DB34FD56-DCD3-4E33-BF0E-4D207984E3C4}"/>
          </ac:spMkLst>
        </pc:spChg>
      </pc:sldChg>
      <pc:sldChg chg="modSp mod">
        <pc:chgData name="VISHAL KANDIKATTU" userId="51fe6bb41c86d2a8" providerId="LiveId" clId="{0B14C401-E415-4D93-AC9C-5AB4071AD1B6}" dt="2022-05-09T18:14:53.999" v="147" actId="123"/>
        <pc:sldMkLst>
          <pc:docMk/>
          <pc:sldMk cId="3394536417" sldId="276"/>
        </pc:sldMkLst>
        <pc:spChg chg="mod">
          <ac:chgData name="VISHAL KANDIKATTU" userId="51fe6bb41c86d2a8" providerId="LiveId" clId="{0B14C401-E415-4D93-AC9C-5AB4071AD1B6}" dt="2022-05-09T18:14:53.999" v="147" actId="123"/>
          <ac:spMkLst>
            <pc:docMk/>
            <pc:sldMk cId="3394536417" sldId="276"/>
            <ac:spMk id="3" creationId="{C379DC2E-F54B-4084-B845-26325AF14B84}"/>
          </ac:spMkLst>
        </pc:spChg>
      </pc:sldChg>
      <pc:sldChg chg="modSp mod">
        <pc:chgData name="VISHAL KANDIKATTU" userId="51fe6bb41c86d2a8" providerId="LiveId" clId="{0B14C401-E415-4D93-AC9C-5AB4071AD1B6}" dt="2022-05-09T18:18:10.481" v="160" actId="255"/>
        <pc:sldMkLst>
          <pc:docMk/>
          <pc:sldMk cId="104066789" sldId="284"/>
        </pc:sldMkLst>
        <pc:spChg chg="mod">
          <ac:chgData name="VISHAL KANDIKATTU" userId="51fe6bb41c86d2a8" providerId="LiveId" clId="{0B14C401-E415-4D93-AC9C-5AB4071AD1B6}" dt="2022-05-09T18:18:10.481" v="160" actId="255"/>
          <ac:spMkLst>
            <pc:docMk/>
            <pc:sldMk cId="104066789" sldId="284"/>
            <ac:spMk id="3" creationId="{83F818F8-BAD8-4A24-915E-5A8DE46B3AC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E93B5-809B-4D28-BF8E-91F9387F405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8411A9DF-C820-4761-8C3C-1D054D9E8366}">
      <dgm:prSet phldrT="[Text]" custT="1"/>
      <dgm:spPr/>
      <dgm:t>
        <a:bodyPr/>
        <a:lstStyle/>
        <a:p>
          <a:r>
            <a:rPr lang="en-US" sz="1800" dirty="0">
              <a:latin typeface="Arial" panose="020B0604020202020204" pitchFamily="34" charset="0"/>
              <a:cs typeface="Arial" panose="020B0604020202020204" pitchFamily="34" charset="0"/>
            </a:rPr>
            <a:t>Data Products</a:t>
          </a:r>
        </a:p>
      </dgm:t>
    </dgm:pt>
    <dgm:pt modelId="{7C3940C1-71A1-43A5-9769-E0234C8AEB82}" type="parTrans" cxnId="{E04A50B1-E173-4F2D-9C02-2BF9FC3D317C}">
      <dgm:prSet/>
      <dgm:spPr/>
      <dgm:t>
        <a:bodyPr/>
        <a:lstStyle/>
        <a:p>
          <a:endParaRPr lang="en-US"/>
        </a:p>
      </dgm:t>
    </dgm:pt>
    <dgm:pt modelId="{D7746A86-A73D-4918-A53E-2ECD5C971B5C}" type="sibTrans" cxnId="{E04A50B1-E173-4F2D-9C02-2BF9FC3D317C}">
      <dgm:prSet/>
      <dgm:spPr/>
      <dgm:t>
        <a:bodyPr/>
        <a:lstStyle/>
        <a:p>
          <a:endParaRPr lang="en-US"/>
        </a:p>
      </dgm:t>
    </dgm:pt>
    <dgm:pt modelId="{D25758DB-67AE-48F9-9B26-F36C56241604}">
      <dgm:prSet phldrT="[Text]" custT="1"/>
      <dgm:spPr/>
      <dgm:t>
        <a:bodyPr/>
        <a:lstStyle/>
        <a:p>
          <a:r>
            <a:rPr lang="en-US" sz="1800" dirty="0">
              <a:latin typeface="Arial" panose="020B0604020202020204" pitchFamily="34" charset="0"/>
              <a:cs typeface="Arial" panose="020B0604020202020204" pitchFamily="34" charset="0"/>
            </a:rPr>
            <a:t>Data Preprocessing</a:t>
          </a:r>
        </a:p>
      </dgm:t>
    </dgm:pt>
    <dgm:pt modelId="{DED3357F-69BF-42A7-A6C3-1DE8484003ED}" type="parTrans" cxnId="{48F39EC8-78D0-46DD-B639-F46075CCF3F0}">
      <dgm:prSet/>
      <dgm:spPr/>
      <dgm:t>
        <a:bodyPr/>
        <a:lstStyle/>
        <a:p>
          <a:endParaRPr lang="en-US"/>
        </a:p>
      </dgm:t>
    </dgm:pt>
    <dgm:pt modelId="{35E73DCD-7EE0-4873-A942-AB49E71AE28E}" type="sibTrans" cxnId="{48F39EC8-78D0-46DD-B639-F46075CCF3F0}">
      <dgm:prSet/>
      <dgm:spPr/>
      <dgm:t>
        <a:bodyPr/>
        <a:lstStyle/>
        <a:p>
          <a:endParaRPr lang="en-US"/>
        </a:p>
      </dgm:t>
    </dgm:pt>
    <dgm:pt modelId="{FBE0AD8D-F89D-4635-8644-149E6F24637D}">
      <dgm:prSet phldrT="[Text]" custT="1"/>
      <dgm:spPr/>
      <dgm:t>
        <a:bodyPr/>
        <a:lstStyle/>
        <a:p>
          <a:r>
            <a:rPr lang="en-US" sz="1800" dirty="0">
              <a:latin typeface="Arial" panose="020B0604020202020204" pitchFamily="34" charset="0"/>
              <a:cs typeface="Arial" panose="020B0604020202020204" pitchFamily="34" charset="0"/>
            </a:rPr>
            <a:t>Spectral Profiles</a:t>
          </a:r>
        </a:p>
      </dgm:t>
    </dgm:pt>
    <dgm:pt modelId="{8A81C6FA-0E6F-49C0-BD33-D4AE46009E59}" type="parTrans" cxnId="{7493577C-1F7F-43C3-800D-50CAE52720D3}">
      <dgm:prSet/>
      <dgm:spPr/>
      <dgm:t>
        <a:bodyPr/>
        <a:lstStyle/>
        <a:p>
          <a:endParaRPr lang="en-US"/>
        </a:p>
      </dgm:t>
    </dgm:pt>
    <dgm:pt modelId="{031B1EE7-348C-47A5-B0F1-18BEE05B207B}" type="sibTrans" cxnId="{7493577C-1F7F-43C3-800D-50CAE52720D3}">
      <dgm:prSet/>
      <dgm:spPr/>
      <dgm:t>
        <a:bodyPr/>
        <a:lstStyle/>
        <a:p>
          <a:endParaRPr lang="en-US"/>
        </a:p>
      </dgm:t>
    </dgm:pt>
    <dgm:pt modelId="{B682AE8E-7509-41E1-8832-8335EE0C0E61}">
      <dgm:prSet custT="1"/>
      <dgm:spPr/>
      <dgm:t>
        <a:bodyPr/>
        <a:lstStyle/>
        <a:p>
          <a:r>
            <a:rPr lang="en-US" sz="1800" dirty="0">
              <a:latin typeface="Arial" panose="020B0604020202020204" pitchFamily="34" charset="0"/>
              <a:cs typeface="Arial" panose="020B0604020202020204" pitchFamily="34" charset="0"/>
            </a:rPr>
            <a:t>Image Classification</a:t>
          </a:r>
        </a:p>
      </dgm:t>
    </dgm:pt>
    <dgm:pt modelId="{23C3057B-E5BA-43E4-A867-DFC7CD8FA940}" type="parTrans" cxnId="{47D37D90-0442-4624-91FF-B50647AD0F3E}">
      <dgm:prSet/>
      <dgm:spPr/>
      <dgm:t>
        <a:bodyPr/>
        <a:lstStyle/>
        <a:p>
          <a:endParaRPr lang="en-US"/>
        </a:p>
      </dgm:t>
    </dgm:pt>
    <dgm:pt modelId="{4D66B3A9-1716-4E17-9456-E5958F330CDA}" type="sibTrans" cxnId="{47D37D90-0442-4624-91FF-B50647AD0F3E}">
      <dgm:prSet/>
      <dgm:spPr/>
      <dgm:t>
        <a:bodyPr/>
        <a:lstStyle/>
        <a:p>
          <a:endParaRPr lang="en-US"/>
        </a:p>
      </dgm:t>
    </dgm:pt>
    <dgm:pt modelId="{9AD769FF-1644-47FB-A206-17B7D9B80A78}" type="pres">
      <dgm:prSet presAssocID="{3E4E93B5-809B-4D28-BF8E-91F9387F4057}" presName="CompostProcess" presStyleCnt="0">
        <dgm:presLayoutVars>
          <dgm:dir/>
          <dgm:resizeHandles val="exact"/>
        </dgm:presLayoutVars>
      </dgm:prSet>
      <dgm:spPr/>
    </dgm:pt>
    <dgm:pt modelId="{2C48990A-B81E-4AE8-933F-8A974E45DA7D}" type="pres">
      <dgm:prSet presAssocID="{3E4E93B5-809B-4D28-BF8E-91F9387F4057}" presName="arrow" presStyleLbl="bgShp" presStyleIdx="0" presStyleCnt="1"/>
      <dgm:spPr/>
    </dgm:pt>
    <dgm:pt modelId="{B2063567-47A7-4548-83DF-E7B77BF89C14}" type="pres">
      <dgm:prSet presAssocID="{3E4E93B5-809B-4D28-BF8E-91F9387F4057}" presName="linearProcess" presStyleCnt="0"/>
      <dgm:spPr/>
    </dgm:pt>
    <dgm:pt modelId="{45883AD4-93DB-49EE-85A6-4DFD9F2C5770}" type="pres">
      <dgm:prSet presAssocID="{8411A9DF-C820-4761-8C3C-1D054D9E8366}" presName="textNode" presStyleLbl="node1" presStyleIdx="0" presStyleCnt="4">
        <dgm:presLayoutVars>
          <dgm:bulletEnabled val="1"/>
        </dgm:presLayoutVars>
      </dgm:prSet>
      <dgm:spPr/>
    </dgm:pt>
    <dgm:pt modelId="{359543C8-6506-45E8-AEB7-4248C0D72B70}" type="pres">
      <dgm:prSet presAssocID="{D7746A86-A73D-4918-A53E-2ECD5C971B5C}" presName="sibTrans" presStyleCnt="0"/>
      <dgm:spPr/>
    </dgm:pt>
    <dgm:pt modelId="{A581F647-6586-44A1-8503-281D467C5DF3}" type="pres">
      <dgm:prSet presAssocID="{D25758DB-67AE-48F9-9B26-F36C56241604}" presName="textNode" presStyleLbl="node1" presStyleIdx="1" presStyleCnt="4">
        <dgm:presLayoutVars>
          <dgm:bulletEnabled val="1"/>
        </dgm:presLayoutVars>
      </dgm:prSet>
      <dgm:spPr/>
    </dgm:pt>
    <dgm:pt modelId="{88D784FC-1694-4D68-85EE-E86C3F6A7FFF}" type="pres">
      <dgm:prSet presAssocID="{35E73DCD-7EE0-4873-A942-AB49E71AE28E}" presName="sibTrans" presStyleCnt="0"/>
      <dgm:spPr/>
    </dgm:pt>
    <dgm:pt modelId="{96E55B03-7282-4328-9802-8E47929026D6}" type="pres">
      <dgm:prSet presAssocID="{FBE0AD8D-F89D-4635-8644-149E6F24637D}" presName="textNode" presStyleLbl="node1" presStyleIdx="2" presStyleCnt="4">
        <dgm:presLayoutVars>
          <dgm:bulletEnabled val="1"/>
        </dgm:presLayoutVars>
      </dgm:prSet>
      <dgm:spPr/>
    </dgm:pt>
    <dgm:pt modelId="{704059F4-F984-4D6F-A827-F5F72B9B447F}" type="pres">
      <dgm:prSet presAssocID="{031B1EE7-348C-47A5-B0F1-18BEE05B207B}" presName="sibTrans" presStyleCnt="0"/>
      <dgm:spPr/>
    </dgm:pt>
    <dgm:pt modelId="{F0EE82E6-468C-4E45-AC8E-171AA9FF0AE0}" type="pres">
      <dgm:prSet presAssocID="{B682AE8E-7509-41E1-8832-8335EE0C0E61}" presName="textNode" presStyleLbl="node1" presStyleIdx="3" presStyleCnt="4">
        <dgm:presLayoutVars>
          <dgm:bulletEnabled val="1"/>
        </dgm:presLayoutVars>
      </dgm:prSet>
      <dgm:spPr/>
    </dgm:pt>
  </dgm:ptLst>
  <dgm:cxnLst>
    <dgm:cxn modelId="{29C75311-7F33-4F6F-B275-0B2C3BF9F823}" type="presOf" srcId="{8411A9DF-C820-4761-8C3C-1D054D9E8366}" destId="{45883AD4-93DB-49EE-85A6-4DFD9F2C5770}" srcOrd="0" destOrd="0" presId="urn:microsoft.com/office/officeart/2005/8/layout/hProcess9"/>
    <dgm:cxn modelId="{7493577C-1F7F-43C3-800D-50CAE52720D3}" srcId="{3E4E93B5-809B-4D28-BF8E-91F9387F4057}" destId="{FBE0AD8D-F89D-4635-8644-149E6F24637D}" srcOrd="2" destOrd="0" parTransId="{8A81C6FA-0E6F-49C0-BD33-D4AE46009E59}" sibTransId="{031B1EE7-348C-47A5-B0F1-18BEE05B207B}"/>
    <dgm:cxn modelId="{4C88888B-B7AC-4EC0-BA3F-AFB3CC39D6B1}" type="presOf" srcId="{D25758DB-67AE-48F9-9B26-F36C56241604}" destId="{A581F647-6586-44A1-8503-281D467C5DF3}" srcOrd="0" destOrd="0" presId="urn:microsoft.com/office/officeart/2005/8/layout/hProcess9"/>
    <dgm:cxn modelId="{47D37D90-0442-4624-91FF-B50647AD0F3E}" srcId="{3E4E93B5-809B-4D28-BF8E-91F9387F4057}" destId="{B682AE8E-7509-41E1-8832-8335EE0C0E61}" srcOrd="3" destOrd="0" parTransId="{23C3057B-E5BA-43E4-A867-DFC7CD8FA940}" sibTransId="{4D66B3A9-1716-4E17-9456-E5958F330CDA}"/>
    <dgm:cxn modelId="{7273F594-CC83-44E1-A3B6-DB29F207E626}" type="presOf" srcId="{3E4E93B5-809B-4D28-BF8E-91F9387F4057}" destId="{9AD769FF-1644-47FB-A206-17B7D9B80A78}" srcOrd="0" destOrd="0" presId="urn:microsoft.com/office/officeart/2005/8/layout/hProcess9"/>
    <dgm:cxn modelId="{F64D6999-9392-40C1-88AD-4648F2A4D2AC}" type="presOf" srcId="{FBE0AD8D-F89D-4635-8644-149E6F24637D}" destId="{96E55B03-7282-4328-9802-8E47929026D6}" srcOrd="0" destOrd="0" presId="urn:microsoft.com/office/officeart/2005/8/layout/hProcess9"/>
    <dgm:cxn modelId="{E04A50B1-E173-4F2D-9C02-2BF9FC3D317C}" srcId="{3E4E93B5-809B-4D28-BF8E-91F9387F4057}" destId="{8411A9DF-C820-4761-8C3C-1D054D9E8366}" srcOrd="0" destOrd="0" parTransId="{7C3940C1-71A1-43A5-9769-E0234C8AEB82}" sibTransId="{D7746A86-A73D-4918-A53E-2ECD5C971B5C}"/>
    <dgm:cxn modelId="{097336C1-51D8-4581-93C0-AFF3ED98490D}" type="presOf" srcId="{B682AE8E-7509-41E1-8832-8335EE0C0E61}" destId="{F0EE82E6-468C-4E45-AC8E-171AA9FF0AE0}" srcOrd="0" destOrd="0" presId="urn:microsoft.com/office/officeart/2005/8/layout/hProcess9"/>
    <dgm:cxn modelId="{48F39EC8-78D0-46DD-B639-F46075CCF3F0}" srcId="{3E4E93B5-809B-4D28-BF8E-91F9387F4057}" destId="{D25758DB-67AE-48F9-9B26-F36C56241604}" srcOrd="1" destOrd="0" parTransId="{DED3357F-69BF-42A7-A6C3-1DE8484003ED}" sibTransId="{35E73DCD-7EE0-4873-A942-AB49E71AE28E}"/>
    <dgm:cxn modelId="{87ECF666-C998-48C9-868E-63454D1B07CD}" type="presParOf" srcId="{9AD769FF-1644-47FB-A206-17B7D9B80A78}" destId="{2C48990A-B81E-4AE8-933F-8A974E45DA7D}" srcOrd="0" destOrd="0" presId="urn:microsoft.com/office/officeart/2005/8/layout/hProcess9"/>
    <dgm:cxn modelId="{738F816F-7FA0-4D20-9230-896A9A6405B0}" type="presParOf" srcId="{9AD769FF-1644-47FB-A206-17B7D9B80A78}" destId="{B2063567-47A7-4548-83DF-E7B77BF89C14}" srcOrd="1" destOrd="0" presId="urn:microsoft.com/office/officeart/2005/8/layout/hProcess9"/>
    <dgm:cxn modelId="{52083F68-094E-4F3B-B12F-8F022CA0003B}" type="presParOf" srcId="{B2063567-47A7-4548-83DF-E7B77BF89C14}" destId="{45883AD4-93DB-49EE-85A6-4DFD9F2C5770}" srcOrd="0" destOrd="0" presId="urn:microsoft.com/office/officeart/2005/8/layout/hProcess9"/>
    <dgm:cxn modelId="{48624495-3A80-4BCA-BAA4-9EAA1742E16B}" type="presParOf" srcId="{B2063567-47A7-4548-83DF-E7B77BF89C14}" destId="{359543C8-6506-45E8-AEB7-4248C0D72B70}" srcOrd="1" destOrd="0" presId="urn:microsoft.com/office/officeart/2005/8/layout/hProcess9"/>
    <dgm:cxn modelId="{9468F12B-A5E1-43AE-B21A-4BA1D309DC62}" type="presParOf" srcId="{B2063567-47A7-4548-83DF-E7B77BF89C14}" destId="{A581F647-6586-44A1-8503-281D467C5DF3}" srcOrd="2" destOrd="0" presId="urn:microsoft.com/office/officeart/2005/8/layout/hProcess9"/>
    <dgm:cxn modelId="{FA55DEA6-755E-4204-AE54-4C6F43F2B79F}" type="presParOf" srcId="{B2063567-47A7-4548-83DF-E7B77BF89C14}" destId="{88D784FC-1694-4D68-85EE-E86C3F6A7FFF}" srcOrd="3" destOrd="0" presId="urn:microsoft.com/office/officeart/2005/8/layout/hProcess9"/>
    <dgm:cxn modelId="{BDB9F812-00EA-4CAB-9A07-42EB444A6AE6}" type="presParOf" srcId="{B2063567-47A7-4548-83DF-E7B77BF89C14}" destId="{96E55B03-7282-4328-9802-8E47929026D6}" srcOrd="4" destOrd="0" presId="urn:microsoft.com/office/officeart/2005/8/layout/hProcess9"/>
    <dgm:cxn modelId="{28DDE665-740F-4C00-A5A1-0172C746DD7B}" type="presParOf" srcId="{B2063567-47A7-4548-83DF-E7B77BF89C14}" destId="{704059F4-F984-4D6F-A827-F5F72B9B447F}" srcOrd="5" destOrd="0" presId="urn:microsoft.com/office/officeart/2005/8/layout/hProcess9"/>
    <dgm:cxn modelId="{C36AB246-A41D-4C16-9DF6-81F9CEF6BCA9}" type="presParOf" srcId="{B2063567-47A7-4548-83DF-E7B77BF89C14}" destId="{F0EE82E6-468C-4E45-AC8E-171AA9FF0AE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8990A-B81E-4AE8-933F-8A974E45DA7D}">
      <dsp:nvSpPr>
        <dsp:cNvPr id="0" name=""/>
        <dsp:cNvSpPr/>
      </dsp:nvSpPr>
      <dsp:spPr>
        <a:xfrm>
          <a:off x="649877" y="0"/>
          <a:ext cx="7365273" cy="309715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83AD4-93DB-49EE-85A6-4DFD9F2C5770}">
      <dsp:nvSpPr>
        <dsp:cNvPr id="0" name=""/>
        <dsp:cNvSpPr/>
      </dsp:nvSpPr>
      <dsp:spPr>
        <a:xfrm>
          <a:off x="2961" y="929147"/>
          <a:ext cx="1924245" cy="123886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Data Products</a:t>
          </a:r>
        </a:p>
      </dsp:txBody>
      <dsp:txXfrm>
        <a:off x="63437" y="989623"/>
        <a:ext cx="1803293" cy="1117911"/>
      </dsp:txXfrm>
    </dsp:sp>
    <dsp:sp modelId="{A581F647-6586-44A1-8503-281D467C5DF3}">
      <dsp:nvSpPr>
        <dsp:cNvPr id="0" name=""/>
        <dsp:cNvSpPr/>
      </dsp:nvSpPr>
      <dsp:spPr>
        <a:xfrm>
          <a:off x="2247914" y="929147"/>
          <a:ext cx="1924245" cy="123886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Data Preprocessing</a:t>
          </a:r>
        </a:p>
      </dsp:txBody>
      <dsp:txXfrm>
        <a:off x="2308390" y="989623"/>
        <a:ext cx="1803293" cy="1117911"/>
      </dsp:txXfrm>
    </dsp:sp>
    <dsp:sp modelId="{96E55B03-7282-4328-9802-8E47929026D6}">
      <dsp:nvSpPr>
        <dsp:cNvPr id="0" name=""/>
        <dsp:cNvSpPr/>
      </dsp:nvSpPr>
      <dsp:spPr>
        <a:xfrm>
          <a:off x="4492867" y="929147"/>
          <a:ext cx="1924245" cy="123886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Spectral Profiles</a:t>
          </a:r>
        </a:p>
      </dsp:txBody>
      <dsp:txXfrm>
        <a:off x="4553343" y="989623"/>
        <a:ext cx="1803293" cy="1117911"/>
      </dsp:txXfrm>
    </dsp:sp>
    <dsp:sp modelId="{F0EE82E6-468C-4E45-AC8E-171AA9FF0AE0}">
      <dsp:nvSpPr>
        <dsp:cNvPr id="0" name=""/>
        <dsp:cNvSpPr/>
      </dsp:nvSpPr>
      <dsp:spPr>
        <a:xfrm>
          <a:off x="6737820" y="929147"/>
          <a:ext cx="1924245" cy="123886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Image Classification</a:t>
          </a:r>
        </a:p>
      </dsp:txBody>
      <dsp:txXfrm>
        <a:off x="6798296" y="989623"/>
        <a:ext cx="1803293" cy="11179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5B4A3-538B-4DB2-ACAD-27D43E0F7995}" type="datetimeFigureOut">
              <a:rPr lang="en-US" smtClean="0"/>
              <a:t>5/9/2022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FDEE3-CA62-47D7-BCFD-4B53809C3896}" type="slidenum">
              <a:rPr lang="en-US" smtClean="0"/>
              <a:t>‹#›</a:t>
            </a:fld>
            <a:endParaRPr lang="en-US" dirty="0"/>
          </a:p>
        </p:txBody>
      </p:sp>
    </p:spTree>
    <p:extLst>
      <p:ext uri="{BB962C8B-B14F-4D97-AF65-F5344CB8AC3E}">
        <p14:creationId xmlns:p14="http://schemas.microsoft.com/office/powerpoint/2010/main" val="295150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8FDEE3-CA62-47D7-BCFD-4B53809C3896}" type="slidenum">
              <a:rPr lang="en-US" smtClean="0"/>
              <a:t>4</a:t>
            </a:fld>
            <a:endParaRPr lang="en-US" dirty="0"/>
          </a:p>
        </p:txBody>
      </p:sp>
    </p:spTree>
    <p:extLst>
      <p:ext uri="{BB962C8B-B14F-4D97-AF65-F5344CB8AC3E}">
        <p14:creationId xmlns:p14="http://schemas.microsoft.com/office/powerpoint/2010/main" val="123141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55407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313236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3022942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76E9A-B5E1-43DD-970B-410EDD168EB3}"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8192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288314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3260163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1388991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404329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315897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40148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347935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40922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408339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348855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160944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80658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E4910-6B14-48B7-9AF1-D2695F87ECC4}"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76E9A-B5E1-43DD-970B-410EDD168EB3}" type="slidenum">
              <a:rPr lang="en-US" smtClean="0"/>
              <a:t>‹#›</a:t>
            </a:fld>
            <a:endParaRPr lang="en-US" dirty="0"/>
          </a:p>
        </p:txBody>
      </p:sp>
    </p:spTree>
    <p:extLst>
      <p:ext uri="{BB962C8B-B14F-4D97-AF65-F5344CB8AC3E}">
        <p14:creationId xmlns:p14="http://schemas.microsoft.com/office/powerpoint/2010/main" val="347237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75E4910-6B14-48B7-9AF1-D2695F87ECC4}" type="datetimeFigureOut">
              <a:rPr lang="en-US" smtClean="0"/>
              <a:t>5/9/2022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376E9A-B5E1-43DD-970B-410EDD168EB3}" type="slidenum">
              <a:rPr lang="en-US" smtClean="0"/>
              <a:t>‹#›</a:t>
            </a:fld>
            <a:endParaRPr lang="en-US" dirty="0"/>
          </a:p>
        </p:txBody>
      </p:sp>
    </p:spTree>
    <p:extLst>
      <p:ext uri="{BB962C8B-B14F-4D97-AF65-F5344CB8AC3E}">
        <p14:creationId xmlns:p14="http://schemas.microsoft.com/office/powerpoint/2010/main" val="1989055141"/>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9A6E-2532-4DD3-9C02-7409B7F5E276}"/>
              </a:ext>
            </a:extLst>
          </p:cNvPr>
          <p:cNvSpPr>
            <a:spLocks noGrp="1"/>
          </p:cNvSpPr>
          <p:nvPr>
            <p:ph type="ctrTitle"/>
          </p:nvPr>
        </p:nvSpPr>
        <p:spPr>
          <a:xfrm>
            <a:off x="57527" y="1714871"/>
            <a:ext cx="11625072" cy="1862223"/>
          </a:xfrm>
        </p:spPr>
        <p:txBody>
          <a:bodyPr>
            <a:normAutofit fontScale="90000"/>
          </a:bodyPr>
          <a:lstStyle/>
          <a:p>
            <a:pPr>
              <a:spcBef>
                <a:spcPct val="0"/>
              </a:spcBef>
              <a:defRPr/>
            </a:pPr>
            <a:r>
              <a:rPr lang="en-US" sz="2000" dirty="0">
                <a:latin typeface="Times New Roman" panose="02020603050405020304" pitchFamily="18" charset="0"/>
                <a:ea typeface="+mj-ea"/>
                <a:cs typeface="Times New Roman" panose="02020603050405020304" pitchFamily="18" charset="0"/>
              </a:rPr>
              <a:t>SRM Institute of Science and Technology, </a:t>
            </a:r>
            <a:r>
              <a:rPr lang="en-US" sz="2000" dirty="0" err="1">
                <a:latin typeface="Times New Roman" panose="02020603050405020304" pitchFamily="18" charset="0"/>
                <a:ea typeface="+mj-ea"/>
                <a:cs typeface="Times New Roman" panose="02020603050405020304" pitchFamily="18" charset="0"/>
              </a:rPr>
              <a:t>Ramapuram</a:t>
            </a:r>
            <a:r>
              <a:rPr lang="en-US" sz="2000" dirty="0">
                <a:latin typeface="Times New Roman" panose="02020603050405020304" pitchFamily="18" charset="0"/>
                <a:ea typeface="+mj-ea"/>
                <a:cs typeface="Times New Roman" panose="02020603050405020304" pitchFamily="18" charset="0"/>
              </a:rPr>
              <a:t> Campus</a:t>
            </a:r>
            <a:br>
              <a:rPr lang="en-US" sz="2000" dirty="0">
                <a:latin typeface="Times New Roman" panose="02020603050405020304" pitchFamily="18" charset="0"/>
                <a:ea typeface="+mj-ea"/>
                <a:cs typeface="Times New Roman" panose="02020603050405020304" pitchFamily="18" charset="0"/>
              </a:rPr>
            </a:br>
            <a:br>
              <a:rPr lang="en-US" sz="2000" dirty="0">
                <a:latin typeface="Times New Roman" panose="02020603050405020304" pitchFamily="18" charset="0"/>
                <a:ea typeface="+mj-ea"/>
                <a:cs typeface="Times New Roman" panose="02020603050405020304" pitchFamily="18" charset="0"/>
              </a:rPr>
            </a:br>
            <a:r>
              <a:rPr lang="en-US" sz="2000" dirty="0">
                <a:latin typeface="Times New Roman" panose="02020603050405020304" pitchFamily="18" charset="0"/>
                <a:ea typeface="+mj-ea"/>
                <a:cs typeface="Times New Roman" panose="02020603050405020304" pitchFamily="18" charset="0"/>
              </a:rPr>
              <a:t>         DEPARTMENT OF COMPUTER SCIENCE AND ENGINEERING</a:t>
            </a:r>
            <a:br>
              <a:rPr lang="en-US" sz="3600" b="1" dirty="0">
                <a:latin typeface="Times New Roman" panose="02020603050405020304" pitchFamily="18" charset="0"/>
                <a:ea typeface="+mj-ea"/>
                <a:cs typeface="Times New Roman" panose="02020603050405020304" pitchFamily="18" charset="0"/>
              </a:rPr>
            </a:br>
            <a:br>
              <a:rPr lang="en-US" sz="3600" b="1" dirty="0">
                <a:latin typeface="Times New Roman" panose="02020603050405020304" pitchFamily="18" charset="0"/>
                <a:ea typeface="+mj-ea"/>
                <a:cs typeface="Times New Roman" panose="02020603050405020304" pitchFamily="18" charset="0"/>
              </a:rPr>
            </a:br>
            <a:r>
              <a:rPr lang="en-US" sz="4000" b="1" dirty="0">
                <a:latin typeface="Arial" panose="020B0604020202020204" pitchFamily="34" charset="0"/>
                <a:cs typeface="Arial" panose="020B0604020202020204" pitchFamily="34" charset="0"/>
              </a:rPr>
              <a:t>SATELLITE IMAGE CLASSIFICATION USING MACHINE LEARNING</a:t>
            </a:r>
            <a:br>
              <a:rPr lang="en-US" sz="4000" b="1" dirty="0">
                <a:latin typeface="Arial" panose="020B0604020202020204" pitchFamily="34" charset="0"/>
                <a:cs typeface="Arial" panose="020B0604020202020204" pitchFamily="34" charset="0"/>
              </a:rPr>
            </a:b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Batch NO : </a:t>
            </a:r>
            <a:r>
              <a:rPr lang="en-US" sz="4000" dirty="0">
                <a:latin typeface="Arial" panose="020B0604020202020204" pitchFamily="34" charset="0"/>
                <a:cs typeface="Arial" panose="020B0604020202020204" pitchFamily="34" charset="0"/>
              </a:rPr>
              <a:t>14</a:t>
            </a:r>
            <a:endParaRPr lang="en-US"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098484F-2F4E-4AA9-B405-1DF34D2171E0}"/>
              </a:ext>
            </a:extLst>
          </p:cNvPr>
          <p:cNvSpPr>
            <a:spLocks noGrp="1"/>
          </p:cNvSpPr>
          <p:nvPr>
            <p:ph type="subTitle" idx="1"/>
          </p:nvPr>
        </p:nvSpPr>
        <p:spPr>
          <a:xfrm>
            <a:off x="6507447" y="4009178"/>
            <a:ext cx="5498123" cy="2321169"/>
          </a:xfrm>
        </p:spPr>
        <p:txBody>
          <a:bodyPr>
            <a:normAutofit/>
          </a:bodyPr>
          <a:lstStyle/>
          <a:p>
            <a:pPr marL="0" indent="0" algn="l">
              <a:buNone/>
            </a:pPr>
            <a:r>
              <a:rPr lang="en-US" sz="1900" b="1" dirty="0">
                <a:latin typeface="Arial" panose="020B0604020202020204" pitchFamily="34" charset="0"/>
                <a:cs typeface="Arial" panose="020B0604020202020204" pitchFamily="34" charset="0"/>
              </a:rPr>
              <a:t>P</a:t>
            </a:r>
            <a:r>
              <a:rPr lang="en-US" sz="1900" b="1" cap="none" dirty="0">
                <a:latin typeface="Arial" panose="020B0604020202020204" pitchFamily="34" charset="0"/>
                <a:cs typeface="Arial" panose="020B0604020202020204" pitchFamily="34" charset="0"/>
              </a:rPr>
              <a:t>resented</a:t>
            </a:r>
            <a:r>
              <a:rPr lang="en-US" sz="1900" b="1" dirty="0">
                <a:latin typeface="Arial" panose="020B0604020202020204" pitchFamily="34" charset="0"/>
                <a:cs typeface="Arial" panose="020B0604020202020204" pitchFamily="34" charset="0"/>
              </a:rPr>
              <a:t> B</a:t>
            </a:r>
            <a:r>
              <a:rPr lang="en-US" sz="1900" b="1" cap="none" dirty="0">
                <a:latin typeface="Arial" panose="020B0604020202020204" pitchFamily="34" charset="0"/>
                <a:cs typeface="Arial" panose="020B0604020202020204" pitchFamily="34" charset="0"/>
              </a:rPr>
              <a:t>y</a:t>
            </a:r>
            <a:r>
              <a:rPr lang="en-US" sz="1900" b="1" dirty="0">
                <a:latin typeface="Arial" panose="020B0604020202020204" pitchFamily="34" charset="0"/>
                <a:cs typeface="Arial" panose="020B0604020202020204" pitchFamily="34" charset="0"/>
              </a:rPr>
              <a:t>:</a:t>
            </a:r>
          </a:p>
          <a:p>
            <a:pPr marL="0" indent="0" algn="l">
              <a:buNone/>
            </a:pPr>
            <a:r>
              <a:rPr lang="en-US" sz="1600" b="1" dirty="0">
                <a:latin typeface="Arial" panose="020B0604020202020204" pitchFamily="34" charset="0"/>
                <a:cs typeface="Arial" panose="020B0604020202020204" pitchFamily="34" charset="0"/>
              </a:rPr>
              <a:t>RA1911003020030 – A AKHIL</a:t>
            </a:r>
          </a:p>
          <a:p>
            <a:pPr marL="0" indent="0" algn="l">
              <a:buNone/>
            </a:pPr>
            <a:r>
              <a:rPr lang="en-US" sz="1600" b="1" dirty="0">
                <a:latin typeface="Arial" panose="020B0604020202020204" pitchFamily="34" charset="0"/>
                <a:cs typeface="Arial" panose="020B0604020202020204" pitchFamily="34" charset="0"/>
              </a:rPr>
              <a:t>RA1911003020032 – K VISHAL</a:t>
            </a:r>
          </a:p>
          <a:p>
            <a:pPr marL="0" indent="0" algn="l">
              <a:buNone/>
            </a:pPr>
            <a:r>
              <a:rPr lang="en-US" sz="1600" b="1" dirty="0">
                <a:latin typeface="Arial" panose="020B0604020202020204" pitchFamily="34" charset="0"/>
                <a:cs typeface="Arial" panose="020B0604020202020204" pitchFamily="34" charset="0"/>
              </a:rPr>
              <a:t>RA1911003020036 – K SURESH</a:t>
            </a:r>
          </a:p>
          <a:p>
            <a:pPr marL="0" indent="0" algn="l">
              <a:buNone/>
            </a:pPr>
            <a:r>
              <a:rPr lang="en-US" sz="1600" b="1" dirty="0">
                <a:latin typeface="Arial" panose="020B0604020202020204" pitchFamily="34" charset="0"/>
                <a:cs typeface="Arial" panose="020B0604020202020204" pitchFamily="34" charset="0"/>
              </a:rPr>
              <a:t>RA1911003020044 – B PRUDHVI</a:t>
            </a:r>
          </a:p>
          <a:p>
            <a:pPr marL="0" indent="0" algn="l">
              <a:buNone/>
            </a:pPr>
            <a:endParaRPr lang="en-US" sz="1800" b="1" dirty="0">
              <a:latin typeface="Arial" panose="020B0604020202020204" pitchFamily="34" charset="0"/>
              <a:cs typeface="Arial" panose="020B0604020202020204" pitchFamily="34" charset="0"/>
            </a:endParaRPr>
          </a:p>
          <a:p>
            <a:pPr marL="0" indent="0" algn="l">
              <a:buNone/>
            </a:pPr>
            <a:endParaRPr lang="en-IN" sz="2600" b="1" dirty="0">
              <a:latin typeface="Arial" panose="020B0604020202020204" pitchFamily="34" charset="0"/>
              <a:cs typeface="Arial" panose="020B0604020202020204" pitchFamily="34" charset="0"/>
            </a:endParaRPr>
          </a:p>
          <a:p>
            <a:pPr marL="0" indent="0" algn="ctr">
              <a:buNone/>
            </a:pPr>
            <a:endParaRPr lang="en-IN" sz="1800" b="1" dirty="0">
              <a:latin typeface="Arial" panose="020B0604020202020204" pitchFamily="34" charset="0"/>
              <a:cs typeface="Arial" panose="020B0604020202020204" pitchFamily="34" charset="0"/>
            </a:endParaRPr>
          </a:p>
          <a:p>
            <a:endParaRPr lang="en-US" sz="1800" dirty="0"/>
          </a:p>
        </p:txBody>
      </p:sp>
      <p:pic>
        <p:nvPicPr>
          <p:cNvPr id="5" name="Picture 4">
            <a:extLst>
              <a:ext uri="{FF2B5EF4-FFF2-40B4-BE49-F238E27FC236}">
                <a16:creationId xmlns:a16="http://schemas.microsoft.com/office/drawing/2014/main" id="{DC9939A2-5515-4E0C-8492-8FBD30268C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408396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0F78-F260-41AD-909E-0B3D410853D4}"/>
              </a:ext>
            </a:extLst>
          </p:cNvPr>
          <p:cNvSpPr>
            <a:spLocks noGrp="1"/>
          </p:cNvSpPr>
          <p:nvPr>
            <p:ph type="ctrTitle"/>
          </p:nvPr>
        </p:nvSpPr>
        <p:spPr>
          <a:xfrm>
            <a:off x="681272" y="723632"/>
            <a:ext cx="4372947" cy="624291"/>
          </a:xfrm>
        </p:spPr>
        <p:txBody>
          <a:bodyPr>
            <a:normAutofit/>
          </a:bodyPr>
          <a:lstStyle/>
          <a:p>
            <a:r>
              <a:rPr lang="en-US" sz="2800" b="1" dirty="0">
                <a:latin typeface="Arial" panose="020B0604020202020204" pitchFamily="34" charset="0"/>
                <a:cs typeface="Arial" panose="020B0604020202020204" pitchFamily="34" charset="0"/>
              </a:rPr>
              <a:t>S</a:t>
            </a:r>
            <a:r>
              <a:rPr lang="en-US" sz="2800" b="1" cap="none" dirty="0">
                <a:latin typeface="Arial" panose="020B0604020202020204" pitchFamily="34" charset="0"/>
                <a:cs typeface="Arial" panose="020B0604020202020204" pitchFamily="34" charset="0"/>
              </a:rPr>
              <a:t>ystem</a:t>
            </a:r>
            <a:r>
              <a:rPr lang="en-US" sz="2800" b="1" dirty="0">
                <a:latin typeface="Arial" panose="020B0604020202020204" pitchFamily="34" charset="0"/>
                <a:cs typeface="Arial" panose="020B0604020202020204" pitchFamily="34" charset="0"/>
              </a:rPr>
              <a:t> A</a:t>
            </a:r>
            <a:r>
              <a:rPr lang="en-US" sz="2800" b="1" cap="none" dirty="0">
                <a:latin typeface="Arial" panose="020B0604020202020204" pitchFamily="34" charset="0"/>
                <a:cs typeface="Arial" panose="020B0604020202020204" pitchFamily="34" charset="0"/>
              </a:rPr>
              <a:t>rchitecture</a:t>
            </a:r>
            <a:endParaRPr lang="en-US" sz="2800" b="1"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F2BC6D06-B531-40E1-9CD7-99199C07ECC7}"/>
              </a:ext>
            </a:extLst>
          </p:cNvPr>
          <p:cNvPicPr>
            <a:picLocks noChangeAspect="1"/>
          </p:cNvPicPr>
          <p:nvPr/>
        </p:nvPicPr>
        <p:blipFill>
          <a:blip r:embed="rId2"/>
          <a:stretch>
            <a:fillRect/>
          </a:stretch>
        </p:blipFill>
        <p:spPr>
          <a:xfrm>
            <a:off x="3619500" y="1554692"/>
            <a:ext cx="4953000" cy="5076825"/>
          </a:xfrm>
          <a:prstGeom prst="rect">
            <a:avLst/>
          </a:prstGeom>
        </p:spPr>
      </p:pic>
      <p:pic>
        <p:nvPicPr>
          <p:cNvPr id="4" name="Picture 3">
            <a:extLst>
              <a:ext uri="{FF2B5EF4-FFF2-40B4-BE49-F238E27FC236}">
                <a16:creationId xmlns:a16="http://schemas.microsoft.com/office/drawing/2014/main" id="{C735AF77-9FA9-4D82-8E42-15DA596F2E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26" y="61281"/>
            <a:ext cx="1283001" cy="662352"/>
          </a:xfrm>
          <a:prstGeom prst="rect">
            <a:avLst/>
          </a:prstGeom>
        </p:spPr>
      </p:pic>
    </p:spTree>
    <p:extLst>
      <p:ext uri="{BB962C8B-B14F-4D97-AF65-F5344CB8AC3E}">
        <p14:creationId xmlns:p14="http://schemas.microsoft.com/office/powerpoint/2010/main" val="111918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5BFC-973E-4762-9C35-A5460B4DDB75}"/>
              </a:ext>
            </a:extLst>
          </p:cNvPr>
          <p:cNvSpPr>
            <a:spLocks noGrp="1"/>
          </p:cNvSpPr>
          <p:nvPr>
            <p:ph type="ctrTitle"/>
          </p:nvPr>
        </p:nvSpPr>
        <p:spPr>
          <a:xfrm>
            <a:off x="914400" y="488177"/>
            <a:ext cx="3749040" cy="830424"/>
          </a:xfrm>
        </p:spPr>
        <p:txBody>
          <a:bodyPr>
            <a:normAutofit/>
          </a:bodyPr>
          <a:lstStyle/>
          <a:p>
            <a:pPr algn="ctr"/>
            <a:r>
              <a:rPr lang="en-US" sz="3200" b="1" dirty="0">
                <a:latin typeface="Arial" panose="020B0604020202020204" pitchFamily="34" charset="0"/>
                <a:cs typeface="Arial" panose="020B0604020202020204" pitchFamily="34" charset="0"/>
              </a:rPr>
              <a:t>A</a:t>
            </a:r>
            <a:r>
              <a:rPr lang="en-US" sz="3200" b="1" cap="none" dirty="0">
                <a:latin typeface="Arial" panose="020B0604020202020204" pitchFamily="34" charset="0"/>
                <a:cs typeface="Arial" panose="020B0604020202020204" pitchFamily="34" charset="0"/>
              </a:rPr>
              <a:t>lgorithms used</a:t>
            </a:r>
            <a:r>
              <a:rPr lang="en-US" sz="3200" b="1" dirty="0">
                <a:latin typeface="Arial" panose="020B0604020202020204" pitchFamily="34" charset="0"/>
                <a:cs typeface="Arial" panose="020B0604020202020204" pitchFamily="34" charset="0"/>
              </a:rPr>
              <a:t>:</a:t>
            </a:r>
          </a:p>
        </p:txBody>
      </p:sp>
      <p:sp>
        <p:nvSpPr>
          <p:cNvPr id="3" name="Subtitle 2">
            <a:extLst>
              <a:ext uri="{FF2B5EF4-FFF2-40B4-BE49-F238E27FC236}">
                <a16:creationId xmlns:a16="http://schemas.microsoft.com/office/drawing/2014/main" id="{04C29A07-EC7E-4FAB-A4A9-75311D456363}"/>
              </a:ext>
            </a:extLst>
          </p:cNvPr>
          <p:cNvSpPr>
            <a:spLocks noGrp="1"/>
          </p:cNvSpPr>
          <p:nvPr>
            <p:ph type="subTitle" idx="1"/>
          </p:nvPr>
        </p:nvSpPr>
        <p:spPr>
          <a:xfrm>
            <a:off x="914400" y="1427585"/>
            <a:ext cx="10207690" cy="4609322"/>
          </a:xfrm>
        </p:spPr>
        <p:txBody>
          <a:bodyPr/>
          <a:lstStyle/>
          <a:p>
            <a:pPr algn="just"/>
            <a:r>
              <a:rPr lang="en-US" sz="2000" b="1" dirty="0">
                <a:latin typeface="Arial" panose="020B0604020202020204" pitchFamily="34" charset="0"/>
                <a:cs typeface="Arial" panose="020B0604020202020204" pitchFamily="34" charset="0"/>
              </a:rPr>
              <a:t>P</a:t>
            </a:r>
            <a:r>
              <a:rPr lang="en-US" sz="2000" b="1" cap="none" dirty="0">
                <a:latin typeface="Arial" panose="020B0604020202020204" pitchFamily="34" charset="0"/>
                <a:cs typeface="Arial" panose="020B0604020202020204" pitchFamily="34" charset="0"/>
              </a:rPr>
              <a:t>rincipal</a:t>
            </a:r>
            <a:r>
              <a:rPr lang="en-US" sz="2000" b="1" dirty="0">
                <a:latin typeface="Arial" panose="020B0604020202020204" pitchFamily="34" charset="0"/>
                <a:cs typeface="Arial" panose="020B0604020202020204" pitchFamily="34" charset="0"/>
              </a:rPr>
              <a:t> C</a:t>
            </a:r>
            <a:r>
              <a:rPr lang="en-US" sz="2000" b="1" cap="none" dirty="0">
                <a:latin typeface="Arial" panose="020B0604020202020204" pitchFamily="34" charset="0"/>
                <a:cs typeface="Arial" panose="020B0604020202020204" pitchFamily="34" charset="0"/>
              </a:rPr>
              <a:t>omponent</a:t>
            </a:r>
            <a:r>
              <a:rPr lang="en-US" sz="2000" b="1" dirty="0">
                <a:latin typeface="Arial" panose="020B0604020202020204" pitchFamily="34" charset="0"/>
                <a:cs typeface="Arial" panose="020B0604020202020204" pitchFamily="34" charset="0"/>
              </a:rPr>
              <a:t> A</a:t>
            </a:r>
            <a:r>
              <a:rPr lang="en-US" sz="2000" b="1" cap="none" dirty="0">
                <a:latin typeface="Arial" panose="020B0604020202020204" pitchFamily="34" charset="0"/>
                <a:cs typeface="Arial" panose="020B0604020202020204" pitchFamily="34" charset="0"/>
              </a:rPr>
              <a:t>nalysis</a:t>
            </a:r>
            <a:r>
              <a:rPr lang="en-US" sz="2000" b="1" dirty="0">
                <a:latin typeface="Arial" panose="020B0604020202020204" pitchFamily="34" charset="0"/>
                <a:cs typeface="Arial" panose="020B0604020202020204" pitchFamily="34" charset="0"/>
              </a:rPr>
              <a:t>:</a:t>
            </a:r>
          </a:p>
          <a:p>
            <a:pPr algn="just">
              <a:lnSpc>
                <a:spcPct val="100000"/>
              </a:lnSpc>
            </a:pPr>
            <a:r>
              <a:rPr lang="en-US" sz="1600" b="0" i="0" cap="none" dirty="0">
                <a:effectLst/>
                <a:latin typeface="Arial" panose="020B0604020202020204" pitchFamily="34" charset="0"/>
                <a:cs typeface="Arial" panose="020B0604020202020204" pitchFamily="34" charset="0"/>
              </a:rPr>
              <a:t>Principal component analysis (PCA) is an unsupervised, non-parametric statistical technique primarily used for exploratory data analysis, dimensionality reduction, information compression, data de-noising, dimensionality reduction in machine learning</a:t>
            </a:r>
            <a:r>
              <a:rPr lang="en-US" sz="1200" b="0" i="0" cap="none" dirty="0">
                <a:effectLst/>
                <a:latin typeface="charter"/>
              </a:rPr>
              <a:t>.</a:t>
            </a:r>
          </a:p>
          <a:p>
            <a:pPr algn="just">
              <a:lnSpc>
                <a:spcPct val="100000"/>
              </a:lnSpc>
            </a:pPr>
            <a:endParaRPr lang="en-US" sz="1600" i="0" dirty="0">
              <a:effectLst/>
              <a:latin typeface="arial" panose="020B0604020202020204" pitchFamily="34" charset="0"/>
            </a:endParaRPr>
          </a:p>
          <a:p>
            <a:pPr algn="just">
              <a:lnSpc>
                <a:spcPct val="100000"/>
              </a:lnSpc>
            </a:pPr>
            <a:r>
              <a:rPr lang="en-US" sz="2000" b="1" dirty="0">
                <a:latin typeface="arial" panose="020B0604020202020204" pitchFamily="34" charset="0"/>
              </a:rPr>
              <a:t>N</a:t>
            </a:r>
            <a:r>
              <a:rPr lang="en-US" sz="2000" b="1" i="0" cap="none" dirty="0">
                <a:effectLst/>
                <a:latin typeface="arial" panose="020B0604020202020204" pitchFamily="34" charset="0"/>
              </a:rPr>
              <a:t>ormalized</a:t>
            </a:r>
            <a:r>
              <a:rPr lang="en-US" sz="2000" b="1" i="0" dirty="0">
                <a:effectLst/>
                <a:latin typeface="arial" panose="020B0604020202020204" pitchFamily="34" charset="0"/>
              </a:rPr>
              <a:t> </a:t>
            </a:r>
            <a:r>
              <a:rPr lang="en-US" sz="2000" b="1" dirty="0">
                <a:latin typeface="arial" panose="020B0604020202020204" pitchFamily="34" charset="0"/>
              </a:rPr>
              <a:t>D</a:t>
            </a:r>
            <a:r>
              <a:rPr lang="en-US" sz="2000" b="1" i="0" cap="none" dirty="0">
                <a:effectLst/>
                <a:latin typeface="arial" panose="020B0604020202020204" pitchFamily="34" charset="0"/>
              </a:rPr>
              <a:t>ifference</a:t>
            </a:r>
            <a:r>
              <a:rPr lang="en-US" sz="2000" b="1" i="0" dirty="0">
                <a:effectLst/>
                <a:latin typeface="arial" panose="020B0604020202020204" pitchFamily="34" charset="0"/>
              </a:rPr>
              <a:t> </a:t>
            </a:r>
            <a:r>
              <a:rPr lang="en-US" sz="2000" b="1" dirty="0">
                <a:latin typeface="arial" panose="020B0604020202020204" pitchFamily="34" charset="0"/>
              </a:rPr>
              <a:t>V</a:t>
            </a:r>
            <a:r>
              <a:rPr lang="en-US" sz="2000" b="1" i="0" cap="none" dirty="0">
                <a:effectLst/>
                <a:latin typeface="arial" panose="020B0604020202020204" pitchFamily="34" charset="0"/>
              </a:rPr>
              <a:t>egetation</a:t>
            </a:r>
            <a:r>
              <a:rPr lang="en-US" sz="2000" b="1" i="0" dirty="0">
                <a:effectLst/>
                <a:latin typeface="arial" panose="020B0604020202020204" pitchFamily="34" charset="0"/>
              </a:rPr>
              <a:t> </a:t>
            </a:r>
            <a:r>
              <a:rPr lang="en-US" sz="2000" b="1" dirty="0">
                <a:latin typeface="arial" panose="020B0604020202020204" pitchFamily="34" charset="0"/>
              </a:rPr>
              <a:t>I</a:t>
            </a:r>
            <a:r>
              <a:rPr lang="en-US" sz="2000" b="1" i="0" cap="none" dirty="0">
                <a:effectLst/>
                <a:latin typeface="arial" panose="020B0604020202020204" pitchFamily="34" charset="0"/>
              </a:rPr>
              <a:t>ndex</a:t>
            </a:r>
            <a:r>
              <a:rPr lang="en-US" sz="2000" b="1" i="0" dirty="0">
                <a:effectLst/>
                <a:latin typeface="arial" panose="020B0604020202020204" pitchFamily="34" charset="0"/>
              </a:rPr>
              <a:t>:</a:t>
            </a:r>
            <a:endParaRPr lang="en-US" sz="2000" b="1" i="0" dirty="0">
              <a:effectLst/>
              <a:latin typeface="Arial" panose="020B0604020202020204" pitchFamily="34" charset="0"/>
              <a:cs typeface="Arial" panose="020B0604020202020204" pitchFamily="34" charset="0"/>
            </a:endParaRPr>
          </a:p>
          <a:p>
            <a:pPr algn="just">
              <a:lnSpc>
                <a:spcPct val="100000"/>
              </a:lnSpc>
            </a:pPr>
            <a:r>
              <a:rPr lang="en-US" sz="1600" b="0" i="0" dirty="0">
                <a:effectLst/>
                <a:latin typeface="arial" panose="020B0604020202020204" pitchFamily="34" charset="0"/>
              </a:rPr>
              <a:t>T</a:t>
            </a:r>
            <a:r>
              <a:rPr lang="en-US" sz="1600" b="0" i="0" cap="none" dirty="0">
                <a:effectLst/>
                <a:latin typeface="arial" panose="020B0604020202020204" pitchFamily="34" charset="0"/>
              </a:rPr>
              <a:t>he normalized difference vegetation index (</a:t>
            </a:r>
            <a:r>
              <a:rPr lang="en-US" sz="1600" b="1" i="0" cap="none" dirty="0">
                <a:effectLst/>
                <a:latin typeface="arial" panose="020B0604020202020204" pitchFamily="34" charset="0"/>
              </a:rPr>
              <a:t>NDVI</a:t>
            </a:r>
            <a:r>
              <a:rPr lang="en-US" sz="1600" b="0" i="0" cap="none" dirty="0">
                <a:effectLst/>
                <a:latin typeface="arial" panose="020B0604020202020204" pitchFamily="34" charset="0"/>
              </a:rPr>
              <a:t>) is a simple graphical indicator that can be used to analyze remote sensing measurements, often from a space platform, assessing whether or not the target being observed contains live green vegetation</a:t>
            </a:r>
            <a:r>
              <a:rPr lang="en-US" sz="1600" b="0" i="0" dirty="0">
                <a:effectLst/>
                <a:latin typeface="arial" panose="020B0604020202020204" pitchFamily="34" charset="0"/>
              </a:rPr>
              <a:t>.</a:t>
            </a:r>
          </a:p>
          <a:p>
            <a:pPr algn="just">
              <a:lnSpc>
                <a:spcPct val="100000"/>
              </a:lnSpc>
            </a:pPr>
            <a:r>
              <a:rPr lang="en-US" sz="1600" dirty="0">
                <a:latin typeface="arial" panose="020B0604020202020204" pitchFamily="34" charset="0"/>
              </a:rPr>
              <a:t>I</a:t>
            </a:r>
            <a:r>
              <a:rPr lang="en-US" sz="1600" cap="none" dirty="0">
                <a:latin typeface="arial" panose="020B0604020202020204" pitchFamily="34" charset="0"/>
              </a:rPr>
              <a:t>t </a:t>
            </a:r>
            <a:r>
              <a:rPr lang="en-US" sz="1600" b="0" i="0" cap="none" dirty="0">
                <a:effectLst/>
                <a:latin typeface="arial" panose="020B0604020202020204" pitchFamily="34" charset="0"/>
              </a:rPr>
              <a:t>detects and quantifies the presence of live green vegetation using this reflected light in the visible and near-infrared bands.</a:t>
            </a:r>
            <a:r>
              <a:rPr lang="en-US" sz="1200" b="0" i="0" cap="none" dirty="0">
                <a:effectLst/>
                <a:latin typeface="verdana" panose="020B0604030504040204" pitchFamily="34" charset="0"/>
              </a:rPr>
              <a:t> </a:t>
            </a:r>
            <a:endParaRPr lang="en-US" sz="2400" i="0" cap="none" dirty="0">
              <a:effectLst/>
              <a:latin typeface="arial" panose="020B0604020202020204" pitchFamily="34" charset="0"/>
            </a:endParaRPr>
          </a:p>
          <a:p>
            <a:pPr algn="l">
              <a:lnSpc>
                <a:spcPct val="100000"/>
              </a:lnSpc>
            </a:pPr>
            <a:endParaRPr lang="en-US" sz="1600" b="0" i="0" dirty="0">
              <a:effectLst/>
              <a:latin typeface="arial" panose="020B0604020202020204" pitchFamily="34" charset="0"/>
            </a:endParaRPr>
          </a:p>
        </p:txBody>
      </p:sp>
      <p:pic>
        <p:nvPicPr>
          <p:cNvPr id="4" name="Picture 3">
            <a:extLst>
              <a:ext uri="{FF2B5EF4-FFF2-40B4-BE49-F238E27FC236}">
                <a16:creationId xmlns:a16="http://schemas.microsoft.com/office/drawing/2014/main" id="{E6583C0E-F009-4C37-BE97-B47B9EEE46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073936" cy="631178"/>
          </a:xfrm>
          <a:prstGeom prst="rect">
            <a:avLst/>
          </a:prstGeom>
        </p:spPr>
      </p:pic>
    </p:spTree>
    <p:extLst>
      <p:ext uri="{BB962C8B-B14F-4D97-AF65-F5344CB8AC3E}">
        <p14:creationId xmlns:p14="http://schemas.microsoft.com/office/powerpoint/2010/main" val="252901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514C-9611-4DF3-A4D5-A6622D482BA4}"/>
              </a:ext>
            </a:extLst>
          </p:cNvPr>
          <p:cNvSpPr>
            <a:spLocks noGrp="1"/>
          </p:cNvSpPr>
          <p:nvPr>
            <p:ph type="ctrTitle"/>
          </p:nvPr>
        </p:nvSpPr>
        <p:spPr>
          <a:xfrm>
            <a:off x="1225421" y="456567"/>
            <a:ext cx="9144000" cy="827735"/>
          </a:xfrm>
        </p:spPr>
        <p:txBody>
          <a:bodyPr>
            <a:normAutofit/>
          </a:bodyPr>
          <a:lstStyle/>
          <a:p>
            <a:pPr algn="l"/>
            <a:r>
              <a:rPr lang="en-US" sz="3200" b="1" dirty="0">
                <a:latin typeface="Arial" panose="020B0604020202020204" pitchFamily="34" charset="0"/>
                <a:cs typeface="Arial" panose="020B0604020202020204" pitchFamily="34" charset="0"/>
              </a:rPr>
              <a:t>M</a:t>
            </a:r>
            <a:r>
              <a:rPr lang="en-US" sz="3200" b="1" cap="none" dirty="0">
                <a:latin typeface="Arial" panose="020B0604020202020204" pitchFamily="34" charset="0"/>
                <a:cs typeface="Arial" panose="020B0604020202020204" pitchFamily="34" charset="0"/>
              </a:rPr>
              <a:t>odules</a:t>
            </a:r>
            <a:endParaRPr lang="en-US"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B34FD56-DCD3-4E33-BF0E-4D207984E3C4}"/>
              </a:ext>
            </a:extLst>
          </p:cNvPr>
          <p:cNvSpPr>
            <a:spLocks noGrp="1"/>
          </p:cNvSpPr>
          <p:nvPr>
            <p:ph type="subTitle" idx="1"/>
          </p:nvPr>
        </p:nvSpPr>
        <p:spPr>
          <a:xfrm>
            <a:off x="1225421" y="4441977"/>
            <a:ext cx="9682065" cy="1641582"/>
          </a:xfrm>
        </p:spPr>
        <p:txBody>
          <a:bodyPr>
            <a:normAutofit/>
          </a:bodyPr>
          <a:lstStyle/>
          <a:p>
            <a:pPr algn="just">
              <a:lnSpc>
                <a:spcPct val="150000"/>
              </a:lnSpc>
            </a:pPr>
            <a:r>
              <a:rPr lang="en-US" sz="1600" dirty="0">
                <a:latin typeface="Arial" panose="020B0604020202020204" pitchFamily="34" charset="0"/>
                <a:cs typeface="Arial" panose="020B0604020202020204" pitchFamily="34" charset="0"/>
              </a:rPr>
              <a:t>T</a:t>
            </a:r>
            <a:r>
              <a:rPr lang="en-US" sz="1600" cap="none" dirty="0">
                <a:latin typeface="Arial" panose="020B0604020202020204" pitchFamily="34" charset="0"/>
                <a:cs typeface="Arial" panose="020B0604020202020204" pitchFamily="34" charset="0"/>
              </a:rPr>
              <a:t>here are 4 modules in this project</a:t>
            </a:r>
            <a:r>
              <a:rPr lang="en-US" sz="1600" dirty="0">
                <a:latin typeface="Arial" panose="020B0604020202020204" pitchFamily="34" charset="0"/>
                <a:cs typeface="Arial" panose="020B0604020202020204" pitchFamily="34" charset="0"/>
              </a:rPr>
              <a:t>. E</a:t>
            </a:r>
            <a:r>
              <a:rPr lang="en-US" sz="1600" cap="none" dirty="0">
                <a:latin typeface="Arial" panose="020B0604020202020204" pitchFamily="34" charset="0"/>
                <a:cs typeface="Arial" panose="020B0604020202020204" pitchFamily="34" charset="0"/>
              </a:rPr>
              <a:t>ach of the four modules has its own significant role in accomplishing the necessary task</a:t>
            </a:r>
            <a:r>
              <a:rPr lang="en-US" sz="1600" dirty="0">
                <a:latin typeface="Arial" panose="020B0604020202020204" pitchFamily="34" charset="0"/>
                <a:cs typeface="Arial" panose="020B0604020202020204" pitchFamily="34" charset="0"/>
              </a:rPr>
              <a:t>. T</a:t>
            </a:r>
            <a:r>
              <a:rPr lang="en-US" sz="1600" cap="none" dirty="0">
                <a:latin typeface="Arial" panose="020B0604020202020204" pitchFamily="34" charset="0"/>
                <a:cs typeface="Arial" panose="020B0604020202020204" pitchFamily="34" charset="0"/>
              </a:rPr>
              <a:t>hese modules together completes the design of the system architecture for implementing the principal component analysis along with </a:t>
            </a:r>
            <a:r>
              <a:rPr lang="en-US" sz="1600" dirty="0">
                <a:latin typeface="Arial" panose="020B0604020202020204" pitchFamily="34" charset="0"/>
                <a:cs typeface="Arial" panose="020B0604020202020204" pitchFamily="34" charset="0"/>
              </a:rPr>
              <a:t>NDVI </a:t>
            </a:r>
            <a:r>
              <a:rPr lang="en-US" sz="1600" cap="none" dirty="0">
                <a:latin typeface="Arial" panose="020B0604020202020204" pitchFamily="34" charset="0"/>
                <a:cs typeface="Arial" panose="020B0604020202020204" pitchFamily="34" charset="0"/>
              </a:rPr>
              <a:t>to do the image classification and producing the effective analysis</a:t>
            </a:r>
            <a:r>
              <a:rPr lang="en-US" sz="1600" dirty="0">
                <a:latin typeface="Arial" panose="020B0604020202020204" pitchFamily="34" charset="0"/>
                <a:cs typeface="Arial" panose="020B0604020202020204" pitchFamily="34" charset="0"/>
              </a:rPr>
              <a:t>.</a:t>
            </a:r>
          </a:p>
        </p:txBody>
      </p:sp>
      <p:graphicFrame>
        <p:nvGraphicFramePr>
          <p:cNvPr id="4" name="Diagram 3">
            <a:extLst>
              <a:ext uri="{FF2B5EF4-FFF2-40B4-BE49-F238E27FC236}">
                <a16:creationId xmlns:a16="http://schemas.microsoft.com/office/drawing/2014/main" id="{2BB58F1D-7553-4064-926E-EED1B9B10886}"/>
              </a:ext>
            </a:extLst>
          </p:cNvPr>
          <p:cNvGraphicFramePr/>
          <p:nvPr>
            <p:extLst>
              <p:ext uri="{D42A27DB-BD31-4B8C-83A1-F6EECF244321}">
                <p14:modId xmlns:p14="http://schemas.microsoft.com/office/powerpoint/2010/main" val="145597332"/>
              </p:ext>
            </p:extLst>
          </p:nvPr>
        </p:nvGraphicFramePr>
        <p:xfrm>
          <a:off x="1225421" y="1269568"/>
          <a:ext cx="8665028" cy="3097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033BF587-BA04-4338-9788-8F5EA19061A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899" y="138694"/>
            <a:ext cx="1247490" cy="635747"/>
          </a:xfrm>
          <a:prstGeom prst="rect">
            <a:avLst/>
          </a:prstGeom>
        </p:spPr>
      </p:pic>
    </p:spTree>
    <p:extLst>
      <p:ext uri="{BB962C8B-B14F-4D97-AF65-F5344CB8AC3E}">
        <p14:creationId xmlns:p14="http://schemas.microsoft.com/office/powerpoint/2010/main" val="273916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8B9D-6435-4EC1-B2CF-6207A5281911}"/>
              </a:ext>
            </a:extLst>
          </p:cNvPr>
          <p:cNvSpPr>
            <a:spLocks noGrp="1"/>
          </p:cNvSpPr>
          <p:nvPr>
            <p:ph type="ctrTitle"/>
          </p:nvPr>
        </p:nvSpPr>
        <p:spPr>
          <a:xfrm>
            <a:off x="858417" y="503504"/>
            <a:ext cx="9144000" cy="1154306"/>
          </a:xfrm>
        </p:spPr>
        <p:txBody>
          <a:bodyPr>
            <a:normAutofit/>
          </a:bodyPr>
          <a:lstStyle/>
          <a:p>
            <a:pPr algn="l"/>
            <a:r>
              <a:rPr lang="en-US" sz="3200" b="1" dirty="0">
                <a:latin typeface="Arial" panose="020B0604020202020204" pitchFamily="34" charset="0"/>
                <a:cs typeface="Arial" panose="020B0604020202020204" pitchFamily="34" charset="0"/>
              </a:rPr>
              <a:t>D</a:t>
            </a:r>
            <a:r>
              <a:rPr lang="en-US" sz="3200" b="1" cap="none" dirty="0">
                <a:latin typeface="Arial" panose="020B0604020202020204" pitchFamily="34" charset="0"/>
                <a:cs typeface="Arial" panose="020B0604020202020204" pitchFamily="34" charset="0"/>
              </a:rPr>
              <a:t>ata</a:t>
            </a:r>
            <a:r>
              <a:rPr lang="en-US" sz="3200" b="1" dirty="0">
                <a:latin typeface="Arial" panose="020B0604020202020204" pitchFamily="34" charset="0"/>
                <a:cs typeface="Arial" panose="020B0604020202020204" pitchFamily="34" charset="0"/>
              </a:rPr>
              <a:t> p</a:t>
            </a:r>
            <a:r>
              <a:rPr lang="en-US" sz="3200" b="1" cap="none" dirty="0">
                <a:latin typeface="Arial" panose="020B0604020202020204" pitchFamily="34" charset="0"/>
                <a:cs typeface="Arial" panose="020B0604020202020204" pitchFamily="34" charset="0"/>
              </a:rPr>
              <a:t>roducts</a:t>
            </a:r>
            <a:endParaRPr lang="en-US"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B6582D-119F-421E-8940-B412B255C27E}"/>
              </a:ext>
            </a:extLst>
          </p:cNvPr>
          <p:cNvSpPr>
            <a:spLocks noGrp="1"/>
          </p:cNvSpPr>
          <p:nvPr>
            <p:ph type="subTitle" idx="1"/>
          </p:nvPr>
        </p:nvSpPr>
        <p:spPr>
          <a:xfrm>
            <a:off x="858417" y="1884784"/>
            <a:ext cx="10245012" cy="4142792"/>
          </a:xfrm>
        </p:spPr>
        <p:txBody>
          <a:bodyPr>
            <a:normAutofit/>
          </a:bodyPr>
          <a:lstStyle/>
          <a:p>
            <a:pPr algn="just">
              <a:lnSpc>
                <a:spcPct val="150000"/>
              </a:lnSpc>
            </a:pPr>
            <a:r>
              <a:rPr lang="en-US" sz="1600" b="0" i="0" dirty="0">
                <a:effectLst/>
                <a:latin typeface="Arial" panose="020B0604020202020204" pitchFamily="34" charset="0"/>
                <a:cs typeface="Arial" panose="020B0604020202020204" pitchFamily="34" charset="0"/>
              </a:rPr>
              <a:t>M</a:t>
            </a:r>
            <a:r>
              <a:rPr lang="en-US" sz="1600" b="0" i="0" cap="none" dirty="0">
                <a:effectLst/>
                <a:latin typeface="Arial" panose="020B0604020202020204" pitchFamily="34" charset="0"/>
                <a:cs typeface="Arial" panose="020B0604020202020204" pitchFamily="34" charset="0"/>
              </a:rPr>
              <a:t>ost remote sensing products consist of observations of reflectance data</a:t>
            </a:r>
            <a:r>
              <a:rPr lang="en-US" sz="1600" b="0" i="0" dirty="0">
                <a:effectLst/>
                <a:latin typeface="Arial" panose="020B0604020202020204" pitchFamily="34" charset="0"/>
                <a:cs typeface="Arial" panose="020B0604020202020204" pitchFamily="34" charset="0"/>
              </a:rPr>
              <a:t>. T</a:t>
            </a:r>
            <a:r>
              <a:rPr lang="en-US" sz="1600" b="0" i="0" cap="none" dirty="0">
                <a:effectLst/>
                <a:latin typeface="Arial" panose="020B0604020202020204" pitchFamily="34" charset="0"/>
                <a:cs typeface="Arial" panose="020B0604020202020204" pitchFamily="34" charset="0"/>
              </a:rPr>
              <a:t>hat is, they are measures of the intensity of the sun’s radiation that is reflected by the earth</a:t>
            </a:r>
            <a:r>
              <a:rPr lang="en-US" sz="1600" b="0" i="0" dirty="0">
                <a:effectLst/>
                <a:latin typeface="Arial" panose="020B0604020202020204" pitchFamily="34" charset="0"/>
                <a:cs typeface="Arial" panose="020B0604020202020204" pitchFamily="34" charset="0"/>
              </a:rPr>
              <a:t>. R</a:t>
            </a:r>
            <a:r>
              <a:rPr lang="en-US" sz="1600" b="0" i="0" cap="none" dirty="0">
                <a:effectLst/>
                <a:latin typeface="Arial" panose="020B0604020202020204" pitchFamily="34" charset="0"/>
                <a:cs typeface="Arial" panose="020B0604020202020204" pitchFamily="34" charset="0"/>
              </a:rPr>
              <a:t>eflectance is normally measured for different wavelengths of the electromagnetic spectrum. for example, it can be measured in the red, green, and blue wavelengths</a:t>
            </a:r>
            <a:r>
              <a:rPr lang="en-US" sz="1600" b="0" i="0" dirty="0">
                <a:effectLst/>
                <a:latin typeface="Arial" panose="020B0604020202020204" pitchFamily="34" charset="0"/>
                <a:cs typeface="Arial" panose="020B0604020202020204" pitchFamily="34" charset="0"/>
              </a:rPr>
              <a:t>. I</a:t>
            </a:r>
            <a:r>
              <a:rPr lang="en-US" sz="1600" b="0" i="0" cap="none" dirty="0">
                <a:effectLst/>
                <a:latin typeface="Arial" panose="020B0604020202020204" pitchFamily="34" charset="0"/>
                <a:cs typeface="Arial" panose="020B0604020202020204" pitchFamily="34" charset="0"/>
              </a:rPr>
              <a:t>f that is the case, satellite data can be referred to as “multi-spectral” (or hyper-spectral if there are many separate wavelengths).</a:t>
            </a:r>
            <a:endParaRPr lang="en-US" sz="1600" b="0" i="0" dirty="0">
              <a:effectLst/>
              <a:latin typeface="Arial" panose="020B0604020202020204" pitchFamily="34" charset="0"/>
              <a:cs typeface="Arial" panose="020B0604020202020204" pitchFamily="34" charset="0"/>
            </a:endParaRPr>
          </a:p>
          <a:p>
            <a:pPr algn="just">
              <a:lnSpc>
                <a:spcPct val="150000"/>
              </a:lnSpc>
            </a:pPr>
            <a:r>
              <a:rPr lang="en-US" sz="1600" b="0" i="0" dirty="0">
                <a:effectLst/>
                <a:latin typeface="Arial" panose="020B0604020202020204" pitchFamily="34" charset="0"/>
                <a:cs typeface="Arial" panose="020B0604020202020204" pitchFamily="34" charset="0"/>
              </a:rPr>
              <a:t>T</a:t>
            </a:r>
            <a:r>
              <a:rPr lang="en-US" sz="1600" b="0" i="0" cap="none" dirty="0">
                <a:effectLst/>
                <a:latin typeface="Arial" panose="020B0604020202020204" pitchFamily="34" charset="0"/>
                <a:cs typeface="Arial" panose="020B0604020202020204" pitchFamily="34" charset="0"/>
              </a:rPr>
              <a:t>he data are normally stored as raster data (referred to as “images”). </a:t>
            </a:r>
            <a:r>
              <a:rPr lang="en-US" sz="1600" b="0" i="0" dirty="0">
                <a:effectLst/>
                <a:latin typeface="Arial" panose="020B0604020202020204" pitchFamily="34" charset="0"/>
                <a:cs typeface="Arial" panose="020B0604020202020204" pitchFamily="34" charset="0"/>
              </a:rPr>
              <a:t>E</a:t>
            </a:r>
            <a:r>
              <a:rPr lang="en-US" sz="1600" b="0" i="0" cap="none" dirty="0">
                <a:effectLst/>
                <a:latin typeface="Arial" panose="020B0604020202020204" pitchFamily="34" charset="0"/>
                <a:cs typeface="Arial" panose="020B0604020202020204" pitchFamily="34" charset="0"/>
              </a:rPr>
              <a:t>ach separate image (for a place and time) is referred to as a s “scene”. </a:t>
            </a:r>
            <a:r>
              <a:rPr lang="en-US" sz="1600" b="0" i="0" dirty="0">
                <a:effectLst/>
                <a:latin typeface="Arial" panose="020B0604020202020204" pitchFamily="34" charset="0"/>
                <a:cs typeface="Arial" panose="020B0604020202020204" pitchFamily="34" charset="0"/>
              </a:rPr>
              <a:t>A</a:t>
            </a:r>
            <a:r>
              <a:rPr lang="en-US" sz="1600" b="0" i="0" cap="none" dirty="0">
                <a:effectLst/>
                <a:latin typeface="Arial" panose="020B0604020202020204" pitchFamily="34" charset="0"/>
                <a:cs typeface="Arial" panose="020B0604020202020204" pitchFamily="34" charset="0"/>
              </a:rPr>
              <a:t>s there are measurements in multiple wavelengths, a single “satellite image” has multiple observations for each pixel, that are stored in separate raster layers. in remote sensing, these layers (variables) are referred to as “bands” (shorthand for “bandwidth”), and grid cells are referred to as “pixel”.</a:t>
            </a:r>
            <a:endParaRPr lang="en-US" sz="1600" b="0" i="0" dirty="0">
              <a:effectLst/>
              <a:latin typeface="Arial" panose="020B0604020202020204" pitchFamily="34" charset="0"/>
              <a:cs typeface="Arial" panose="020B0604020202020204" pitchFamily="34" charset="0"/>
            </a:endParaRPr>
          </a:p>
          <a:p>
            <a:pPr>
              <a:lnSpc>
                <a:spcPct val="150000"/>
              </a:lnSpc>
            </a:pPr>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5AB1AFD-BD1A-409A-A75D-BC3042761C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161930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7346-9F50-4ACB-953F-8CFC8E26353D}"/>
              </a:ext>
            </a:extLst>
          </p:cNvPr>
          <p:cNvSpPr>
            <a:spLocks noGrp="1"/>
          </p:cNvSpPr>
          <p:nvPr>
            <p:ph type="ctrTitle"/>
          </p:nvPr>
        </p:nvSpPr>
        <p:spPr>
          <a:xfrm>
            <a:off x="1147665" y="584547"/>
            <a:ext cx="9144000" cy="1079661"/>
          </a:xfrm>
        </p:spPr>
        <p:txBody>
          <a:bodyPr>
            <a:normAutofit/>
          </a:bodyPr>
          <a:lstStyle/>
          <a:p>
            <a:pPr algn="l"/>
            <a:r>
              <a:rPr lang="en-US" sz="3200" b="1" dirty="0">
                <a:latin typeface="Arial" panose="020B0604020202020204" pitchFamily="34" charset="0"/>
                <a:cs typeface="Arial" panose="020B0604020202020204" pitchFamily="34" charset="0"/>
              </a:rPr>
              <a:t>D</a:t>
            </a:r>
            <a:r>
              <a:rPr lang="en-US" sz="3200" b="1" cap="none" dirty="0">
                <a:latin typeface="Arial" panose="020B0604020202020204" pitchFamily="34" charset="0"/>
                <a:cs typeface="Arial" panose="020B0604020202020204" pitchFamily="34" charset="0"/>
              </a:rPr>
              <a:t>ata</a:t>
            </a:r>
            <a:r>
              <a:rPr lang="en-US" sz="3200" b="1" dirty="0">
                <a:latin typeface="Arial" panose="020B0604020202020204" pitchFamily="34" charset="0"/>
                <a:cs typeface="Arial" panose="020B0604020202020204" pitchFamily="34" charset="0"/>
              </a:rPr>
              <a:t> P</a:t>
            </a:r>
            <a:r>
              <a:rPr lang="en-US" sz="3200" b="1" cap="none" dirty="0">
                <a:latin typeface="Arial" panose="020B0604020202020204" pitchFamily="34" charset="0"/>
                <a:cs typeface="Arial" panose="020B0604020202020204" pitchFamily="34" charset="0"/>
              </a:rPr>
              <a:t>re-processing</a:t>
            </a:r>
            <a:endParaRPr lang="en-US"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511A52A-B2B6-47E6-9CA7-BF934223F09A}"/>
              </a:ext>
            </a:extLst>
          </p:cNvPr>
          <p:cNvSpPr>
            <a:spLocks noGrp="1"/>
          </p:cNvSpPr>
          <p:nvPr>
            <p:ph type="subTitle" idx="1"/>
          </p:nvPr>
        </p:nvSpPr>
        <p:spPr>
          <a:xfrm>
            <a:off x="1147665" y="1819469"/>
            <a:ext cx="10058400" cy="3438331"/>
          </a:xfrm>
        </p:spPr>
        <p:txBody>
          <a:bodyPr>
            <a:normAutofit/>
          </a:bodyPr>
          <a:lstStyle/>
          <a:p>
            <a:pPr algn="just">
              <a:lnSpc>
                <a:spcPct val="150000"/>
              </a:lnSpc>
            </a:pPr>
            <a:r>
              <a:rPr lang="en-US" sz="1600" cap="none" dirty="0">
                <a:effectLst/>
                <a:latin typeface="Arial" panose="020B0604020202020204" pitchFamily="34" charset="0"/>
              </a:rPr>
              <a:t>S</a:t>
            </a:r>
            <a:r>
              <a:rPr lang="en-US" sz="1600" b="0" i="0" cap="none" dirty="0">
                <a:effectLst/>
                <a:latin typeface="Arial" panose="020B0604020202020204" pitchFamily="34" charset="0"/>
              </a:rPr>
              <a:t>atellite observations from one time period need to be aligned so that they can be compared and used to identify areas and changes</a:t>
            </a:r>
            <a:r>
              <a:rPr lang="en-US" sz="1600" b="0" i="0" dirty="0">
                <a:effectLst/>
                <a:latin typeface="Arial" panose="020B0604020202020204" pitchFamily="34" charset="0"/>
              </a:rPr>
              <a:t>. T</a:t>
            </a:r>
            <a:r>
              <a:rPr lang="en-US" sz="1600" b="0" i="0" cap="none" dirty="0">
                <a:effectLst/>
                <a:latin typeface="Arial" panose="020B0604020202020204" pitchFamily="34" charset="0"/>
              </a:rPr>
              <a:t>he steps required to do this are called </a:t>
            </a:r>
            <a:r>
              <a:rPr lang="en-US" sz="1600" b="0" cap="none" dirty="0">
                <a:effectLst/>
                <a:latin typeface="Arial" panose="020B0604020202020204" pitchFamily="34" charset="0"/>
              </a:rPr>
              <a:t>pre-processing</a:t>
            </a:r>
            <a:r>
              <a:rPr lang="en-US" sz="1600" b="0" i="1" cap="none" dirty="0">
                <a:effectLst/>
                <a:latin typeface="Arial" panose="020B0604020202020204" pitchFamily="34" charset="0"/>
              </a:rPr>
              <a:t>.</a:t>
            </a:r>
            <a:endParaRPr lang="en-US" sz="1600" b="0" i="0" cap="none" dirty="0">
              <a:effectLst/>
              <a:latin typeface="Arial" panose="020B0604020202020204" pitchFamily="34" charset="0"/>
            </a:endParaRPr>
          </a:p>
          <a:p>
            <a:pPr algn="just">
              <a:lnSpc>
                <a:spcPct val="150000"/>
              </a:lnSpc>
            </a:pPr>
            <a:r>
              <a:rPr lang="en-US" sz="1600" b="0" i="0" dirty="0">
                <a:effectLst/>
                <a:latin typeface="Arial" panose="020B0604020202020204" pitchFamily="34" charset="0"/>
              </a:rPr>
              <a:t>P</a:t>
            </a:r>
            <a:r>
              <a:rPr lang="en-US" sz="1600" b="0" i="0" cap="none" dirty="0">
                <a:effectLst/>
                <a:latin typeface="Arial" panose="020B0604020202020204" pitchFamily="34" charset="0"/>
              </a:rPr>
              <a:t>re-processing involves geometric and radiometric calibration, and in the case of SAR data, speckle filtering. geometric calibration, also called orthorectification, corrects for the angle of view of the satellite sensor, the relief of the terrain and lens distortions so that images from different sensors at different times can be compared in the same way as maps made using the same projection and scale can be compared. radiometric calibration is needed because the appearance of the same image varies with angle of view and illumination conditions.</a:t>
            </a:r>
          </a:p>
          <a:p>
            <a:endParaRPr lang="en-US" sz="1600" dirty="0"/>
          </a:p>
        </p:txBody>
      </p:sp>
      <p:pic>
        <p:nvPicPr>
          <p:cNvPr id="4" name="Picture 3">
            <a:extLst>
              <a:ext uri="{FF2B5EF4-FFF2-40B4-BE49-F238E27FC236}">
                <a16:creationId xmlns:a16="http://schemas.microsoft.com/office/drawing/2014/main" id="{3A240751-7109-464E-9D95-1CA2C48EB0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109650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CD74-567F-487D-9988-9400BEAAF9C3}"/>
              </a:ext>
            </a:extLst>
          </p:cNvPr>
          <p:cNvSpPr>
            <a:spLocks noGrp="1"/>
          </p:cNvSpPr>
          <p:nvPr>
            <p:ph type="ctrTitle"/>
          </p:nvPr>
        </p:nvSpPr>
        <p:spPr>
          <a:xfrm>
            <a:off x="1135224" y="609179"/>
            <a:ext cx="4881528" cy="1023678"/>
          </a:xfrm>
        </p:spPr>
        <p:txBody>
          <a:bodyPr>
            <a:normAutofit/>
          </a:bodyPr>
          <a:lstStyle/>
          <a:p>
            <a:pPr algn="l"/>
            <a:r>
              <a:rPr lang="en-US" sz="3200" b="1" dirty="0">
                <a:latin typeface="Arial" panose="020B0604020202020204" pitchFamily="34" charset="0"/>
                <a:cs typeface="Arial" panose="020B0604020202020204" pitchFamily="34" charset="0"/>
              </a:rPr>
              <a:t>S</a:t>
            </a:r>
            <a:r>
              <a:rPr lang="en-US" sz="3200" b="1" cap="none" dirty="0">
                <a:latin typeface="Arial" panose="020B0604020202020204" pitchFamily="34" charset="0"/>
                <a:cs typeface="Arial" panose="020B0604020202020204" pitchFamily="34" charset="0"/>
              </a:rPr>
              <a:t>pectral</a:t>
            </a:r>
            <a:r>
              <a:rPr lang="en-US" sz="3200" b="1" dirty="0">
                <a:latin typeface="Arial" panose="020B0604020202020204" pitchFamily="34" charset="0"/>
                <a:cs typeface="Arial" panose="020B0604020202020204" pitchFamily="34" charset="0"/>
              </a:rPr>
              <a:t> P</a:t>
            </a:r>
            <a:r>
              <a:rPr lang="en-US" sz="3200" b="1" cap="none" dirty="0">
                <a:latin typeface="Arial" panose="020B0604020202020204" pitchFamily="34" charset="0"/>
                <a:cs typeface="Arial" panose="020B0604020202020204" pitchFamily="34" charset="0"/>
              </a:rPr>
              <a:t>rofiles</a:t>
            </a:r>
            <a:endParaRPr lang="en-US"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AAB188D-24D1-4E4D-98A3-423913879C14}"/>
              </a:ext>
            </a:extLst>
          </p:cNvPr>
          <p:cNvSpPr>
            <a:spLocks noGrp="1"/>
          </p:cNvSpPr>
          <p:nvPr>
            <p:ph type="subTitle" idx="1"/>
          </p:nvPr>
        </p:nvSpPr>
        <p:spPr>
          <a:xfrm>
            <a:off x="1178767" y="1987421"/>
            <a:ext cx="9451909" cy="3387012"/>
          </a:xfrm>
        </p:spPr>
        <p:txBody>
          <a:bodyPr>
            <a:normAutofit/>
          </a:bodyPr>
          <a:lstStyle/>
          <a:p>
            <a:pPr algn="just">
              <a:lnSpc>
                <a:spcPct val="150000"/>
              </a:lnSpc>
            </a:pPr>
            <a:r>
              <a:rPr lang="en-US" sz="1600" b="0" i="0" dirty="0">
                <a:effectLst/>
                <a:latin typeface="Arial" panose="020B0604020202020204" pitchFamily="34" charset="0"/>
                <a:cs typeface="Arial" panose="020B0604020202020204" pitchFamily="34" charset="0"/>
              </a:rPr>
              <a:t>A </a:t>
            </a:r>
            <a:r>
              <a:rPr lang="en-US" sz="1600" b="0" i="0" cap="none" dirty="0">
                <a:effectLst/>
                <a:latin typeface="Arial" panose="020B0604020202020204" pitchFamily="34" charset="0"/>
                <a:cs typeface="Arial" panose="020B0604020202020204" pitchFamily="34" charset="0"/>
              </a:rPr>
              <a:t>plot of the spectrum (all bands) for pixels representing a certain earth surface features (e.g. water) is known as a spectral profile</a:t>
            </a:r>
            <a:r>
              <a:rPr lang="en-US" sz="1600" b="0" i="0" dirty="0">
                <a:effectLst/>
                <a:latin typeface="Arial" panose="020B0604020202020204" pitchFamily="34" charset="0"/>
                <a:cs typeface="Arial" panose="020B0604020202020204" pitchFamily="34" charset="0"/>
              </a:rPr>
              <a:t>. S</a:t>
            </a:r>
            <a:r>
              <a:rPr lang="en-US" sz="1600" b="0" i="0" cap="none" dirty="0">
                <a:effectLst/>
                <a:latin typeface="Arial" panose="020B0604020202020204" pitchFamily="34" charset="0"/>
                <a:cs typeface="Arial" panose="020B0604020202020204" pitchFamily="34" charset="0"/>
              </a:rPr>
              <a:t>uch profiles demonstrate the differences in spectral properties of various earth surface features and constitute the basis for image analysis</a:t>
            </a:r>
            <a:r>
              <a:rPr lang="en-US" sz="1600" b="0" i="0" dirty="0">
                <a:effectLst/>
                <a:latin typeface="Arial" panose="020B0604020202020204" pitchFamily="34" charset="0"/>
                <a:cs typeface="Arial" panose="020B0604020202020204" pitchFamily="34" charset="0"/>
              </a:rPr>
              <a:t>. S</a:t>
            </a:r>
            <a:r>
              <a:rPr lang="en-US" sz="1600" b="0" i="0" cap="none" dirty="0">
                <a:effectLst/>
                <a:latin typeface="Arial" panose="020B0604020202020204" pitchFamily="34" charset="0"/>
                <a:cs typeface="Arial" panose="020B0604020202020204" pitchFamily="34" charset="0"/>
              </a:rPr>
              <a:t>pectral values can be extracted from any multispectral data set using extract function</a:t>
            </a:r>
            <a:r>
              <a:rPr lang="en-US" sz="1600" b="0" i="0" dirty="0">
                <a:effectLst/>
                <a:latin typeface="Arial" panose="020B0604020202020204" pitchFamily="34" charset="0"/>
                <a:cs typeface="Arial" panose="020B0604020202020204" pitchFamily="34" charset="0"/>
              </a:rPr>
              <a:t>.</a:t>
            </a:r>
          </a:p>
          <a:p>
            <a:pPr algn="just">
              <a:lnSpc>
                <a:spcPct val="150000"/>
              </a:lnSpc>
            </a:pPr>
            <a:r>
              <a:rPr lang="en-US" sz="1600" b="0" i="0" dirty="0">
                <a:effectLst/>
                <a:latin typeface="Arial" panose="020B0604020202020204" pitchFamily="34" charset="0"/>
                <a:cs typeface="Arial" panose="020B0604020202020204" pitchFamily="34" charset="0"/>
              </a:rPr>
              <a:t>S</a:t>
            </a:r>
            <a:r>
              <a:rPr lang="en-US" sz="1600" b="0" i="0" cap="none" dirty="0">
                <a:effectLst/>
                <a:latin typeface="Arial" panose="020B0604020202020204" pitchFamily="34" charset="0"/>
                <a:cs typeface="Arial" panose="020B0604020202020204" pitchFamily="34" charset="0"/>
              </a:rPr>
              <a:t>pectral profile charts allow you to select areas of interest or ground features on the image and review the spectral information of all bands in a chart format</a:t>
            </a:r>
            <a:r>
              <a:rPr lang="en-US" sz="1600" b="0" i="0" dirty="0">
                <a:effectLst/>
                <a:latin typeface="Arial" panose="020B0604020202020204" pitchFamily="34" charset="0"/>
                <a:cs typeface="Arial" panose="020B0604020202020204" pitchFamily="34" charset="0"/>
              </a:rPr>
              <a:t>. A </a:t>
            </a:r>
            <a:r>
              <a:rPr lang="en-US" sz="1600" b="0" i="0" cap="none" dirty="0">
                <a:effectLst/>
                <a:latin typeface="Arial" panose="020B0604020202020204" pitchFamily="34" charset="0"/>
                <a:cs typeface="Arial" panose="020B0604020202020204" pitchFamily="34" charset="0"/>
              </a:rPr>
              <a:t>spectral profile consists of geometry to define the pixel selection and an image with key metadata from which to sample.</a:t>
            </a:r>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7883BC-C0C3-439F-927E-ADF52F73B9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215365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8EBC-A2F1-49C9-93A5-FE2E5BDCCDE4}"/>
              </a:ext>
            </a:extLst>
          </p:cNvPr>
          <p:cNvSpPr>
            <a:spLocks noGrp="1"/>
          </p:cNvSpPr>
          <p:nvPr>
            <p:ph type="ctrTitle"/>
          </p:nvPr>
        </p:nvSpPr>
        <p:spPr>
          <a:xfrm>
            <a:off x="905069" y="816746"/>
            <a:ext cx="9585649" cy="874387"/>
          </a:xfrm>
        </p:spPr>
        <p:txBody>
          <a:bodyPr>
            <a:normAutofit/>
          </a:bodyPr>
          <a:lstStyle/>
          <a:p>
            <a:pPr algn="l"/>
            <a:r>
              <a:rPr lang="en-US" sz="3200" b="1" dirty="0">
                <a:latin typeface="Arial" panose="020B0604020202020204" pitchFamily="34" charset="0"/>
                <a:cs typeface="Arial" panose="020B0604020202020204" pitchFamily="34" charset="0"/>
              </a:rPr>
              <a:t>I</a:t>
            </a:r>
            <a:r>
              <a:rPr lang="en-US" sz="3200" b="1" cap="none" dirty="0">
                <a:latin typeface="Arial" panose="020B0604020202020204" pitchFamily="34" charset="0"/>
                <a:cs typeface="Arial" panose="020B0604020202020204" pitchFamily="34" charset="0"/>
              </a:rPr>
              <a:t>mage</a:t>
            </a:r>
            <a:r>
              <a:rPr lang="en-US" sz="3200" b="1" dirty="0">
                <a:latin typeface="Arial" panose="020B0604020202020204" pitchFamily="34" charset="0"/>
                <a:cs typeface="Arial" panose="020B0604020202020204" pitchFamily="34" charset="0"/>
              </a:rPr>
              <a:t> C</a:t>
            </a:r>
            <a:r>
              <a:rPr lang="en-US" sz="3200" b="1" cap="none" dirty="0">
                <a:latin typeface="Arial" panose="020B0604020202020204" pitchFamily="34" charset="0"/>
                <a:cs typeface="Arial" panose="020B0604020202020204" pitchFamily="34" charset="0"/>
              </a:rPr>
              <a:t>lassification</a:t>
            </a:r>
            <a:endParaRPr lang="en-US"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BFAF340-F92E-4B1E-8535-B76BA8214C03}"/>
              </a:ext>
            </a:extLst>
          </p:cNvPr>
          <p:cNvSpPr>
            <a:spLocks noGrp="1"/>
          </p:cNvSpPr>
          <p:nvPr>
            <p:ph type="subTitle" idx="1"/>
          </p:nvPr>
        </p:nvSpPr>
        <p:spPr>
          <a:xfrm>
            <a:off x="905069" y="1959428"/>
            <a:ext cx="10571584" cy="4898572"/>
          </a:xfrm>
        </p:spPr>
        <p:txBody>
          <a:bodyPr>
            <a:normAutofit fontScale="62500" lnSpcReduction="20000"/>
          </a:bodyPr>
          <a:lstStyle/>
          <a:p>
            <a:pPr algn="just">
              <a:lnSpc>
                <a:spcPct val="150000"/>
              </a:lnSpc>
            </a:pPr>
            <a:r>
              <a:rPr lang="en-US" sz="2600" b="1" dirty="0">
                <a:latin typeface="Arial" panose="020B0604020202020204" pitchFamily="34" charset="0"/>
                <a:cs typeface="Arial" panose="020B0604020202020204" pitchFamily="34" charset="0"/>
              </a:rPr>
              <a:t>U</a:t>
            </a:r>
            <a:r>
              <a:rPr lang="en-US" sz="2600" b="1" cap="none" dirty="0">
                <a:latin typeface="Arial" panose="020B0604020202020204" pitchFamily="34" charset="0"/>
                <a:cs typeface="Arial" panose="020B0604020202020204" pitchFamily="34" charset="0"/>
              </a:rPr>
              <a:t>nsupervised Classification</a:t>
            </a:r>
          </a:p>
          <a:p>
            <a:pPr algn="just">
              <a:lnSpc>
                <a:spcPct val="150000"/>
              </a:lnSpc>
            </a:pPr>
            <a:r>
              <a:rPr lang="en-US" sz="2600" dirty="0">
                <a:latin typeface="Arial" panose="020B0604020202020204" pitchFamily="34" charset="0"/>
                <a:cs typeface="Arial" panose="020B0604020202020204" pitchFamily="34" charset="0"/>
              </a:rPr>
              <a:t>U</a:t>
            </a:r>
            <a:r>
              <a:rPr lang="en-US" sz="2600" cap="none" dirty="0">
                <a:latin typeface="Arial" panose="020B0604020202020204" pitchFamily="34" charset="0"/>
                <a:cs typeface="Arial" panose="020B0604020202020204" pitchFamily="34" charset="0"/>
              </a:rPr>
              <a:t>nsupervised classification is a process of clustering satellite image pixels into unlabeled classes/clusters</a:t>
            </a:r>
            <a:r>
              <a:rPr lang="en-US" sz="2600" dirty="0">
                <a:latin typeface="Arial" panose="020B0604020202020204" pitchFamily="34" charset="0"/>
                <a:cs typeface="Arial" panose="020B0604020202020204" pitchFamily="34" charset="0"/>
              </a:rPr>
              <a:t>. T</a:t>
            </a:r>
            <a:r>
              <a:rPr lang="en-US" sz="2600" cap="none" dirty="0">
                <a:latin typeface="Arial" panose="020B0604020202020204" pitchFamily="34" charset="0"/>
                <a:cs typeface="Arial" panose="020B0604020202020204" pitchFamily="34" charset="0"/>
              </a:rPr>
              <a:t>he image classification concepts aids in unsupervised classification to provide an access into image features for clustering, which can be analyzed in term of classification quality</a:t>
            </a:r>
            <a:r>
              <a:rPr lang="en-US" sz="2600" dirty="0">
                <a:latin typeface="Arial" panose="020B0604020202020204" pitchFamily="34" charset="0"/>
                <a:cs typeface="Arial" panose="020B0604020202020204" pitchFamily="34" charset="0"/>
              </a:rPr>
              <a:t>. T</a:t>
            </a:r>
            <a:r>
              <a:rPr lang="en-US" sz="2600" cap="none" dirty="0">
                <a:latin typeface="Arial" panose="020B0604020202020204" pitchFamily="34" charset="0"/>
                <a:cs typeface="Arial" panose="020B0604020202020204" pitchFamily="34" charset="0"/>
              </a:rPr>
              <a:t>he result of an unsupervised classification is an image of statistical features clusters. </a:t>
            </a:r>
            <a:endParaRPr lang="en-US" sz="2600" dirty="0">
              <a:latin typeface="Arial" panose="020B0604020202020204" pitchFamily="34" charset="0"/>
              <a:cs typeface="Arial" panose="020B0604020202020204" pitchFamily="34" charset="0"/>
            </a:endParaRPr>
          </a:p>
          <a:p>
            <a:pPr algn="just">
              <a:lnSpc>
                <a:spcPct val="150000"/>
              </a:lnSpc>
            </a:pPr>
            <a:r>
              <a:rPr lang="en-US" sz="2600" b="1" dirty="0">
                <a:latin typeface="Arial" panose="020B0604020202020204" pitchFamily="34" charset="0"/>
                <a:cs typeface="Arial" panose="020B0604020202020204" pitchFamily="34" charset="0"/>
              </a:rPr>
              <a:t>S</a:t>
            </a:r>
            <a:r>
              <a:rPr lang="en-US" sz="2600" b="1" cap="none" dirty="0">
                <a:latin typeface="Arial" panose="020B0604020202020204" pitchFamily="34" charset="0"/>
                <a:cs typeface="Arial" panose="020B0604020202020204" pitchFamily="34" charset="0"/>
              </a:rPr>
              <a:t>upervised Classification</a:t>
            </a:r>
          </a:p>
          <a:p>
            <a:pPr algn="just">
              <a:lnSpc>
                <a:spcPct val="150000"/>
              </a:lnSpc>
            </a:pPr>
            <a:r>
              <a:rPr lang="en-US" sz="2600" dirty="0">
                <a:latin typeface="Arial" panose="020B0604020202020204" pitchFamily="34" charset="0"/>
                <a:cs typeface="Arial" panose="020B0604020202020204" pitchFamily="34" charset="0"/>
              </a:rPr>
              <a:t>S</a:t>
            </a:r>
            <a:r>
              <a:rPr lang="en-US" sz="2600" cap="none" dirty="0">
                <a:latin typeface="Arial" panose="020B0604020202020204" pitchFamily="34" charset="0"/>
                <a:cs typeface="Arial" panose="020B0604020202020204" pitchFamily="34" charset="0"/>
              </a:rPr>
              <a:t>upervised classification is a process of sorting pixels into a number of individual classes based on the comparison with training sets. such methods require training set to be implemented, the data set predefined region of image belong to different classes in the image</a:t>
            </a:r>
            <a:r>
              <a:rPr lang="en-US" sz="2600" dirty="0">
                <a:latin typeface="Arial" panose="020B0604020202020204" pitchFamily="34" charset="0"/>
                <a:cs typeface="Arial" panose="020B0604020202020204" pitchFamily="34" charset="0"/>
              </a:rPr>
              <a:t>. T</a:t>
            </a:r>
            <a:r>
              <a:rPr lang="en-US" sz="2600" cap="none" dirty="0">
                <a:latin typeface="Arial" panose="020B0604020202020204" pitchFamily="34" charset="0"/>
                <a:cs typeface="Arial" panose="020B0604020202020204" pitchFamily="34" charset="0"/>
              </a:rPr>
              <a:t>he enrollment of the data set is an important primary stage in the supervised satellite image classification methods. the quality of a supervised classification depends on the quality of the training set</a:t>
            </a:r>
            <a:r>
              <a:rPr lang="en-US" sz="2600" dirty="0">
                <a:latin typeface="Arial" panose="020B0604020202020204" pitchFamily="34" charset="0"/>
                <a:cs typeface="Arial" panose="020B0604020202020204" pitchFamily="34" charset="0"/>
              </a:rPr>
              <a:t>. T</a:t>
            </a:r>
            <a:r>
              <a:rPr lang="en-US" sz="2600" cap="none" dirty="0">
                <a:latin typeface="Arial" panose="020B0604020202020204" pitchFamily="34" charset="0"/>
                <a:cs typeface="Arial" panose="020B0604020202020204" pitchFamily="34" charset="0"/>
              </a:rPr>
              <a:t>he supervised classification usually has the following sequence of operations: defining of the training sites, dataset (or, signatures) extraction, and image classification.</a:t>
            </a:r>
          </a:p>
          <a:p>
            <a:endParaRPr lang="en-US" dirty="0"/>
          </a:p>
        </p:txBody>
      </p:sp>
      <p:pic>
        <p:nvPicPr>
          <p:cNvPr id="4" name="Picture 3">
            <a:extLst>
              <a:ext uri="{FF2B5EF4-FFF2-40B4-BE49-F238E27FC236}">
                <a16:creationId xmlns:a16="http://schemas.microsoft.com/office/drawing/2014/main" id="{D0CCC5B0-849F-498D-9295-A9F538EB91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189866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15BE-4360-420C-9045-AA6DD37AB954}"/>
              </a:ext>
            </a:extLst>
          </p:cNvPr>
          <p:cNvSpPr>
            <a:spLocks noGrp="1"/>
          </p:cNvSpPr>
          <p:nvPr>
            <p:ph type="ctrTitle"/>
          </p:nvPr>
        </p:nvSpPr>
        <p:spPr>
          <a:xfrm>
            <a:off x="698727" y="411907"/>
            <a:ext cx="9144000" cy="802432"/>
          </a:xfrm>
        </p:spPr>
        <p:txBody>
          <a:bodyPr>
            <a:normAutofit fontScale="90000"/>
          </a:bodyPr>
          <a:lstStyle/>
          <a:p>
            <a:pPr algn="ctr"/>
            <a:r>
              <a:rPr lang="en-US" sz="2800" b="1" i="0" dirty="0">
                <a:effectLst/>
                <a:latin typeface="Arial" panose="020B0604020202020204" pitchFamily="34" charset="0"/>
                <a:cs typeface="Arial" panose="020B0604020202020204" pitchFamily="34" charset="0"/>
              </a:rPr>
              <a:t>I</a:t>
            </a:r>
            <a:r>
              <a:rPr lang="en-US" sz="2800" b="1" i="0" cap="none" dirty="0">
                <a:effectLst/>
                <a:latin typeface="Arial" panose="020B0604020202020204" pitchFamily="34" charset="0"/>
                <a:cs typeface="Arial" panose="020B0604020202020204" pitchFamily="34" charset="0"/>
              </a:rPr>
              <a:t>mage</a:t>
            </a:r>
            <a:r>
              <a:rPr lang="en-US" sz="2800" b="1" i="0" dirty="0">
                <a:effectLst/>
                <a:latin typeface="Arial" panose="020B0604020202020204" pitchFamily="34" charset="0"/>
                <a:cs typeface="Arial" panose="020B0604020202020204" pitchFamily="34" charset="0"/>
              </a:rPr>
              <a:t> i</a:t>
            </a:r>
            <a:r>
              <a:rPr lang="en-US" sz="2800" b="1" i="0" cap="none" dirty="0">
                <a:effectLst/>
                <a:latin typeface="Arial" panose="020B0604020202020204" pitchFamily="34" charset="0"/>
                <a:cs typeface="Arial" panose="020B0604020202020204" pitchFamily="34" charset="0"/>
              </a:rPr>
              <a:t>nformation</a:t>
            </a:r>
            <a:r>
              <a:rPr lang="en-US" sz="2800" b="1" i="0" dirty="0">
                <a:effectLst/>
                <a:latin typeface="Arial" panose="020B0604020202020204" pitchFamily="34" charset="0"/>
                <a:cs typeface="Arial" panose="020B0604020202020204" pitchFamily="34" charset="0"/>
              </a:rPr>
              <a:t> a</a:t>
            </a:r>
            <a:r>
              <a:rPr lang="en-US" sz="2800" b="1" i="0" cap="none" dirty="0">
                <a:effectLst/>
                <a:latin typeface="Arial" panose="020B0604020202020204" pitchFamily="34" charset="0"/>
                <a:cs typeface="Arial" panose="020B0604020202020204" pitchFamily="34" charset="0"/>
              </a:rPr>
              <a:t>nd</a:t>
            </a:r>
            <a:r>
              <a:rPr lang="en-US" sz="2800" b="1" i="0" dirty="0">
                <a:effectLst/>
                <a:latin typeface="Arial" panose="020B0604020202020204" pitchFamily="34" charset="0"/>
                <a:cs typeface="Arial" panose="020B0604020202020204" pitchFamily="34" charset="0"/>
              </a:rPr>
              <a:t> s</a:t>
            </a:r>
            <a:r>
              <a:rPr lang="en-US" sz="2800" b="1" i="0" cap="none" dirty="0">
                <a:effectLst/>
                <a:latin typeface="Arial" panose="020B0604020202020204" pitchFamily="34" charset="0"/>
                <a:cs typeface="Arial" panose="020B0604020202020204" pitchFamily="34" charset="0"/>
              </a:rPr>
              <a:t>tatistics</a:t>
            </a:r>
            <a:br>
              <a:rPr lang="en-US" sz="2800" b="1" i="0" dirty="0">
                <a:effectLst/>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379DC2E-F54B-4084-B845-26325AF14B84}"/>
              </a:ext>
            </a:extLst>
          </p:cNvPr>
          <p:cNvSpPr>
            <a:spLocks noGrp="1"/>
          </p:cNvSpPr>
          <p:nvPr>
            <p:ph type="subTitle" idx="1"/>
          </p:nvPr>
        </p:nvSpPr>
        <p:spPr>
          <a:xfrm>
            <a:off x="858416" y="5120189"/>
            <a:ext cx="10142376" cy="1469151"/>
          </a:xfrm>
        </p:spPr>
        <p:txBody>
          <a:bodyPr>
            <a:normAutofit/>
          </a:bodyPr>
          <a:lstStyle/>
          <a:p>
            <a:pPr algn="just">
              <a:lnSpc>
                <a:spcPct val="150000"/>
              </a:lnSpc>
            </a:pPr>
            <a:r>
              <a:rPr lang="en-US" sz="1600" b="0" i="0" dirty="0">
                <a:effectLst/>
                <a:latin typeface="Arial" panose="020B0604020202020204" pitchFamily="34" charset="0"/>
                <a:cs typeface="Arial" panose="020B0604020202020204" pitchFamily="34" charset="0"/>
              </a:rPr>
              <a:t>A</a:t>
            </a:r>
            <a:r>
              <a:rPr lang="en-US" sz="1600" b="0" i="0" cap="none" dirty="0">
                <a:effectLst/>
                <a:latin typeface="Arial" panose="020B0604020202020204" pitchFamily="34" charset="0"/>
                <a:cs typeface="Arial" panose="020B0604020202020204" pitchFamily="34" charset="0"/>
              </a:rPr>
              <a:t>bove we created a rasterstack with 11 layers. the layers represent reflection intensity in the following wavelengths: ultra blue, blue, green, red</a:t>
            </a:r>
            <a:r>
              <a:rPr lang="en-US" sz="1600" b="0" i="0" dirty="0">
                <a:effectLst/>
                <a:latin typeface="Arial" panose="020B0604020202020204" pitchFamily="34" charset="0"/>
                <a:cs typeface="Arial" panose="020B0604020202020204" pitchFamily="34" charset="0"/>
              </a:rPr>
              <a:t>, N</a:t>
            </a:r>
            <a:r>
              <a:rPr lang="en-US" sz="1600" b="0" i="0" cap="none" dirty="0">
                <a:effectLst/>
                <a:latin typeface="Arial" panose="020B0604020202020204" pitchFamily="34" charset="0"/>
                <a:cs typeface="Arial" panose="020B0604020202020204" pitchFamily="34" charset="0"/>
              </a:rPr>
              <a:t>ear infrared</a:t>
            </a:r>
            <a:r>
              <a:rPr lang="en-US" sz="1600" b="0" i="0" dirty="0">
                <a:effectLst/>
                <a:latin typeface="Arial" panose="020B0604020202020204" pitchFamily="34" charset="0"/>
                <a:cs typeface="Arial" panose="020B0604020202020204" pitchFamily="34" charset="0"/>
              </a:rPr>
              <a:t> (NIR), S</a:t>
            </a:r>
            <a:r>
              <a:rPr lang="en-US" sz="1600" b="0" i="0" cap="none" dirty="0">
                <a:effectLst/>
                <a:latin typeface="Arial" panose="020B0604020202020204" pitchFamily="34" charset="0"/>
                <a:cs typeface="Arial" panose="020B0604020202020204" pitchFamily="34" charset="0"/>
              </a:rPr>
              <a:t>hortwave infrared </a:t>
            </a:r>
            <a:r>
              <a:rPr lang="en-US" sz="1600" b="0" i="0" dirty="0">
                <a:effectLst/>
                <a:latin typeface="Arial" panose="020B0604020202020204" pitchFamily="34" charset="0"/>
                <a:cs typeface="Arial" panose="020B0604020202020204" pitchFamily="34" charset="0"/>
              </a:rPr>
              <a:t>(SWIR) 1, S</a:t>
            </a:r>
            <a:r>
              <a:rPr lang="en-US" sz="1600" b="0" i="0" cap="none" dirty="0">
                <a:effectLst/>
                <a:latin typeface="Arial" panose="020B0604020202020204" pitchFamily="34" charset="0"/>
                <a:cs typeface="Arial" panose="020B0604020202020204" pitchFamily="34" charset="0"/>
              </a:rPr>
              <a:t>hortwave infrared </a:t>
            </a:r>
            <a:r>
              <a:rPr lang="en-US" sz="1600" b="0" i="0" dirty="0">
                <a:effectLst/>
                <a:latin typeface="Arial" panose="020B0604020202020204" pitchFamily="34" charset="0"/>
                <a:cs typeface="Arial" panose="020B0604020202020204" pitchFamily="34" charset="0"/>
              </a:rPr>
              <a:t>(SWIR) 2, Panchromatic, </a:t>
            </a:r>
            <a:r>
              <a:rPr lang="en-US" sz="1600" b="0" i="0" cap="none" dirty="0">
                <a:effectLst/>
                <a:latin typeface="Arial" panose="020B0604020202020204" pitchFamily="34" charset="0"/>
                <a:cs typeface="Arial" panose="020B0604020202020204" pitchFamily="34" charset="0"/>
              </a:rPr>
              <a:t>cirrus</a:t>
            </a:r>
            <a:r>
              <a:rPr lang="en-US" sz="1600" b="0" i="0" dirty="0">
                <a:effectLst/>
                <a:latin typeface="Arial" panose="020B0604020202020204" pitchFamily="34" charset="0"/>
                <a:cs typeface="Arial" panose="020B0604020202020204" pitchFamily="34" charset="0"/>
              </a:rPr>
              <a:t>, T</a:t>
            </a:r>
            <a:r>
              <a:rPr lang="en-US" sz="1600" b="0" i="0" cap="none" dirty="0">
                <a:effectLst/>
                <a:latin typeface="Arial" panose="020B0604020202020204" pitchFamily="34" charset="0"/>
                <a:cs typeface="Arial" panose="020B0604020202020204" pitchFamily="34" charset="0"/>
              </a:rPr>
              <a:t>hermal infrared </a:t>
            </a:r>
            <a:r>
              <a:rPr lang="en-US" sz="1600" b="0" i="0" dirty="0">
                <a:effectLst/>
                <a:latin typeface="Arial" panose="020B0604020202020204" pitchFamily="34" charset="0"/>
                <a:cs typeface="Arial" panose="020B0604020202020204" pitchFamily="34" charset="0"/>
              </a:rPr>
              <a:t>(TIRS) 1, T</a:t>
            </a:r>
            <a:r>
              <a:rPr lang="en-US" sz="1600" b="0" i="0" cap="none" dirty="0">
                <a:effectLst/>
                <a:latin typeface="Arial" panose="020B0604020202020204" pitchFamily="34" charset="0"/>
                <a:cs typeface="Arial" panose="020B0604020202020204" pitchFamily="34" charset="0"/>
              </a:rPr>
              <a:t>hermal infrared </a:t>
            </a:r>
            <a:r>
              <a:rPr lang="en-US" sz="1600" b="0" i="0" dirty="0">
                <a:effectLst/>
                <a:latin typeface="Arial" panose="020B0604020202020204" pitchFamily="34" charset="0"/>
                <a:cs typeface="Arial" panose="020B0604020202020204" pitchFamily="34" charset="0"/>
              </a:rPr>
              <a:t>(TIRS) </a:t>
            </a:r>
            <a:endParaRPr lang="en-US"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D37CE8F-B342-4744-9E2D-F291B614728B}"/>
              </a:ext>
            </a:extLst>
          </p:cNvPr>
          <p:cNvPicPr>
            <a:picLocks noChangeAspect="1"/>
          </p:cNvPicPr>
          <p:nvPr/>
        </p:nvPicPr>
        <p:blipFill>
          <a:blip r:embed="rId2"/>
          <a:stretch>
            <a:fillRect/>
          </a:stretch>
        </p:blipFill>
        <p:spPr>
          <a:xfrm>
            <a:off x="549810" y="1361305"/>
            <a:ext cx="10925175" cy="3638550"/>
          </a:xfrm>
          <a:prstGeom prst="rect">
            <a:avLst/>
          </a:prstGeom>
        </p:spPr>
      </p:pic>
      <p:pic>
        <p:nvPicPr>
          <p:cNvPr id="5" name="Picture 4">
            <a:extLst>
              <a:ext uri="{FF2B5EF4-FFF2-40B4-BE49-F238E27FC236}">
                <a16:creationId xmlns:a16="http://schemas.microsoft.com/office/drawing/2014/main" id="{452055BE-15FA-4440-8018-5FB35E07D1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3394536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F425-9256-4DC2-97A6-64CDA012F5B2}"/>
              </a:ext>
            </a:extLst>
          </p:cNvPr>
          <p:cNvSpPr>
            <a:spLocks noGrp="1"/>
          </p:cNvSpPr>
          <p:nvPr>
            <p:ph type="ctrTitle"/>
          </p:nvPr>
        </p:nvSpPr>
        <p:spPr>
          <a:xfrm>
            <a:off x="1112773" y="474141"/>
            <a:ext cx="9144000" cy="1126314"/>
          </a:xfrm>
        </p:spPr>
        <p:txBody>
          <a:bodyPr>
            <a:normAutofit/>
          </a:bodyPr>
          <a:lstStyle/>
          <a:p>
            <a:pPr algn="ctr"/>
            <a:r>
              <a:rPr lang="en-US" sz="2800" b="1" dirty="0">
                <a:latin typeface="Arial" panose="020B0604020202020204" pitchFamily="34" charset="0"/>
                <a:cs typeface="Arial" panose="020B0604020202020204" pitchFamily="34" charset="0"/>
              </a:rPr>
              <a:t>C</a:t>
            </a:r>
            <a:r>
              <a:rPr lang="en-US" sz="2800" b="1" cap="none" dirty="0">
                <a:latin typeface="Arial" panose="020B0604020202020204" pitchFamily="34" charset="0"/>
                <a:cs typeface="Arial" panose="020B0604020202020204" pitchFamily="34" charset="0"/>
              </a:rPr>
              <a:t>lassification</a:t>
            </a:r>
            <a:r>
              <a:rPr lang="en-US" sz="2800" b="1" dirty="0">
                <a:latin typeface="Arial" panose="020B0604020202020204" pitchFamily="34" charset="0"/>
                <a:cs typeface="Arial" panose="020B0604020202020204" pitchFamily="34" charset="0"/>
              </a:rPr>
              <a:t> </a:t>
            </a:r>
            <a:r>
              <a:rPr lang="en-US" sz="2800" b="1" cap="none" dirty="0">
                <a:latin typeface="Arial" panose="020B0604020202020204" pitchFamily="34" charset="0"/>
                <a:cs typeface="Arial" panose="020B0604020202020204" pitchFamily="34" charset="0"/>
              </a:rPr>
              <a:t>of</a:t>
            </a:r>
            <a:r>
              <a:rPr lang="en-US" sz="2800" b="1" dirty="0">
                <a:latin typeface="Arial" panose="020B0604020202020204" pitchFamily="34" charset="0"/>
                <a:cs typeface="Arial" panose="020B0604020202020204" pitchFamily="34" charset="0"/>
              </a:rPr>
              <a:t> F</a:t>
            </a:r>
            <a:r>
              <a:rPr lang="en-US" sz="2800" b="1" cap="none" dirty="0">
                <a:latin typeface="Arial" panose="020B0604020202020204" pitchFamily="34" charset="0"/>
                <a:cs typeface="Arial" panose="020B0604020202020204" pitchFamily="34" charset="0"/>
              </a:rPr>
              <a:t>alse</a:t>
            </a:r>
            <a:r>
              <a:rPr lang="en-US" sz="2800" b="1" dirty="0">
                <a:latin typeface="Arial" panose="020B0604020202020204" pitchFamily="34" charset="0"/>
                <a:cs typeface="Arial" panose="020B0604020202020204" pitchFamily="34" charset="0"/>
              </a:rPr>
              <a:t> C</a:t>
            </a:r>
            <a:r>
              <a:rPr lang="en-US" sz="2800" b="1" cap="none" dirty="0">
                <a:latin typeface="Arial" panose="020B0604020202020204" pitchFamily="34" charset="0"/>
                <a:cs typeface="Arial" panose="020B0604020202020204" pitchFamily="34" charset="0"/>
              </a:rPr>
              <a:t>olor</a:t>
            </a:r>
            <a:r>
              <a:rPr lang="en-US" sz="2800" b="1" dirty="0">
                <a:latin typeface="Arial" panose="020B0604020202020204" pitchFamily="34" charset="0"/>
                <a:cs typeface="Arial" panose="020B0604020202020204" pitchFamily="34" charset="0"/>
              </a:rPr>
              <a:t> C</a:t>
            </a:r>
            <a:r>
              <a:rPr lang="en-US" sz="2800" b="1" cap="none" dirty="0">
                <a:latin typeface="Arial" panose="020B0604020202020204" pitchFamily="34" charset="0"/>
                <a:cs typeface="Arial" panose="020B0604020202020204" pitchFamily="34" charset="0"/>
              </a:rPr>
              <a:t>omposite</a:t>
            </a:r>
            <a:endParaRPr lang="en-US" sz="28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FFF9F82-33B6-4FEE-AF4A-DD0C84AA3319}"/>
              </a:ext>
            </a:extLst>
          </p:cNvPr>
          <p:cNvPicPr>
            <a:picLocks noChangeAspect="1"/>
          </p:cNvPicPr>
          <p:nvPr/>
        </p:nvPicPr>
        <p:blipFill>
          <a:blip r:embed="rId2"/>
          <a:stretch>
            <a:fillRect/>
          </a:stretch>
        </p:blipFill>
        <p:spPr>
          <a:xfrm>
            <a:off x="1718924" y="1875454"/>
            <a:ext cx="8537849" cy="4320073"/>
          </a:xfrm>
          <a:prstGeom prst="rect">
            <a:avLst/>
          </a:prstGeom>
        </p:spPr>
      </p:pic>
      <p:pic>
        <p:nvPicPr>
          <p:cNvPr id="4" name="Picture 3">
            <a:extLst>
              <a:ext uri="{FF2B5EF4-FFF2-40B4-BE49-F238E27FC236}">
                <a16:creationId xmlns:a16="http://schemas.microsoft.com/office/drawing/2014/main" id="{A8C77BBD-1793-4F89-96D6-E961EFA984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18142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1DCC-2A0A-4051-9B02-DD77C5D6AF39}"/>
              </a:ext>
            </a:extLst>
          </p:cNvPr>
          <p:cNvSpPr>
            <a:spLocks noGrp="1"/>
          </p:cNvSpPr>
          <p:nvPr>
            <p:ph type="ctrTitle"/>
          </p:nvPr>
        </p:nvSpPr>
        <p:spPr>
          <a:xfrm>
            <a:off x="1524000" y="1156996"/>
            <a:ext cx="9144000" cy="727788"/>
          </a:xfrm>
        </p:spPr>
        <p:txBody>
          <a:bodyPr>
            <a:normAutofit/>
          </a:bodyPr>
          <a:lstStyle/>
          <a:p>
            <a:pPr algn="l"/>
            <a:r>
              <a:rPr lang="en-US" sz="3200" b="1" dirty="0">
                <a:latin typeface="Arial" panose="020B0604020202020204" pitchFamily="34" charset="0"/>
                <a:cs typeface="Arial" panose="020B0604020202020204" pitchFamily="34" charset="0"/>
              </a:rPr>
              <a:t>C</a:t>
            </a:r>
            <a:r>
              <a:rPr lang="en-US" sz="3200" b="1" cap="none" dirty="0">
                <a:latin typeface="Arial" panose="020B0604020202020204" pitchFamily="34" charset="0"/>
                <a:cs typeface="Arial" panose="020B0604020202020204" pitchFamily="34" charset="0"/>
              </a:rPr>
              <a:t>onclusion</a:t>
            </a:r>
            <a:endParaRPr lang="en-US"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3F818F8-BAD8-4A24-915E-5A8DE46B3ACC}"/>
              </a:ext>
            </a:extLst>
          </p:cNvPr>
          <p:cNvSpPr>
            <a:spLocks noGrp="1"/>
          </p:cNvSpPr>
          <p:nvPr>
            <p:ph type="subTitle" idx="1"/>
          </p:nvPr>
        </p:nvSpPr>
        <p:spPr>
          <a:xfrm>
            <a:off x="1146110" y="2099388"/>
            <a:ext cx="9899779" cy="3601616"/>
          </a:xfrm>
        </p:spPr>
        <p:txBody>
          <a:bodyPr>
            <a:normAutofit/>
          </a:bodyPr>
          <a:lstStyle/>
          <a:p>
            <a:pPr algn="just">
              <a:lnSpc>
                <a:spcPct val="150000"/>
              </a:lnSpc>
            </a:pPr>
            <a:r>
              <a:rPr lang="en-US" sz="1600" dirty="0">
                <a:latin typeface="Arial" panose="020B0604020202020204" pitchFamily="34" charset="0"/>
                <a:cs typeface="Arial" panose="020B0604020202020204" pitchFamily="34" charset="0"/>
              </a:rPr>
              <a:t>S</a:t>
            </a:r>
            <a:r>
              <a:rPr lang="en-US" sz="1600" cap="none" dirty="0">
                <a:latin typeface="Arial" panose="020B0604020202020204" pitchFamily="34" charset="0"/>
                <a:cs typeface="Arial" panose="020B0604020202020204" pitchFamily="34" charset="0"/>
              </a:rPr>
              <a:t>atellite image classification plays an important role in providing the geographical information</a:t>
            </a:r>
            <a:r>
              <a:rPr lang="en-US" sz="1600" dirty="0">
                <a:latin typeface="Arial" panose="020B0604020202020204" pitchFamily="34" charset="0"/>
                <a:cs typeface="Arial" panose="020B0604020202020204" pitchFamily="34" charset="0"/>
              </a:rPr>
              <a:t>. I</a:t>
            </a:r>
            <a:r>
              <a:rPr lang="en-US" sz="1600" cap="none" dirty="0">
                <a:latin typeface="Arial" panose="020B0604020202020204" pitchFamily="34" charset="0"/>
                <a:cs typeface="Arial" panose="020B0604020202020204" pitchFamily="34" charset="0"/>
              </a:rPr>
              <a:t>t provides the quantitative and qualitative information that reduces field work and study complexity. </a:t>
            </a:r>
            <a:r>
              <a:rPr lang="en-US" sz="1600" dirty="0">
                <a:latin typeface="Arial" panose="020B0604020202020204" pitchFamily="34" charset="0"/>
                <a:cs typeface="Arial" panose="020B0604020202020204" pitchFamily="34" charset="0"/>
              </a:rPr>
              <a:t>T</a:t>
            </a:r>
            <a:r>
              <a:rPr lang="en-US" sz="1600" cap="none" dirty="0">
                <a:latin typeface="Arial" panose="020B0604020202020204" pitchFamily="34" charset="0"/>
                <a:cs typeface="Arial" panose="020B0604020202020204" pitchFamily="34" charset="0"/>
              </a:rPr>
              <a:t>he purpose of using PCA is to reduce the dimensionality of the data in order to maximize the amount of information from the original bands into the smallest number of pcs</a:t>
            </a:r>
            <a:r>
              <a:rPr lang="en-US" sz="1600" dirty="0">
                <a:latin typeface="Arial" panose="020B0604020202020204" pitchFamily="34" charset="0"/>
                <a:cs typeface="Arial" panose="020B0604020202020204" pitchFamily="34" charset="0"/>
              </a:rPr>
              <a:t>. I</a:t>
            </a:r>
            <a:r>
              <a:rPr lang="en-US" sz="1600" cap="none" dirty="0">
                <a:latin typeface="Arial" panose="020B0604020202020204" pitchFamily="34" charset="0"/>
                <a:cs typeface="Arial" panose="020B0604020202020204" pitchFamily="34" charset="0"/>
              </a:rPr>
              <a:t>n this work NDVI is combined with the PCA and the results are compared with the PCA. the experimental results are better for proposed method than existing method.</a:t>
            </a:r>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6E608F3-920E-48DC-83F5-04B2DE093B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10406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BE43-403C-486A-88E2-09F492537055}"/>
              </a:ext>
            </a:extLst>
          </p:cNvPr>
          <p:cNvSpPr>
            <a:spLocks noGrp="1"/>
          </p:cNvSpPr>
          <p:nvPr>
            <p:ph type="ctrTitle"/>
          </p:nvPr>
        </p:nvSpPr>
        <p:spPr>
          <a:xfrm>
            <a:off x="844061" y="816746"/>
            <a:ext cx="9797562" cy="706437"/>
          </a:xfrm>
        </p:spPr>
        <p:txBody>
          <a:bodyPr>
            <a:normAutofit/>
          </a:bodyPr>
          <a:lstStyle/>
          <a:p>
            <a:pPr algn="l"/>
            <a:r>
              <a:rPr lang="en-US" sz="3200" b="1" dirty="0">
                <a:latin typeface="Arial" panose="020B0604020202020204" pitchFamily="34" charset="0"/>
                <a:cs typeface="Arial" panose="020B0604020202020204" pitchFamily="34" charset="0"/>
              </a:rPr>
              <a:t>I</a:t>
            </a:r>
            <a:r>
              <a:rPr lang="en-US" sz="3200" b="1" cap="none" dirty="0">
                <a:latin typeface="Arial" panose="020B0604020202020204" pitchFamily="34" charset="0"/>
                <a:cs typeface="Arial" panose="020B0604020202020204" pitchFamily="34" charset="0"/>
              </a:rPr>
              <a:t>ntroduction</a:t>
            </a:r>
          </a:p>
        </p:txBody>
      </p:sp>
      <p:sp>
        <p:nvSpPr>
          <p:cNvPr id="3" name="Subtitle 2">
            <a:extLst>
              <a:ext uri="{FF2B5EF4-FFF2-40B4-BE49-F238E27FC236}">
                <a16:creationId xmlns:a16="http://schemas.microsoft.com/office/drawing/2014/main" id="{FD80FD8E-29D8-4397-AF57-4F5FDBCD9EFB}"/>
              </a:ext>
            </a:extLst>
          </p:cNvPr>
          <p:cNvSpPr>
            <a:spLocks noGrp="1"/>
          </p:cNvSpPr>
          <p:nvPr>
            <p:ph type="subTitle" idx="1"/>
          </p:nvPr>
        </p:nvSpPr>
        <p:spPr>
          <a:xfrm>
            <a:off x="844061" y="1609351"/>
            <a:ext cx="10928839" cy="5187369"/>
          </a:xfrm>
        </p:spPr>
        <p:txBody>
          <a:bodyPr>
            <a:normAutofit/>
          </a:bodyPr>
          <a:lstStyle/>
          <a:p>
            <a:pPr algn="just">
              <a:lnSpc>
                <a:spcPct val="150000"/>
              </a:lnSpc>
            </a:pPr>
            <a:r>
              <a:rPr lang="en-US" sz="1600" b="0" i="0" dirty="0">
                <a:effectLst/>
                <a:latin typeface="Arial" panose="020B0604020202020204" pitchFamily="34" charset="0"/>
                <a:cs typeface="Arial" panose="020B0604020202020204" pitchFamily="34" charset="0"/>
              </a:rPr>
              <a:t>S</a:t>
            </a:r>
            <a:r>
              <a:rPr lang="en-US" sz="1600" b="0" i="0" cap="none" dirty="0">
                <a:effectLst/>
                <a:latin typeface="Arial" panose="020B0604020202020204" pitchFamily="34" charset="0"/>
                <a:cs typeface="Arial" panose="020B0604020202020204" pitchFamily="34" charset="0"/>
              </a:rPr>
              <a:t>atellite imaging, or remote sensing, is the scanning of the earth by satellite or high-flying aircraft in order to obtain information about it </a:t>
            </a:r>
            <a:r>
              <a:rPr lang="en-US" sz="1600" b="0" i="0" dirty="0">
                <a:effectLst/>
                <a:latin typeface="Arial" panose="020B0604020202020204" pitchFamily="34" charset="0"/>
                <a:cs typeface="Arial" panose="020B0604020202020204" pitchFamily="34" charset="0"/>
              </a:rPr>
              <a:t>.  T</a:t>
            </a:r>
            <a:r>
              <a:rPr lang="en-US" sz="1600" b="0" i="0" cap="none" dirty="0">
                <a:effectLst/>
                <a:latin typeface="Arial" panose="020B0604020202020204" pitchFamily="34" charset="0"/>
                <a:cs typeface="Arial" panose="020B0604020202020204" pitchFamily="34" charset="0"/>
              </a:rPr>
              <a:t>here are many different satellites scanning the earth, each with its own unique purpose</a:t>
            </a:r>
            <a:r>
              <a:rPr lang="en-US" sz="1600" b="0" i="0" dirty="0">
                <a:effectLst/>
                <a:latin typeface="Arial" panose="020B0604020202020204" pitchFamily="34" charset="0"/>
                <a:cs typeface="Arial" panose="020B0604020202020204" pitchFamily="34" charset="0"/>
              </a:rPr>
              <a:t>.</a:t>
            </a:r>
          </a:p>
          <a:p>
            <a:pPr algn="just">
              <a:lnSpc>
                <a:spcPct val="150000"/>
              </a:lnSpc>
            </a:pPr>
            <a:r>
              <a:rPr lang="en-US" sz="1600" b="0" i="0" dirty="0">
                <a:effectLst/>
                <a:latin typeface="Arial" panose="020B0604020202020204" pitchFamily="34" charset="0"/>
                <a:cs typeface="Arial" panose="020B0604020202020204" pitchFamily="34" charset="0"/>
              </a:rPr>
              <a:t>S</a:t>
            </a:r>
            <a:r>
              <a:rPr lang="en-US" sz="1600" b="0" i="0" cap="none" dirty="0">
                <a:effectLst/>
                <a:latin typeface="Arial" panose="020B0604020202020204" pitchFamily="34" charset="0"/>
                <a:cs typeface="Arial" panose="020B0604020202020204" pitchFamily="34" charset="0"/>
              </a:rPr>
              <a:t>atellites use different kinds of sensors to collect electromagnetic radiation reflected from the earth. </a:t>
            </a:r>
            <a:endParaRPr lang="en-US" sz="1600" b="0" i="0" dirty="0">
              <a:effectLst/>
              <a:latin typeface="Arial" panose="020B0604020202020204" pitchFamily="34" charset="0"/>
              <a:cs typeface="Arial" panose="020B0604020202020204" pitchFamily="34" charset="0"/>
            </a:endParaRPr>
          </a:p>
          <a:p>
            <a:pPr algn="just">
              <a:lnSpc>
                <a:spcPct val="150000"/>
              </a:lnSpc>
            </a:pPr>
            <a:r>
              <a:rPr lang="en-US" sz="1600" b="0" i="0" dirty="0">
                <a:effectLst/>
                <a:latin typeface="Arial" panose="020B0604020202020204" pitchFamily="34" charset="0"/>
                <a:cs typeface="Arial" panose="020B0604020202020204" pitchFamily="34" charset="0"/>
              </a:rPr>
              <a:t>P</a:t>
            </a:r>
            <a:r>
              <a:rPr lang="en-US" sz="1600" b="0" i="0" cap="none" dirty="0">
                <a:effectLst/>
                <a:latin typeface="Arial" panose="020B0604020202020204" pitchFamily="34" charset="0"/>
                <a:cs typeface="Arial" panose="020B0604020202020204" pitchFamily="34" charset="0"/>
              </a:rPr>
              <a:t>assive sensors collect radiation which the sun emits and the earth reflects, and don’t require energy</a:t>
            </a:r>
            <a:r>
              <a:rPr lang="en-US" sz="1600" b="0" i="0" dirty="0">
                <a:effectLst/>
                <a:latin typeface="Arial" panose="020B0604020202020204" pitchFamily="34" charset="0"/>
                <a:cs typeface="Arial" panose="020B0604020202020204" pitchFamily="34" charset="0"/>
              </a:rPr>
              <a:t>. </a:t>
            </a:r>
          </a:p>
          <a:p>
            <a:pPr algn="just">
              <a:lnSpc>
                <a:spcPct val="150000"/>
              </a:lnSpc>
            </a:pPr>
            <a:r>
              <a:rPr lang="en-US" sz="1600" b="0" i="0" dirty="0">
                <a:effectLst/>
                <a:latin typeface="Arial" panose="020B0604020202020204" pitchFamily="34" charset="0"/>
                <a:cs typeface="Arial" panose="020B0604020202020204" pitchFamily="34" charset="0"/>
              </a:rPr>
              <a:t>A</a:t>
            </a:r>
            <a:r>
              <a:rPr lang="en-US" sz="1600" b="0" i="0" cap="none" dirty="0">
                <a:effectLst/>
                <a:latin typeface="Arial" panose="020B0604020202020204" pitchFamily="34" charset="0"/>
                <a:cs typeface="Arial" panose="020B0604020202020204" pitchFamily="34" charset="0"/>
              </a:rPr>
              <a:t>ctive sensors emit radiation themselves, and analyze it after it is reflected back from the earth. active sensors require a significant amount of energy to emit radiation, but they are useful because they can be used during any season and time of day (passive sensors cannot be used on a part of earth that is in shadow) and because they can emit types of radiation that the sun does not provide</a:t>
            </a:r>
            <a:r>
              <a:rPr lang="en-US" sz="1600" b="0" i="0" dirty="0">
                <a:effectLst/>
                <a:latin typeface="Arial" panose="020B0604020202020204" pitchFamily="34" charset="0"/>
                <a:cs typeface="Arial" panose="020B0604020202020204" pitchFamily="34" charset="0"/>
              </a:rPr>
              <a:t>.</a:t>
            </a:r>
          </a:p>
          <a:p>
            <a:pPr algn="just">
              <a:lnSpc>
                <a:spcPct val="150000"/>
              </a:lnSpc>
            </a:pPr>
            <a:r>
              <a:rPr lang="en-US" sz="1600" dirty="0">
                <a:latin typeface="Arial" panose="020B0604020202020204" pitchFamily="34" charset="0"/>
                <a:cs typeface="Arial" panose="020B0604020202020204" pitchFamily="34" charset="0"/>
              </a:rPr>
              <a:t>I</a:t>
            </a:r>
            <a:r>
              <a:rPr lang="en-US" sz="1600" cap="none" dirty="0">
                <a:latin typeface="Arial" panose="020B0604020202020204" pitchFamily="34" charset="0"/>
                <a:cs typeface="Arial" panose="020B0604020202020204" pitchFamily="34" charset="0"/>
              </a:rPr>
              <a:t>mage classification has been very essential in the application of remote sensing systems, thus the demand for research to find advanced algorithms and tools to solve problems experienced in classification, has shown a great increase over the years. it is very important to classify images correctly because often the information derived from the analysis is utilized for vital decision making</a:t>
            </a:r>
            <a:r>
              <a:rPr lang="en-US" sz="1600" dirty="0">
                <a:latin typeface="Arial" panose="020B0604020202020204" pitchFamily="34" charset="0"/>
                <a:cs typeface="Arial" panose="020B0604020202020204" pitchFamily="34" charset="0"/>
              </a:rPr>
              <a:t>.</a:t>
            </a:r>
            <a:endParaRPr lang="en-US" sz="1600" b="0" i="0" dirty="0">
              <a:solidFill>
                <a:srgbClr val="222222"/>
              </a:solidFill>
              <a:effectLst/>
              <a:latin typeface="Arial" panose="020B0604020202020204" pitchFamily="34" charset="0"/>
              <a:cs typeface="Arial" panose="020B0604020202020204" pitchFamily="34" charset="0"/>
            </a:endParaRPr>
          </a:p>
          <a:p>
            <a:pPr algn="just">
              <a:lnSpc>
                <a:spcPct val="150000"/>
              </a:lnSpc>
            </a:pPr>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E0F9BA9-F515-4623-948A-D35B7CF9EB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61280"/>
            <a:ext cx="1247490" cy="755466"/>
          </a:xfrm>
          <a:prstGeom prst="rect">
            <a:avLst/>
          </a:prstGeom>
        </p:spPr>
      </p:pic>
    </p:spTree>
    <p:extLst>
      <p:ext uri="{BB962C8B-B14F-4D97-AF65-F5344CB8AC3E}">
        <p14:creationId xmlns:p14="http://schemas.microsoft.com/office/powerpoint/2010/main" val="139875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6145-8927-43B0-B7C8-A7A503B8C103}"/>
              </a:ext>
            </a:extLst>
          </p:cNvPr>
          <p:cNvSpPr>
            <a:spLocks noGrp="1"/>
          </p:cNvSpPr>
          <p:nvPr>
            <p:ph type="ctrTitle"/>
          </p:nvPr>
        </p:nvSpPr>
        <p:spPr>
          <a:xfrm>
            <a:off x="987669" y="907204"/>
            <a:ext cx="4824045" cy="766665"/>
          </a:xfrm>
        </p:spPr>
        <p:txBody>
          <a:bodyPr>
            <a:normAutofit/>
          </a:bodyPr>
          <a:lstStyle/>
          <a:p>
            <a:pPr algn="l"/>
            <a:r>
              <a:rPr lang="en-US" sz="3200" b="1" dirty="0">
                <a:latin typeface="Arial" panose="020B0604020202020204" pitchFamily="34" charset="0"/>
                <a:cs typeface="Arial" panose="020B0604020202020204" pitchFamily="34" charset="0"/>
              </a:rPr>
              <a:t>R</a:t>
            </a:r>
            <a:r>
              <a:rPr lang="en-US" sz="3200" b="1" cap="none" dirty="0">
                <a:latin typeface="Arial" panose="020B0604020202020204" pitchFamily="34" charset="0"/>
                <a:cs typeface="Arial" panose="020B0604020202020204" pitchFamily="34" charset="0"/>
              </a:rPr>
              <a:t>eferences</a:t>
            </a:r>
          </a:p>
        </p:txBody>
      </p:sp>
      <p:sp>
        <p:nvSpPr>
          <p:cNvPr id="3" name="Subtitle 2">
            <a:extLst>
              <a:ext uri="{FF2B5EF4-FFF2-40B4-BE49-F238E27FC236}">
                <a16:creationId xmlns:a16="http://schemas.microsoft.com/office/drawing/2014/main" id="{2A5E93F9-5AAB-493D-93FA-75C3DAD04F38}"/>
              </a:ext>
            </a:extLst>
          </p:cNvPr>
          <p:cNvSpPr>
            <a:spLocks noGrp="1"/>
          </p:cNvSpPr>
          <p:nvPr>
            <p:ph type="subTitle" idx="1"/>
          </p:nvPr>
        </p:nvSpPr>
        <p:spPr>
          <a:xfrm>
            <a:off x="987669" y="1960500"/>
            <a:ext cx="9885485" cy="4440115"/>
          </a:xfrm>
        </p:spPr>
        <p:txBody>
          <a:bodyPr>
            <a:normAutofit/>
          </a:bodyPr>
          <a:lstStyle/>
          <a:p>
            <a:pPr algn="just">
              <a:lnSpc>
                <a:spcPct val="150000"/>
              </a:lnSpc>
            </a:pPr>
            <a:r>
              <a:rPr lang="en-US" sz="1400" cap="none" dirty="0">
                <a:latin typeface="Arial" panose="020B0604020202020204" pitchFamily="34" charset="0"/>
                <a:cs typeface="Arial" panose="020B0604020202020204" pitchFamily="34" charset="0"/>
              </a:rPr>
              <a:t>[1] DAVID J. LARY, AMIR H. ALAVI, AMIR H. GANDOMI, ANNETTE l. walker, “machine learning in geosciences and remote sensing”, geoscience frontiers, volume 7, issue 1, 2016, pages 3-10, ISSN 1674-9871. </a:t>
            </a:r>
          </a:p>
          <a:p>
            <a:pPr algn="just">
              <a:lnSpc>
                <a:spcPct val="150000"/>
              </a:lnSpc>
            </a:pPr>
            <a:r>
              <a:rPr lang="en-US" sz="1400" cap="none" dirty="0">
                <a:latin typeface="Arial" panose="020B0604020202020204" pitchFamily="34" charset="0"/>
                <a:cs typeface="Arial" panose="020B0604020202020204" pitchFamily="34" charset="0"/>
              </a:rPr>
              <a:t>[2] G. CHENG, J. HAN AND X. LU, "remote sensing image scene classification: benchmark and state of the art," in proceedings of the IEEE, vol. 105, no. 10, pp. 1865-1883, oct. 2017. DOI: 10.1109/jproc.2017.2675998.</a:t>
            </a:r>
          </a:p>
          <a:p>
            <a:pPr algn="just">
              <a:lnSpc>
                <a:spcPct val="150000"/>
              </a:lnSpc>
              <a:tabLst>
                <a:tab pos="630238" algn="l"/>
              </a:tabLst>
            </a:pPr>
            <a:r>
              <a:rPr lang="en-US" sz="1400" cap="none" dirty="0">
                <a:latin typeface="Arial" panose="020B0604020202020204" pitchFamily="34" charset="0"/>
                <a:cs typeface="Arial" panose="020B0604020202020204" pitchFamily="34" charset="0"/>
              </a:rPr>
              <a:t>[3] JUN CHEN, IAN DOWMAN, SONGNIAN LI, ZHILIN LI, MARGUERITE MADDEN, JON MILLS, NICOLAS PAPARODITIS, FRANZ ROTTENSTEINER, MONIKA SESTER, CHARLES TOTH, JOHN TRINDER, CHRISTIAN HEIPKE, “information from imagery: ISPRS scientific vision and research agenda”, ISPRS journal of photogrammetry and remote sensing, volume 115, 2016, pages 3-21, ISSN 0924- 2716.</a:t>
            </a:r>
          </a:p>
        </p:txBody>
      </p:sp>
      <p:pic>
        <p:nvPicPr>
          <p:cNvPr id="4" name="Picture 3">
            <a:extLst>
              <a:ext uri="{FF2B5EF4-FFF2-40B4-BE49-F238E27FC236}">
                <a16:creationId xmlns:a16="http://schemas.microsoft.com/office/drawing/2014/main" id="{5332620C-BE82-4424-93EA-8DB3052C7C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355350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AC82-64F2-4258-8EF4-8B1879389DE2}"/>
              </a:ext>
            </a:extLst>
          </p:cNvPr>
          <p:cNvSpPr>
            <a:spLocks noGrp="1"/>
          </p:cNvSpPr>
          <p:nvPr>
            <p:ph type="ctrTitle"/>
          </p:nvPr>
        </p:nvSpPr>
        <p:spPr>
          <a:xfrm>
            <a:off x="747346" y="950356"/>
            <a:ext cx="2602523" cy="1021740"/>
          </a:xfrm>
        </p:spPr>
        <p:txBody>
          <a:bodyPr>
            <a:normAutofit/>
          </a:bodyPr>
          <a:lstStyle/>
          <a:p>
            <a:pPr algn="l"/>
            <a:r>
              <a:rPr lang="en-US" sz="2800" b="1" dirty="0">
                <a:latin typeface="Arial" panose="020B0604020202020204" pitchFamily="34" charset="0"/>
                <a:cs typeface="Arial" panose="020B0604020202020204" pitchFamily="34" charset="0"/>
              </a:rPr>
              <a:t>A</a:t>
            </a:r>
            <a:r>
              <a:rPr lang="en-US" sz="2800" b="1" cap="none" dirty="0">
                <a:latin typeface="Arial" panose="020B0604020202020204" pitchFamily="34" charset="0"/>
                <a:cs typeface="Arial" panose="020B0604020202020204" pitchFamily="34" charset="0"/>
              </a:rPr>
              <a:t>bstract</a:t>
            </a:r>
          </a:p>
        </p:txBody>
      </p:sp>
      <p:sp>
        <p:nvSpPr>
          <p:cNvPr id="3" name="Subtitle 2">
            <a:extLst>
              <a:ext uri="{FF2B5EF4-FFF2-40B4-BE49-F238E27FC236}">
                <a16:creationId xmlns:a16="http://schemas.microsoft.com/office/drawing/2014/main" id="{2BC422B0-A1EB-412C-8533-1F43599A1CD6}"/>
              </a:ext>
            </a:extLst>
          </p:cNvPr>
          <p:cNvSpPr>
            <a:spLocks noGrp="1"/>
          </p:cNvSpPr>
          <p:nvPr>
            <p:ph type="subTitle" idx="1"/>
          </p:nvPr>
        </p:nvSpPr>
        <p:spPr>
          <a:xfrm>
            <a:off x="747346" y="2294791"/>
            <a:ext cx="9920654" cy="3667407"/>
          </a:xfrm>
        </p:spPr>
        <p:txBody>
          <a:bodyPr>
            <a:normAutofit fontScale="92500" lnSpcReduction="10000"/>
          </a:bodyPr>
          <a:lstStyle/>
          <a:p>
            <a:pPr algn="just">
              <a:lnSpc>
                <a:spcPct val="150000"/>
              </a:lnSpc>
            </a:pPr>
            <a:r>
              <a:rPr lang="en-US" sz="1800" dirty="0">
                <a:latin typeface="Arial" panose="020B0604020202020204" pitchFamily="34" charset="0"/>
                <a:cs typeface="Arial" panose="020B0604020202020204" pitchFamily="34" charset="0"/>
              </a:rPr>
              <a:t>I</a:t>
            </a:r>
            <a:r>
              <a:rPr lang="en-US" sz="1800" cap="none" dirty="0">
                <a:latin typeface="Arial" panose="020B0604020202020204" pitchFamily="34" charset="0"/>
                <a:cs typeface="Arial" panose="020B0604020202020204" pitchFamily="34" charset="0"/>
              </a:rPr>
              <a:t>mage classification entails the important part of digital image and has been very essential in the application of remote sensing systems, thus the demand for research to find advanced algorithms and tools to solve problems experienced in classification has shown great increase in interest over the years. remote sensing has globally being applied with the use of current advanced satellite systems and sensors, but the need to provide analysis and decision making has been a challenge. </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T</a:t>
            </a:r>
            <a:r>
              <a:rPr lang="en-US" sz="1800" cap="none" dirty="0">
                <a:latin typeface="Arial" panose="020B0604020202020204" pitchFamily="34" charset="0"/>
                <a:cs typeface="Arial" panose="020B0604020202020204" pitchFamily="34" charset="0"/>
              </a:rPr>
              <a:t>his project will focus on devising of the algorithms for classification based on machine learning techniques</a:t>
            </a:r>
            <a:r>
              <a:rPr lang="en-US" sz="1800" dirty="0">
                <a:latin typeface="Arial" panose="020B0604020202020204" pitchFamily="34" charset="0"/>
                <a:cs typeface="Arial" panose="020B0604020202020204" pitchFamily="34" charset="0"/>
              </a:rPr>
              <a:t>. A</a:t>
            </a:r>
            <a:r>
              <a:rPr lang="en-US" sz="1800" cap="none" dirty="0">
                <a:latin typeface="Arial" panose="020B0604020202020204" pitchFamily="34" charset="0"/>
                <a:cs typeface="Arial" panose="020B0604020202020204" pitchFamily="34" charset="0"/>
              </a:rPr>
              <a:t>pplying machine learning techniques for the purpose of classification will be of great importance</a:t>
            </a:r>
            <a:r>
              <a:rPr lang="en-US" sz="1800" dirty="0">
                <a:latin typeface="Arial" panose="020B0604020202020204" pitchFamily="34" charset="0"/>
                <a:cs typeface="Arial" panose="020B0604020202020204" pitchFamily="34" charset="0"/>
              </a:rPr>
              <a:t>. A</a:t>
            </a:r>
            <a:r>
              <a:rPr lang="en-US" sz="1800" cap="none" dirty="0">
                <a:latin typeface="Arial" panose="020B0604020202020204" pitchFamily="34" charset="0"/>
                <a:cs typeface="Arial" panose="020B0604020202020204" pitchFamily="34" charset="0"/>
              </a:rPr>
              <a:t>long with this the implementation of the newly devised algorithm(s) on </a:t>
            </a:r>
            <a:r>
              <a:rPr lang="en-US" sz="1800" cap="none" dirty="0" err="1">
                <a:latin typeface="Arial" panose="020B0604020202020204" pitchFamily="34" charset="0"/>
                <a:cs typeface="Arial" panose="020B0604020202020204" pitchFamily="34" charset="0"/>
              </a:rPr>
              <a:t>gpu</a:t>
            </a:r>
            <a:r>
              <a:rPr lang="en-US" sz="1800" cap="none" dirty="0">
                <a:latin typeface="Arial" panose="020B0604020202020204" pitchFamily="34" charset="0"/>
                <a:cs typeface="Arial" panose="020B0604020202020204" pitchFamily="34" charset="0"/>
              </a:rPr>
              <a:t> platforms will help in faster processing.</a:t>
            </a: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2300B02-7714-4C4F-8E7D-50D7BC5949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342994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5549-239F-446A-A14E-D2AB1E94B717}"/>
              </a:ext>
            </a:extLst>
          </p:cNvPr>
          <p:cNvSpPr>
            <a:spLocks noGrp="1"/>
          </p:cNvSpPr>
          <p:nvPr>
            <p:ph type="ctrTitle"/>
          </p:nvPr>
        </p:nvSpPr>
        <p:spPr>
          <a:xfrm>
            <a:off x="1028700" y="1137589"/>
            <a:ext cx="9144000" cy="520578"/>
          </a:xfrm>
        </p:spPr>
        <p:txBody>
          <a:bodyPr>
            <a:noAutofit/>
          </a:bodyPr>
          <a:lstStyle/>
          <a:p>
            <a:pPr algn="l"/>
            <a:r>
              <a:rPr lang="en-US" sz="2800" dirty="0">
                <a:latin typeface="Arial" panose="020B0604020202020204" pitchFamily="34" charset="0"/>
                <a:cs typeface="Arial" panose="020B0604020202020204" pitchFamily="34" charset="0"/>
              </a:rPr>
              <a:t>Problem STATEMENT</a:t>
            </a:r>
            <a:endParaRPr lang="en-US" sz="28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FD3315C-3423-4BF4-996B-94C1D9CC67DE}"/>
              </a:ext>
            </a:extLst>
          </p:cNvPr>
          <p:cNvSpPr>
            <a:spLocks noGrp="1"/>
          </p:cNvSpPr>
          <p:nvPr>
            <p:ph type="subTitle" idx="1"/>
          </p:nvPr>
        </p:nvSpPr>
        <p:spPr>
          <a:xfrm>
            <a:off x="1028700" y="1978269"/>
            <a:ext cx="9639300" cy="3279531"/>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S</a:t>
            </a:r>
            <a:r>
              <a:rPr lang="en-US" sz="1800" cap="none" dirty="0">
                <a:latin typeface="Arial" panose="020B0604020202020204" pitchFamily="34" charset="0"/>
                <a:cs typeface="Arial" panose="020B0604020202020204" pitchFamily="34" charset="0"/>
              </a:rPr>
              <a:t>atellite image classification plays a major role in extract and interpretation of valuable information from massive satellite images</a:t>
            </a:r>
            <a:r>
              <a:rPr lang="en-US" sz="1800" dirty="0">
                <a:latin typeface="Arial" panose="020B0604020202020204" pitchFamily="34" charset="0"/>
                <a:cs typeface="Arial" panose="020B0604020202020204" pitchFamily="34" charset="0"/>
              </a:rPr>
              <a:t>. T</a:t>
            </a:r>
            <a:r>
              <a:rPr lang="en-US" sz="1800" cap="none" dirty="0">
                <a:latin typeface="Arial" panose="020B0604020202020204" pitchFamily="34" charset="0"/>
                <a:cs typeface="Arial" panose="020B0604020202020204" pitchFamily="34" charset="0"/>
              </a:rPr>
              <a:t>he applications based on the satellite data are of great importance to the society</a:t>
            </a:r>
            <a:r>
              <a:rPr lang="en-US" sz="1800" dirty="0">
                <a:latin typeface="Arial" panose="020B0604020202020204" pitchFamily="34" charset="0"/>
                <a:cs typeface="Arial" panose="020B0604020202020204" pitchFamily="34" charset="0"/>
              </a:rPr>
              <a:t>. A</a:t>
            </a:r>
            <a:r>
              <a:rPr lang="en-US" sz="1800" cap="none" dirty="0">
                <a:latin typeface="Arial" panose="020B0604020202020204" pitchFamily="34" charset="0"/>
                <a:cs typeface="Arial" panose="020B0604020202020204" pitchFamily="34" charset="0"/>
              </a:rPr>
              <a:t>ccordingly efficient results of these satellite based applications is also necessary</a:t>
            </a:r>
            <a:r>
              <a:rPr lang="en-US" sz="1800" dirty="0">
                <a:latin typeface="Arial" panose="020B0604020202020204" pitchFamily="34" charset="0"/>
                <a:cs typeface="Arial" panose="020B0604020202020204" pitchFamily="34" charset="0"/>
              </a:rPr>
              <a:t>. S</a:t>
            </a:r>
            <a:r>
              <a:rPr lang="en-US" sz="1800" cap="none" dirty="0">
                <a:latin typeface="Arial" panose="020B0604020202020204" pitchFamily="34" charset="0"/>
                <a:cs typeface="Arial" panose="020B0604020202020204" pitchFamily="34" charset="0"/>
              </a:rPr>
              <a:t>o, this project will help in efficient classification of the satellite based data through the help of machine learning</a:t>
            </a:r>
            <a:r>
              <a:rPr lang="en-US" sz="1800" dirty="0">
                <a:latin typeface="Arial" panose="020B0604020202020204" pitchFamily="34" charset="0"/>
                <a:cs typeface="Arial" panose="020B0604020202020204" pitchFamily="34" charset="0"/>
              </a:rPr>
              <a:t>. H</a:t>
            </a:r>
            <a:r>
              <a:rPr lang="en-US" sz="1800" cap="none" dirty="0">
                <a:latin typeface="Arial" panose="020B0604020202020204" pitchFamily="34" charset="0"/>
                <a:cs typeface="Arial" panose="020B0604020202020204" pitchFamily="34" charset="0"/>
              </a:rPr>
              <a:t>ence the applications built on the satellite image classification techniques will also produce the efficient results</a:t>
            </a:r>
            <a:r>
              <a:rPr lang="en-US" sz="1800" dirty="0">
                <a:latin typeface="Arial" panose="020B0604020202020204" pitchFamily="34" charset="0"/>
                <a:cs typeface="Arial" panose="020B0604020202020204" pitchFamily="34" charset="0"/>
              </a:rPr>
              <a:t>. A</a:t>
            </a:r>
            <a:r>
              <a:rPr lang="en-US" sz="1800" cap="none" dirty="0">
                <a:latin typeface="Arial" panose="020B0604020202020204" pitchFamily="34" charset="0"/>
                <a:cs typeface="Arial" panose="020B0604020202020204" pitchFamily="34" charset="0"/>
              </a:rPr>
              <a:t>long with the use of </a:t>
            </a:r>
            <a:r>
              <a:rPr lang="en-US" sz="1800" dirty="0">
                <a:latin typeface="Arial" panose="020B0604020202020204" pitchFamily="34" charset="0"/>
                <a:cs typeface="Arial" panose="020B0604020202020204" pitchFamily="34" charset="0"/>
              </a:rPr>
              <a:t>GPU’</a:t>
            </a:r>
            <a:r>
              <a:rPr lang="en-US" sz="1800" cap="none" dirty="0">
                <a:latin typeface="Arial" panose="020B0604020202020204" pitchFamily="34" charset="0"/>
                <a:cs typeface="Arial" panose="020B0604020202020204" pitchFamily="34" charset="0"/>
              </a:rPr>
              <a:t>s</a:t>
            </a:r>
            <a:r>
              <a:rPr lang="en-US" sz="1800" dirty="0">
                <a:latin typeface="Arial" panose="020B0604020202020204" pitchFamily="34" charset="0"/>
                <a:cs typeface="Arial" panose="020B0604020202020204" pitchFamily="34" charset="0"/>
              </a:rPr>
              <a:t> </a:t>
            </a:r>
            <a:r>
              <a:rPr lang="en-US" sz="1800" cap="none" dirty="0">
                <a:latin typeface="Arial" panose="020B0604020202020204" pitchFamily="34" charset="0"/>
                <a:cs typeface="Arial" panose="020B0604020202020204" pitchFamily="34" charset="0"/>
              </a:rPr>
              <a:t>these techniques will also produce faster results.</a:t>
            </a: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179DAED-C49C-4B5B-AAC6-18BE9956DC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260339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6C01-0912-45DD-A5B5-0971C297B6D2}"/>
              </a:ext>
            </a:extLst>
          </p:cNvPr>
          <p:cNvSpPr>
            <a:spLocks noGrp="1"/>
          </p:cNvSpPr>
          <p:nvPr>
            <p:ph type="ctrTitle"/>
          </p:nvPr>
        </p:nvSpPr>
        <p:spPr>
          <a:xfrm>
            <a:off x="1524000" y="1019948"/>
            <a:ext cx="2805479" cy="828309"/>
          </a:xfrm>
        </p:spPr>
        <p:txBody>
          <a:bodyPr>
            <a:normAutofit/>
          </a:bodyPr>
          <a:lstStyle/>
          <a:p>
            <a:pPr algn="l"/>
            <a:r>
              <a:rPr lang="en-US" sz="2800" b="1" dirty="0">
                <a:latin typeface="Arial" panose="020B0604020202020204" pitchFamily="34" charset="0"/>
                <a:cs typeface="Arial" panose="020B0604020202020204" pitchFamily="34" charset="0"/>
              </a:rPr>
              <a:t>O</a:t>
            </a:r>
            <a:r>
              <a:rPr lang="en-US" sz="2800" b="1" cap="none" dirty="0">
                <a:latin typeface="Arial" panose="020B0604020202020204" pitchFamily="34" charset="0"/>
                <a:cs typeface="Arial" panose="020B0604020202020204" pitchFamily="34" charset="0"/>
              </a:rPr>
              <a:t>bjectives</a:t>
            </a:r>
          </a:p>
        </p:txBody>
      </p:sp>
      <p:sp>
        <p:nvSpPr>
          <p:cNvPr id="3" name="Subtitle 2">
            <a:extLst>
              <a:ext uri="{FF2B5EF4-FFF2-40B4-BE49-F238E27FC236}">
                <a16:creationId xmlns:a16="http://schemas.microsoft.com/office/drawing/2014/main" id="{892665D9-1A9A-45F5-8303-9D089C9FEF39}"/>
              </a:ext>
            </a:extLst>
          </p:cNvPr>
          <p:cNvSpPr>
            <a:spLocks noGrp="1"/>
          </p:cNvSpPr>
          <p:nvPr>
            <p:ph type="subTitle" idx="1"/>
          </p:nvPr>
        </p:nvSpPr>
        <p:spPr>
          <a:xfrm>
            <a:off x="1524000" y="2058217"/>
            <a:ext cx="9144000" cy="3938137"/>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T</a:t>
            </a:r>
            <a:r>
              <a:rPr lang="en-US" sz="1800" cap="none" dirty="0">
                <a:latin typeface="Arial" panose="020B0604020202020204" pitchFamily="34" charset="0"/>
                <a:cs typeface="Arial" panose="020B0604020202020204" pitchFamily="34" charset="0"/>
              </a:rPr>
              <a:t>he main objective of the project is to devise new algorithm(s) for the classification process by applying machine learning techniques. And also </a:t>
            </a:r>
            <a:r>
              <a:rPr lang="en-US" sz="1800" dirty="0">
                <a:latin typeface="Arial" panose="020B0604020202020204" pitchFamily="34" charset="0"/>
                <a:cs typeface="Arial" panose="020B0604020202020204" pitchFamily="34" charset="0"/>
              </a:rPr>
              <a:t>S</a:t>
            </a:r>
            <a:r>
              <a:rPr lang="en-US" sz="1800" cap="none" dirty="0">
                <a:latin typeface="Arial" panose="020B0604020202020204" pitchFamily="34" charset="0"/>
                <a:cs typeface="Arial" panose="020B0604020202020204" pitchFamily="34" charset="0"/>
              </a:rPr>
              <a:t>tudy of machine learning algorithms/techniques</a:t>
            </a:r>
            <a:r>
              <a:rPr lang="en-US" sz="1800" dirty="0">
                <a:latin typeface="Arial" panose="020B0604020202020204" pitchFamily="34" charset="0"/>
                <a:cs typeface="Arial" panose="020B0604020202020204" pitchFamily="34" charset="0"/>
              </a:rPr>
              <a:t>. C</a:t>
            </a:r>
            <a:r>
              <a:rPr lang="en-US" sz="1800" cap="none" dirty="0">
                <a:latin typeface="Arial" panose="020B0604020202020204" pitchFamily="34" charset="0"/>
                <a:cs typeface="Arial" panose="020B0604020202020204" pitchFamily="34" charset="0"/>
              </a:rPr>
              <a:t>lassification rules will be extracted from the spatial data. then it will be applied to classify the satellite image and then the accuracy assessment of the whole process will be done to check, whether there is any change in the classification accuracy. We also aim for </a:t>
            </a:r>
            <a:r>
              <a:rPr lang="en-US" sz="1800" dirty="0">
                <a:latin typeface="Arial" panose="020B0604020202020204" pitchFamily="34" charset="0"/>
                <a:cs typeface="Arial" panose="020B0604020202020204" pitchFamily="34" charset="0"/>
              </a:rPr>
              <a:t>B</a:t>
            </a:r>
            <a:r>
              <a:rPr lang="en-US" sz="1800" cap="none" dirty="0">
                <a:latin typeface="Arial" panose="020B0604020202020204" pitchFamily="34" charset="0"/>
                <a:cs typeface="Arial" panose="020B0604020202020204" pitchFamily="34" charset="0"/>
              </a:rPr>
              <a:t>oosting up the performance by devising the algorithms that run on GPU platforms</a:t>
            </a: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AEF3080-ECF2-40CF-8C8B-38468739C8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247490" cy="728833"/>
          </a:xfrm>
          <a:prstGeom prst="rect">
            <a:avLst/>
          </a:prstGeom>
        </p:spPr>
      </p:pic>
    </p:spTree>
    <p:extLst>
      <p:ext uri="{BB962C8B-B14F-4D97-AF65-F5344CB8AC3E}">
        <p14:creationId xmlns:p14="http://schemas.microsoft.com/office/powerpoint/2010/main" val="142474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53B7CF9-22AF-4997-B7A4-B5ED8763AD03}"/>
              </a:ext>
            </a:extLst>
          </p:cNvPr>
          <p:cNvGraphicFramePr>
            <a:graphicFrameLocks noGrp="1"/>
          </p:cNvGraphicFramePr>
          <p:nvPr>
            <p:extLst>
              <p:ext uri="{D42A27DB-BD31-4B8C-83A1-F6EECF244321}">
                <p14:modId xmlns:p14="http://schemas.microsoft.com/office/powerpoint/2010/main" val="1763333298"/>
              </p:ext>
            </p:extLst>
          </p:nvPr>
        </p:nvGraphicFramePr>
        <p:xfrm>
          <a:off x="0" y="888022"/>
          <a:ext cx="12191998" cy="5969978"/>
        </p:xfrm>
        <a:graphic>
          <a:graphicData uri="http://schemas.openxmlformats.org/drawingml/2006/table">
            <a:tbl>
              <a:tblPr firstRow="1" bandRow="1">
                <a:tableStyleId>{D03447BB-5D67-496B-8E87-E561075AD55C}</a:tableStyleId>
              </a:tblPr>
              <a:tblGrid>
                <a:gridCol w="826477">
                  <a:extLst>
                    <a:ext uri="{9D8B030D-6E8A-4147-A177-3AD203B41FA5}">
                      <a16:colId xmlns:a16="http://schemas.microsoft.com/office/drawing/2014/main" val="1719210207"/>
                    </a:ext>
                  </a:extLst>
                </a:gridCol>
                <a:gridCol w="2567354">
                  <a:extLst>
                    <a:ext uri="{9D8B030D-6E8A-4147-A177-3AD203B41FA5}">
                      <a16:colId xmlns:a16="http://schemas.microsoft.com/office/drawing/2014/main" val="1418402167"/>
                    </a:ext>
                  </a:extLst>
                </a:gridCol>
                <a:gridCol w="1995854">
                  <a:extLst>
                    <a:ext uri="{9D8B030D-6E8A-4147-A177-3AD203B41FA5}">
                      <a16:colId xmlns:a16="http://schemas.microsoft.com/office/drawing/2014/main" val="3627662679"/>
                    </a:ext>
                  </a:extLst>
                </a:gridCol>
                <a:gridCol w="1512277">
                  <a:extLst>
                    <a:ext uri="{9D8B030D-6E8A-4147-A177-3AD203B41FA5}">
                      <a16:colId xmlns:a16="http://schemas.microsoft.com/office/drawing/2014/main" val="2038919617"/>
                    </a:ext>
                  </a:extLst>
                </a:gridCol>
                <a:gridCol w="1806608">
                  <a:extLst>
                    <a:ext uri="{9D8B030D-6E8A-4147-A177-3AD203B41FA5}">
                      <a16:colId xmlns:a16="http://schemas.microsoft.com/office/drawing/2014/main" val="956514934"/>
                    </a:ext>
                  </a:extLst>
                </a:gridCol>
                <a:gridCol w="1741714">
                  <a:extLst>
                    <a:ext uri="{9D8B030D-6E8A-4147-A177-3AD203B41FA5}">
                      <a16:colId xmlns:a16="http://schemas.microsoft.com/office/drawing/2014/main" val="3395405621"/>
                    </a:ext>
                  </a:extLst>
                </a:gridCol>
                <a:gridCol w="1741714">
                  <a:extLst>
                    <a:ext uri="{9D8B030D-6E8A-4147-A177-3AD203B41FA5}">
                      <a16:colId xmlns:a16="http://schemas.microsoft.com/office/drawing/2014/main" val="538605199"/>
                    </a:ext>
                  </a:extLst>
                </a:gridCol>
              </a:tblGrid>
              <a:tr h="927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Arial" panose="020B0604020202020204" pitchFamily="34" charset="0"/>
                          <a:cs typeface="Arial" panose="020B0604020202020204" pitchFamily="34" charset="0"/>
                        </a:rPr>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Arial" panose="020B0604020202020204" pitchFamily="34" charset="0"/>
                          <a:cs typeface="Arial" panose="020B0604020202020204" pitchFamily="34" charset="0"/>
                        </a:rPr>
                        <a:t>NAME OF THE PAPER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NAME OF THE 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Arial" panose="020B0604020202020204" pitchFamily="34" charset="0"/>
                          <a:cs typeface="Arial" panose="020B0604020202020204" pitchFamily="34" charset="0"/>
                        </a:rPr>
                        <a:t>YEAR OF PUBLISHIG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Arial" panose="020B0604020202020204" pitchFamily="34" charset="0"/>
                          <a:cs typeface="Arial" panose="020B0604020202020204" pitchFamily="34" charset="0"/>
                        </a:rPr>
                        <a:t>TOPIC DISCUSSED</a:t>
                      </a:r>
                    </a:p>
                  </a:txBody>
                  <a:tcPr/>
                </a:tc>
                <a:tc>
                  <a:txBody>
                    <a:bodyPr/>
                    <a:lstStyle/>
                    <a:p>
                      <a:r>
                        <a:rPr lang="en-US" sz="1600" dirty="0">
                          <a:solidFill>
                            <a:schemeClr val="tx1"/>
                          </a:solidFill>
                          <a:latin typeface="Arial" panose="020B0604020202020204" pitchFamily="34" charset="0"/>
                          <a:cs typeface="Arial" panose="020B0604020202020204" pitchFamily="34" charset="0"/>
                        </a:rPr>
                        <a:t>Merits</a:t>
                      </a:r>
                    </a:p>
                  </a:txBody>
                  <a:tcPr/>
                </a:tc>
                <a:tc>
                  <a:txBody>
                    <a:bodyPr/>
                    <a:lstStyle/>
                    <a:p>
                      <a:r>
                        <a:rPr lang="en-US" sz="1600" dirty="0">
                          <a:solidFill>
                            <a:schemeClr val="tx1"/>
                          </a:solidFill>
                          <a:latin typeface="Arial" panose="020B0604020202020204" pitchFamily="34" charset="0"/>
                          <a:cs typeface="Arial" panose="020B0604020202020204" pitchFamily="34" charset="0"/>
                        </a:rPr>
                        <a:t>Demerits</a:t>
                      </a:r>
                    </a:p>
                  </a:txBody>
                  <a:tcPr/>
                </a:tc>
                <a:extLst>
                  <a:ext uri="{0D108BD9-81ED-4DB2-BD59-A6C34878D82A}">
                    <a16:rowId xmlns:a16="http://schemas.microsoft.com/office/drawing/2014/main" val="1386195846"/>
                  </a:ext>
                </a:extLst>
              </a:tr>
              <a:tr h="1328998">
                <a:tc>
                  <a:txBody>
                    <a:bodyPr/>
                    <a:lstStyle/>
                    <a:p>
                      <a:r>
                        <a:rPr lang="en-US" sz="1400" dirty="0">
                          <a:solidFill>
                            <a:schemeClr val="tx1"/>
                          </a:solidFill>
                          <a:latin typeface="Arial" panose="020B0604020202020204" pitchFamily="34" charset="0"/>
                          <a:cs typeface="Arial" panose="020B060402020202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Classification of Satellite Images Based on Color Features Using Remote Sensing</a:t>
                      </a:r>
                      <a:endParaRPr lang="en-US" sz="1400" b="0" kern="1200" dirty="0">
                        <a:solidFill>
                          <a:schemeClr val="tx1"/>
                        </a:solidFill>
                        <a:effectLst/>
                        <a:latin typeface="Arial" panose="020B0604020202020204" pitchFamily="34" charset="0"/>
                        <a:cs typeface="Arial" panose="020B0604020202020204" pitchFamily="34" charset="0"/>
                      </a:endParaRPr>
                    </a:p>
                  </a:txBody>
                  <a:tcPr/>
                </a:tc>
                <a:tc>
                  <a:txBody>
                    <a:bodyPr/>
                    <a:lstStyle/>
                    <a:p>
                      <a:r>
                        <a:rPr lang="en-US" sz="1400" dirty="0">
                          <a:solidFill>
                            <a:schemeClr val="tx1"/>
                          </a:solidFill>
                          <a:latin typeface="Arial" panose="020B0604020202020204" pitchFamily="34" charset="0"/>
                          <a:cs typeface="Arial" panose="020B0604020202020204" pitchFamily="34" charset="0"/>
                        </a:rPr>
                        <a:t>1.Assad H. Thary Al-Ghrairia </a:t>
                      </a:r>
                    </a:p>
                    <a:p>
                      <a:r>
                        <a:rPr lang="en-US" sz="1400" dirty="0">
                          <a:solidFill>
                            <a:schemeClr val="tx1"/>
                          </a:solidFill>
                          <a:latin typeface="Arial" panose="020B0604020202020204" pitchFamily="34" charset="0"/>
                          <a:cs typeface="Arial" panose="020B0604020202020204" pitchFamily="34" charset="0"/>
                        </a:rPr>
                        <a:t>2.Zahraa H. Abedb 3.Fatimah H. Fadhilc  4.Faten K. Naser</a:t>
                      </a:r>
                      <a:endParaRPr lang="en-US" sz="1400" b="0" i="0" kern="1200" dirty="0">
                        <a:solidFill>
                          <a:schemeClr val="tx1"/>
                        </a:solidFill>
                        <a:effectLst/>
                        <a:latin typeface="Arial" panose="020B0604020202020204" pitchFamily="34" charset="0"/>
                        <a:ea typeface="+mn-ea"/>
                        <a:cs typeface="Arial" panose="020B0604020202020204" pitchFamily="34" charset="0"/>
                      </a:endParaRPr>
                    </a:p>
                  </a:txBody>
                  <a:tcPr/>
                </a:tc>
                <a:tc>
                  <a:txBody>
                    <a:bodyPr/>
                    <a:lstStyle/>
                    <a:p>
                      <a:r>
                        <a:rPr lang="en-US" sz="1400" b="0" dirty="0">
                          <a:solidFill>
                            <a:schemeClr val="tx1"/>
                          </a:solidFill>
                          <a:latin typeface="Arial" panose="020B0604020202020204" pitchFamily="34" charset="0"/>
                          <a:cs typeface="Arial" panose="020B0604020202020204" pitchFamily="34" charset="0"/>
                        </a:rPr>
                        <a:t>2018</a:t>
                      </a:r>
                    </a:p>
                  </a:txBody>
                  <a:tcPr/>
                </a:tc>
                <a:tc>
                  <a:txBody>
                    <a:bodyPr/>
                    <a:lstStyle/>
                    <a:p>
                      <a:r>
                        <a:rPr lang="en-US" sz="1400" b="0" u="none" dirty="0">
                          <a:solidFill>
                            <a:schemeClr val="tx1"/>
                          </a:solidFill>
                          <a:latin typeface="Arial" panose="020B0604020202020204" pitchFamily="34" charset="0"/>
                          <a:cs typeface="Arial" panose="020B0604020202020204" pitchFamily="34" charset="0"/>
                        </a:rPr>
                        <a:t>K-means clustering algorithm, </a:t>
                      </a:r>
                      <a:r>
                        <a:rPr lang="en-US" sz="1400" dirty="0">
                          <a:solidFill>
                            <a:schemeClr val="tx1"/>
                          </a:solidFill>
                          <a:latin typeface="Arial" panose="020B0604020202020204" pitchFamily="34" charset="0"/>
                          <a:cs typeface="Arial" panose="020B0604020202020204" pitchFamily="34" charset="0"/>
                        </a:rPr>
                        <a:t>Color Moments</a:t>
                      </a:r>
                      <a:endParaRPr lang="en-US" sz="1400" b="0" u="none"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a:solidFill>
                            <a:schemeClr val="tx1"/>
                          </a:solidFill>
                          <a:latin typeface="Arial" panose="020B0604020202020204" pitchFamily="34" charset="0"/>
                          <a:cs typeface="Arial" panose="020B0604020202020204" pitchFamily="34" charset="0"/>
                        </a:rPr>
                        <a:t>Simple to implement, scales to large datasets &amp; adapts to new examples easily</a:t>
                      </a:r>
                    </a:p>
                  </a:txBody>
                  <a:tcPr/>
                </a:tc>
                <a:tc>
                  <a:txBody>
                    <a:bodyPr/>
                    <a:lstStyle/>
                    <a:p>
                      <a:r>
                        <a:rPr lang="en-US" sz="1400" dirty="0">
                          <a:solidFill>
                            <a:schemeClr val="tx1"/>
                          </a:solidFill>
                          <a:latin typeface="Arial" panose="020B0604020202020204" pitchFamily="34" charset="0"/>
                          <a:cs typeface="Arial" panose="020B0604020202020204" pitchFamily="34" charset="0"/>
                        </a:rPr>
                        <a:t>Lacks consistency,</a:t>
                      </a:r>
                    </a:p>
                    <a:p>
                      <a:r>
                        <a:rPr lang="en-US" sz="1400" dirty="0">
                          <a:solidFill>
                            <a:schemeClr val="tx1"/>
                          </a:solidFill>
                          <a:latin typeface="Arial" panose="020B0604020202020204" pitchFamily="34" charset="0"/>
                          <a:cs typeface="Arial" panose="020B0604020202020204" pitchFamily="34" charset="0"/>
                        </a:rPr>
                        <a:t>Failed to handle outliers and noisy data</a:t>
                      </a:r>
                    </a:p>
                  </a:txBody>
                  <a:tcPr/>
                </a:tc>
                <a:extLst>
                  <a:ext uri="{0D108BD9-81ED-4DB2-BD59-A6C34878D82A}">
                    <a16:rowId xmlns:a16="http://schemas.microsoft.com/office/drawing/2014/main" val="2306930966"/>
                  </a:ext>
                </a:extLst>
              </a:tr>
              <a:tr h="1119691">
                <a:tc>
                  <a:txBody>
                    <a:bodyPr/>
                    <a:lstStyle/>
                    <a:p>
                      <a:r>
                        <a:rPr lang="en-US" sz="1400" dirty="0">
                          <a:solidFill>
                            <a:schemeClr val="tx1"/>
                          </a:solidFill>
                          <a:latin typeface="Arial" panose="020B0604020202020204" pitchFamily="34" charset="0"/>
                          <a:cs typeface="Arial" panose="020B060402020202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latin typeface="Arial" panose="020B0604020202020204" pitchFamily="34" charset="0"/>
                          <a:cs typeface="Arial" panose="020B0604020202020204" pitchFamily="34" charset="0"/>
                        </a:rPr>
                        <a:t>Optical Cloud Pixel Recovery via Machine Learning</a:t>
                      </a:r>
                    </a:p>
                  </a:txBody>
                  <a:tcPr/>
                </a:tc>
                <a:tc>
                  <a:txBody>
                    <a:bodyPr/>
                    <a:lstStyle/>
                    <a:p>
                      <a:r>
                        <a:rPr lang="en-US" sz="1400" b="0" kern="1200" dirty="0">
                          <a:solidFill>
                            <a:schemeClr val="tx1"/>
                          </a:solidFill>
                          <a:effectLst/>
                          <a:latin typeface="Arial" panose="020B0604020202020204" pitchFamily="34" charset="0"/>
                          <a:cs typeface="Arial" panose="020B0604020202020204" pitchFamily="34" charset="0"/>
                        </a:rPr>
                        <a:t>1.Parth Sarathi Roy </a:t>
                      </a:r>
                    </a:p>
                    <a:p>
                      <a:r>
                        <a:rPr lang="en-US" sz="1400" b="0" kern="1200" dirty="0">
                          <a:solidFill>
                            <a:schemeClr val="tx1"/>
                          </a:solidFill>
                          <a:effectLst/>
                          <a:latin typeface="Arial" panose="020B0604020202020204" pitchFamily="34" charset="0"/>
                          <a:cs typeface="Arial" panose="020B0604020202020204" pitchFamily="34" charset="0"/>
                        </a:rPr>
                        <a:t>2.Prasad S. Thenkabail</a:t>
                      </a:r>
                      <a:endParaRPr lang="en-US" sz="1400" b="0" i="0" kern="1200" dirty="0">
                        <a:solidFill>
                          <a:schemeClr val="tx1"/>
                        </a:solidFill>
                        <a:effectLst/>
                        <a:latin typeface="Arial" panose="020B0604020202020204" pitchFamily="34" charset="0"/>
                        <a:ea typeface="+mn-ea"/>
                        <a:cs typeface="Arial" panose="020B0604020202020204" pitchFamily="34" charset="0"/>
                      </a:endParaRPr>
                    </a:p>
                  </a:txBody>
                  <a:tcPr/>
                </a:tc>
                <a:tc>
                  <a:txBody>
                    <a:bodyPr/>
                    <a:lstStyle/>
                    <a:p>
                      <a:r>
                        <a:rPr lang="en-US" sz="1400" b="0" kern="1200" dirty="0">
                          <a:solidFill>
                            <a:schemeClr val="tx1"/>
                          </a:solidFill>
                          <a:effectLst/>
                          <a:latin typeface="Arial" panose="020B0604020202020204" pitchFamily="34" charset="0"/>
                          <a:cs typeface="Arial" panose="020B0604020202020204" pitchFamily="34" charset="0"/>
                        </a:rPr>
                        <a:t> 2017</a:t>
                      </a:r>
                      <a:endParaRPr lang="en-US" sz="1400" b="0" dirty="0">
                        <a:solidFill>
                          <a:schemeClr val="tx1"/>
                        </a:solidFill>
                        <a:latin typeface="Arial" panose="020B0604020202020204" pitchFamily="34" charset="0"/>
                        <a:cs typeface="Arial" panose="020B0604020202020204" pitchFamily="34" charset="0"/>
                      </a:endParaRPr>
                    </a:p>
                  </a:txBody>
                  <a:tcPr/>
                </a:tc>
                <a:tc>
                  <a:txBody>
                    <a:bodyPr/>
                    <a:lstStyle/>
                    <a:p>
                      <a:r>
                        <a:rPr lang="en-US" sz="1400" b="0" u="none" strike="noStrike" kern="1200" dirty="0">
                          <a:solidFill>
                            <a:schemeClr val="tx1"/>
                          </a:solidFill>
                          <a:effectLst/>
                          <a:latin typeface="Arial" panose="020B0604020202020204" pitchFamily="34" charset="0"/>
                          <a:cs typeface="Arial" panose="020B0604020202020204" pitchFamily="34" charset="0"/>
                        </a:rPr>
                        <a:t>random forest</a:t>
                      </a:r>
                      <a:endParaRPr lang="en-US" sz="1400" b="0" u="none"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a:solidFill>
                            <a:schemeClr val="tx1"/>
                          </a:solidFill>
                          <a:latin typeface="Arial" panose="020B0604020202020204" pitchFamily="34" charset="0"/>
                          <a:cs typeface="Arial" panose="020B0604020202020204" pitchFamily="34" charset="0"/>
                        </a:rPr>
                        <a:t>Pixel recovery at different climatic conditions</a:t>
                      </a:r>
                    </a:p>
                  </a:txBody>
                  <a:tcPr/>
                </a:tc>
                <a:tc>
                  <a:txBody>
                    <a:bodyPr/>
                    <a:lstStyle/>
                    <a:p>
                      <a:r>
                        <a:rPr lang="en-US" sz="1400" dirty="0">
                          <a:solidFill>
                            <a:schemeClr val="tx1"/>
                          </a:solidFill>
                          <a:latin typeface="Arial" panose="020B0604020202020204" pitchFamily="34" charset="0"/>
                          <a:cs typeface="Arial" panose="020B0604020202020204" pitchFamily="34" charset="0"/>
                        </a:rPr>
                        <a:t>Limited training data</a:t>
                      </a:r>
                    </a:p>
                    <a:p>
                      <a:r>
                        <a:rPr lang="en-US" sz="1400" dirty="0">
                          <a:solidFill>
                            <a:schemeClr val="tx1"/>
                          </a:solidFill>
                          <a:latin typeface="Arial" panose="020B0604020202020204" pitchFamily="34" charset="0"/>
                          <a:cs typeface="Arial" panose="020B0604020202020204" pitchFamily="34" charset="0"/>
                        </a:rPr>
                        <a:t>&amp; less accurate</a:t>
                      </a:r>
                    </a:p>
                  </a:txBody>
                  <a:tcPr/>
                </a:tc>
                <a:extLst>
                  <a:ext uri="{0D108BD9-81ED-4DB2-BD59-A6C34878D82A}">
                    <a16:rowId xmlns:a16="http://schemas.microsoft.com/office/drawing/2014/main" val="499912417"/>
                  </a:ext>
                </a:extLst>
              </a:tr>
              <a:tr h="1428498">
                <a:tc>
                  <a:txBody>
                    <a:bodyPr/>
                    <a:lstStyle/>
                    <a:p>
                      <a:r>
                        <a:rPr lang="en-US" sz="1400" dirty="0">
                          <a:solidFill>
                            <a:schemeClr val="tx1"/>
                          </a:solidFill>
                          <a:latin typeface="Arial" panose="020B0604020202020204" pitchFamily="34" charset="0"/>
                          <a:cs typeface="Arial" panose="020B0604020202020204" pitchFamily="34" charset="0"/>
                        </a:rPr>
                        <a:t>3</a:t>
                      </a:r>
                    </a:p>
                  </a:txBody>
                  <a:tcPr/>
                </a:tc>
                <a:tc>
                  <a:txBody>
                    <a:bodyPr/>
                    <a:lstStyle/>
                    <a:p>
                      <a:r>
                        <a:rPr lang="en-US" sz="1400" dirty="0">
                          <a:solidFill>
                            <a:schemeClr val="tx1"/>
                          </a:solidFill>
                          <a:latin typeface="Arial" panose="020B0604020202020204" pitchFamily="34" charset="0"/>
                          <a:cs typeface="Arial" panose="020B0604020202020204" pitchFamily="34" charset="0"/>
                        </a:rPr>
                        <a:t>Satellite Images Classification in Rural Areas Based on Fractal Dimension</a:t>
                      </a:r>
                    </a:p>
                  </a:txBody>
                  <a:tcPr/>
                </a:tc>
                <a:tc>
                  <a:txBody>
                    <a:bodyPr/>
                    <a:lstStyle/>
                    <a:p>
                      <a:r>
                        <a:rPr lang="en-US" sz="1400" dirty="0">
                          <a:solidFill>
                            <a:schemeClr val="tx1"/>
                          </a:solidFill>
                          <a:latin typeface="Arial" panose="020B0604020202020204" pitchFamily="34" charset="0"/>
                          <a:cs typeface="Arial" panose="020B0604020202020204" pitchFamily="34" charset="0"/>
                        </a:rPr>
                        <a:t>1.Mohammed Sahib Mahdi</a:t>
                      </a:r>
                    </a:p>
                    <a:p>
                      <a:r>
                        <a:rPr lang="en-US" sz="1400" dirty="0">
                          <a:solidFill>
                            <a:schemeClr val="tx1"/>
                          </a:solidFill>
                          <a:latin typeface="Arial" panose="020B0604020202020204" pitchFamily="34" charset="0"/>
                          <a:cs typeface="Arial" panose="020B0604020202020204" pitchFamily="34" charset="0"/>
                        </a:rPr>
                        <a:t>2. Aqeel Abboud Abdul Hassan</a:t>
                      </a:r>
                    </a:p>
                  </a:txBody>
                  <a:tcPr/>
                </a:tc>
                <a:tc>
                  <a:txBody>
                    <a:bodyPr/>
                    <a:lstStyle/>
                    <a:p>
                      <a:r>
                        <a:rPr lang="en-US" sz="1400" dirty="0">
                          <a:solidFill>
                            <a:schemeClr val="tx1"/>
                          </a:solidFill>
                          <a:latin typeface="Arial" panose="020B0604020202020204" pitchFamily="34" charset="0"/>
                          <a:cs typeface="Arial" panose="020B0604020202020204" pitchFamily="34" charset="0"/>
                        </a:rPr>
                        <a:t>2016</a:t>
                      </a:r>
                    </a:p>
                  </a:txBody>
                  <a:tcPr/>
                </a:tc>
                <a:tc>
                  <a:txBody>
                    <a:bodyPr/>
                    <a:lstStyle/>
                    <a:p>
                      <a:r>
                        <a:rPr lang="en-US" sz="1400" dirty="0">
                          <a:solidFill>
                            <a:schemeClr val="tx1"/>
                          </a:solidFill>
                          <a:latin typeface="Arial" panose="020B0604020202020204" pitchFamily="34" charset="0"/>
                          <a:cs typeface="Arial" panose="020B0604020202020204" pitchFamily="34" charset="0"/>
                        </a:rPr>
                        <a:t>quadtree, box counting, fractal dimension, supervised classification</a:t>
                      </a:r>
                    </a:p>
                  </a:txBody>
                  <a:tcPr/>
                </a:tc>
                <a:tc>
                  <a:txBody>
                    <a:bodyPr/>
                    <a:lstStyle/>
                    <a:p>
                      <a:r>
                        <a:rPr lang="en-US" sz="1400" dirty="0">
                          <a:solidFill>
                            <a:schemeClr val="tx1"/>
                          </a:solidFill>
                          <a:latin typeface="Arial" panose="020B0604020202020204" pitchFamily="34" charset="0"/>
                          <a:cs typeface="Arial" panose="020B0604020202020204" pitchFamily="34" charset="0"/>
                        </a:rPr>
                        <a:t>High resolution in segmentation &amp; classification</a:t>
                      </a:r>
                    </a:p>
                  </a:txBody>
                  <a:tcPr/>
                </a:tc>
                <a:tc>
                  <a:txBody>
                    <a:bodyPr/>
                    <a:lstStyle/>
                    <a:p>
                      <a:r>
                        <a:rPr lang="en-US" sz="1400" dirty="0">
                          <a:solidFill>
                            <a:schemeClr val="tx1"/>
                          </a:solidFill>
                          <a:latin typeface="Arial" panose="020B0604020202020204" pitchFamily="34" charset="0"/>
                          <a:cs typeface="Arial" panose="020B0604020202020204" pitchFamily="34" charset="0"/>
                        </a:rPr>
                        <a:t>Small range with limited boundaries</a:t>
                      </a:r>
                    </a:p>
                  </a:txBody>
                  <a:tcPr/>
                </a:tc>
                <a:extLst>
                  <a:ext uri="{0D108BD9-81ED-4DB2-BD59-A6C34878D82A}">
                    <a16:rowId xmlns:a16="http://schemas.microsoft.com/office/drawing/2014/main" val="3301649972"/>
                  </a:ext>
                </a:extLst>
              </a:tr>
              <a:tr h="1165354">
                <a:tc>
                  <a:txBody>
                    <a:bodyPr/>
                    <a:lstStyle/>
                    <a:p>
                      <a:r>
                        <a:rPr lang="en-US" sz="1400" dirty="0">
                          <a:solidFill>
                            <a:schemeClr val="tx1"/>
                          </a:solidFill>
                          <a:latin typeface="Arial" panose="020B0604020202020204" pitchFamily="34" charset="0"/>
                          <a:cs typeface="Arial" panose="020B0604020202020204" pitchFamily="34" charset="0"/>
                        </a:rPr>
                        <a:t>4</a:t>
                      </a:r>
                    </a:p>
                  </a:txBody>
                  <a:tcPr/>
                </a:tc>
                <a:tc>
                  <a:txBody>
                    <a:bodyPr/>
                    <a:lstStyle/>
                    <a:p>
                      <a:r>
                        <a:rPr lang="en-US" sz="1400" b="0" kern="1200" dirty="0">
                          <a:solidFill>
                            <a:schemeClr val="tx1"/>
                          </a:solidFill>
                          <a:effectLst/>
                          <a:latin typeface="Arial" panose="020B0604020202020204" pitchFamily="34" charset="0"/>
                          <a:cs typeface="Arial" panose="020B0604020202020204" pitchFamily="34" charset="0"/>
                        </a:rPr>
                        <a:t>Machine learning in geosciences and remote sensing</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b="0" kern="1200" dirty="0">
                          <a:solidFill>
                            <a:schemeClr val="tx1"/>
                          </a:solidFill>
                          <a:effectLst/>
                          <a:latin typeface="Arial" panose="020B0604020202020204" pitchFamily="34" charset="0"/>
                          <a:cs typeface="Arial" panose="020B0604020202020204" pitchFamily="34" charset="0"/>
                        </a:rPr>
                        <a:t>1.David J. Lary</a:t>
                      </a:r>
                    </a:p>
                    <a:p>
                      <a:r>
                        <a:rPr lang="en-US" sz="1400" b="0" kern="1200" dirty="0">
                          <a:solidFill>
                            <a:schemeClr val="tx1"/>
                          </a:solidFill>
                          <a:effectLst/>
                          <a:latin typeface="Arial" panose="020B0604020202020204" pitchFamily="34" charset="0"/>
                          <a:cs typeface="Arial" panose="020B0604020202020204" pitchFamily="34" charset="0"/>
                        </a:rPr>
                        <a:t>2.Amir H. Alavi</a:t>
                      </a:r>
                    </a:p>
                    <a:p>
                      <a:r>
                        <a:rPr lang="en-US" sz="1400" b="0" kern="1200" dirty="0">
                          <a:solidFill>
                            <a:schemeClr val="tx1"/>
                          </a:solidFill>
                          <a:effectLst/>
                          <a:latin typeface="Arial" panose="020B0604020202020204" pitchFamily="34" charset="0"/>
                          <a:cs typeface="Arial" panose="020B0604020202020204" pitchFamily="34" charset="0"/>
                        </a:rPr>
                        <a:t>3.Amir H.Gandomi</a:t>
                      </a:r>
                    </a:p>
                    <a:p>
                      <a:r>
                        <a:rPr lang="en-US" sz="1400" b="0" kern="1200" dirty="0">
                          <a:solidFill>
                            <a:schemeClr val="tx1"/>
                          </a:solidFill>
                          <a:effectLst/>
                          <a:latin typeface="Arial" panose="020B0604020202020204" pitchFamily="34" charset="0"/>
                          <a:cs typeface="Arial" panose="020B0604020202020204" pitchFamily="34" charset="0"/>
                        </a:rPr>
                        <a:t>4.Annette L. Walker</a:t>
                      </a:r>
                      <a:endParaRPr lang="en-US" sz="1400" b="0" i="0" kern="1200" dirty="0">
                        <a:solidFill>
                          <a:schemeClr val="tx1"/>
                        </a:solidFill>
                        <a:effectLst/>
                        <a:latin typeface="Arial" panose="020B0604020202020204" pitchFamily="34" charset="0"/>
                        <a:ea typeface="+mn-ea"/>
                        <a:cs typeface="Arial" panose="020B0604020202020204" pitchFamily="34" charset="0"/>
                      </a:endParaRPr>
                    </a:p>
                  </a:txBody>
                  <a:tcPr/>
                </a:tc>
                <a:tc>
                  <a:txBody>
                    <a:bodyPr/>
                    <a:lstStyle/>
                    <a:p>
                      <a:r>
                        <a:rPr lang="en-US" sz="1400" dirty="0">
                          <a:solidFill>
                            <a:schemeClr val="tx1"/>
                          </a:solidFill>
                          <a:latin typeface="Arial" panose="020B0604020202020204" pitchFamily="34" charset="0"/>
                          <a:cs typeface="Arial" panose="020B0604020202020204" pitchFamily="34" charset="0"/>
                        </a:rPr>
                        <a:t>2016</a:t>
                      </a:r>
                    </a:p>
                  </a:txBody>
                  <a:tcPr/>
                </a:tc>
                <a:tc>
                  <a:txBody>
                    <a:bodyPr/>
                    <a:lstStyle/>
                    <a:p>
                      <a:r>
                        <a:rPr lang="en-US" sz="1400" dirty="0">
                          <a:solidFill>
                            <a:schemeClr val="tx1"/>
                          </a:solidFill>
                          <a:latin typeface="Arial" panose="020B0604020202020204" pitchFamily="34" charset="0"/>
                          <a:cs typeface="Arial" panose="020B0604020202020204" pitchFamily="34" charset="0"/>
                        </a:rPr>
                        <a:t>Regression, classification</a:t>
                      </a:r>
                    </a:p>
                  </a:txBody>
                  <a:tcPr/>
                </a:tc>
                <a:tc>
                  <a:txBody>
                    <a:bodyPr/>
                    <a:lstStyle/>
                    <a:p>
                      <a:r>
                        <a:rPr lang="en-US" sz="1400" dirty="0">
                          <a:solidFill>
                            <a:schemeClr val="tx1"/>
                          </a:solidFill>
                          <a:latin typeface="Arial" panose="020B0604020202020204" pitchFamily="34" charset="0"/>
                          <a:cs typeface="Arial" panose="020B0604020202020204" pitchFamily="34" charset="0"/>
                        </a:rPr>
                        <a:t>Effective Classification of datasets</a:t>
                      </a:r>
                    </a:p>
                  </a:txBody>
                  <a:tcPr/>
                </a:tc>
                <a:tc>
                  <a:txBody>
                    <a:bodyPr/>
                    <a:lstStyle/>
                    <a:p>
                      <a:r>
                        <a:rPr lang="en-US" sz="1400" dirty="0">
                          <a:solidFill>
                            <a:schemeClr val="tx1"/>
                          </a:solidFill>
                          <a:latin typeface="Arial" panose="020B0604020202020204" pitchFamily="34" charset="0"/>
                          <a:cs typeface="Arial" panose="020B0604020202020204" pitchFamily="34" charset="0"/>
                        </a:rPr>
                        <a:t>Low resolution &amp; quality</a:t>
                      </a:r>
                    </a:p>
                  </a:txBody>
                  <a:tcPr/>
                </a:tc>
                <a:extLst>
                  <a:ext uri="{0D108BD9-81ED-4DB2-BD59-A6C34878D82A}">
                    <a16:rowId xmlns:a16="http://schemas.microsoft.com/office/drawing/2014/main" val="3754555541"/>
                  </a:ext>
                </a:extLst>
              </a:tr>
            </a:tbl>
          </a:graphicData>
        </a:graphic>
      </p:graphicFrame>
      <p:graphicFrame>
        <p:nvGraphicFramePr>
          <p:cNvPr id="3" name="Table 3">
            <a:extLst>
              <a:ext uri="{FF2B5EF4-FFF2-40B4-BE49-F238E27FC236}">
                <a16:creationId xmlns:a16="http://schemas.microsoft.com/office/drawing/2014/main" id="{A0D044DA-C5E2-4954-A40C-26F108246507}"/>
              </a:ext>
            </a:extLst>
          </p:cNvPr>
          <p:cNvGraphicFramePr>
            <a:graphicFrameLocks noGrp="1"/>
          </p:cNvGraphicFramePr>
          <p:nvPr>
            <p:extLst>
              <p:ext uri="{D42A27DB-BD31-4B8C-83A1-F6EECF244321}">
                <p14:modId xmlns:p14="http://schemas.microsoft.com/office/powerpoint/2010/main" val="3747162210"/>
              </p:ext>
            </p:extLst>
          </p:nvPr>
        </p:nvGraphicFramePr>
        <p:xfrm>
          <a:off x="0" y="34582"/>
          <a:ext cx="12191998" cy="853440"/>
        </p:xfrm>
        <a:graphic>
          <a:graphicData uri="http://schemas.openxmlformats.org/drawingml/2006/table">
            <a:tbl>
              <a:tblPr firstRow="1" bandRow="1">
                <a:tableStyleId>{D03447BB-5D67-496B-8E87-E561075AD55C}</a:tableStyleId>
              </a:tblPr>
              <a:tblGrid>
                <a:gridCol w="12191998">
                  <a:extLst>
                    <a:ext uri="{9D8B030D-6E8A-4147-A177-3AD203B41FA5}">
                      <a16:colId xmlns:a16="http://schemas.microsoft.com/office/drawing/2014/main" val="181155873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Literature Survey</a:t>
                      </a:r>
                    </a:p>
                    <a:p>
                      <a:pPr algn="ctr"/>
                      <a:endParaRPr lang="en-US" dirty="0"/>
                    </a:p>
                  </a:txBody>
                  <a:tcPr/>
                </a:tc>
                <a:extLst>
                  <a:ext uri="{0D108BD9-81ED-4DB2-BD59-A6C34878D82A}">
                    <a16:rowId xmlns:a16="http://schemas.microsoft.com/office/drawing/2014/main" val="900594480"/>
                  </a:ext>
                </a:extLst>
              </a:tr>
            </a:tbl>
          </a:graphicData>
        </a:graphic>
      </p:graphicFrame>
      <p:pic>
        <p:nvPicPr>
          <p:cNvPr id="4" name="Picture 3">
            <a:extLst>
              <a:ext uri="{FF2B5EF4-FFF2-40B4-BE49-F238E27FC236}">
                <a16:creationId xmlns:a16="http://schemas.microsoft.com/office/drawing/2014/main" id="{EE734F1E-2DAF-4538-AE06-4EA435EB51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87913"/>
            <a:ext cx="1061059" cy="498013"/>
          </a:xfrm>
          <a:prstGeom prst="rect">
            <a:avLst/>
          </a:prstGeom>
        </p:spPr>
      </p:pic>
    </p:spTree>
    <p:extLst>
      <p:ext uri="{BB962C8B-B14F-4D97-AF65-F5344CB8AC3E}">
        <p14:creationId xmlns:p14="http://schemas.microsoft.com/office/powerpoint/2010/main" val="5755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6B5D6C9-E16E-4838-A8C0-FA0DBDED7BB9}"/>
              </a:ext>
            </a:extLst>
          </p:cNvPr>
          <p:cNvGraphicFramePr>
            <a:graphicFrameLocks noGrp="1"/>
          </p:cNvGraphicFramePr>
          <p:nvPr>
            <p:extLst>
              <p:ext uri="{D42A27DB-BD31-4B8C-83A1-F6EECF244321}">
                <p14:modId xmlns:p14="http://schemas.microsoft.com/office/powerpoint/2010/main" val="1127938539"/>
              </p:ext>
            </p:extLst>
          </p:nvPr>
        </p:nvGraphicFramePr>
        <p:xfrm>
          <a:off x="0" y="0"/>
          <a:ext cx="12191998" cy="6858001"/>
        </p:xfrm>
        <a:graphic>
          <a:graphicData uri="http://schemas.openxmlformats.org/drawingml/2006/table">
            <a:tbl>
              <a:tblPr firstRow="1" bandRow="1">
                <a:tableStyleId>{D03447BB-5D67-496B-8E87-E561075AD55C}</a:tableStyleId>
              </a:tblPr>
              <a:tblGrid>
                <a:gridCol w="1032387">
                  <a:extLst>
                    <a:ext uri="{9D8B030D-6E8A-4147-A177-3AD203B41FA5}">
                      <a16:colId xmlns:a16="http://schemas.microsoft.com/office/drawing/2014/main" val="610163790"/>
                    </a:ext>
                  </a:extLst>
                </a:gridCol>
                <a:gridCol w="2451041">
                  <a:extLst>
                    <a:ext uri="{9D8B030D-6E8A-4147-A177-3AD203B41FA5}">
                      <a16:colId xmlns:a16="http://schemas.microsoft.com/office/drawing/2014/main" val="2201146056"/>
                    </a:ext>
                  </a:extLst>
                </a:gridCol>
                <a:gridCol w="1741714">
                  <a:extLst>
                    <a:ext uri="{9D8B030D-6E8A-4147-A177-3AD203B41FA5}">
                      <a16:colId xmlns:a16="http://schemas.microsoft.com/office/drawing/2014/main" val="3134661460"/>
                    </a:ext>
                  </a:extLst>
                </a:gridCol>
                <a:gridCol w="1450961">
                  <a:extLst>
                    <a:ext uri="{9D8B030D-6E8A-4147-A177-3AD203B41FA5}">
                      <a16:colId xmlns:a16="http://schemas.microsoft.com/office/drawing/2014/main" val="220854389"/>
                    </a:ext>
                  </a:extLst>
                </a:gridCol>
                <a:gridCol w="2032467">
                  <a:extLst>
                    <a:ext uri="{9D8B030D-6E8A-4147-A177-3AD203B41FA5}">
                      <a16:colId xmlns:a16="http://schemas.microsoft.com/office/drawing/2014/main" val="1745892900"/>
                    </a:ext>
                  </a:extLst>
                </a:gridCol>
                <a:gridCol w="1741714">
                  <a:extLst>
                    <a:ext uri="{9D8B030D-6E8A-4147-A177-3AD203B41FA5}">
                      <a16:colId xmlns:a16="http://schemas.microsoft.com/office/drawing/2014/main" val="2601851462"/>
                    </a:ext>
                  </a:extLst>
                </a:gridCol>
                <a:gridCol w="1741714">
                  <a:extLst>
                    <a:ext uri="{9D8B030D-6E8A-4147-A177-3AD203B41FA5}">
                      <a16:colId xmlns:a16="http://schemas.microsoft.com/office/drawing/2014/main" val="3473948638"/>
                    </a:ext>
                  </a:extLst>
                </a:gridCol>
              </a:tblGrid>
              <a:tr h="1689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Arial" panose="020B0604020202020204" pitchFamily="34" charset="0"/>
                          <a:cs typeface="Arial" panose="020B0604020202020204" pitchFamily="34" charset="0"/>
                        </a:rPr>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Arial" panose="020B0604020202020204" pitchFamily="34" charset="0"/>
                          <a:cs typeface="Arial" panose="020B0604020202020204" pitchFamily="34" charset="0"/>
                        </a:rPr>
                        <a:t>NAME OF THE PAPER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NAME OF THE 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Arial" panose="020B0604020202020204" pitchFamily="34" charset="0"/>
                          <a:cs typeface="Arial" panose="020B0604020202020204" pitchFamily="34" charset="0"/>
                        </a:rPr>
                        <a:t>YEAR OF PUBLISHIG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Arial" panose="020B0604020202020204" pitchFamily="34" charset="0"/>
                          <a:cs typeface="Arial" panose="020B0604020202020204" pitchFamily="34" charset="0"/>
                        </a:rPr>
                        <a:t>TOPIC DISCUSSED</a:t>
                      </a:r>
                    </a:p>
                  </a:txBody>
                  <a:tcPr/>
                </a:tc>
                <a:tc>
                  <a:txBody>
                    <a:bodyPr/>
                    <a:lstStyle/>
                    <a:p>
                      <a:r>
                        <a:rPr lang="en-US" sz="1600" dirty="0">
                          <a:solidFill>
                            <a:schemeClr val="tx1"/>
                          </a:solidFill>
                          <a:latin typeface="Arial" panose="020B0604020202020204" pitchFamily="34" charset="0"/>
                          <a:cs typeface="Arial" panose="020B0604020202020204" pitchFamily="34" charset="0"/>
                        </a:rPr>
                        <a:t>MERITS</a:t>
                      </a:r>
                    </a:p>
                  </a:txBody>
                  <a:tcPr/>
                </a:tc>
                <a:tc>
                  <a:txBody>
                    <a:bodyPr/>
                    <a:lstStyle/>
                    <a:p>
                      <a:r>
                        <a:rPr lang="en-US" sz="1600" dirty="0">
                          <a:solidFill>
                            <a:schemeClr val="tx1"/>
                          </a:solidFill>
                          <a:latin typeface="Arial" panose="020B0604020202020204" pitchFamily="34" charset="0"/>
                          <a:cs typeface="Arial" panose="020B0604020202020204" pitchFamily="34" charset="0"/>
                        </a:rPr>
                        <a:t>DEMERITS</a:t>
                      </a:r>
                    </a:p>
                  </a:txBody>
                  <a:tcPr/>
                </a:tc>
                <a:extLst>
                  <a:ext uri="{0D108BD9-81ED-4DB2-BD59-A6C34878D82A}">
                    <a16:rowId xmlns:a16="http://schemas.microsoft.com/office/drawing/2014/main" val="331484346"/>
                  </a:ext>
                </a:extLst>
              </a:tr>
              <a:tr h="1697967">
                <a:tc>
                  <a:txBody>
                    <a:bodyPr/>
                    <a:lstStyle/>
                    <a:p>
                      <a:r>
                        <a:rPr lang="en-US" sz="1400" dirty="0">
                          <a:solidFill>
                            <a:schemeClr val="tx1"/>
                          </a:solidFill>
                          <a:latin typeface="Arial" panose="020B0604020202020204" pitchFamily="34" charset="0"/>
                          <a:cs typeface="Arial" panose="020B0604020202020204" pitchFamily="34"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latin typeface="Arial" panose="020B0604020202020204" pitchFamily="34" charset="0"/>
                          <a:cs typeface="Arial" panose="020B0604020202020204" pitchFamily="34" charset="0"/>
                        </a:rPr>
                        <a:t>Satellite Image Classification Using Moment and SVD Method</a:t>
                      </a:r>
                    </a:p>
                  </a:txBody>
                  <a:tcPr/>
                </a:tc>
                <a:tc>
                  <a:txBody>
                    <a:bodyPr/>
                    <a:lstStyle/>
                    <a:p>
                      <a:pPr marL="0" indent="0">
                        <a:buNone/>
                      </a:pPr>
                      <a:r>
                        <a:rPr lang="en-US" sz="1400" b="0" kern="1200" dirty="0">
                          <a:solidFill>
                            <a:schemeClr val="tx1"/>
                          </a:solidFill>
                          <a:effectLst/>
                          <a:latin typeface="Arial" panose="020B0604020202020204" pitchFamily="34" charset="0"/>
                          <a:cs typeface="Arial" panose="020B0604020202020204" pitchFamily="34" charset="0"/>
                        </a:rPr>
                        <a:t>1.Mohammed S. Mahdi Al-Taei</a:t>
                      </a:r>
                    </a:p>
                    <a:p>
                      <a:pPr marL="0" indent="0">
                        <a:buFontTx/>
                        <a:buNone/>
                      </a:pPr>
                      <a:r>
                        <a:rPr lang="en-US" sz="1400" b="0" dirty="0">
                          <a:solidFill>
                            <a:schemeClr val="tx1"/>
                          </a:solidFill>
                          <a:latin typeface="Arial" panose="020B0604020202020204" pitchFamily="34" charset="0"/>
                          <a:cs typeface="Arial" panose="020B0604020202020204" pitchFamily="34" charset="0"/>
                        </a:rPr>
                        <a:t>2.</a:t>
                      </a:r>
                      <a:r>
                        <a:rPr lang="en-US" sz="1800" b="1" kern="1200" dirty="0">
                          <a:solidFill>
                            <a:schemeClr val="tx1"/>
                          </a:solidFill>
                          <a:effectLst/>
                          <a:latin typeface="Arial" panose="020B0604020202020204" pitchFamily="34" charset="0"/>
                          <a:cs typeface="Arial" panose="020B0604020202020204" pitchFamily="34" charset="0"/>
                        </a:rPr>
                        <a:t> </a:t>
                      </a:r>
                      <a:r>
                        <a:rPr lang="en-US" sz="1400" b="0" kern="1200" dirty="0">
                          <a:solidFill>
                            <a:schemeClr val="tx1"/>
                          </a:solidFill>
                          <a:effectLst/>
                          <a:latin typeface="Arial" panose="020B0604020202020204" pitchFamily="34" charset="0"/>
                          <a:cs typeface="Arial" panose="020B0604020202020204" pitchFamily="34" charset="0"/>
                        </a:rPr>
                        <a:t>Assad H. Thary Al-Ghrairi</a:t>
                      </a:r>
                      <a:endParaRPr lang="en-US" sz="1400" b="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a:solidFill>
                            <a:schemeClr val="tx1"/>
                          </a:solidFill>
                          <a:latin typeface="Arial" panose="020B0604020202020204" pitchFamily="34" charset="0"/>
                          <a:cs typeface="Arial" panose="020B0604020202020204" pitchFamily="34" charset="0"/>
                        </a:rPr>
                        <a:t>2016</a:t>
                      </a:r>
                    </a:p>
                  </a:txBody>
                  <a:tcPr/>
                </a:tc>
                <a:tc>
                  <a:txBody>
                    <a:bodyPr/>
                    <a:lstStyle/>
                    <a:p>
                      <a:r>
                        <a:rPr lang="en-US" sz="1800" b="0" kern="1200" dirty="0">
                          <a:solidFill>
                            <a:schemeClr val="tx1"/>
                          </a:solidFill>
                          <a:effectLst/>
                          <a:latin typeface="Arial" panose="020B0604020202020204" pitchFamily="34" charset="0"/>
                          <a:cs typeface="Arial" panose="020B0604020202020204" pitchFamily="34" charset="0"/>
                        </a:rPr>
                        <a:t> </a:t>
                      </a:r>
                      <a:r>
                        <a:rPr lang="en-US" sz="1400" b="0" kern="1200" dirty="0">
                          <a:solidFill>
                            <a:schemeClr val="tx1"/>
                          </a:solidFill>
                          <a:effectLst/>
                          <a:latin typeface="Arial" panose="020B0604020202020204" pitchFamily="34" charset="0"/>
                          <a:cs typeface="Arial" panose="020B0604020202020204" pitchFamily="34" charset="0"/>
                        </a:rPr>
                        <a:t>block-based classification, pixel-based classification,  SVD, Moment.</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a:solidFill>
                            <a:schemeClr val="tx1"/>
                          </a:solidFill>
                          <a:latin typeface="Arial" panose="020B0604020202020204" pitchFamily="34" charset="0"/>
                          <a:cs typeface="Arial" panose="020B0604020202020204" pitchFamily="34" charset="0"/>
                        </a:rPr>
                        <a:t>Data simplification, improve algorithm results</a:t>
                      </a:r>
                    </a:p>
                  </a:txBody>
                  <a:tcPr/>
                </a:tc>
                <a:tc>
                  <a:txBody>
                    <a:bodyPr/>
                    <a:lstStyle/>
                    <a:p>
                      <a:r>
                        <a:rPr lang="en-US" sz="1400" dirty="0">
                          <a:solidFill>
                            <a:schemeClr val="tx1"/>
                          </a:solidFill>
                          <a:latin typeface="Arial" panose="020B0604020202020204" pitchFamily="34" charset="0"/>
                          <a:cs typeface="Arial" panose="020B0604020202020204" pitchFamily="34" charset="0"/>
                        </a:rPr>
                        <a:t>Complex method and applicable to small datasets</a:t>
                      </a:r>
                    </a:p>
                  </a:txBody>
                  <a:tcPr/>
                </a:tc>
                <a:extLst>
                  <a:ext uri="{0D108BD9-81ED-4DB2-BD59-A6C34878D82A}">
                    <a16:rowId xmlns:a16="http://schemas.microsoft.com/office/drawing/2014/main" val="354945888"/>
                  </a:ext>
                </a:extLst>
              </a:tr>
              <a:tr h="1773051">
                <a:tc>
                  <a:txBody>
                    <a:bodyPr/>
                    <a:lstStyle/>
                    <a:p>
                      <a:r>
                        <a:rPr lang="en-US" sz="1400" dirty="0">
                          <a:solidFill>
                            <a:schemeClr val="tx1"/>
                          </a:solidFill>
                          <a:latin typeface="Arial" panose="020B0604020202020204" pitchFamily="34" charset="0"/>
                          <a:cs typeface="Arial" panose="020B0604020202020204" pitchFamily="34" charset="0"/>
                        </a:rPr>
                        <a:t>6</a:t>
                      </a:r>
                    </a:p>
                  </a:txBody>
                  <a:tcPr/>
                </a:tc>
                <a:tc>
                  <a:txBody>
                    <a:bodyPr/>
                    <a:lstStyle/>
                    <a:p>
                      <a:r>
                        <a:rPr lang="en-US" sz="1400" dirty="0">
                          <a:solidFill>
                            <a:schemeClr val="tx1"/>
                          </a:solidFill>
                          <a:latin typeface="Arial" panose="020B0604020202020204" pitchFamily="34" charset="0"/>
                          <a:cs typeface="Arial" panose="020B0604020202020204" pitchFamily="34" charset="0"/>
                        </a:rPr>
                        <a:t>Satellite Image Enhancement Using DWT – SVD and Segmentation Using MRR –MRF Model</a:t>
                      </a:r>
                    </a:p>
                  </a:txBody>
                  <a:tcPr/>
                </a:tc>
                <a:tc>
                  <a:txBody>
                    <a:bodyPr/>
                    <a:lstStyle/>
                    <a:p>
                      <a:r>
                        <a:rPr lang="en-US" sz="1400" dirty="0">
                          <a:solidFill>
                            <a:schemeClr val="tx1"/>
                          </a:solidFill>
                          <a:latin typeface="Arial" panose="020B0604020202020204" pitchFamily="34" charset="0"/>
                          <a:cs typeface="Arial" panose="020B0604020202020204" pitchFamily="34" charset="0"/>
                        </a:rPr>
                        <a:t>S. Brindha</a:t>
                      </a:r>
                    </a:p>
                  </a:txBody>
                  <a:tcPr/>
                </a:tc>
                <a:tc>
                  <a:txBody>
                    <a:bodyPr/>
                    <a:lstStyle/>
                    <a:p>
                      <a:r>
                        <a:rPr lang="en-US" sz="1400" dirty="0">
                          <a:solidFill>
                            <a:schemeClr val="tx1"/>
                          </a:solidFill>
                          <a:latin typeface="Arial" panose="020B0604020202020204" pitchFamily="34" charset="0"/>
                          <a:cs typeface="Arial" panose="020B0604020202020204" pitchFamily="34" charset="0"/>
                        </a:rPr>
                        <a:t>2015</a:t>
                      </a:r>
                    </a:p>
                  </a:txBody>
                  <a:tcPr/>
                </a:tc>
                <a:tc>
                  <a:txBody>
                    <a:bodyPr/>
                    <a:lstStyle/>
                    <a:p>
                      <a:r>
                        <a:rPr lang="en-US" sz="1400" dirty="0">
                          <a:solidFill>
                            <a:schemeClr val="tx1"/>
                          </a:solidFill>
                          <a:latin typeface="Arial" panose="020B0604020202020204" pitchFamily="34" charset="0"/>
                          <a:cs typeface="Arial" panose="020B0604020202020204" pitchFamily="34" charset="0"/>
                        </a:rPr>
                        <a:t>Multi Region Resolution, Markov Random Field</a:t>
                      </a:r>
                    </a:p>
                  </a:txBody>
                  <a:tcPr/>
                </a:tc>
                <a:tc>
                  <a:txBody>
                    <a:bodyPr/>
                    <a:lstStyle/>
                    <a:p>
                      <a:r>
                        <a:rPr lang="en-US" sz="1400" dirty="0">
                          <a:solidFill>
                            <a:schemeClr val="tx1"/>
                          </a:solidFill>
                          <a:latin typeface="Arial" panose="020B0604020202020204" pitchFamily="34" charset="0"/>
                          <a:cs typeface="Arial" panose="020B0604020202020204" pitchFamily="34" charset="0"/>
                        </a:rPr>
                        <a:t>Improves segmentation and noise free </a:t>
                      </a:r>
                    </a:p>
                  </a:txBody>
                  <a:tcPr/>
                </a:tc>
                <a:tc>
                  <a:txBody>
                    <a:bodyPr/>
                    <a:lstStyle/>
                    <a:p>
                      <a:r>
                        <a:rPr lang="en-US" sz="1400" dirty="0">
                          <a:solidFill>
                            <a:schemeClr val="tx1"/>
                          </a:solidFill>
                          <a:latin typeface="Arial" panose="020B0604020202020204" pitchFamily="34" charset="0"/>
                          <a:cs typeface="Arial" panose="020B0604020202020204" pitchFamily="34" charset="0"/>
                        </a:rPr>
                        <a:t>Low frequency in pixel alignment</a:t>
                      </a:r>
                    </a:p>
                  </a:txBody>
                  <a:tcPr/>
                </a:tc>
                <a:extLst>
                  <a:ext uri="{0D108BD9-81ED-4DB2-BD59-A6C34878D82A}">
                    <a16:rowId xmlns:a16="http://schemas.microsoft.com/office/drawing/2014/main" val="1378943425"/>
                  </a:ext>
                </a:extLst>
              </a:tr>
              <a:tr h="1697967">
                <a:tc>
                  <a:txBody>
                    <a:bodyPr/>
                    <a:lstStyle/>
                    <a:p>
                      <a:r>
                        <a:rPr lang="en-US" sz="1400" dirty="0">
                          <a:solidFill>
                            <a:schemeClr val="tx1"/>
                          </a:solidFill>
                          <a:latin typeface="Arial" panose="020B0604020202020204" pitchFamily="34" charset="0"/>
                          <a:cs typeface="Arial" panose="020B0604020202020204" pitchFamily="34" charset="0"/>
                        </a:rPr>
                        <a:t>7</a:t>
                      </a:r>
                    </a:p>
                  </a:txBody>
                  <a:tcPr/>
                </a:tc>
                <a:tc>
                  <a:txBody>
                    <a:bodyPr/>
                    <a:lstStyle/>
                    <a:p>
                      <a:r>
                        <a:rPr lang="en-US" sz="1400" b="0" kern="1200" dirty="0">
                          <a:solidFill>
                            <a:schemeClr val="tx1"/>
                          </a:solidFill>
                          <a:effectLst/>
                          <a:latin typeface="Arial" panose="020B0604020202020204" pitchFamily="34" charset="0"/>
                          <a:cs typeface="Arial" panose="020B0604020202020204" pitchFamily="34" charset="0"/>
                        </a:rPr>
                        <a:t>Satellite Image Classification Based on Fuzzy with Cellular Automata</a:t>
                      </a:r>
                      <a:endParaRPr lang="en-US" sz="1400" b="0" dirty="0">
                        <a:solidFill>
                          <a:schemeClr val="tx1"/>
                        </a:solidFill>
                        <a:latin typeface="Arial" panose="020B0604020202020204" pitchFamily="34" charset="0"/>
                        <a:cs typeface="Arial" panose="020B0604020202020204" pitchFamily="34" charset="0"/>
                      </a:endParaRPr>
                    </a:p>
                  </a:txBody>
                  <a:tcPr/>
                </a:tc>
                <a:tc>
                  <a:txBody>
                    <a:bodyPr/>
                    <a:lstStyle/>
                    <a:p>
                      <a:r>
                        <a:rPr lang="en-US" sz="1400" b="0" kern="1200" dirty="0">
                          <a:solidFill>
                            <a:schemeClr val="tx1"/>
                          </a:solidFill>
                          <a:effectLst/>
                          <a:latin typeface="Arial" panose="020B0604020202020204" pitchFamily="34" charset="0"/>
                          <a:cs typeface="Arial" panose="020B0604020202020204" pitchFamily="34" charset="0"/>
                        </a:rPr>
                        <a:t>1.Harikrishnan.R </a:t>
                      </a:r>
                    </a:p>
                    <a:p>
                      <a:r>
                        <a:rPr lang="en-US" sz="1400" b="0" kern="1200" dirty="0">
                          <a:solidFill>
                            <a:schemeClr val="tx1"/>
                          </a:solidFill>
                          <a:effectLst/>
                          <a:latin typeface="Arial" panose="020B0604020202020204" pitchFamily="34" charset="0"/>
                          <a:cs typeface="Arial" panose="020B0604020202020204" pitchFamily="34" charset="0"/>
                        </a:rPr>
                        <a:t>2.S.Poongodi</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a:solidFill>
                            <a:schemeClr val="tx1"/>
                          </a:solidFill>
                          <a:latin typeface="Arial" panose="020B0604020202020204" pitchFamily="34" charset="0"/>
                          <a:cs typeface="Arial" panose="020B0604020202020204" pitchFamily="34" charset="0"/>
                        </a:rPr>
                        <a:t>2015</a:t>
                      </a:r>
                    </a:p>
                  </a:txBody>
                  <a:tcPr/>
                </a:tc>
                <a:tc>
                  <a:txBody>
                    <a:bodyPr/>
                    <a:lstStyle/>
                    <a:p>
                      <a:r>
                        <a:rPr lang="en-US" sz="1400" dirty="0">
                          <a:solidFill>
                            <a:schemeClr val="tx1"/>
                          </a:solidFill>
                          <a:latin typeface="Arial" panose="020B0604020202020204" pitchFamily="34" charset="0"/>
                          <a:cs typeface="Arial" panose="020B0604020202020204" pitchFamily="34" charset="0"/>
                        </a:rPr>
                        <a:t>Cellular automata algorithm</a:t>
                      </a:r>
                    </a:p>
                  </a:txBody>
                  <a:tcPr/>
                </a:tc>
                <a:tc>
                  <a:txBody>
                    <a:bodyPr/>
                    <a:lstStyle/>
                    <a:p>
                      <a:r>
                        <a:rPr lang="en-US" sz="1400" dirty="0">
                          <a:solidFill>
                            <a:schemeClr val="tx1"/>
                          </a:solidFill>
                          <a:latin typeface="Arial" panose="020B0604020202020204" pitchFamily="34" charset="0"/>
                          <a:cs typeface="Arial" panose="020B0604020202020204" pitchFamily="34" charset="0"/>
                        </a:rPr>
                        <a:t>Splitting and organizing patterns</a:t>
                      </a:r>
                    </a:p>
                  </a:txBody>
                  <a:tcPr/>
                </a:tc>
                <a:tc>
                  <a:txBody>
                    <a:bodyPr/>
                    <a:lstStyle/>
                    <a:p>
                      <a:r>
                        <a:rPr lang="en-US" sz="1400" dirty="0">
                          <a:solidFill>
                            <a:schemeClr val="tx1"/>
                          </a:solidFill>
                          <a:latin typeface="Arial" panose="020B0604020202020204" pitchFamily="34" charset="0"/>
                          <a:cs typeface="Arial" panose="020B0604020202020204" pitchFamily="34" charset="0"/>
                        </a:rPr>
                        <a:t>it has low accuracy and quality</a:t>
                      </a:r>
                    </a:p>
                  </a:txBody>
                  <a:tcPr/>
                </a:tc>
                <a:extLst>
                  <a:ext uri="{0D108BD9-81ED-4DB2-BD59-A6C34878D82A}">
                    <a16:rowId xmlns:a16="http://schemas.microsoft.com/office/drawing/2014/main" val="2965827289"/>
                  </a:ext>
                </a:extLst>
              </a:tr>
            </a:tbl>
          </a:graphicData>
        </a:graphic>
      </p:graphicFrame>
    </p:spTree>
    <p:extLst>
      <p:ext uri="{BB962C8B-B14F-4D97-AF65-F5344CB8AC3E}">
        <p14:creationId xmlns:p14="http://schemas.microsoft.com/office/powerpoint/2010/main" val="18381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BE49-050B-4B2E-9534-66ACCA406EE4}"/>
              </a:ext>
            </a:extLst>
          </p:cNvPr>
          <p:cNvSpPr>
            <a:spLocks noGrp="1"/>
          </p:cNvSpPr>
          <p:nvPr>
            <p:ph type="ctrTitle"/>
          </p:nvPr>
        </p:nvSpPr>
        <p:spPr>
          <a:xfrm>
            <a:off x="1118118" y="1070891"/>
            <a:ext cx="4652865" cy="550506"/>
          </a:xfrm>
        </p:spPr>
        <p:txBody>
          <a:bodyPr>
            <a:noAutofit/>
          </a:bodyPr>
          <a:lstStyle/>
          <a:p>
            <a:pPr algn="l"/>
            <a:r>
              <a:rPr lang="en-US" sz="3200" b="1" dirty="0">
                <a:latin typeface="Arial" panose="020B0604020202020204" pitchFamily="34" charset="0"/>
                <a:cs typeface="Arial" panose="020B0604020202020204" pitchFamily="34" charset="0"/>
              </a:rPr>
              <a:t>E</a:t>
            </a:r>
            <a:r>
              <a:rPr lang="en-US" sz="3200" b="1" cap="none" dirty="0">
                <a:latin typeface="Arial" panose="020B0604020202020204" pitchFamily="34" charset="0"/>
                <a:cs typeface="Arial" panose="020B0604020202020204" pitchFamily="34" charset="0"/>
              </a:rPr>
              <a:t>xisting</a:t>
            </a:r>
            <a:r>
              <a:rPr lang="en-US" sz="3200" b="1" dirty="0">
                <a:latin typeface="Arial" panose="020B0604020202020204" pitchFamily="34" charset="0"/>
                <a:cs typeface="Arial" panose="020B0604020202020204" pitchFamily="34" charset="0"/>
              </a:rPr>
              <a:t> S</a:t>
            </a:r>
            <a:r>
              <a:rPr lang="en-US" sz="3200" b="1" cap="none" dirty="0">
                <a:latin typeface="Arial" panose="020B0604020202020204" pitchFamily="34" charset="0"/>
                <a:cs typeface="Arial" panose="020B0604020202020204" pitchFamily="34" charset="0"/>
              </a:rPr>
              <a:t>ystems</a:t>
            </a:r>
            <a:endParaRPr lang="en-US"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26EB340-4454-4975-8E83-0207BA1CF7EA}"/>
              </a:ext>
            </a:extLst>
          </p:cNvPr>
          <p:cNvSpPr>
            <a:spLocks noGrp="1"/>
          </p:cNvSpPr>
          <p:nvPr>
            <p:ph type="subTitle" idx="1"/>
          </p:nvPr>
        </p:nvSpPr>
        <p:spPr>
          <a:xfrm>
            <a:off x="1118118" y="1928809"/>
            <a:ext cx="9955763" cy="4730622"/>
          </a:xfrm>
        </p:spPr>
        <p:txBody>
          <a:bodyPr>
            <a:normAutofit lnSpcReduction="10000"/>
          </a:bodyPr>
          <a:lstStyle/>
          <a:p>
            <a:pPr algn="just">
              <a:lnSpc>
                <a:spcPct val="150000"/>
              </a:lnSpc>
            </a:pPr>
            <a:r>
              <a:rPr lang="en-US" sz="1600" b="0" i="0" cap="none" dirty="0">
                <a:effectLst/>
                <a:latin typeface="arial" panose="020B0604020202020204" pitchFamily="34" charset="0"/>
              </a:rPr>
              <a:t>The main </a:t>
            </a:r>
            <a:r>
              <a:rPr lang="en-US" sz="1600" i="0" cap="none" dirty="0">
                <a:effectLst/>
                <a:latin typeface="arial" panose="020B0604020202020204" pitchFamily="34" charset="0"/>
              </a:rPr>
              <a:t>limitation of random forest </a:t>
            </a:r>
            <a:r>
              <a:rPr lang="en-US" sz="1600" b="0" i="0" cap="none" dirty="0">
                <a:effectLst/>
                <a:latin typeface="arial" panose="020B0604020202020204" pitchFamily="34" charset="0"/>
              </a:rPr>
              <a:t>is that a large number of trees can make the algorithm too slow and ineffective for real-time predictions. in general, these algorithms are fast to train, but quite slow to create predictions once they are trained.</a:t>
            </a:r>
            <a:endParaRPr lang="en-US" sz="2000" b="1" cap="none" dirty="0">
              <a:latin typeface="Arial" panose="020B0604020202020204" pitchFamily="34" charset="0"/>
              <a:cs typeface="Arial" panose="020B0604020202020204" pitchFamily="34" charset="0"/>
            </a:endParaRPr>
          </a:p>
          <a:p>
            <a:pPr algn="just">
              <a:lnSpc>
                <a:spcPct val="150000"/>
              </a:lnSpc>
            </a:pPr>
            <a:r>
              <a:rPr lang="en-US" sz="1600" dirty="0">
                <a:effectLst/>
                <a:latin typeface="Arial" panose="020B0604020202020204" pitchFamily="34" charset="0"/>
                <a:cs typeface="Arial" panose="020B0604020202020204" pitchFamily="34" charset="0"/>
              </a:rPr>
              <a:t>D</a:t>
            </a:r>
            <a:r>
              <a:rPr lang="en-US" sz="1600" cap="none" dirty="0">
                <a:effectLst/>
                <a:latin typeface="Arial" panose="020B0604020202020204" pitchFamily="34" charset="0"/>
                <a:cs typeface="Arial" panose="020B0604020202020204" pitchFamily="34" charset="0"/>
              </a:rPr>
              <a:t>ecision tree is a supervised learning technique that can be used for both classification and regression problems, but mostly it is preferred for solving classification problems.</a:t>
            </a:r>
          </a:p>
          <a:p>
            <a:pPr algn="just">
              <a:lnSpc>
                <a:spcPct val="150000"/>
              </a:lnSpc>
              <a:buFont typeface="Arial" panose="020B0604020202020204" pitchFamily="34" charset="0"/>
              <a:buChar char="•"/>
            </a:pPr>
            <a:r>
              <a:rPr lang="en-US" sz="1600" b="0" i="0" cap="none" dirty="0">
                <a:effectLst/>
                <a:latin typeface="arial" panose="020B0604020202020204" pitchFamily="34" charset="0"/>
              </a:rPr>
              <a:t>They are unstable, meaning that a small change in the data can lead to a large change in the structure of the optimal </a:t>
            </a:r>
            <a:r>
              <a:rPr lang="en-US" sz="1600" i="0" cap="none" dirty="0">
                <a:effectLst/>
                <a:latin typeface="arial" panose="020B0604020202020204" pitchFamily="34" charset="0"/>
              </a:rPr>
              <a:t>decision tree</a:t>
            </a:r>
            <a:r>
              <a:rPr lang="en-US" sz="1600" b="0" i="0" cap="none" dirty="0">
                <a:effectLst/>
                <a:latin typeface="arial" panose="020B0604020202020204" pitchFamily="34" charset="0"/>
              </a:rPr>
              <a:t>.</a:t>
            </a:r>
          </a:p>
          <a:p>
            <a:pPr algn="just">
              <a:buFont typeface="Arial" panose="020B0604020202020204" pitchFamily="34" charset="0"/>
              <a:buChar char="•"/>
            </a:pPr>
            <a:r>
              <a:rPr lang="en-US" sz="1600" b="0" i="0" cap="none" dirty="0">
                <a:effectLst/>
                <a:latin typeface="arial" panose="020B0604020202020204" pitchFamily="34" charset="0"/>
              </a:rPr>
              <a:t>They are often relatively inaccurate.</a:t>
            </a:r>
            <a:endParaRPr lang="en-US" sz="1600" b="0" i="0" cap="none" dirty="0">
              <a:effectLst/>
              <a:latin typeface="Arial" panose="020B0604020202020204" pitchFamily="34" charset="0"/>
              <a:cs typeface="Arial" panose="020B0604020202020204" pitchFamily="34" charset="0"/>
            </a:endParaRPr>
          </a:p>
          <a:p>
            <a:pPr algn="just"/>
            <a:r>
              <a:rPr lang="en-US" sz="1600" i="0" cap="none" dirty="0">
                <a:effectLst/>
                <a:latin typeface="arial" panose="020B0604020202020204" pitchFamily="34" charset="0"/>
              </a:rPr>
              <a:t>The most important limitations of simple k-means are: </a:t>
            </a:r>
          </a:p>
          <a:p>
            <a:pPr algn="just">
              <a:lnSpc>
                <a:spcPct val="150000"/>
              </a:lnSpc>
            </a:pPr>
            <a:r>
              <a:rPr lang="en-US" sz="1600" i="0" cap="none" dirty="0">
                <a:effectLst/>
                <a:latin typeface="arial" panose="020B0604020202020204" pitchFamily="34" charset="0"/>
              </a:rPr>
              <a:t>The user has to specify k (the number of clusters) in the beginning. k-means can only handle numerical data. k-means assumes that we deal with spherical clusters and that each cluster has roughly equal numbers of observations.</a:t>
            </a:r>
            <a:endParaRPr lang="en-US" sz="2000" cap="none"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7D46841-F03C-40CA-B4CF-D837A1615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8" y="198569"/>
            <a:ext cx="1247490" cy="675567"/>
          </a:xfrm>
          <a:prstGeom prst="rect">
            <a:avLst/>
          </a:prstGeom>
        </p:spPr>
      </p:pic>
    </p:spTree>
    <p:extLst>
      <p:ext uri="{BB962C8B-B14F-4D97-AF65-F5344CB8AC3E}">
        <p14:creationId xmlns:p14="http://schemas.microsoft.com/office/powerpoint/2010/main" val="144346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E65-97DC-4E0F-A86A-211EA4B0F37F}"/>
              </a:ext>
            </a:extLst>
          </p:cNvPr>
          <p:cNvSpPr>
            <a:spLocks noGrp="1"/>
          </p:cNvSpPr>
          <p:nvPr>
            <p:ph type="ctrTitle"/>
          </p:nvPr>
        </p:nvSpPr>
        <p:spPr>
          <a:xfrm>
            <a:off x="1110344" y="492189"/>
            <a:ext cx="4684527" cy="919065"/>
          </a:xfrm>
        </p:spPr>
        <p:txBody>
          <a:bodyPr>
            <a:normAutofit/>
          </a:bodyPr>
          <a:lstStyle/>
          <a:p>
            <a:pPr algn="l"/>
            <a:r>
              <a:rPr lang="en-US" sz="3200" b="1" dirty="0">
                <a:latin typeface="Arial" panose="020B0604020202020204" pitchFamily="34" charset="0"/>
                <a:cs typeface="Arial" panose="020B0604020202020204" pitchFamily="34" charset="0"/>
              </a:rPr>
              <a:t>P</a:t>
            </a:r>
            <a:r>
              <a:rPr lang="en-US" sz="3200" b="1" cap="none" dirty="0">
                <a:latin typeface="Arial" panose="020B0604020202020204" pitchFamily="34" charset="0"/>
                <a:cs typeface="Arial" panose="020B0604020202020204" pitchFamily="34" charset="0"/>
              </a:rPr>
              <a:t>roposed</a:t>
            </a:r>
            <a:r>
              <a:rPr lang="en-US" sz="3200" b="1" dirty="0">
                <a:latin typeface="Arial" panose="020B0604020202020204" pitchFamily="34" charset="0"/>
                <a:cs typeface="Arial" panose="020B0604020202020204" pitchFamily="34" charset="0"/>
              </a:rPr>
              <a:t> s</a:t>
            </a:r>
            <a:r>
              <a:rPr lang="en-US" sz="3200" b="1" cap="none" dirty="0">
                <a:latin typeface="Arial" panose="020B0604020202020204" pitchFamily="34" charset="0"/>
                <a:cs typeface="Arial" panose="020B0604020202020204" pitchFamily="34" charset="0"/>
              </a:rPr>
              <a:t>ystem</a:t>
            </a:r>
            <a:endParaRPr lang="en-US"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3882209-8AF8-48EE-A1DC-B07E0396256F}"/>
              </a:ext>
            </a:extLst>
          </p:cNvPr>
          <p:cNvSpPr>
            <a:spLocks noGrp="1"/>
          </p:cNvSpPr>
          <p:nvPr>
            <p:ph type="subTitle" idx="1"/>
          </p:nvPr>
        </p:nvSpPr>
        <p:spPr>
          <a:xfrm>
            <a:off x="1110344" y="1623527"/>
            <a:ext cx="9487552" cy="4282751"/>
          </a:xfrm>
        </p:spPr>
        <p:txBody>
          <a:bodyPr/>
          <a:lstStyle/>
          <a:p>
            <a:pPr algn="just">
              <a:lnSpc>
                <a:spcPct val="150000"/>
              </a:lnSpc>
            </a:pPr>
            <a:r>
              <a:rPr lang="en-US" sz="1600" cap="none" dirty="0">
                <a:latin typeface="arial" panose="020B0604020202020204" pitchFamily="34" charset="0"/>
              </a:rPr>
              <a:t>In</a:t>
            </a:r>
            <a:r>
              <a:rPr lang="en-US" sz="1600" i="0" cap="none" dirty="0">
                <a:effectLst/>
                <a:latin typeface="arial" panose="020B0604020202020204" pitchFamily="34" charset="0"/>
              </a:rPr>
              <a:t> this system it creates a smaller dataset from multiple bands, while retaining as much original spectral information as possible. the result is a set of uncorrelated image bands, called pc bands. Reveal complex relationships among spectral features.</a:t>
            </a:r>
          </a:p>
          <a:p>
            <a:pPr algn="just">
              <a:lnSpc>
                <a:spcPct val="150000"/>
              </a:lnSpc>
            </a:pPr>
            <a:r>
              <a:rPr lang="en-US" sz="1600" cap="none" dirty="0">
                <a:latin typeface="Arial" panose="020B0604020202020204" pitchFamily="34" charset="0"/>
                <a:cs typeface="Arial" panose="020B0604020202020204" pitchFamily="34" charset="0"/>
              </a:rPr>
              <a:t>It reduces</a:t>
            </a:r>
            <a:r>
              <a:rPr lang="en-US" sz="1600" b="0" i="0" cap="none" dirty="0">
                <a:effectLst/>
                <a:latin typeface="Arial" panose="020B0604020202020204" pitchFamily="34" charset="0"/>
                <a:cs typeface="Arial" panose="020B0604020202020204" pitchFamily="34" charset="0"/>
              </a:rPr>
              <a:t> the number of variables of a data set naturally comes at the expense of accuracy, but the trick in dimensionality reduction is to trade a little accuracy for simplicity. Because smaller data sets are easier to explore and visualize and make analyzing data much easier and faster for machine learning algorithms without extraneous variables to process.</a:t>
            </a:r>
          </a:p>
          <a:p>
            <a:pPr algn="l"/>
            <a:endParaRPr lang="en-US" cap="none" dirty="0"/>
          </a:p>
        </p:txBody>
      </p:sp>
      <p:pic>
        <p:nvPicPr>
          <p:cNvPr id="4" name="Picture 3">
            <a:extLst>
              <a:ext uri="{FF2B5EF4-FFF2-40B4-BE49-F238E27FC236}">
                <a16:creationId xmlns:a16="http://schemas.microsoft.com/office/drawing/2014/main" id="{7E066992-A326-4EAE-B71D-1D8D20ACDB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7" y="61280"/>
            <a:ext cx="1247490" cy="711077"/>
          </a:xfrm>
          <a:prstGeom prst="rect">
            <a:avLst/>
          </a:prstGeom>
        </p:spPr>
      </p:pic>
    </p:spTree>
    <p:extLst>
      <p:ext uri="{BB962C8B-B14F-4D97-AF65-F5344CB8AC3E}">
        <p14:creationId xmlns:p14="http://schemas.microsoft.com/office/powerpoint/2010/main" val="105537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2200</TotalTime>
  <Words>2337</Words>
  <Application>Microsoft Office PowerPoint</Application>
  <PresentationFormat>Widescreen</PresentationFormat>
  <Paragraphs>143</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Bookman Old Style</vt:lpstr>
      <vt:lpstr>Calibri</vt:lpstr>
      <vt:lpstr>charter</vt:lpstr>
      <vt:lpstr>Rockwell</vt:lpstr>
      <vt:lpstr>Times New Roman</vt:lpstr>
      <vt:lpstr>verdana</vt:lpstr>
      <vt:lpstr>Damask</vt:lpstr>
      <vt:lpstr>SRM Institute of Science and Technology, Ramapuram Campus           DEPARTMENT OF COMPUTER SCIENCE AND ENGINEERING  SATELLITE IMAGE CLASSIFICATION USING MACHINE LEARNING  Batch NO : 14</vt:lpstr>
      <vt:lpstr>Introduction</vt:lpstr>
      <vt:lpstr>Abstract</vt:lpstr>
      <vt:lpstr>Problem STATEMENT</vt:lpstr>
      <vt:lpstr>Objectives</vt:lpstr>
      <vt:lpstr>PowerPoint Presentation</vt:lpstr>
      <vt:lpstr>PowerPoint Presentation</vt:lpstr>
      <vt:lpstr>Existing Systems</vt:lpstr>
      <vt:lpstr>Proposed system</vt:lpstr>
      <vt:lpstr>System Architecture</vt:lpstr>
      <vt:lpstr>Algorithms used:</vt:lpstr>
      <vt:lpstr>Modules</vt:lpstr>
      <vt:lpstr>Data products</vt:lpstr>
      <vt:lpstr>Data Pre-processing</vt:lpstr>
      <vt:lpstr>Spectral Profiles</vt:lpstr>
      <vt:lpstr>Image Classification</vt:lpstr>
      <vt:lpstr>Image information and statistics </vt:lpstr>
      <vt:lpstr>Classification of False Color Composite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Image Classification Using Machine Learning</dc:title>
  <dc:creator>Charan Lokku</dc:creator>
  <cp:lastModifiedBy>VISHAL KANDIKATTU</cp:lastModifiedBy>
  <cp:revision>113</cp:revision>
  <dcterms:created xsi:type="dcterms:W3CDTF">2021-02-15T12:54:32Z</dcterms:created>
  <dcterms:modified xsi:type="dcterms:W3CDTF">2022-05-09T18:18:19Z</dcterms:modified>
</cp:coreProperties>
</file>