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A1A1A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795" y="718954"/>
            <a:ext cx="523440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941" y="2138236"/>
            <a:ext cx="7918117" cy="256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A1A1A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4050" marR="508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FACE </a:t>
            </a:r>
            <a:r>
              <a:rPr dirty="0" spc="35"/>
              <a:t>detection Method </a:t>
            </a:r>
            <a:r>
              <a:rPr dirty="0" spc="20"/>
              <a:t>based</a:t>
            </a:r>
            <a:r>
              <a:rPr dirty="0" spc="-370"/>
              <a:t> </a:t>
            </a:r>
            <a:r>
              <a:rPr dirty="0" spc="-15"/>
              <a:t>on </a:t>
            </a:r>
            <a:r>
              <a:rPr dirty="0" spc="-55"/>
              <a:t>YOLOV3  </a:t>
            </a:r>
            <a:r>
              <a:rPr dirty="0" spc="-15"/>
              <a:t>USING </a:t>
            </a:r>
            <a:r>
              <a:rPr dirty="0" spc="-85"/>
              <a:t>DEEP</a:t>
            </a:r>
            <a:r>
              <a:rPr dirty="0" spc="-175"/>
              <a:t> </a:t>
            </a:r>
            <a:r>
              <a:rPr dirty="0" spc="-4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96249" y="1541912"/>
            <a:ext cx="48564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1A9987"/>
                </a:solidFill>
                <a:latin typeface="Arial"/>
                <a:cs typeface="Arial"/>
              </a:rPr>
              <a:t>18CSC206J </a:t>
            </a:r>
            <a:r>
              <a:rPr dirty="0" sz="1800" spc="150" b="1">
                <a:solidFill>
                  <a:srgbClr val="1A9987"/>
                </a:solidFill>
                <a:latin typeface="Arial"/>
                <a:cs typeface="Arial"/>
              </a:rPr>
              <a:t>-</a:t>
            </a:r>
            <a:r>
              <a:rPr dirty="0" sz="1800" spc="-229" b="1">
                <a:solidFill>
                  <a:srgbClr val="1A9987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1A9987"/>
                </a:solidFill>
                <a:latin typeface="Arial"/>
                <a:cs typeface="Arial"/>
              </a:rPr>
              <a:t>SOFTWARE </a:t>
            </a:r>
            <a:r>
              <a:rPr dirty="0" sz="1800" spc="-40" b="1">
                <a:solidFill>
                  <a:srgbClr val="1A9987"/>
                </a:solidFill>
                <a:latin typeface="Arial"/>
                <a:cs typeface="Arial"/>
              </a:rPr>
              <a:t>ENGINEERING </a:t>
            </a:r>
            <a:r>
              <a:rPr dirty="0" sz="1800" spc="-10" b="1">
                <a:solidFill>
                  <a:srgbClr val="1A9987"/>
                </a:solidFill>
                <a:latin typeface="Arial"/>
                <a:cs typeface="Arial"/>
              </a:rPr>
              <a:t>AND  </a:t>
            </a:r>
            <a:r>
              <a:rPr dirty="0" sz="1800" spc="-85" b="1">
                <a:solidFill>
                  <a:srgbClr val="1A9987"/>
                </a:solidFill>
                <a:latin typeface="Arial"/>
                <a:cs typeface="Arial"/>
              </a:rPr>
              <a:t>PROJECT</a:t>
            </a:r>
            <a:r>
              <a:rPr dirty="0" sz="1800" spc="-125" b="1">
                <a:solidFill>
                  <a:srgbClr val="1A9987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1A9987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1932305">
              <a:lnSpc>
                <a:spcPct val="100000"/>
              </a:lnSpc>
            </a:pPr>
            <a:r>
              <a:rPr dirty="0" sz="1800" spc="-75" b="1">
                <a:solidFill>
                  <a:srgbClr val="1A9987"/>
                </a:solidFill>
                <a:latin typeface="Arial"/>
                <a:cs typeface="Arial"/>
              </a:rPr>
              <a:t>BATCH </a:t>
            </a:r>
            <a:r>
              <a:rPr dirty="0" sz="1800" spc="150" b="1">
                <a:solidFill>
                  <a:srgbClr val="1A9987"/>
                </a:solidFill>
                <a:latin typeface="Arial"/>
                <a:cs typeface="Arial"/>
              </a:rPr>
              <a:t>-</a:t>
            </a:r>
            <a:r>
              <a:rPr dirty="0" sz="1800" spc="-70" b="1">
                <a:solidFill>
                  <a:srgbClr val="1A9987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1A9987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5543" y="2903513"/>
            <a:ext cx="98234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solidFill>
                  <a:srgbClr val="1A1A1A"/>
                </a:solidFill>
                <a:latin typeface="Lato"/>
                <a:cs typeface="Lato"/>
              </a:rPr>
              <a:t>CSE-A</a:t>
            </a:r>
            <a:endParaRPr sz="1600">
              <a:latin typeface="Lato"/>
              <a:cs typeface="Lato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b="1">
                <a:solidFill>
                  <a:srgbClr val="1A1A1A"/>
                </a:solidFill>
                <a:latin typeface="Lato"/>
                <a:cs typeface="Lato"/>
              </a:rPr>
              <a:t>2 </a:t>
            </a:r>
            <a:r>
              <a:rPr dirty="0" sz="1600" spc="-25" b="1">
                <a:solidFill>
                  <a:srgbClr val="1A1A1A"/>
                </a:solidFill>
                <a:latin typeface="Lato"/>
                <a:cs typeface="Lato"/>
              </a:rPr>
              <a:t>- </a:t>
            </a:r>
            <a:r>
              <a:rPr dirty="0" sz="1600" spc="5" b="1">
                <a:solidFill>
                  <a:srgbClr val="1A1A1A"/>
                </a:solidFill>
                <a:latin typeface="Lato"/>
                <a:cs typeface="Lato"/>
              </a:rPr>
              <a:t>YEAR  </a:t>
            </a:r>
            <a:r>
              <a:rPr dirty="0" sz="1600" spc="-10" b="1">
                <a:solidFill>
                  <a:srgbClr val="1A1A1A"/>
                </a:solidFill>
                <a:latin typeface="Lato"/>
                <a:cs typeface="Lato"/>
              </a:rPr>
              <a:t>K.SURESH  </a:t>
            </a:r>
            <a:r>
              <a:rPr dirty="0" sz="1600" spc="-15" b="1">
                <a:solidFill>
                  <a:srgbClr val="1A1A1A"/>
                </a:solidFill>
                <a:latin typeface="Lato"/>
                <a:cs typeface="Lato"/>
              </a:rPr>
              <a:t>K.VISHAL  </a:t>
            </a:r>
            <a:r>
              <a:rPr dirty="0" sz="1600" spc="5" b="1">
                <a:solidFill>
                  <a:srgbClr val="1A1A1A"/>
                </a:solidFill>
                <a:latin typeface="Lato"/>
                <a:cs typeface="Lato"/>
              </a:rPr>
              <a:t>A.AKHIL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856" y="3391191"/>
            <a:ext cx="1986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1A1A1A"/>
                </a:solidFill>
                <a:latin typeface="Lato"/>
                <a:cs typeface="Lato"/>
              </a:rPr>
              <a:t>-</a:t>
            </a:r>
            <a:r>
              <a:rPr dirty="0" sz="1600" spc="-13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b="1">
                <a:solidFill>
                  <a:srgbClr val="1A1A1A"/>
                </a:solidFill>
                <a:latin typeface="Lato"/>
                <a:cs typeface="Lato"/>
              </a:rPr>
              <a:t>RA1911003020036</a:t>
            </a:r>
            <a:endParaRPr sz="1600">
              <a:latin typeface="Lato"/>
              <a:cs typeface="Lato"/>
            </a:endParaRPr>
          </a:p>
          <a:p>
            <a:pPr marL="24765">
              <a:lnSpc>
                <a:spcPct val="100000"/>
              </a:lnSpc>
            </a:pPr>
            <a:r>
              <a:rPr dirty="0" sz="1600" spc="-25" b="1">
                <a:solidFill>
                  <a:srgbClr val="1A1A1A"/>
                </a:solidFill>
                <a:latin typeface="Lato"/>
                <a:cs typeface="Lato"/>
              </a:rPr>
              <a:t>-</a:t>
            </a:r>
            <a:r>
              <a:rPr dirty="0" sz="1600" spc="-13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b="1">
                <a:solidFill>
                  <a:srgbClr val="1A1A1A"/>
                </a:solidFill>
                <a:latin typeface="Lato"/>
                <a:cs typeface="Lato"/>
              </a:rPr>
              <a:t>RA1911003020032</a:t>
            </a:r>
            <a:endParaRPr sz="1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600" spc="-25" b="1">
                <a:solidFill>
                  <a:srgbClr val="1A1A1A"/>
                </a:solidFill>
                <a:latin typeface="Lato"/>
                <a:cs typeface="Lato"/>
              </a:rPr>
              <a:t>-</a:t>
            </a:r>
            <a:r>
              <a:rPr dirty="0" sz="1600" spc="1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b="1">
                <a:solidFill>
                  <a:srgbClr val="1A1A1A"/>
                </a:solidFill>
                <a:latin typeface="Lato"/>
                <a:cs typeface="Lato"/>
              </a:rPr>
              <a:t>RA1911003020030</a:t>
            </a:r>
            <a:endParaRPr sz="16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5543" y="4122710"/>
            <a:ext cx="3081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1A1A1A"/>
                </a:solidFill>
                <a:latin typeface="Lato"/>
                <a:cs typeface="Lato"/>
              </a:rPr>
              <a:t>B.PRUDHVI </a:t>
            </a:r>
            <a:r>
              <a:rPr dirty="0" sz="1600" spc="-25" b="1">
                <a:solidFill>
                  <a:srgbClr val="1A1A1A"/>
                </a:solidFill>
                <a:latin typeface="Lato"/>
                <a:cs typeface="Lato"/>
              </a:rPr>
              <a:t>-</a:t>
            </a:r>
            <a:r>
              <a:rPr dirty="0" sz="1600" spc="-18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600" b="1">
                <a:solidFill>
                  <a:srgbClr val="1A1A1A"/>
                </a:solidFill>
                <a:latin typeface="Lato"/>
                <a:cs typeface="Lato"/>
              </a:rPr>
              <a:t>RA1911003020044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098" y="1327534"/>
            <a:ext cx="12509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1A1A1A"/>
                </a:solidFill>
                <a:latin typeface="Lato"/>
                <a:cs typeface="Lato"/>
              </a:rPr>
              <a:t>FLOW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CHART</a:t>
            </a:r>
            <a:r>
              <a:rPr dirty="0" sz="1400" spc="-18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: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1835" y="713123"/>
            <a:ext cx="3405174" cy="428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189314"/>
            <a:ext cx="362077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-50">
                <a:solidFill>
                  <a:srgbClr val="990000"/>
                </a:solidFill>
              </a:rPr>
              <a:t>SCREENSHOTS </a:t>
            </a:r>
            <a:r>
              <a:rPr dirty="0" sz="2300" spc="-65">
                <a:solidFill>
                  <a:srgbClr val="990000"/>
                </a:solidFill>
              </a:rPr>
              <a:t>OR</a:t>
            </a:r>
            <a:r>
              <a:rPr dirty="0" sz="2300" spc="-160">
                <a:solidFill>
                  <a:srgbClr val="990000"/>
                </a:solidFill>
              </a:rPr>
              <a:t> </a:t>
            </a:r>
            <a:r>
              <a:rPr dirty="0" sz="2300" spc="-10">
                <a:solidFill>
                  <a:srgbClr val="990000"/>
                </a:solidFill>
              </a:rPr>
              <a:t>DEMO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432099" y="1662621"/>
            <a:ext cx="3000968" cy="339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3966" y="2079570"/>
            <a:ext cx="4177891" cy="2350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349" y="1091772"/>
            <a:ext cx="4163141" cy="336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81090" y="953873"/>
            <a:ext cx="4163141" cy="363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973" y="1315380"/>
            <a:ext cx="1747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THE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FINAL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OUTPUT</a:t>
            </a:r>
            <a:r>
              <a:rPr dirty="0" sz="1400" spc="-25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: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8544" y="1249472"/>
            <a:ext cx="4464165" cy="3603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9136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-85">
                <a:solidFill>
                  <a:srgbClr val="990000"/>
                </a:solidFill>
              </a:rPr>
              <a:t>C</a:t>
            </a:r>
            <a:r>
              <a:rPr dirty="0" sz="2300">
                <a:solidFill>
                  <a:srgbClr val="990000"/>
                </a:solidFill>
              </a:rPr>
              <a:t>ONC</a:t>
            </a:r>
            <a:r>
              <a:rPr dirty="0" sz="2300" spc="-45">
                <a:solidFill>
                  <a:srgbClr val="990000"/>
                </a:solidFill>
              </a:rPr>
              <a:t>L</a:t>
            </a:r>
            <a:r>
              <a:rPr dirty="0" sz="2300" spc="25">
                <a:solidFill>
                  <a:srgbClr val="990000"/>
                </a:solidFill>
              </a:rPr>
              <a:t>USION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740223" y="1841464"/>
            <a:ext cx="7600315" cy="24777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15"/>
              </a:spcBef>
            </a:pP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This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application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can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be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0" b="1">
                <a:solidFill>
                  <a:srgbClr val="1A1A1A"/>
                </a:solidFill>
                <a:latin typeface="Lato"/>
                <a:cs typeface="Lato"/>
              </a:rPr>
              <a:t>used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in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Network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(LAN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or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Internet)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where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3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user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can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upload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an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image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ﬁle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our 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system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which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will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be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running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at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server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0" b="1">
                <a:solidFill>
                  <a:srgbClr val="1A1A1A"/>
                </a:solidFill>
                <a:latin typeface="Lato"/>
                <a:cs typeface="Lato"/>
              </a:rPr>
              <a:t>end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and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then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it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will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perform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intended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0" b="1">
                <a:solidFill>
                  <a:srgbClr val="1A1A1A"/>
                </a:solidFill>
                <a:latin typeface="Lato"/>
                <a:cs typeface="Lato"/>
              </a:rPr>
              <a:t>function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and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will</a:t>
            </a:r>
            <a:r>
              <a:rPr dirty="0" sz="13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5" b="1">
                <a:solidFill>
                  <a:srgbClr val="1A1A1A"/>
                </a:solidFill>
                <a:latin typeface="Lato"/>
                <a:cs typeface="Lato"/>
              </a:rPr>
              <a:t>return 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resul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t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15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3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20" b="1">
                <a:solidFill>
                  <a:srgbClr val="1A1A1A"/>
                </a:solidFill>
                <a:latin typeface="Lato"/>
                <a:cs typeface="Lato"/>
              </a:rPr>
              <a:t>clien</a:t>
            </a:r>
            <a:r>
              <a:rPr dirty="0" sz="300" spc="10" b="1">
                <a:solidFill>
                  <a:srgbClr val="1A1A1A"/>
                </a:solidFill>
                <a:latin typeface="Lato"/>
                <a:cs typeface="Lato"/>
              </a:rPr>
              <a:t>t</a:t>
            </a:r>
            <a:r>
              <a:rPr dirty="0" sz="300" spc="-1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who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ha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d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inserted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image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application.</a:t>
            </a:r>
            <a:endParaRPr sz="1250">
              <a:latin typeface="Lato"/>
              <a:cs typeface="Lato"/>
            </a:endParaRPr>
          </a:p>
          <a:p>
            <a:pPr marL="12700" marR="92710" indent="31115">
              <a:lnSpc>
                <a:spcPts val="1450"/>
              </a:lnSpc>
              <a:spcBef>
                <a:spcPts val="1200"/>
              </a:spcBef>
            </a:pP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This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application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can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be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used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in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Laptops</a:t>
            </a:r>
            <a:r>
              <a:rPr dirty="0" sz="1250" spc="-5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25" b="1">
                <a:solidFill>
                  <a:srgbClr val="1A1A1A"/>
                </a:solidFill>
                <a:latin typeface="Lato"/>
                <a:cs typeface="Lato"/>
              </a:rPr>
              <a:t>or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PC’s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b="1">
                <a:solidFill>
                  <a:srgbClr val="1A1A1A"/>
                </a:solidFill>
                <a:latin typeface="Lato"/>
                <a:cs typeface="Lato"/>
              </a:rPr>
              <a:t>by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using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Webcam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for</a:t>
            </a:r>
            <a:r>
              <a:rPr dirty="0" sz="1250" spc="-5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user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authentication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as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an</a:t>
            </a:r>
            <a:r>
              <a:rPr dirty="0" sz="1250" spc="-5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secondary  </a:t>
            </a:r>
            <a:r>
              <a:rPr dirty="0" sz="1250" spc="25" b="1">
                <a:solidFill>
                  <a:srgbClr val="1A1A1A"/>
                </a:solidFill>
                <a:latin typeface="Lato"/>
                <a:cs typeface="Lato"/>
              </a:rPr>
              <a:t>part</a:t>
            </a:r>
            <a:r>
              <a:rPr dirty="0" sz="125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if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user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doesn’t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want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enter</a:t>
            </a:r>
            <a:r>
              <a:rPr dirty="0" sz="125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password.</a:t>
            </a:r>
            <a:endParaRPr sz="12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250" spc="-20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25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v1</a:t>
            </a:r>
            <a:endParaRPr sz="12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250" spc="-35" b="1">
                <a:solidFill>
                  <a:srgbClr val="1A1A1A"/>
                </a:solidFill>
                <a:latin typeface="Lato"/>
                <a:cs typeface="Lato"/>
              </a:rPr>
              <a:t>YoLO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v2 </a:t>
            </a:r>
            <a:r>
              <a:rPr dirty="0" sz="1250" spc="5" b="1">
                <a:solidFill>
                  <a:srgbClr val="1A1A1A"/>
                </a:solidFill>
                <a:latin typeface="Lato"/>
                <a:cs typeface="Lato"/>
              </a:rPr>
              <a:t>vs </a:t>
            </a:r>
            <a:r>
              <a:rPr dirty="0" sz="1250" spc="-35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250" spc="-22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v1</a:t>
            </a:r>
            <a:endParaRPr sz="1250">
              <a:latin typeface="Lato"/>
              <a:cs typeface="Lato"/>
            </a:endParaRPr>
          </a:p>
          <a:p>
            <a:pPr marL="12700" marR="3545204">
              <a:lnSpc>
                <a:spcPct val="176600"/>
              </a:lnSpc>
            </a:pPr>
            <a:r>
              <a:rPr dirty="0" sz="1250" b="1">
                <a:solidFill>
                  <a:srgbClr val="1A1A1A"/>
                </a:solidFill>
                <a:latin typeface="Lato"/>
                <a:cs typeface="Lato"/>
              </a:rPr>
              <a:t>Speed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(45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frames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per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second</a:t>
            </a:r>
            <a:r>
              <a:rPr dirty="0" sz="1250" spc="15" b="1">
                <a:solidFill>
                  <a:srgbClr val="1A1A1A"/>
                </a:solidFill>
                <a:latin typeface="Arimo"/>
                <a:cs typeface="Arimo"/>
              </a:rPr>
              <a:t> 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—</a:t>
            </a:r>
            <a:r>
              <a:rPr dirty="0" sz="1250" spc="15" b="1">
                <a:solidFill>
                  <a:srgbClr val="1A1A1A"/>
                </a:solidFill>
                <a:latin typeface="Arimo"/>
                <a:cs typeface="Arimo"/>
              </a:rPr>
              <a:t> 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better </a:t>
            </a:r>
            <a:r>
              <a:rPr dirty="0" sz="1250" spc="20" b="1">
                <a:solidFill>
                  <a:srgbClr val="1A1A1A"/>
                </a:solidFill>
                <a:latin typeface="Lato"/>
                <a:cs typeface="Lato"/>
              </a:rPr>
              <a:t>than realtime) 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Network</a:t>
            </a:r>
            <a:r>
              <a:rPr dirty="0" sz="125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understands</a:t>
            </a:r>
            <a:r>
              <a:rPr dirty="0" sz="125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generalized</a:t>
            </a:r>
            <a:r>
              <a:rPr dirty="0" sz="125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0" b="1">
                <a:solidFill>
                  <a:srgbClr val="1A1A1A"/>
                </a:solidFill>
                <a:latin typeface="Lato"/>
                <a:cs typeface="Lato"/>
              </a:rPr>
              <a:t>object</a:t>
            </a:r>
            <a:r>
              <a:rPr dirty="0" sz="125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250" spc="15" b="1">
                <a:solidFill>
                  <a:srgbClr val="1A1A1A"/>
                </a:solidFill>
                <a:latin typeface="Lato"/>
                <a:cs typeface="Lato"/>
              </a:rPr>
              <a:t>representation</a:t>
            </a:r>
            <a:endParaRPr sz="1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624" y="1384590"/>
            <a:ext cx="6450965" cy="2221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This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allowed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them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train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network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on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real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world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images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and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predictions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on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artwork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was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still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fairly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accurate).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ct val="185900"/>
              </a:lnSpc>
            </a:pP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faster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version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(with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smaller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architecture)</a:t>
            </a:r>
            <a:r>
              <a:rPr dirty="0" sz="1400" spc="5" b="1">
                <a:solidFill>
                  <a:srgbClr val="1A1A1A"/>
                </a:solidFill>
                <a:latin typeface="Arimo"/>
                <a:cs typeface="Arimo"/>
              </a:rPr>
              <a:t> 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—</a:t>
            </a:r>
            <a:r>
              <a:rPr dirty="0" sz="1400" spc="5" b="1">
                <a:solidFill>
                  <a:srgbClr val="1A1A1A"/>
                </a:solidFill>
                <a:latin typeface="Arimo"/>
                <a:cs typeface="Arimo"/>
              </a:rPr>
              <a:t> 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155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frames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per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sec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but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is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less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accurate. 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In</a:t>
            </a:r>
            <a:r>
              <a:rPr dirty="0" sz="1400" spc="-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40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V3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we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are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trying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improve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accuracy</a:t>
            </a:r>
            <a:endParaRPr sz="1400">
              <a:latin typeface="Lato"/>
              <a:cs typeface="Lato"/>
            </a:endParaRPr>
          </a:p>
          <a:p>
            <a:pPr marL="12700" marR="1717675">
              <a:lnSpc>
                <a:spcPct val="185900"/>
              </a:lnSpc>
            </a:pPr>
            <a:r>
              <a:rPr dirty="0" sz="1400" spc="-25" b="1">
                <a:solidFill>
                  <a:srgbClr val="1A1A1A"/>
                </a:solidFill>
                <a:latin typeface="Lato"/>
                <a:cs typeface="Lato"/>
              </a:rPr>
              <a:t>We</a:t>
            </a:r>
            <a:r>
              <a:rPr dirty="0" sz="1400" spc="-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are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making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smaller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version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20" b="1">
                <a:solidFill>
                  <a:srgbClr val="1A1A1A"/>
                </a:solidFill>
                <a:latin typeface="Lato"/>
                <a:cs typeface="Lato"/>
              </a:rPr>
              <a:t>of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40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V3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with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but</a:t>
            </a:r>
            <a:r>
              <a:rPr dirty="0" sz="1400" spc="-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less  accurate</a:t>
            </a:r>
            <a:r>
              <a:rPr dirty="0" sz="1400" spc="-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Compared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main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version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20" b="1">
                <a:solidFill>
                  <a:srgbClr val="1A1A1A"/>
                </a:solidFill>
                <a:latin typeface="Lato"/>
                <a:cs typeface="Lato"/>
              </a:rPr>
              <a:t>of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40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V3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91897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-85">
                <a:solidFill>
                  <a:srgbClr val="990000"/>
                </a:solidFill>
              </a:rPr>
              <a:t>REFERENCES</a:t>
            </a:r>
            <a:endParaRPr sz="2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201930" marR="885825">
              <a:lnSpc>
                <a:spcPts val="1390"/>
              </a:lnSpc>
              <a:spcBef>
                <a:spcPts val="210"/>
              </a:spcBef>
              <a:buAutoNum type="arabicPeriod"/>
              <a:tabLst>
                <a:tab pos="357505" algn="l"/>
              </a:tabLst>
            </a:pPr>
            <a:r>
              <a:rPr dirty="0" spc="10"/>
              <a:t>Wechsler</a:t>
            </a:r>
            <a:r>
              <a:rPr dirty="0" spc="-55"/>
              <a:t> </a:t>
            </a:r>
            <a:r>
              <a:rPr dirty="0" spc="-5"/>
              <a:t>H,</a:t>
            </a:r>
            <a:r>
              <a:rPr dirty="0" spc="-55"/>
              <a:t> </a:t>
            </a:r>
            <a:r>
              <a:rPr dirty="0" spc="20"/>
              <a:t>Phillips</a:t>
            </a:r>
            <a:r>
              <a:rPr dirty="0" spc="-55"/>
              <a:t> </a:t>
            </a:r>
            <a:r>
              <a:rPr dirty="0" spc="-45"/>
              <a:t>JP,</a:t>
            </a:r>
            <a:r>
              <a:rPr dirty="0" spc="-55"/>
              <a:t> </a:t>
            </a:r>
            <a:r>
              <a:rPr dirty="0" spc="10"/>
              <a:t>Bruce</a:t>
            </a:r>
            <a:r>
              <a:rPr dirty="0" spc="-55"/>
              <a:t> </a:t>
            </a:r>
            <a:r>
              <a:rPr dirty="0" spc="-50"/>
              <a:t>V,</a:t>
            </a:r>
            <a:r>
              <a:rPr dirty="0" spc="-55"/>
              <a:t> </a:t>
            </a:r>
            <a:r>
              <a:rPr dirty="0" spc="10"/>
              <a:t>Soulie</a:t>
            </a:r>
            <a:r>
              <a:rPr dirty="0" spc="-55"/>
              <a:t> </a:t>
            </a:r>
            <a:r>
              <a:rPr dirty="0" spc="-40"/>
              <a:t>FF,</a:t>
            </a:r>
            <a:r>
              <a:rPr dirty="0" spc="-50"/>
              <a:t> </a:t>
            </a:r>
            <a:r>
              <a:rPr dirty="0" spc="10"/>
              <a:t>Huang</a:t>
            </a:r>
            <a:r>
              <a:rPr dirty="0" spc="-55"/>
              <a:t> </a:t>
            </a:r>
            <a:r>
              <a:rPr dirty="0"/>
              <a:t>TS</a:t>
            </a:r>
            <a:r>
              <a:rPr dirty="0" spc="-55"/>
              <a:t> </a:t>
            </a:r>
            <a:r>
              <a:rPr dirty="0" spc="10"/>
              <a:t>(eds)</a:t>
            </a:r>
            <a:r>
              <a:rPr dirty="0" spc="-55"/>
              <a:t> </a:t>
            </a:r>
            <a:r>
              <a:rPr dirty="0" spc="20"/>
              <a:t>(1998)</a:t>
            </a:r>
            <a:r>
              <a:rPr dirty="0" spc="-55"/>
              <a:t> </a:t>
            </a:r>
            <a:r>
              <a:rPr dirty="0" spc="10"/>
              <a:t>Face</a:t>
            </a:r>
            <a:r>
              <a:rPr dirty="0" spc="-55"/>
              <a:t> </a:t>
            </a:r>
            <a:r>
              <a:rPr dirty="0" spc="10"/>
              <a:t>recognition:</a:t>
            </a:r>
            <a:r>
              <a:rPr dirty="0" spc="-55"/>
              <a:t> </a:t>
            </a:r>
            <a:r>
              <a:rPr dirty="0" spc="15"/>
              <a:t>from</a:t>
            </a:r>
            <a:r>
              <a:rPr dirty="0" spc="-50"/>
              <a:t> </a:t>
            </a:r>
            <a:r>
              <a:rPr dirty="0" spc="20"/>
              <a:t>theory</a:t>
            </a:r>
            <a:r>
              <a:rPr dirty="0" spc="-55"/>
              <a:t> </a:t>
            </a:r>
            <a:r>
              <a:rPr dirty="0" spc="15"/>
              <a:t>to  </a:t>
            </a:r>
            <a:r>
              <a:rPr dirty="0" spc="5"/>
              <a:t>applications[M]. </a:t>
            </a:r>
            <a:r>
              <a:rPr dirty="0"/>
              <a:t>Springer, </a:t>
            </a:r>
            <a:r>
              <a:rPr dirty="0" spc="5"/>
              <a:t>New</a:t>
            </a:r>
            <a:r>
              <a:rPr dirty="0" spc="-185"/>
              <a:t> </a:t>
            </a:r>
            <a:r>
              <a:rPr dirty="0" spc="-5"/>
              <a:t>York</a:t>
            </a:r>
          </a:p>
          <a:p>
            <a:pPr marL="201930" marR="52705">
              <a:lnSpc>
                <a:spcPts val="1390"/>
              </a:lnSpc>
              <a:spcBef>
                <a:spcPts val="1205"/>
              </a:spcBef>
              <a:buAutoNum type="arabicPeriod"/>
              <a:tabLst>
                <a:tab pos="357505" algn="l"/>
              </a:tabLst>
            </a:pPr>
            <a:r>
              <a:rPr dirty="0" spc="10"/>
              <a:t>Buenaposada</a:t>
            </a:r>
            <a:r>
              <a:rPr dirty="0" spc="-50"/>
              <a:t> </a:t>
            </a:r>
            <a:r>
              <a:rPr dirty="0" spc="5"/>
              <a:t>JM,</a:t>
            </a:r>
            <a:r>
              <a:rPr dirty="0" spc="-50"/>
              <a:t> </a:t>
            </a:r>
            <a:r>
              <a:rPr dirty="0" spc="10"/>
              <a:t>Muñoz</a:t>
            </a:r>
            <a:r>
              <a:rPr dirty="0" spc="-45"/>
              <a:t> </a:t>
            </a:r>
            <a:r>
              <a:rPr dirty="0" spc="-5"/>
              <a:t>E,</a:t>
            </a:r>
            <a:r>
              <a:rPr dirty="0" spc="-50"/>
              <a:t> </a:t>
            </a:r>
            <a:r>
              <a:rPr dirty="0" spc="15"/>
              <a:t>Baumela</a:t>
            </a:r>
            <a:r>
              <a:rPr dirty="0" spc="-45"/>
              <a:t> </a:t>
            </a:r>
            <a:r>
              <a:rPr dirty="0" spc="5"/>
              <a:t>L</a:t>
            </a:r>
            <a:r>
              <a:rPr dirty="0" spc="-50"/>
              <a:t> </a:t>
            </a:r>
            <a:r>
              <a:rPr dirty="0" spc="20"/>
              <a:t>(2008)</a:t>
            </a:r>
            <a:r>
              <a:rPr dirty="0" spc="-45"/>
              <a:t> </a:t>
            </a:r>
            <a:r>
              <a:rPr dirty="0" spc="10"/>
              <a:t>Recognising</a:t>
            </a:r>
            <a:r>
              <a:rPr dirty="0" spc="-50"/>
              <a:t> </a:t>
            </a:r>
            <a:r>
              <a:rPr dirty="0" spc="15"/>
              <a:t>facial</a:t>
            </a:r>
            <a:r>
              <a:rPr dirty="0" spc="-50"/>
              <a:t> </a:t>
            </a:r>
            <a:r>
              <a:rPr dirty="0" spc="10"/>
              <a:t>expressions</a:t>
            </a:r>
            <a:r>
              <a:rPr dirty="0" spc="-45"/>
              <a:t> </a:t>
            </a:r>
            <a:r>
              <a:rPr dirty="0" spc="20"/>
              <a:t>in</a:t>
            </a:r>
            <a:r>
              <a:rPr dirty="0" spc="-50"/>
              <a:t> </a:t>
            </a:r>
            <a:r>
              <a:rPr dirty="0" spc="10"/>
              <a:t>video</a:t>
            </a:r>
            <a:r>
              <a:rPr dirty="0" spc="-45"/>
              <a:t> </a:t>
            </a:r>
            <a:r>
              <a:rPr dirty="0" spc="5"/>
              <a:t>sequences.</a:t>
            </a:r>
            <a:r>
              <a:rPr dirty="0" spc="-50"/>
              <a:t> </a:t>
            </a:r>
            <a:r>
              <a:rPr dirty="0" spc="15"/>
              <a:t>Pattern</a:t>
            </a:r>
            <a:r>
              <a:rPr dirty="0" spc="-45"/>
              <a:t> </a:t>
            </a:r>
            <a:r>
              <a:rPr dirty="0" spc="25"/>
              <a:t>Anal  </a:t>
            </a:r>
            <a:r>
              <a:rPr dirty="0" spc="20"/>
              <a:t>Appl</a:t>
            </a:r>
            <a:r>
              <a:rPr dirty="0" spc="-65"/>
              <a:t> </a:t>
            </a:r>
            <a:r>
              <a:rPr dirty="0" spc="15"/>
              <a:t>11(1):101–116</a:t>
            </a:r>
          </a:p>
          <a:p>
            <a:pPr marL="201930" marR="714375">
              <a:lnSpc>
                <a:spcPts val="1390"/>
              </a:lnSpc>
              <a:spcBef>
                <a:spcPts val="1210"/>
              </a:spcBef>
              <a:buAutoNum type="arabicPeriod"/>
              <a:tabLst>
                <a:tab pos="357505" algn="l"/>
              </a:tabLst>
            </a:pPr>
            <a:r>
              <a:rPr dirty="0" spc="5"/>
              <a:t>Nguyen</a:t>
            </a:r>
            <a:r>
              <a:rPr dirty="0" spc="-60"/>
              <a:t> </a:t>
            </a:r>
            <a:r>
              <a:rPr dirty="0" spc="-20"/>
              <a:t>D,</a:t>
            </a:r>
            <a:r>
              <a:rPr dirty="0" spc="-55"/>
              <a:t> </a:t>
            </a:r>
            <a:r>
              <a:rPr dirty="0" spc="20"/>
              <a:t>Halupka</a:t>
            </a:r>
            <a:r>
              <a:rPr dirty="0" spc="-60"/>
              <a:t> </a:t>
            </a:r>
            <a:r>
              <a:rPr dirty="0" spc="-20"/>
              <a:t>D,</a:t>
            </a:r>
            <a:r>
              <a:rPr dirty="0" spc="-55"/>
              <a:t> </a:t>
            </a:r>
            <a:r>
              <a:rPr dirty="0" spc="25"/>
              <a:t>Aarabi</a:t>
            </a:r>
            <a:r>
              <a:rPr dirty="0" spc="-55"/>
              <a:t> </a:t>
            </a:r>
            <a:r>
              <a:rPr dirty="0" spc="20"/>
              <a:t>P</a:t>
            </a:r>
            <a:r>
              <a:rPr dirty="0" spc="-60"/>
              <a:t> </a:t>
            </a:r>
            <a:r>
              <a:rPr dirty="0" spc="15"/>
              <a:t>et</a:t>
            </a:r>
            <a:r>
              <a:rPr dirty="0" spc="-55"/>
              <a:t> </a:t>
            </a:r>
            <a:r>
              <a:rPr dirty="0" spc="25"/>
              <a:t>al</a:t>
            </a:r>
            <a:r>
              <a:rPr dirty="0" spc="-60"/>
              <a:t> </a:t>
            </a:r>
            <a:r>
              <a:rPr dirty="0" spc="20"/>
              <a:t>(2006)</a:t>
            </a:r>
            <a:r>
              <a:rPr dirty="0" spc="-55"/>
              <a:t> </a:t>
            </a:r>
            <a:r>
              <a:rPr dirty="0" spc="20"/>
              <a:t>Real-time</a:t>
            </a:r>
            <a:r>
              <a:rPr dirty="0" spc="-55"/>
              <a:t> </a:t>
            </a:r>
            <a:r>
              <a:rPr dirty="0" spc="5"/>
              <a:t>face</a:t>
            </a:r>
            <a:r>
              <a:rPr dirty="0" spc="-60"/>
              <a:t> </a:t>
            </a:r>
            <a:r>
              <a:rPr dirty="0" spc="15"/>
              <a:t>detection</a:t>
            </a:r>
            <a:r>
              <a:rPr dirty="0" spc="-55"/>
              <a:t> </a:t>
            </a:r>
            <a:r>
              <a:rPr dirty="0" spc="15"/>
              <a:t>and</a:t>
            </a:r>
            <a:r>
              <a:rPr dirty="0" spc="-60"/>
              <a:t> </a:t>
            </a:r>
            <a:r>
              <a:rPr dirty="0" spc="20"/>
              <a:t>lip</a:t>
            </a:r>
            <a:r>
              <a:rPr dirty="0" spc="-55"/>
              <a:t> </a:t>
            </a:r>
            <a:r>
              <a:rPr dirty="0" spc="15"/>
              <a:t>feature</a:t>
            </a:r>
            <a:r>
              <a:rPr dirty="0" spc="-55"/>
              <a:t> </a:t>
            </a:r>
            <a:r>
              <a:rPr dirty="0" spc="15"/>
              <a:t>extraction</a:t>
            </a:r>
            <a:r>
              <a:rPr dirty="0" spc="-60"/>
              <a:t> </a:t>
            </a:r>
            <a:r>
              <a:rPr dirty="0" spc="5"/>
              <a:t>using  </a:t>
            </a:r>
            <a:r>
              <a:rPr dirty="0" spc="15"/>
              <a:t>ﬁeld-programmable</a:t>
            </a:r>
            <a:r>
              <a:rPr dirty="0" spc="-60"/>
              <a:t> </a:t>
            </a:r>
            <a:r>
              <a:rPr dirty="0" spc="10"/>
              <a:t>gate</a:t>
            </a:r>
            <a:r>
              <a:rPr dirty="0" spc="-60"/>
              <a:t> </a:t>
            </a:r>
            <a:r>
              <a:rPr dirty="0" spc="15"/>
              <a:t>arrays.</a:t>
            </a:r>
            <a:r>
              <a:rPr dirty="0" spc="-60"/>
              <a:t> </a:t>
            </a:r>
            <a:r>
              <a:rPr dirty="0" spc="5"/>
              <a:t>Syst</a:t>
            </a:r>
            <a:r>
              <a:rPr dirty="0" spc="-60"/>
              <a:t> </a:t>
            </a:r>
            <a:r>
              <a:rPr dirty="0" spc="15"/>
              <a:t>Man</a:t>
            </a:r>
            <a:r>
              <a:rPr dirty="0" spc="-60"/>
              <a:t> </a:t>
            </a:r>
            <a:r>
              <a:rPr dirty="0" spc="15"/>
              <a:t>Cybern</a:t>
            </a:r>
            <a:r>
              <a:rPr dirty="0" spc="-60"/>
              <a:t> </a:t>
            </a:r>
            <a:r>
              <a:rPr dirty="0" spc="20"/>
              <a:t>Part</a:t>
            </a:r>
            <a:r>
              <a:rPr dirty="0" spc="-60"/>
              <a:t> </a:t>
            </a:r>
            <a:r>
              <a:rPr dirty="0" spc="5"/>
              <a:t>B</a:t>
            </a:r>
            <a:r>
              <a:rPr dirty="0" spc="-60"/>
              <a:t> </a:t>
            </a:r>
            <a:r>
              <a:rPr dirty="0" spc="15"/>
              <a:t>36(4):902–912</a:t>
            </a:r>
          </a:p>
          <a:p>
            <a:pPr marL="201930" marR="229235">
              <a:lnSpc>
                <a:spcPts val="1390"/>
              </a:lnSpc>
              <a:spcBef>
                <a:spcPts val="1205"/>
              </a:spcBef>
              <a:buAutoNum type="arabicPeriod"/>
              <a:tabLst>
                <a:tab pos="357505" algn="l"/>
              </a:tabLst>
            </a:pPr>
            <a:r>
              <a:rPr dirty="0" spc="25"/>
              <a:t>Kim </a:t>
            </a:r>
            <a:r>
              <a:rPr dirty="0" spc="10"/>
              <a:t>TK, </a:t>
            </a:r>
            <a:r>
              <a:rPr dirty="0"/>
              <a:t>Lee </a:t>
            </a:r>
            <a:r>
              <a:rPr dirty="0" spc="-20"/>
              <a:t>SU, </a:t>
            </a:r>
            <a:r>
              <a:rPr dirty="0"/>
              <a:t>Lee JH, </a:t>
            </a:r>
            <a:r>
              <a:rPr dirty="0" spc="15"/>
              <a:t>et </a:t>
            </a:r>
            <a:r>
              <a:rPr dirty="0" spc="10"/>
              <a:t>al. </a:t>
            </a:r>
            <a:r>
              <a:rPr dirty="0" spc="20"/>
              <a:t>(2002) </a:t>
            </a:r>
            <a:r>
              <a:rPr dirty="0" spc="15"/>
              <a:t>Integrated approach </a:t>
            </a:r>
            <a:r>
              <a:rPr dirty="0" spc="-5"/>
              <a:t>of </a:t>
            </a:r>
            <a:r>
              <a:rPr dirty="0" spc="20"/>
              <a:t>multiple </a:t>
            </a:r>
            <a:r>
              <a:rPr dirty="0" spc="5"/>
              <a:t>face </a:t>
            </a:r>
            <a:r>
              <a:rPr dirty="0" spc="15"/>
              <a:t>detection for </a:t>
            </a:r>
            <a:r>
              <a:rPr dirty="0" spc="10"/>
              <a:t>video  </a:t>
            </a:r>
            <a:r>
              <a:rPr dirty="0" spc="-5"/>
              <a:t>surveillance[C]//pattern</a:t>
            </a:r>
            <a:r>
              <a:rPr dirty="0" spc="-50"/>
              <a:t> </a:t>
            </a:r>
            <a:r>
              <a:rPr dirty="0" spc="10"/>
              <a:t>recognition,</a:t>
            </a:r>
            <a:r>
              <a:rPr dirty="0" spc="-50"/>
              <a:t> </a:t>
            </a:r>
            <a:r>
              <a:rPr dirty="0" spc="5"/>
              <a:t>2002.</a:t>
            </a:r>
            <a:r>
              <a:rPr dirty="0" spc="-45"/>
              <a:t> </a:t>
            </a:r>
            <a:r>
              <a:rPr dirty="0" spc="15"/>
              <a:t>Proceedings</a:t>
            </a:r>
            <a:r>
              <a:rPr dirty="0" spc="-50"/>
              <a:t> </a:t>
            </a:r>
            <a:r>
              <a:rPr dirty="0" spc="-5"/>
              <a:t>of</a:t>
            </a:r>
            <a:r>
              <a:rPr dirty="0" spc="-45"/>
              <a:t> </a:t>
            </a:r>
            <a:r>
              <a:rPr dirty="0" spc="15"/>
              <a:t>16th</a:t>
            </a:r>
            <a:r>
              <a:rPr dirty="0" spc="-50"/>
              <a:t> </a:t>
            </a:r>
            <a:r>
              <a:rPr dirty="0" spc="25"/>
              <a:t>international</a:t>
            </a:r>
            <a:r>
              <a:rPr dirty="0" spc="-45"/>
              <a:t> </a:t>
            </a:r>
            <a:r>
              <a:rPr dirty="0" spc="10"/>
              <a:t>conference</a:t>
            </a:r>
            <a:r>
              <a:rPr dirty="0" spc="-50"/>
              <a:t> </a:t>
            </a:r>
            <a:r>
              <a:rPr dirty="0" spc="5"/>
              <a:t>on</a:t>
            </a:r>
            <a:r>
              <a:rPr dirty="0" spc="-45"/>
              <a:t> </a:t>
            </a:r>
            <a:r>
              <a:rPr dirty="0" spc="10"/>
              <a:t>IEEE,</a:t>
            </a:r>
            <a:r>
              <a:rPr dirty="0" spc="-50"/>
              <a:t> </a:t>
            </a:r>
            <a:r>
              <a:rPr dirty="0" spc="10"/>
              <a:t>2:394–397</a:t>
            </a:r>
          </a:p>
          <a:p>
            <a:pPr marL="356870" indent="-15557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357505" algn="l"/>
              </a:tabLst>
            </a:pPr>
            <a:r>
              <a:rPr dirty="0" spc="15"/>
              <a:t>Hjelmås</a:t>
            </a:r>
            <a:r>
              <a:rPr dirty="0" spc="-60"/>
              <a:t> </a:t>
            </a:r>
            <a:r>
              <a:rPr dirty="0" spc="-5"/>
              <a:t>E,</a:t>
            </a:r>
            <a:r>
              <a:rPr dirty="0" spc="-60"/>
              <a:t> </a:t>
            </a:r>
            <a:r>
              <a:rPr dirty="0" spc="-5"/>
              <a:t>Low</a:t>
            </a:r>
            <a:r>
              <a:rPr dirty="0" spc="-60"/>
              <a:t> </a:t>
            </a:r>
            <a:r>
              <a:rPr dirty="0" spc="15"/>
              <a:t>BK</a:t>
            </a:r>
            <a:r>
              <a:rPr dirty="0" spc="-55"/>
              <a:t> </a:t>
            </a:r>
            <a:r>
              <a:rPr dirty="0" spc="20"/>
              <a:t>(2001)</a:t>
            </a:r>
            <a:r>
              <a:rPr dirty="0" spc="-60"/>
              <a:t> </a:t>
            </a:r>
            <a:r>
              <a:rPr dirty="0" spc="10"/>
              <a:t>Face</a:t>
            </a:r>
            <a:r>
              <a:rPr dirty="0" spc="-60"/>
              <a:t> </a:t>
            </a:r>
            <a:r>
              <a:rPr dirty="0" spc="15"/>
              <a:t>detection:</a:t>
            </a:r>
            <a:r>
              <a:rPr dirty="0" spc="-55"/>
              <a:t> </a:t>
            </a:r>
            <a:r>
              <a:rPr dirty="0" spc="30"/>
              <a:t>a</a:t>
            </a:r>
            <a:r>
              <a:rPr dirty="0" spc="-60"/>
              <a:t> </a:t>
            </a:r>
            <a:r>
              <a:rPr dirty="0" spc="-5"/>
              <a:t>survey.</a:t>
            </a:r>
            <a:r>
              <a:rPr dirty="0" spc="-60"/>
              <a:t> </a:t>
            </a:r>
            <a:r>
              <a:rPr dirty="0" spc="10"/>
              <a:t>Comput</a:t>
            </a:r>
            <a:r>
              <a:rPr dirty="0" spc="-60"/>
              <a:t> </a:t>
            </a:r>
            <a:r>
              <a:rPr dirty="0" spc="20"/>
              <a:t>Vis</a:t>
            </a:r>
            <a:r>
              <a:rPr dirty="0" spc="-55"/>
              <a:t> </a:t>
            </a:r>
            <a:r>
              <a:rPr dirty="0" spc="15"/>
              <a:t>Image</a:t>
            </a:r>
            <a:r>
              <a:rPr dirty="0" spc="-60"/>
              <a:t> </a:t>
            </a:r>
            <a:r>
              <a:rPr dirty="0" spc="15"/>
              <a:t>Underst</a:t>
            </a:r>
            <a:r>
              <a:rPr dirty="0" spc="-60"/>
              <a:t> </a:t>
            </a:r>
            <a:r>
              <a:rPr dirty="0" spc="15"/>
              <a:t>83(3):236–274</a:t>
            </a:r>
          </a:p>
          <a:p>
            <a:pPr marL="356870" indent="-15557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57505" algn="l"/>
              </a:tabLst>
            </a:pPr>
            <a:r>
              <a:rPr dirty="0" spc="-10"/>
              <a:t>Yang</a:t>
            </a:r>
            <a:r>
              <a:rPr dirty="0" spc="-55"/>
              <a:t> </a:t>
            </a:r>
            <a:r>
              <a:rPr dirty="0" spc="-5"/>
              <a:t>MH,</a:t>
            </a:r>
            <a:r>
              <a:rPr dirty="0" spc="-50"/>
              <a:t> </a:t>
            </a:r>
            <a:r>
              <a:rPr dirty="0" spc="20"/>
              <a:t>Kriegman</a:t>
            </a:r>
            <a:r>
              <a:rPr dirty="0" spc="-55"/>
              <a:t> </a:t>
            </a:r>
            <a:r>
              <a:rPr dirty="0" spc="-20"/>
              <a:t>D,</a:t>
            </a:r>
            <a:r>
              <a:rPr dirty="0" spc="-50"/>
              <a:t> </a:t>
            </a:r>
            <a:r>
              <a:rPr dirty="0" spc="25"/>
              <a:t>Ahuja</a:t>
            </a:r>
            <a:r>
              <a:rPr dirty="0" spc="-55"/>
              <a:t> </a:t>
            </a:r>
            <a:r>
              <a:rPr dirty="0" spc="-5"/>
              <a:t>N</a:t>
            </a:r>
            <a:r>
              <a:rPr dirty="0" spc="-50"/>
              <a:t> </a:t>
            </a:r>
            <a:r>
              <a:rPr dirty="0" spc="20"/>
              <a:t>(2002)</a:t>
            </a:r>
            <a:r>
              <a:rPr dirty="0" spc="-55"/>
              <a:t> </a:t>
            </a:r>
            <a:r>
              <a:rPr dirty="0" spc="5"/>
              <a:t>Detecting</a:t>
            </a:r>
            <a:r>
              <a:rPr dirty="0" spc="-50"/>
              <a:t> </a:t>
            </a:r>
            <a:r>
              <a:rPr dirty="0" spc="5"/>
              <a:t>faces</a:t>
            </a:r>
            <a:r>
              <a:rPr dirty="0" spc="-55"/>
              <a:t> </a:t>
            </a:r>
            <a:r>
              <a:rPr dirty="0" spc="20"/>
              <a:t>in</a:t>
            </a:r>
            <a:r>
              <a:rPr dirty="0" spc="-50"/>
              <a:t> </a:t>
            </a:r>
            <a:r>
              <a:rPr dirty="0" spc="15"/>
              <a:t>images:</a:t>
            </a:r>
            <a:r>
              <a:rPr dirty="0" spc="-55"/>
              <a:t> </a:t>
            </a:r>
            <a:r>
              <a:rPr dirty="0" spc="30"/>
              <a:t>a</a:t>
            </a:r>
            <a:r>
              <a:rPr dirty="0" spc="-50"/>
              <a:t> </a:t>
            </a:r>
            <a:r>
              <a:rPr dirty="0" spc="-5"/>
              <a:t>survey.</a:t>
            </a:r>
            <a:r>
              <a:rPr dirty="0" spc="-55"/>
              <a:t> </a:t>
            </a:r>
            <a:r>
              <a:rPr dirty="0" spc="15"/>
              <a:t>Pattern</a:t>
            </a:r>
            <a:r>
              <a:rPr dirty="0" spc="-50"/>
              <a:t> </a:t>
            </a:r>
            <a:r>
              <a:rPr dirty="0" spc="25"/>
              <a:t>Anal</a:t>
            </a:r>
            <a:r>
              <a:rPr dirty="0" spc="-55"/>
              <a:t> </a:t>
            </a:r>
            <a:r>
              <a:rPr dirty="0" spc="10"/>
              <a:t>Mach</a:t>
            </a:r>
            <a:r>
              <a:rPr dirty="0" spc="-50"/>
              <a:t> </a:t>
            </a:r>
            <a:r>
              <a:rPr dirty="0" spc="25"/>
              <a:t>Intell</a:t>
            </a:r>
            <a:r>
              <a:rPr dirty="0" spc="-55"/>
              <a:t> </a:t>
            </a:r>
            <a:r>
              <a:rPr dirty="0" spc="10"/>
              <a:t>IEEE</a:t>
            </a:r>
            <a:r>
              <a:rPr dirty="0" spc="-50"/>
              <a:t> </a:t>
            </a:r>
            <a:r>
              <a:rPr dirty="0" spc="-5"/>
              <a:t>Trans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1699260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-90">
                <a:solidFill>
                  <a:srgbClr val="A51C00"/>
                </a:solidFill>
              </a:rPr>
              <a:t>OBJ</a:t>
            </a:r>
            <a:r>
              <a:rPr dirty="0" sz="2300" spc="-120">
                <a:solidFill>
                  <a:srgbClr val="A51C00"/>
                </a:solidFill>
              </a:rPr>
              <a:t>E</a:t>
            </a:r>
            <a:r>
              <a:rPr dirty="0" sz="2300" spc="-45">
                <a:solidFill>
                  <a:srgbClr val="A51C00"/>
                </a:solidFill>
              </a:rPr>
              <a:t>CTIVE: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2109989"/>
            <a:ext cx="7498715" cy="201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9390">
              <a:lnSpc>
                <a:spcPct val="114999"/>
              </a:lnSpc>
              <a:spcBef>
                <a:spcPts val="100"/>
              </a:spcBef>
            </a:pP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detection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is </a:t>
            </a:r>
            <a:r>
              <a:rPr dirty="0" sz="1500" spc="20" b="1">
                <a:solidFill>
                  <a:srgbClr val="595959"/>
                </a:solidFill>
                <a:latin typeface="Lato"/>
                <a:cs typeface="Lato"/>
              </a:rPr>
              <a:t>a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computer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technology being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used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 </a:t>
            </a:r>
            <a:r>
              <a:rPr dirty="0" sz="1500" spc="20" b="1">
                <a:solidFill>
                  <a:srgbClr val="595959"/>
                </a:solidFill>
                <a:latin typeface="Lato"/>
                <a:cs typeface="Lato"/>
              </a:rPr>
              <a:t>a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variety </a:t>
            </a:r>
            <a:r>
              <a:rPr dirty="0" sz="1500" spc="-15" b="1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applications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that 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identiﬁes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human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faces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digital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images.</a:t>
            </a:r>
            <a:r>
              <a:rPr dirty="0" sz="1500" spc="-6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detection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also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refers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dirty="0" sz="1500" spc="-6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psychological 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process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10" b="1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humans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locate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attend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faces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20" b="1">
                <a:solidFill>
                  <a:srgbClr val="595959"/>
                </a:solidFill>
                <a:latin typeface="Lato"/>
                <a:cs typeface="Lato"/>
              </a:rPr>
              <a:t>a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visual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scene.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primary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aim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15" b="1">
                <a:solidFill>
                  <a:srgbClr val="595959"/>
                </a:solidFill>
                <a:latin typeface="Lato"/>
                <a:cs typeface="Lato"/>
              </a:rPr>
              <a:t>of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detection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algorithms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to</a:t>
            </a:r>
            <a:r>
              <a:rPr dirty="0" sz="1500" spc="-6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determine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whether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there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any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 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an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image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or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not. </a:t>
            </a:r>
            <a:r>
              <a:rPr dirty="0" sz="1500" spc="-20" b="1">
                <a:solidFill>
                  <a:srgbClr val="595959"/>
                </a:solidFill>
                <a:latin typeface="Lato"/>
                <a:cs typeface="Lato"/>
              </a:rPr>
              <a:t>... </a:t>
            </a:r>
            <a:r>
              <a:rPr dirty="0" sz="1500" spc="20" b="1">
                <a:solidFill>
                  <a:srgbClr val="595959"/>
                </a:solidFill>
                <a:latin typeface="Lato"/>
                <a:cs typeface="Lato"/>
              </a:rPr>
              <a:t>It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is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widely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used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cameras to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identify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appearances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the 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frame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Ex-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Mobile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cameras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10" b="1">
                <a:solidFill>
                  <a:srgbClr val="595959"/>
                </a:solidFill>
                <a:latin typeface="Lato"/>
                <a:cs typeface="Lato"/>
              </a:rPr>
              <a:t>DSLR's.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Facebook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is</a:t>
            </a:r>
            <a:r>
              <a:rPr dirty="0" sz="1500" spc="-6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also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using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detection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algorithm</a:t>
            </a:r>
            <a:r>
              <a:rPr dirty="0" sz="1500" spc="-7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to  detect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595959"/>
                </a:solidFill>
                <a:latin typeface="Lato"/>
                <a:cs typeface="Lato"/>
              </a:rPr>
              <a:t>faces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595959"/>
                </a:solidFill>
                <a:latin typeface="Lato"/>
                <a:cs typeface="Lato"/>
              </a:rPr>
              <a:t>in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images</a:t>
            </a:r>
            <a:r>
              <a:rPr dirty="0" sz="1500" spc="-75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recognise</a:t>
            </a:r>
            <a:r>
              <a:rPr dirty="0" sz="1500" spc="-80" b="1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595959"/>
                </a:solidFill>
                <a:latin typeface="Lato"/>
                <a:cs typeface="Lato"/>
              </a:rPr>
              <a:t>them.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348" y="1374684"/>
            <a:ext cx="8224520" cy="30505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20955">
              <a:lnSpc>
                <a:spcPts val="1730"/>
              </a:lnSpc>
              <a:spcBef>
                <a:spcPts val="235"/>
              </a:spcBef>
            </a:pP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Human detection is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an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essential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task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in </a:t>
            </a:r>
            <a:r>
              <a:rPr dirty="0" sz="1500" b="1">
                <a:solidFill>
                  <a:srgbClr val="1A1A1A"/>
                </a:solidFill>
                <a:latin typeface="Lato"/>
                <a:cs typeface="Lato"/>
              </a:rPr>
              <a:t>so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many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applications,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especially surveillance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systems. 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Recently,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ConvNets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(ConvolutionalNeural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Networks)-based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-25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model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is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3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successful</a:t>
            </a:r>
            <a:r>
              <a:rPr dirty="0" sz="1500" spc="-4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method  applied for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object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(including human)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detection. </a:t>
            </a:r>
            <a:r>
              <a:rPr dirty="0" sz="1500" spc="30" b="1">
                <a:solidFill>
                  <a:srgbClr val="1A1A1A"/>
                </a:solidFill>
                <a:latin typeface="Lato"/>
                <a:cs typeface="Lato"/>
              </a:rPr>
              <a:t>It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is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one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of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the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fastest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way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to detect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directly 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objects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from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input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image.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-10" b="1">
                <a:solidFill>
                  <a:srgbClr val="1A1A1A"/>
                </a:solidFill>
                <a:latin typeface="Lato"/>
                <a:cs typeface="Lato"/>
              </a:rPr>
              <a:t>However,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compared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Convets-based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state-of-the-art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object 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detection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methods,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-25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model-based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object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detection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method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achieved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less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1A1A1A"/>
                </a:solidFill>
                <a:latin typeface="Lato"/>
                <a:cs typeface="Lato"/>
              </a:rPr>
              <a:t>accuracy.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In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this 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paper,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we propose </a:t>
            </a:r>
            <a:r>
              <a:rPr dirty="0" sz="1500" spc="30" b="1">
                <a:solidFill>
                  <a:srgbClr val="1A1A1A"/>
                </a:solidFill>
                <a:latin typeface="Lato"/>
                <a:cs typeface="Lato"/>
              </a:rPr>
              <a:t>a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new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real-time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human detection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under </a:t>
            </a:r>
            <a:r>
              <a:rPr dirty="0" sz="1500" b="1">
                <a:solidFill>
                  <a:srgbClr val="1A1A1A"/>
                </a:solidFill>
                <a:latin typeface="Lato"/>
                <a:cs typeface="Lato"/>
              </a:rPr>
              <a:t>ﬁsheye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cameras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for surveillance 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purpose</a:t>
            </a:r>
            <a:r>
              <a:rPr dirty="0" sz="1500" spc="-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based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on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-25" b="1">
                <a:solidFill>
                  <a:srgbClr val="1A1A1A"/>
                </a:solidFill>
                <a:latin typeface="Lato"/>
                <a:cs typeface="Lato"/>
              </a:rPr>
              <a:t>YOLO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model.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ts val="1730"/>
              </a:lnSpc>
              <a:spcBef>
                <a:spcPts val="1220"/>
              </a:spcBef>
            </a:pPr>
            <a:r>
              <a:rPr dirty="0" sz="1500" spc="-10" b="1">
                <a:solidFill>
                  <a:srgbClr val="1A1A1A"/>
                </a:solidFill>
                <a:latin typeface="Lato"/>
                <a:cs typeface="Lato"/>
              </a:rPr>
              <a:t>However,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we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improve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the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preciseness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1A1A1A"/>
                </a:solidFill>
                <a:latin typeface="Lato"/>
                <a:cs typeface="Lato"/>
              </a:rPr>
              <a:t>by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using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2-D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input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channels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consisting</a:t>
            </a:r>
            <a:r>
              <a:rPr dirty="0" sz="15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of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grey-level</a:t>
            </a:r>
            <a:r>
              <a:rPr dirty="0" sz="1500" spc="-3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image 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channel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and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foreground-background context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information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extracted </a:t>
            </a:r>
            <a:r>
              <a:rPr dirty="0" sz="1500" b="1">
                <a:solidFill>
                  <a:srgbClr val="1A1A1A"/>
                </a:solidFill>
                <a:latin typeface="Lato"/>
                <a:cs typeface="Lato"/>
              </a:rPr>
              <a:t>by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AGMM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(Adaptive 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Gaussian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Mixture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Model)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instead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of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original </a:t>
            </a:r>
            <a:r>
              <a:rPr dirty="0" sz="1500" spc="-5" b="1">
                <a:solidFill>
                  <a:srgbClr val="1A1A1A"/>
                </a:solidFill>
                <a:latin typeface="Lato"/>
                <a:cs typeface="Lato"/>
              </a:rPr>
              <a:t>3-D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color input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channels for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ConvNets-based  </a:t>
            </a:r>
            <a:r>
              <a:rPr dirty="0" sz="1500" spc="-25" b="1">
                <a:solidFill>
                  <a:srgbClr val="1A1A1A"/>
                </a:solidFill>
                <a:latin typeface="Lato"/>
                <a:cs typeface="Lato"/>
              </a:rPr>
              <a:t>YOLO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model. </a:t>
            </a:r>
            <a:r>
              <a:rPr dirty="0" sz="1500" spc="30" b="1">
                <a:solidFill>
                  <a:srgbClr val="1A1A1A"/>
                </a:solidFill>
                <a:latin typeface="Lato"/>
                <a:cs typeface="Lato"/>
              </a:rPr>
              <a:t>It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is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shown </a:t>
            </a:r>
            <a:r>
              <a:rPr dirty="0" sz="1500" spc="20" b="1">
                <a:solidFill>
                  <a:srgbClr val="1A1A1A"/>
                </a:solidFill>
                <a:latin typeface="Lato"/>
                <a:cs typeface="Lato"/>
              </a:rPr>
              <a:t>through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experiments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that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the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proposed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method performs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better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with 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respect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to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accuracy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and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processing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speed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degradation compared to </a:t>
            </a:r>
            <a:r>
              <a:rPr dirty="0" sz="1500" spc="-25" b="1">
                <a:solidFill>
                  <a:srgbClr val="1A1A1A"/>
                </a:solidFill>
                <a:latin typeface="Lato"/>
                <a:cs typeface="Lato"/>
              </a:rPr>
              <a:t>YOLO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model-based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human  detection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b="1">
                <a:solidFill>
                  <a:srgbClr val="1A1A1A"/>
                </a:solidFill>
                <a:latin typeface="Lato"/>
                <a:cs typeface="Lato"/>
              </a:rPr>
              <a:t>so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25" b="1">
                <a:solidFill>
                  <a:srgbClr val="1A1A1A"/>
                </a:solidFill>
                <a:latin typeface="Lato"/>
                <a:cs typeface="Lato"/>
              </a:rPr>
              <a:t>that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30" b="1">
                <a:solidFill>
                  <a:srgbClr val="1A1A1A"/>
                </a:solidFill>
                <a:latin typeface="Lato"/>
                <a:cs typeface="Lato"/>
              </a:rPr>
              <a:t>it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can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be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successfully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5" b="1">
                <a:solidFill>
                  <a:srgbClr val="1A1A1A"/>
                </a:solidFill>
                <a:latin typeface="Lato"/>
                <a:cs typeface="Lato"/>
              </a:rPr>
              <a:t>employed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for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embedded</a:t>
            </a:r>
            <a:r>
              <a:rPr dirty="0" sz="15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5" b="1">
                <a:solidFill>
                  <a:srgbClr val="1A1A1A"/>
                </a:solidFill>
                <a:latin typeface="Lato"/>
                <a:cs typeface="Lato"/>
              </a:rPr>
              <a:t>surveillance</a:t>
            </a:r>
            <a:r>
              <a:rPr dirty="0" sz="15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500" spc="10" b="1">
                <a:solidFill>
                  <a:srgbClr val="1A1A1A"/>
                </a:solidFill>
                <a:latin typeface="Lato"/>
                <a:cs typeface="Lato"/>
              </a:rPr>
              <a:t>application.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533" y="1385069"/>
            <a:ext cx="19227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1A1A1A"/>
                </a:solidFill>
                <a:latin typeface="Lato"/>
                <a:cs typeface="Lato"/>
              </a:rPr>
              <a:t>WORK </a:t>
            </a:r>
            <a:r>
              <a:rPr dirty="0" sz="1300" spc="-25" b="1">
                <a:solidFill>
                  <a:srgbClr val="1A1A1A"/>
                </a:solidFill>
                <a:latin typeface="Lato"/>
                <a:cs typeface="Lato"/>
              </a:rPr>
              <a:t>FLOW</a:t>
            </a:r>
            <a:r>
              <a:rPr dirty="0" sz="1300" spc="-21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b="1">
                <a:solidFill>
                  <a:srgbClr val="1A1A1A"/>
                </a:solidFill>
                <a:latin typeface="Lato"/>
                <a:cs typeface="Lato"/>
              </a:rPr>
              <a:t>DIAGRAM:</a:t>
            </a:r>
            <a:endParaRPr sz="13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3208" y="1146616"/>
            <a:ext cx="3386090" cy="3996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3405504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5">
                <a:solidFill>
                  <a:srgbClr val="990000"/>
                </a:solidFill>
              </a:rPr>
              <a:t>MODULE</a:t>
            </a:r>
            <a:r>
              <a:rPr dirty="0" sz="2300" spc="-125">
                <a:solidFill>
                  <a:srgbClr val="990000"/>
                </a:solidFill>
              </a:rPr>
              <a:t> </a:t>
            </a:r>
            <a:r>
              <a:rPr dirty="0" sz="2300" spc="-40">
                <a:solidFill>
                  <a:srgbClr val="990000"/>
                </a:solidFill>
              </a:rPr>
              <a:t>DESCRIPTION: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715973" y="1792877"/>
            <a:ext cx="8228965" cy="2877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">
              <a:lnSpc>
                <a:spcPct val="114999"/>
              </a:lnSpc>
              <a:spcBef>
                <a:spcPts val="100"/>
              </a:spcBef>
            </a:pP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face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detection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system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is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technology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capable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matching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human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face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from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digital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image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or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video 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frame against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database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faces,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typically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employed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to authenticate users through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ID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veriﬁcation  services,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works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by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pinpointing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and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measuring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facial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features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from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given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image.</a:t>
            </a:r>
            <a:endParaRPr sz="1400">
              <a:latin typeface="Lato"/>
              <a:cs typeface="Lato"/>
            </a:endParaRPr>
          </a:p>
          <a:p>
            <a:pPr marL="12700" marR="73660">
              <a:lnSpc>
                <a:spcPct val="114999"/>
              </a:lnSpc>
              <a:spcBef>
                <a:spcPts val="1200"/>
              </a:spcBef>
            </a:pP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While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initially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form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computer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application,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facial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systems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have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seen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wider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uses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in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recent  times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on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smartphones and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in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other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forms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technology,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such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as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robotics.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Because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computerized facial 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involves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the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measurement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human's physiological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characteristics facial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  systems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are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categorised as biometrics. Although the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accuracy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facial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 systems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as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 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biometric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technology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is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lower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than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iris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and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ﬁngerprint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recognition,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it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is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widely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adopted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due 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to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its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contactless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process.[1]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Facial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recognition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systems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have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been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deployed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5" b="1">
                <a:solidFill>
                  <a:srgbClr val="1A1A1A"/>
                </a:solidFill>
                <a:latin typeface="Lato"/>
                <a:cs typeface="Lato"/>
              </a:rPr>
              <a:t>in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advanced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human-computer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interaction,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video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surveillance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and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automatic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indexing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of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images.[2]</a:t>
            </a:r>
            <a:r>
              <a:rPr dirty="0" sz="1400" spc="-6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They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20" b="1">
                <a:solidFill>
                  <a:srgbClr val="1A1A1A"/>
                </a:solidFill>
                <a:latin typeface="Lato"/>
                <a:cs typeface="Lato"/>
              </a:rPr>
              <a:t>are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also</a:t>
            </a:r>
            <a:r>
              <a:rPr dirty="0" sz="1400" spc="-6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used 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widely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10" b="1">
                <a:solidFill>
                  <a:srgbClr val="1A1A1A"/>
                </a:solidFill>
                <a:latin typeface="Lato"/>
                <a:cs typeface="Lato"/>
              </a:rPr>
              <a:t>by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5" b="1">
                <a:solidFill>
                  <a:srgbClr val="1A1A1A"/>
                </a:solidFill>
                <a:latin typeface="Lato"/>
                <a:cs typeface="Lato"/>
              </a:rPr>
              <a:t>law</a:t>
            </a:r>
            <a:r>
              <a:rPr dirty="0" sz="1400" spc="-7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enforcement</a:t>
            </a:r>
            <a:r>
              <a:rPr dirty="0" sz="1400" spc="-75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agencies.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9785"/>
            <a:ext cx="2282825" cy="3822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50">
                <a:solidFill>
                  <a:srgbClr val="990000"/>
                </a:solidFill>
              </a:rPr>
              <a:t>UML</a:t>
            </a:r>
            <a:r>
              <a:rPr dirty="0" sz="2300" spc="-210">
                <a:solidFill>
                  <a:srgbClr val="990000"/>
                </a:solidFill>
              </a:rPr>
              <a:t> </a:t>
            </a:r>
            <a:r>
              <a:rPr dirty="0" sz="2300" spc="-50">
                <a:solidFill>
                  <a:srgbClr val="990000"/>
                </a:solidFill>
              </a:rPr>
              <a:t>DIAGRAMS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3" y="1861794"/>
            <a:ext cx="16649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 b="1">
                <a:solidFill>
                  <a:srgbClr val="1A1A1A"/>
                </a:solidFill>
                <a:latin typeface="Lato"/>
                <a:cs typeface="Lato"/>
              </a:rPr>
              <a:t>USE </a:t>
            </a:r>
            <a:r>
              <a:rPr dirty="0" sz="1300" spc="-5" b="1">
                <a:solidFill>
                  <a:srgbClr val="1A1A1A"/>
                </a:solidFill>
                <a:latin typeface="Lato"/>
                <a:cs typeface="Lato"/>
              </a:rPr>
              <a:t>CASE DIAGRAM</a:t>
            </a:r>
            <a:r>
              <a:rPr dirty="0" sz="1300" spc="-22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300" spc="5" b="1">
                <a:solidFill>
                  <a:srgbClr val="1A1A1A"/>
                </a:solidFill>
                <a:latin typeface="Lato"/>
                <a:cs typeface="Lato"/>
              </a:rPr>
              <a:t>:</a:t>
            </a:r>
            <a:endParaRPr sz="1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7450" y="1532435"/>
            <a:ext cx="3441855" cy="331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348" y="1327534"/>
            <a:ext cx="14814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CLASS</a:t>
            </a:r>
            <a:r>
              <a:rPr dirty="0" sz="1400" spc="-14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DIAGRAM: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5536" y="882354"/>
            <a:ext cx="4550909" cy="371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448" y="1327534"/>
            <a:ext cx="1793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ACTIVITY </a:t>
            </a:r>
            <a:r>
              <a:rPr dirty="0" sz="1400" spc="-5" b="1">
                <a:solidFill>
                  <a:srgbClr val="1A1A1A"/>
                </a:solidFill>
                <a:latin typeface="Lato"/>
                <a:cs typeface="Lato"/>
              </a:rPr>
              <a:t>DIAGRAM</a:t>
            </a:r>
            <a:r>
              <a:rPr dirty="0" sz="1400" spc="-18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spc="10" b="1">
                <a:solidFill>
                  <a:srgbClr val="1A1A1A"/>
                </a:solidFill>
                <a:latin typeface="Lato"/>
                <a:cs typeface="Lato"/>
              </a:rPr>
              <a:t>: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9780" y="1142507"/>
            <a:ext cx="5208703" cy="3464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3" y="1384560"/>
            <a:ext cx="1878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1A1A1A"/>
                </a:solidFill>
                <a:latin typeface="Lato"/>
                <a:cs typeface="Lato"/>
              </a:rPr>
              <a:t>SEQUENCE</a:t>
            </a:r>
            <a:r>
              <a:rPr dirty="0" sz="1400" spc="-130" b="1">
                <a:solidFill>
                  <a:srgbClr val="1A1A1A"/>
                </a:solidFill>
                <a:latin typeface="Lato"/>
                <a:cs typeface="Lato"/>
              </a:rPr>
              <a:t> </a:t>
            </a:r>
            <a:r>
              <a:rPr dirty="0" sz="1400" b="1">
                <a:solidFill>
                  <a:srgbClr val="1A1A1A"/>
                </a:solidFill>
                <a:latin typeface="Lato"/>
                <a:cs typeface="Lato"/>
              </a:rPr>
              <a:t>DIAGRAM: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1808" y="1767667"/>
            <a:ext cx="5729063" cy="275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2021-06-03T02:34:23Z</dcterms:created>
  <dcterms:modified xsi:type="dcterms:W3CDTF">2021-06-03T02:34:23Z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2021-05-08T00:00:00Z</vt:filetime>
  </property>
  <property fmtid="{D5CDD505-2E9C-101B-9397-08002B2CF9AE}" pid="3" name="Creator">
    <vt:lpwstr>PDFium</vt:lpwstr>
  </property>
  <property fmtid="{D5CDD505-2E9C-101B-9397-08002B2CF9AE}" pid="4" name="LastSaved">
    <vt:filetime>2021-06-03T00:00:00Z</vt:filetime>
  </property>
</Properties>
</file>