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7" r:id="rId3"/>
    <p:sldId id="259" r:id="rId4"/>
    <p:sldId id="260" r:id="rId5"/>
    <p:sldId id="262" r:id="rId6"/>
    <p:sldId id="264"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p:cViewPr>
        <p:scale>
          <a:sx n="80" d="100"/>
          <a:sy n="80" d="100"/>
        </p:scale>
        <p:origin x="80"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C166-B84B-4B93-A01D-66C340B69227}" type="datetimeFigureOut">
              <a:rPr lang="en-IN" smtClean="0"/>
              <a:pPr/>
              <a:t>18-08-2021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CB341-30D5-44C6-97DF-094341CBDE33}" type="slidenum">
              <a:rPr lang="en-IN" smtClean="0"/>
              <a:pPr/>
              <a:t>‹#›</a:t>
            </a:fld>
            <a:endParaRPr lang="en-IN"/>
          </a:p>
        </p:txBody>
      </p:sp>
    </p:spTree>
    <p:extLst>
      <p:ext uri="{BB962C8B-B14F-4D97-AF65-F5344CB8AC3E}">
        <p14:creationId xmlns:p14="http://schemas.microsoft.com/office/powerpoint/2010/main" val="37747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3CC0C4-C443-4C90-83EB-9572E3E1574B}" type="datetime5">
              <a:rPr lang="en-US" smtClean="0"/>
              <a:pPr/>
              <a:t>18-Aug-21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33522E-4D74-4447-9DA7-46AA9254530A}" type="datetime5">
              <a:rPr lang="en-US" smtClean="0"/>
              <a:pPr/>
              <a:t>18-Aug-21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F2481-94C1-45C1-B0BA-C0548D9BA0C0}" type="datetime5">
              <a:rPr lang="en-US" smtClean="0"/>
              <a:pPr/>
              <a:t>18-Aug-21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97165-3E55-47C2-B59E-4FDA2FC16D73}" type="datetime5">
              <a:rPr lang="en-US" smtClean="0"/>
              <a:pPr/>
              <a:t>18-Aug-21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A3D66-4ACF-49CE-8E67-2F01C2AE88F2}" type="datetime5">
              <a:rPr lang="en-US" smtClean="0"/>
              <a:pPr/>
              <a:t>18-Aug-21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4D881-362D-48A1-AC96-A6B8DE06928A}" type="datetime5">
              <a:rPr lang="en-US" smtClean="0"/>
              <a:pPr/>
              <a:t>18-Aug-21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F064C-75AF-4F23-BAB5-EC3F1D201A8C}" type="datetime5">
              <a:rPr lang="en-US" smtClean="0"/>
              <a:pPr/>
              <a:t>18-Aug-21</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7081E-2E62-46DD-940E-2A2E40716EFD}" type="datetime5">
              <a:rPr lang="en-US" smtClean="0"/>
              <a:pPr/>
              <a:t>18-Aug-21</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4726-9B79-4B44-B6AD-05B111CE74F1}" type="datetime5">
              <a:rPr lang="en-US" smtClean="0"/>
              <a:pPr/>
              <a:t>18-Aug-21</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39E69-5806-4A7C-B17B-9FEEF538B3A3}" type="datetime5">
              <a:rPr lang="en-US" smtClean="0"/>
              <a:pPr/>
              <a:t>18-Aug-21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A39C0-6F65-4A9F-B751-DA2FCFBE161F}" type="datetime5">
              <a:rPr lang="en-US" smtClean="0"/>
              <a:pPr/>
              <a:t>18-Aug-21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019D6-8FD9-4E63-990C-1ED2F601B55B}" type="datetime5">
              <a:rPr lang="en-US" smtClean="0"/>
              <a:pPr/>
              <a:t>18-Aug-21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4079E-4E7A-4FA7-B38C-D1B6486B3F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953" y="2727332"/>
            <a:ext cx="8229600" cy="762000"/>
          </a:xfrm>
        </p:spPr>
        <p:txBody>
          <a:bodyPr>
            <a:normAutofit/>
          </a:bodyPr>
          <a:lstStyle/>
          <a:p>
            <a:r>
              <a:rPr lang="en-US" sz="4000" dirty="0">
                <a:latin typeface="Times New Roman" panose="02020603050405020304" pitchFamily="18" charset="0"/>
                <a:cs typeface="Times New Roman" panose="02020603050405020304" pitchFamily="18" charset="0"/>
              </a:rPr>
              <a:t>TITLE : PRIVACY IS A MYTH..! </a:t>
            </a:r>
          </a:p>
        </p:txBody>
      </p:sp>
      <p:sp>
        <p:nvSpPr>
          <p:cNvPr id="3" name="Content Placeholder 2"/>
          <p:cNvSpPr>
            <a:spLocks noGrp="1"/>
          </p:cNvSpPr>
          <p:nvPr>
            <p:ph sz="half" idx="1"/>
          </p:nvPr>
        </p:nvSpPr>
        <p:spPr>
          <a:xfrm>
            <a:off x="5076056" y="4918081"/>
            <a:ext cx="5364088" cy="1858114"/>
          </a:xfrm>
        </p:spPr>
        <p:txBody>
          <a:bodyPr>
            <a:normAutofit/>
          </a:bodyPr>
          <a:lstStyle/>
          <a:p>
            <a:pPr>
              <a:buNone/>
            </a:pPr>
            <a:r>
              <a:rPr lang="en-US" sz="1800" dirty="0">
                <a:latin typeface="Times New Roman" panose="02020603050405020304" pitchFamily="18" charset="0"/>
                <a:cs typeface="Times New Roman" panose="02020603050405020304" pitchFamily="18" charset="0"/>
              </a:rPr>
              <a:t>            K LOKESH : RA1911003020011</a:t>
            </a:r>
          </a:p>
          <a:p>
            <a:pPr>
              <a:buNone/>
            </a:pPr>
            <a:r>
              <a:rPr lang="en-US" sz="1800" dirty="0">
                <a:latin typeface="Times New Roman" panose="02020603050405020304" pitchFamily="18" charset="0"/>
                <a:cs typeface="Times New Roman" panose="02020603050405020304" pitchFamily="18" charset="0"/>
              </a:rPr>
              <a:t>    P V S ABHINAV : RA1911003020024</a:t>
            </a:r>
          </a:p>
          <a:p>
            <a:pPr>
              <a:buNone/>
            </a:pPr>
            <a:r>
              <a:rPr lang="en-US" sz="1800" dirty="0">
                <a:latin typeface="Times New Roman" panose="02020603050405020304" pitchFamily="18" charset="0"/>
                <a:cs typeface="Times New Roman" panose="02020603050405020304" pitchFamily="18" charset="0"/>
              </a:rPr>
              <a:t>                A AKHIL : RA1911003020030</a:t>
            </a:r>
          </a:p>
          <a:p>
            <a:pPr>
              <a:buNone/>
            </a:pPr>
            <a:r>
              <a:rPr lang="en-US" sz="1800" dirty="0">
                <a:latin typeface="Times New Roman" panose="02020603050405020304" pitchFamily="18" charset="0"/>
                <a:cs typeface="Times New Roman" panose="02020603050405020304" pitchFamily="18" charset="0"/>
              </a:rPr>
              <a:t>N PAVAN KUMAR : RA1911003020039</a:t>
            </a:r>
          </a:p>
        </p:txBody>
      </p:sp>
      <p:sp>
        <p:nvSpPr>
          <p:cNvPr id="6" name="Title 1"/>
          <p:cNvSpPr txBox="1">
            <a:spLocks/>
          </p:cNvSpPr>
          <p:nvPr/>
        </p:nvSpPr>
        <p:spPr>
          <a:xfrm>
            <a:off x="-105251" y="-51902"/>
            <a:ext cx="8385333" cy="1205050"/>
          </a:xfrm>
          <a:prstGeom prst="rect">
            <a:avLst/>
          </a:prstGeom>
        </p:spPr>
        <p:txBody>
          <a:bodyPr vert="horz" lIns="91440" tIns="45720" rIns="91440" bIns="45720" rtlCol="0" anchor="ctr">
            <a:normAutofit fontScale="975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5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SRM INSTITUTE OF SCIENCE AND TECHNOLOGY, RAMAPURAM CAMPUS</a:t>
            </a:r>
            <a:endParaRPr lang="en-US" sz="1500" b="1" baseline="0" dirty="0">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7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DEPARTMENT OF COMPUTER SCIENCE AND ENGINEERING</a:t>
            </a:r>
            <a:endParaRPr kumimoji="0" lang="en-US" sz="17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8F8D4FA7-F129-439C-B13C-E4ED0ECF320F}"/>
              </a:ext>
            </a:extLst>
          </p:cNvPr>
          <p:cNvSpPr txBox="1">
            <a:spLocks/>
          </p:cNvSpPr>
          <p:nvPr/>
        </p:nvSpPr>
        <p:spPr>
          <a:xfrm>
            <a:off x="457200" y="3388370"/>
            <a:ext cx="8229600" cy="9994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Batch No: 12</a:t>
            </a:r>
          </a:p>
        </p:txBody>
      </p:sp>
      <p:sp>
        <p:nvSpPr>
          <p:cNvPr id="10" name="Date Placeholder 9">
            <a:extLst>
              <a:ext uri="{FF2B5EF4-FFF2-40B4-BE49-F238E27FC236}">
                <a16:creationId xmlns:a16="http://schemas.microsoft.com/office/drawing/2014/main" id="{4541A7E2-0DDD-4F02-B0B5-6EDB15E7DC9C}"/>
              </a:ext>
            </a:extLst>
          </p:cNvPr>
          <p:cNvSpPr>
            <a:spLocks noGrp="1"/>
          </p:cNvSpPr>
          <p:nvPr>
            <p:ph type="dt" sz="half" idx="10"/>
          </p:nvPr>
        </p:nvSpPr>
        <p:spPr/>
        <p:txBody>
          <a:bodyPr/>
          <a:lstStyle/>
          <a:p>
            <a:fld id="{24EE73CA-B763-4E3B-8A61-8352FA8DEE2E}" type="datetime5">
              <a:rPr lang="en-US" smtClean="0"/>
              <a:pPr/>
              <a:t>18-Aug-21</a:t>
            </a:fld>
            <a:endParaRPr lang="en-US" dirty="0"/>
          </a:p>
        </p:txBody>
      </p:sp>
      <p:sp>
        <p:nvSpPr>
          <p:cNvPr id="11" name="Footer Placeholder 10">
            <a:extLst>
              <a:ext uri="{FF2B5EF4-FFF2-40B4-BE49-F238E27FC236}">
                <a16:creationId xmlns:a16="http://schemas.microsoft.com/office/drawing/2014/main" id="{81BE6E8A-5942-4203-8E84-41C811F65DC4}"/>
              </a:ext>
            </a:extLst>
          </p:cNvPr>
          <p:cNvSpPr>
            <a:spLocks noGrp="1"/>
          </p:cNvSpPr>
          <p:nvPr>
            <p:ph type="ftr" sz="quarter" idx="11"/>
          </p:nvPr>
        </p:nvSpPr>
        <p:spPr/>
        <p:txBody>
          <a:bodyPr/>
          <a:lstStyle/>
          <a:p>
            <a:r>
              <a:rPr lang="en-US"/>
              <a:t>Department of Computer Science and Engineering</a:t>
            </a: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smtClean="0"/>
              <a:pPr/>
              <a:t>1</a:t>
            </a:fld>
            <a:endParaRPr lang="en-US" dirty="0"/>
          </a:p>
        </p:txBody>
      </p:sp>
      <p:sp>
        <p:nvSpPr>
          <p:cNvPr id="13" name="Title 1">
            <a:extLst>
              <a:ext uri="{FF2B5EF4-FFF2-40B4-BE49-F238E27FC236}">
                <a16:creationId xmlns:a16="http://schemas.microsoft.com/office/drawing/2014/main" id="{26F74070-DFEC-47AE-9F14-BBFC83D701F7}"/>
              </a:ext>
            </a:extLst>
          </p:cNvPr>
          <p:cNvSpPr txBox="1">
            <a:spLocks/>
          </p:cNvSpPr>
          <p:nvPr/>
        </p:nvSpPr>
        <p:spPr>
          <a:xfrm>
            <a:off x="457200" y="1889759"/>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 DOMAIN : INTERNET OF THINGS</a:t>
            </a:r>
          </a:p>
        </p:txBody>
      </p:sp>
      <p:pic>
        <p:nvPicPr>
          <p:cNvPr id="14" name="Picture 13">
            <a:extLst>
              <a:ext uri="{FF2B5EF4-FFF2-40B4-BE49-F238E27FC236}">
                <a16:creationId xmlns:a16="http://schemas.microsoft.com/office/drawing/2014/main" id="{D963DE40-C9AB-4A8C-839C-A6E1136D1CFD}"/>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00" y="175260"/>
            <a:ext cx="981075" cy="666750"/>
          </a:xfrm>
          <a:prstGeom prst="rect">
            <a:avLst/>
          </a:prstGeom>
          <a:noFill/>
          <a:ln>
            <a:noFill/>
          </a:ln>
        </p:spPr>
      </p:pic>
      <p:pic>
        <p:nvPicPr>
          <p:cNvPr id="15" name="image3.png" descr="ISO Logo">
            <a:extLst>
              <a:ext uri="{FF2B5EF4-FFF2-40B4-BE49-F238E27FC236}">
                <a16:creationId xmlns:a16="http://schemas.microsoft.com/office/drawing/2014/main" id="{F7A3971E-253C-454C-B79E-1D2E17F89AA9}"/>
              </a:ext>
            </a:extLst>
          </p:cNvPr>
          <p:cNvPicPr/>
          <p:nvPr/>
        </p:nvPicPr>
        <p:blipFill>
          <a:blip r:embed="rId3"/>
          <a:srcRect/>
          <a:stretch>
            <a:fillRect/>
          </a:stretch>
        </p:blipFill>
        <p:spPr>
          <a:xfrm>
            <a:off x="8280082" y="110172"/>
            <a:ext cx="813435" cy="796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Making the User Interface (UI) more safe.</a:t>
            </a:r>
          </a:p>
          <a:p>
            <a:endParaRPr lang="en-US" dirty="0">
              <a:latin typeface="Times New Roman" panose="02020603050405020304" pitchFamily="18" charset="0"/>
              <a:cs typeface="Times New Roman" panose="02020603050405020304" pitchFamily="18" charset="0"/>
            </a:endParaRPr>
          </a:p>
          <a:p>
            <a:r>
              <a:rPr lang="en-US" kern="1200" dirty="0">
                <a:solidFill>
                  <a:srgbClr val="000000"/>
                </a:solidFill>
                <a:effectLst/>
                <a:latin typeface="Times New Roman" panose="02020603050405020304" pitchFamily="18" charset="0"/>
                <a:ea typeface="+mn-ea"/>
                <a:cs typeface="Times New Roman" panose="02020603050405020304" pitchFamily="18" charset="0"/>
              </a:rPr>
              <a:t>Improving the security options and reducing the risk of data breach.</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B3F1384-44FA-4F9A-AFB9-F535BBDA1D0D}"/>
              </a:ext>
            </a:extLst>
          </p:cNvPr>
          <p:cNvSpPr>
            <a:spLocks noGrp="1"/>
          </p:cNvSpPr>
          <p:nvPr>
            <p:ph type="dt" sz="half" idx="10"/>
          </p:nvPr>
        </p:nvSpPr>
        <p:spPr/>
        <p:txBody>
          <a:bodyPr/>
          <a:lstStyle/>
          <a:p>
            <a:fld id="{5B31C9A1-E333-4270-9553-17EA0BD1F078}" type="datetime5">
              <a:rPr lang="en-US" smtClean="0">
                <a:latin typeface="Times New Roman" panose="02020603050405020304" pitchFamily="18" charset="0"/>
                <a:cs typeface="Times New Roman" panose="02020603050405020304" pitchFamily="18" charset="0"/>
              </a:rPr>
              <a:pPr/>
              <a:t>18-Aug-21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49AFBE7-3A3F-40A6-9C67-8892771EE85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00" y="175260"/>
            <a:ext cx="981075" cy="666750"/>
          </a:xfrm>
          <a:prstGeom prst="rect">
            <a:avLst/>
          </a:prstGeom>
          <a:noFill/>
          <a:ln>
            <a:noFill/>
          </a:ln>
        </p:spPr>
      </p:pic>
      <p:pic>
        <p:nvPicPr>
          <p:cNvPr id="9" name="image3.png" descr="ISO Logo">
            <a:extLst>
              <a:ext uri="{FF2B5EF4-FFF2-40B4-BE49-F238E27FC236}">
                <a16:creationId xmlns:a16="http://schemas.microsoft.com/office/drawing/2014/main" id="{293CB20D-A982-443B-9D8C-53EE3FCF1747}"/>
              </a:ext>
            </a:extLst>
          </p:cNvPr>
          <p:cNvPicPr/>
          <p:nvPr/>
        </p:nvPicPr>
        <p:blipFill>
          <a:blip r:embed="rId3"/>
          <a:srcRect/>
          <a:stretch>
            <a:fillRect/>
          </a:stretch>
        </p:blipFill>
        <p:spPr>
          <a:xfrm>
            <a:off x="8178165" y="102869"/>
            <a:ext cx="813435" cy="796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Our aim is to provide the user with complete privacy and security of their data.</a:t>
            </a:r>
          </a:p>
          <a:p>
            <a:r>
              <a:rPr lang="en-US" dirty="0">
                <a:latin typeface="Times New Roman" panose="02020603050405020304" pitchFamily="18" charset="0"/>
                <a:cs typeface="Times New Roman" panose="02020603050405020304" pitchFamily="18" charset="0"/>
              </a:rPr>
              <a:t>They can also check the authenticity of the third party application which they are using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1D7B601-1D2D-4959-B3B6-34012D39F694}"/>
              </a:ext>
            </a:extLst>
          </p:cNvPr>
          <p:cNvSpPr>
            <a:spLocks noGrp="1"/>
          </p:cNvSpPr>
          <p:nvPr>
            <p:ph type="dt" sz="half" idx="10"/>
          </p:nvPr>
        </p:nvSpPr>
        <p:spPr/>
        <p:txBody>
          <a:bodyPr/>
          <a:lstStyle/>
          <a:p>
            <a:fld id="{BB647AB0-B34F-4BCE-AB99-36B18E66469A}" type="datetime5">
              <a:rPr lang="en-US" smtClean="0">
                <a:latin typeface="Times New Roman" panose="02020603050405020304" pitchFamily="18" charset="0"/>
                <a:cs typeface="Times New Roman" panose="02020603050405020304" pitchFamily="18" charset="0"/>
              </a:rPr>
              <a:pPr/>
              <a:t>18-Aug-21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82B3252-DE51-48B3-B168-B5A6E4216D5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9F291B8B-E769-4BF0-A511-40F56AB9A4F4}"/>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pic>
        <p:nvPicPr>
          <p:cNvPr id="8" name="image3.png" descr="ISO Logo">
            <a:extLst>
              <a:ext uri="{FF2B5EF4-FFF2-40B4-BE49-F238E27FC236}">
                <a16:creationId xmlns:a16="http://schemas.microsoft.com/office/drawing/2014/main" id="{DACE110F-EE4D-4C7A-BF0B-CD79EAA82D70}"/>
              </a:ext>
            </a:extLst>
          </p:cNvPr>
          <p:cNvPicPr/>
          <p:nvPr/>
        </p:nvPicPr>
        <p:blipFill>
          <a:blip r:embed="rId2"/>
          <a:srcRect/>
          <a:stretch>
            <a:fillRect/>
          </a:stretch>
        </p:blipFill>
        <p:spPr>
          <a:xfrm>
            <a:off x="8178165" y="102869"/>
            <a:ext cx="813435" cy="796925"/>
          </a:xfrm>
          <a:prstGeom prst="rect">
            <a:avLst/>
          </a:prstGeom>
        </p:spPr>
      </p:pic>
      <p:pic>
        <p:nvPicPr>
          <p:cNvPr id="9" name="Picture 8">
            <a:extLst>
              <a:ext uri="{FF2B5EF4-FFF2-40B4-BE49-F238E27FC236}">
                <a16:creationId xmlns:a16="http://schemas.microsoft.com/office/drawing/2014/main" id="{76FCDA0A-DCBC-413E-A1D8-57F5C0F9B02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2400" y="175260"/>
            <a:ext cx="981075" cy="66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36525"/>
            <a:ext cx="8229600" cy="1143000"/>
          </a:xfrm>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236280" y="1279525"/>
            <a:ext cx="8229600" cy="4525963"/>
          </a:xfrm>
        </p:spPr>
        <p:txBody>
          <a:bodyPr>
            <a:normAutofit fontScale="92500" lnSpcReduction="20000"/>
          </a:bodyPr>
          <a:lstStyle/>
          <a:p>
            <a:r>
              <a:rPr lang="en-US" sz="1800" b="1" dirty="0">
                <a:solidFill>
                  <a:srgbClr val="000000"/>
                </a:solidFill>
                <a:effectLst/>
                <a:latin typeface="TimesNewRomanPS-BoldMT"/>
              </a:rPr>
              <a:t>Internet of things (</a:t>
            </a:r>
            <a:r>
              <a:rPr lang="en-US" sz="1800" b="1" dirty="0" err="1">
                <a:solidFill>
                  <a:srgbClr val="000000"/>
                </a:solidFill>
                <a:effectLst/>
                <a:latin typeface="TimesNewRomanPS-BoldMT"/>
              </a:rPr>
              <a:t>lOT</a:t>
            </a:r>
            <a:r>
              <a:rPr lang="en-US" sz="1800" b="1" dirty="0">
                <a:solidFill>
                  <a:srgbClr val="000000"/>
                </a:solidFill>
                <a:effectLst/>
                <a:latin typeface="TimesNewRomanPS-BoldMT"/>
              </a:rPr>
              <a:t>) is a kind of advanced information technology which has drawn societies’ attention. </a:t>
            </a:r>
            <a:endParaRPr lang="en-US" dirty="0"/>
          </a:p>
          <a:p>
            <a:r>
              <a:rPr lang="en-US" sz="1800" b="1" dirty="0">
                <a:solidFill>
                  <a:srgbClr val="000000"/>
                </a:solidFill>
                <a:effectLst/>
                <a:latin typeface="TimesNewRomanPS-BoldMT"/>
              </a:rPr>
              <a:t>Sensors and stimulators are usually recognized as smart devices of our environment. Simultaneously IOT security brings up new issues. </a:t>
            </a:r>
          </a:p>
          <a:p>
            <a:r>
              <a:rPr lang="en-US" sz="1800" b="1" dirty="0">
                <a:solidFill>
                  <a:srgbClr val="000000"/>
                </a:solidFill>
                <a:effectLst/>
                <a:latin typeface="TimesNewRomanPS-BoldMT"/>
              </a:rPr>
              <a:t>Internet connection and possibility of interaction with smart devices cause those devices to involve more in human life. Therefore, safety is a fundamental requirement in designing IOT. </a:t>
            </a:r>
            <a:endParaRPr lang="en-US" dirty="0"/>
          </a:p>
          <a:p>
            <a:r>
              <a:rPr lang="en-US" sz="1800" b="1" dirty="0">
                <a:solidFill>
                  <a:srgbClr val="000000"/>
                </a:solidFill>
                <a:effectLst/>
                <a:latin typeface="TimesNewRomanPS-BoldMT"/>
              </a:rPr>
              <a:t>IOT has three remarkable features: overall perception, reliable transmission and intelligent processing. Because of IOT span, security of conveying data is an essential factor for system security. Hybrid encryption technique is a new model that can be used in IOT.</a:t>
            </a:r>
          </a:p>
          <a:p>
            <a:r>
              <a:rPr lang="en-US" sz="1800" b="1" dirty="0">
                <a:solidFill>
                  <a:srgbClr val="000000"/>
                </a:solidFill>
                <a:effectLst/>
                <a:latin typeface="TimesNewRomanPS-BoldMT"/>
              </a:rPr>
              <a:t> This type of encryption generates strong security and low computation. In this paper, we have proposed a hybrid encryption algorithm which has been conducted in order to reduce safety risks and enhancing encryption's speed and less computational complexity. The purpose of this hybrid algorithm is information integrity, confidentiality, non-repudiation in data exchange for IOT. Eventually suggested encryption algorithm has been simulated by MATLAB software and its speed and safety efficiency were evaluated in comparison with conventional encryption algorithm.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fld id="{013A2310-A59C-4E87-856F-CAA3E63E73BA}" type="datetime5">
              <a:rPr lang="en-US" smtClean="0">
                <a:latin typeface="Times New Roman" panose="02020603050405020304" pitchFamily="18" charset="0"/>
                <a:cs typeface="Times New Roman" panose="02020603050405020304" pitchFamily="18" charset="0"/>
              </a:rPr>
              <a:pPr/>
              <a:t>18-Aug-21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pic>
        <p:nvPicPr>
          <p:cNvPr id="8" name="image3.png" descr="ISO Logo">
            <a:extLst>
              <a:ext uri="{FF2B5EF4-FFF2-40B4-BE49-F238E27FC236}">
                <a16:creationId xmlns:a16="http://schemas.microsoft.com/office/drawing/2014/main" id="{32C23783-CDB9-4670-87D4-17DB66594969}"/>
              </a:ext>
            </a:extLst>
          </p:cNvPr>
          <p:cNvPicPr/>
          <p:nvPr/>
        </p:nvPicPr>
        <p:blipFill>
          <a:blip r:embed="rId2"/>
          <a:srcRect/>
          <a:stretch>
            <a:fillRect/>
          </a:stretch>
        </p:blipFill>
        <p:spPr>
          <a:xfrm>
            <a:off x="8178165" y="102869"/>
            <a:ext cx="813435" cy="796925"/>
          </a:xfrm>
          <a:prstGeom prst="rect">
            <a:avLst/>
          </a:prstGeom>
        </p:spPr>
      </p:pic>
      <p:pic>
        <p:nvPicPr>
          <p:cNvPr id="9" name="Picture 8">
            <a:extLst>
              <a:ext uri="{FF2B5EF4-FFF2-40B4-BE49-F238E27FC236}">
                <a16:creationId xmlns:a16="http://schemas.microsoft.com/office/drawing/2014/main" id="{67C2DBC2-0293-45E8-BDF7-3D6ACAF3EF7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2400" y="175260"/>
            <a:ext cx="981075" cy="66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432" y="207551"/>
            <a:ext cx="8229600" cy="11430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Autofit/>
          </a:bodyPr>
          <a:lstStyle/>
          <a:p>
            <a:r>
              <a:rPr lang="en-US" sz="2400" b="1" dirty="0">
                <a:solidFill>
                  <a:srgbClr val="000000"/>
                </a:solidFill>
                <a:effectLst/>
                <a:latin typeface="TimesNewRomanPS-BoldMT"/>
              </a:rPr>
              <a:t>Internet of things (</a:t>
            </a:r>
            <a:r>
              <a:rPr lang="en-US" sz="2400" b="1" dirty="0" err="1">
                <a:solidFill>
                  <a:srgbClr val="000000"/>
                </a:solidFill>
                <a:effectLst/>
                <a:latin typeface="TimesNewRomanPS-BoldMT"/>
              </a:rPr>
              <a:t>lOT</a:t>
            </a:r>
            <a:r>
              <a:rPr lang="en-US" sz="2400" b="1" dirty="0">
                <a:solidFill>
                  <a:srgbClr val="000000"/>
                </a:solidFill>
                <a:effectLst/>
                <a:latin typeface="TimesNewRomanPS-BoldMT"/>
              </a:rPr>
              <a:t>) is a kind of advanced information technology which has drawn societies attention. </a:t>
            </a:r>
          </a:p>
          <a:p>
            <a:r>
              <a:rPr lang="en-US" sz="2400" b="1" dirty="0">
                <a:solidFill>
                  <a:srgbClr val="000000"/>
                </a:solidFill>
                <a:effectLst/>
                <a:latin typeface="TimesNewRomanPS-BoldMT"/>
              </a:rPr>
              <a:t>Sensors and stimulators are usually recognized as smart devices of our environment. Simultaneously IOT security brings up new issues. </a:t>
            </a:r>
          </a:p>
          <a:p>
            <a:r>
              <a:rPr lang="en-US" sz="2400" b="1" dirty="0">
                <a:solidFill>
                  <a:srgbClr val="000000"/>
                </a:solidFill>
                <a:effectLst/>
                <a:latin typeface="TimesNewRomanPS-BoldMT"/>
              </a:rPr>
              <a:t>Internet connection and possibility of interaction with smart devices cause those devices to involve more in human life. Therefore, safety is a fundamental requirement in designing IOT.</a:t>
            </a:r>
          </a:p>
          <a:p>
            <a:endParaRPr lang="en-US" sz="2400" b="1" i="0" dirty="0">
              <a:solidFill>
                <a:srgbClr val="000000"/>
              </a:solidFill>
              <a:latin typeface="TimesNewRomanPS-BoldMT"/>
              <a:cs typeface="Times New Roman" panose="02020603050405020304" pitchFamily="18" charset="0"/>
            </a:endParaRPr>
          </a:p>
          <a:p>
            <a:r>
              <a:rPr lang="en-US" sz="2400" b="1" dirty="0">
                <a:solidFill>
                  <a:srgbClr val="000000"/>
                </a:solidFill>
                <a:effectLst/>
                <a:latin typeface="TimesNewRomanPS-BoldMT"/>
                <a:cs typeface="Times New Roman" panose="02020603050405020304" pitchFamily="18" charset="0"/>
              </a:rPr>
              <a:t>Data breaching is the major problem in this domain.</a:t>
            </a:r>
          </a:p>
          <a:p>
            <a:endParaRPr lang="en-US" sz="2400" b="1" i="0" dirty="0">
              <a:solidFill>
                <a:srgbClr val="000000"/>
              </a:solidFill>
              <a:latin typeface="TimesNewRomanPS-BoldMT"/>
              <a:cs typeface="Times New Roman" panose="02020603050405020304" pitchFamily="18" charset="0"/>
            </a:endParaRPr>
          </a:p>
          <a:p>
            <a:pPr marL="0" indent="0">
              <a:buNone/>
            </a:pPr>
            <a:endParaRPr lang="en-IN" sz="2400" b="0" i="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9D6004B-31AE-4CBB-9AD6-402671FBBAAE}"/>
              </a:ext>
            </a:extLst>
          </p:cNvPr>
          <p:cNvSpPr>
            <a:spLocks noGrp="1"/>
          </p:cNvSpPr>
          <p:nvPr>
            <p:ph type="dt" sz="half" idx="10"/>
          </p:nvPr>
        </p:nvSpPr>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18-Aug-21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E36271-143A-4D09-A04F-36C4CBEF858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4757DECD-D1C6-49BA-BA57-528CB60047F2}"/>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6DFEACA-A5F6-4F61-BEAA-A3A841AB510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00" y="175260"/>
            <a:ext cx="981075" cy="666750"/>
          </a:xfrm>
          <a:prstGeom prst="rect">
            <a:avLst/>
          </a:prstGeom>
          <a:noFill/>
          <a:ln>
            <a:noFill/>
          </a:ln>
        </p:spPr>
      </p:pic>
      <p:pic>
        <p:nvPicPr>
          <p:cNvPr id="9" name="image3.png" descr="ISO Logo">
            <a:extLst>
              <a:ext uri="{FF2B5EF4-FFF2-40B4-BE49-F238E27FC236}">
                <a16:creationId xmlns:a16="http://schemas.microsoft.com/office/drawing/2014/main" id="{F59CCAD7-D388-4B9C-A033-7673346A13AD}"/>
              </a:ext>
            </a:extLst>
          </p:cNvPr>
          <p:cNvPicPr/>
          <p:nvPr/>
        </p:nvPicPr>
        <p:blipFill>
          <a:blip r:embed="rId3"/>
          <a:srcRect/>
          <a:stretch>
            <a:fillRect/>
          </a:stretch>
        </p:blipFill>
        <p:spPr>
          <a:xfrm>
            <a:off x="8178165" y="102869"/>
            <a:ext cx="813435" cy="796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9F76-59E4-436F-AE3C-20A093CC17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9CBCA51-7B80-4D47-9A16-C3D88843E7B8}"/>
              </a:ext>
            </a:extLst>
          </p:cNvPr>
          <p:cNvSpPr>
            <a:spLocks noGrp="1"/>
          </p:cNvSpPr>
          <p:nvPr>
            <p:ph idx="1"/>
          </p:nvPr>
        </p:nvSpPr>
        <p:spPr/>
        <p:txBody>
          <a:bodyPr/>
          <a:lstStyle/>
          <a:p>
            <a:r>
              <a:rPr lang="en-US" dirty="0"/>
              <a:t>As the IOT domain is widely used all over the world , hackers find it  more easy to steal the information from everyone.</a:t>
            </a:r>
          </a:p>
          <a:p>
            <a:r>
              <a:rPr lang="en-US" dirty="0"/>
              <a:t>Our specific objective is to improve the security standards so that data breaching will not happen in the future .</a:t>
            </a:r>
          </a:p>
          <a:p>
            <a:pPr marL="0" indent="0">
              <a:buNone/>
            </a:pPr>
            <a:endParaRPr lang="en-IN" dirty="0"/>
          </a:p>
        </p:txBody>
      </p:sp>
      <p:sp>
        <p:nvSpPr>
          <p:cNvPr id="4" name="Date Placeholder 3">
            <a:extLst>
              <a:ext uri="{FF2B5EF4-FFF2-40B4-BE49-F238E27FC236}">
                <a16:creationId xmlns:a16="http://schemas.microsoft.com/office/drawing/2014/main" id="{99CFE21C-523A-4AE2-A8FF-43B8F33B61E0}"/>
              </a:ext>
            </a:extLst>
          </p:cNvPr>
          <p:cNvSpPr>
            <a:spLocks noGrp="1"/>
          </p:cNvSpPr>
          <p:nvPr>
            <p:ph type="dt" sz="half" idx="10"/>
          </p:nvPr>
        </p:nvSpPr>
        <p:spPr/>
        <p:txBody>
          <a:bodyPr/>
          <a:lstStyle/>
          <a:p>
            <a:fld id="{DE297165-3E55-47C2-B59E-4FDA2FC16D73}" type="datetime5">
              <a:rPr lang="en-US" smtClean="0"/>
              <a:pPr/>
              <a:t>18-Aug-21</a:t>
            </a:fld>
            <a:endParaRPr lang="en-US"/>
          </a:p>
        </p:txBody>
      </p:sp>
      <p:sp>
        <p:nvSpPr>
          <p:cNvPr id="5" name="Footer Placeholder 4">
            <a:extLst>
              <a:ext uri="{FF2B5EF4-FFF2-40B4-BE49-F238E27FC236}">
                <a16:creationId xmlns:a16="http://schemas.microsoft.com/office/drawing/2014/main" id="{975F1D4F-44A8-4C45-8E81-D5821A5E3172}"/>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7F2A88AB-649D-4B60-A6CC-C90E1B892858}"/>
              </a:ext>
            </a:extLst>
          </p:cNvPr>
          <p:cNvSpPr>
            <a:spLocks noGrp="1"/>
          </p:cNvSpPr>
          <p:nvPr>
            <p:ph type="sldNum" sz="quarter" idx="12"/>
          </p:nvPr>
        </p:nvSpPr>
        <p:spPr/>
        <p:txBody>
          <a:bodyPr/>
          <a:lstStyle/>
          <a:p>
            <a:fld id="{6E74079E-4E7A-4FA7-B38C-D1B6486B3FFD}" type="slidenum">
              <a:rPr lang="en-US" smtClean="0"/>
              <a:pPr/>
              <a:t>6</a:t>
            </a:fld>
            <a:endParaRPr lang="en-US"/>
          </a:p>
        </p:txBody>
      </p:sp>
    </p:spTree>
    <p:extLst>
      <p:ext uri="{BB962C8B-B14F-4D97-AF65-F5344CB8AC3E}">
        <p14:creationId xmlns:p14="http://schemas.microsoft.com/office/powerpoint/2010/main" val="46897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7" y="136525"/>
            <a:ext cx="8229600" cy="1143000"/>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4" name="Date Placeholder 3">
            <a:extLst>
              <a:ext uri="{FF2B5EF4-FFF2-40B4-BE49-F238E27FC236}">
                <a16:creationId xmlns:a16="http://schemas.microsoft.com/office/drawing/2014/main" id="{19D6004B-31AE-4CBB-9AD6-402671FBBAAE}"/>
              </a:ext>
            </a:extLst>
          </p:cNvPr>
          <p:cNvSpPr>
            <a:spLocks noGrp="1"/>
          </p:cNvSpPr>
          <p:nvPr>
            <p:ph type="dt" sz="half" idx="10"/>
          </p:nvPr>
        </p:nvSpPr>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18-Aug-21</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E36271-143A-4D09-A04F-36C4CBEF858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4757DECD-D1C6-49BA-BA57-528CB60047F2}"/>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6DFEACA-A5F6-4F61-BEAA-A3A841AB510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00" y="175260"/>
            <a:ext cx="981075" cy="666750"/>
          </a:xfrm>
          <a:prstGeom prst="rect">
            <a:avLst/>
          </a:prstGeom>
          <a:noFill/>
          <a:ln>
            <a:noFill/>
          </a:ln>
        </p:spPr>
      </p:pic>
      <p:pic>
        <p:nvPicPr>
          <p:cNvPr id="9" name="image3.png" descr="ISO Logo">
            <a:extLst>
              <a:ext uri="{FF2B5EF4-FFF2-40B4-BE49-F238E27FC236}">
                <a16:creationId xmlns:a16="http://schemas.microsoft.com/office/drawing/2014/main" id="{F59CCAD7-D388-4B9C-A033-7673346A13AD}"/>
              </a:ext>
            </a:extLst>
          </p:cNvPr>
          <p:cNvPicPr/>
          <p:nvPr/>
        </p:nvPicPr>
        <p:blipFill>
          <a:blip r:embed="rId3"/>
          <a:srcRect/>
          <a:stretch>
            <a:fillRect/>
          </a:stretch>
        </p:blipFill>
        <p:spPr>
          <a:xfrm>
            <a:off x="8178165" y="102869"/>
            <a:ext cx="813435" cy="796925"/>
          </a:xfrm>
          <a:prstGeom prst="rect">
            <a:avLst/>
          </a:prstGeom>
        </p:spPr>
      </p:pic>
      <p:sp>
        <p:nvSpPr>
          <p:cNvPr id="10" name="Content Placeholder 9">
            <a:extLst>
              <a:ext uri="{FF2B5EF4-FFF2-40B4-BE49-F238E27FC236}">
                <a16:creationId xmlns:a16="http://schemas.microsoft.com/office/drawing/2014/main" id="{BF8B82DA-B5F5-43AE-A334-64E4FB8DBB0B}"/>
              </a:ext>
            </a:extLst>
          </p:cNvPr>
          <p:cNvSpPr>
            <a:spLocks noGrp="1"/>
          </p:cNvSpPr>
          <p:nvPr>
            <p:ph idx="1"/>
          </p:nvPr>
        </p:nvSpPr>
        <p:spPr/>
        <p:txBody>
          <a:bodyPr>
            <a:normAutofit fontScale="70000" lnSpcReduction="20000"/>
          </a:bodyPr>
          <a:lstStyle/>
          <a:p>
            <a:r>
              <a:rPr lang="en-US" b="0" i="0" dirty="0">
                <a:solidFill>
                  <a:srgbClr val="000000"/>
                </a:solidFill>
                <a:effectLst/>
                <a:latin typeface="Times New Roman" panose="02020603050405020304" pitchFamily="18" charset="0"/>
              </a:rPr>
              <a:t>1. W. Bruce D GR. Milne YG. </a:t>
            </a:r>
            <a:r>
              <a:rPr lang="en-US" b="0" i="0" dirty="0" err="1">
                <a:solidFill>
                  <a:srgbClr val="000000"/>
                </a:solidFill>
                <a:effectLst/>
                <a:latin typeface="Times New Roman" panose="02020603050405020304" pitchFamily="18" charset="0"/>
              </a:rPr>
              <a:t>Andonova</a:t>
            </a:r>
            <a:r>
              <a:rPr lang="en-US" b="0" i="0" dirty="0">
                <a:solidFill>
                  <a:srgbClr val="000000"/>
                </a:solidFill>
                <a:effectLst/>
                <a:latin typeface="Times New Roman" panose="02020603050405020304" pitchFamily="18" charset="0"/>
              </a:rPr>
              <a:t> and FM. </a:t>
            </a:r>
            <a:r>
              <a:rPr lang="en-US" b="0" i="0" dirty="0" err="1">
                <a:solidFill>
                  <a:srgbClr val="000000"/>
                </a:solidFill>
                <a:effectLst/>
                <a:latin typeface="Times New Roman" panose="02020603050405020304" pitchFamily="18" charset="0"/>
              </a:rPr>
              <a:t>Hajjat</a:t>
            </a:r>
            <a:r>
              <a:rPr lang="en-US" b="0" i="0" dirty="0">
                <a:solidFill>
                  <a:srgbClr val="000000"/>
                </a:solidFill>
                <a:effectLst/>
                <a:latin typeface="Times New Roman" panose="02020603050405020304" pitchFamily="18" charset="0"/>
              </a:rPr>
              <a:t> "Internet of Things: Convenience vs. privacy and secrecy" Business Horizons 58 no. 6 pp. 615-624 2015.</a:t>
            </a:r>
            <a:br>
              <a:rPr lang="en-US" dirty="0"/>
            </a:br>
            <a:br>
              <a:rPr lang="en-US" dirty="0"/>
            </a:br>
            <a:r>
              <a:rPr lang="en-US" b="0" i="0" dirty="0">
                <a:solidFill>
                  <a:srgbClr val="000000"/>
                </a:solidFill>
                <a:effectLst/>
                <a:latin typeface="Times New Roman" panose="02020603050405020304" pitchFamily="18" charset="0"/>
              </a:rPr>
              <a:t>2. R. </a:t>
            </a:r>
            <a:r>
              <a:rPr lang="en-US" b="0" i="0" dirty="0" err="1">
                <a:solidFill>
                  <a:srgbClr val="000000"/>
                </a:solidFill>
                <a:effectLst/>
                <a:latin typeface="Times New Roman" panose="02020603050405020304" pitchFamily="18" charset="0"/>
              </a:rPr>
              <a:t>Davice</a:t>
            </a:r>
            <a:r>
              <a:rPr lang="en-US" b="0" i="0" dirty="0">
                <a:solidFill>
                  <a:srgbClr val="000000"/>
                </a:solidFill>
                <a:effectLst/>
                <a:latin typeface="Times New Roman" panose="02020603050405020304" pitchFamily="18" charset="0"/>
              </a:rPr>
              <a:t> "The Internet of Things </a:t>
            </a:r>
            <a:r>
              <a:rPr lang="en-US" b="0" i="0" dirty="0" err="1">
                <a:solidFill>
                  <a:srgbClr val="000000"/>
                </a:solidFill>
                <a:effectLst/>
                <a:latin typeface="Times New Roman" panose="02020603050405020304" pitchFamily="18" charset="0"/>
              </a:rPr>
              <a:t>Opportunties</a:t>
            </a:r>
            <a:r>
              <a:rPr lang="en-US" b="0" i="0" dirty="0">
                <a:solidFill>
                  <a:srgbClr val="000000"/>
                </a:solidFill>
                <a:effectLst/>
                <a:latin typeface="Times New Roman" panose="02020603050405020304" pitchFamily="18" charset="0"/>
              </a:rPr>
              <a:t> and </a:t>
            </a:r>
            <a:r>
              <a:rPr lang="en-US" b="0" i="0" dirty="0" err="1">
                <a:solidFill>
                  <a:srgbClr val="000000"/>
                </a:solidFill>
                <a:effectLst/>
                <a:latin typeface="Times New Roman" panose="02020603050405020304" pitchFamily="18" charset="0"/>
              </a:rPr>
              <a:t>challeng</a:t>
            </a:r>
            <a:r>
              <a:rPr lang="en-US" b="0" i="0" dirty="0">
                <a:solidFill>
                  <a:srgbClr val="000000"/>
                </a:solidFill>
                <a:effectLst/>
                <a:latin typeface="Times New Roman" panose="02020603050405020304" pitchFamily="18" charset="0"/>
              </a:rPr>
              <a:t>" European pp. 1-8 2015.</a:t>
            </a:r>
            <a:br>
              <a:rPr lang="en-US" dirty="0"/>
            </a:br>
            <a:br>
              <a:rPr lang="en-US" dirty="0"/>
            </a:br>
            <a:r>
              <a:rPr lang="en-US" b="0" i="0" dirty="0">
                <a:solidFill>
                  <a:srgbClr val="000000"/>
                </a:solidFill>
                <a:effectLst/>
                <a:latin typeface="Times New Roman" panose="02020603050405020304" pitchFamily="18" charset="0"/>
              </a:rPr>
              <a:t>3. G. Price "The Internet of Things 2015" State of THE Market: Internet of Things 2015 </a:t>
            </a:r>
            <a:r>
              <a:rPr lang="en-US" b="0" i="0" dirty="0" err="1">
                <a:solidFill>
                  <a:srgbClr val="000000"/>
                </a:solidFill>
                <a:effectLst/>
                <a:latin typeface="Times New Roman" panose="02020603050405020304" pitchFamily="18" charset="0"/>
              </a:rPr>
              <a:t>Verison</a:t>
            </a:r>
            <a:r>
              <a:rPr lang="en-US" b="0" i="0" dirty="0">
                <a:solidFill>
                  <a:srgbClr val="000000"/>
                </a:solidFill>
                <a:effectLst/>
                <a:latin typeface="Times New Roman" panose="02020603050405020304" pitchFamily="18" charset="0"/>
              </a:rPr>
              <a:t> wireless company pp. 1-24 2015.</a:t>
            </a:r>
            <a:br>
              <a:rPr lang="en-US" dirty="0"/>
            </a:br>
            <a:br>
              <a:rPr lang="en-US" dirty="0"/>
            </a:br>
            <a:r>
              <a:rPr lang="en-US" b="0" i="0" dirty="0">
                <a:solidFill>
                  <a:srgbClr val="000000"/>
                </a:solidFill>
                <a:effectLst/>
                <a:latin typeface="Times New Roman" panose="02020603050405020304" pitchFamily="18" charset="0"/>
              </a:rPr>
              <a:t>4. X. </a:t>
            </a:r>
            <a:r>
              <a:rPr lang="en-US" b="0" i="0" dirty="0" err="1">
                <a:solidFill>
                  <a:srgbClr val="000000"/>
                </a:solidFill>
                <a:effectLst/>
                <a:latin typeface="Times New Roman" panose="02020603050405020304" pitchFamily="18" charset="0"/>
              </a:rPr>
              <a:t>Xingmei</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Zh</a:t>
            </a:r>
            <a:r>
              <a:rPr lang="en-US" b="0" i="0" dirty="0">
                <a:solidFill>
                  <a:srgbClr val="000000"/>
                </a:solidFill>
                <a:effectLst/>
                <a:latin typeface="Times New Roman" panose="02020603050405020304" pitchFamily="18" charset="0"/>
              </a:rPr>
              <a:t> Jing and W. He "Research on the Basic Characteristics the Key Technologies the Network Architecture and Security Problems of the Internet of Things" 3rd International Conference on Computer Science and Network Technology (ICCSNT) Dalian China IEEE pp. 825-828 2013.</a:t>
            </a:r>
            <a:br>
              <a:rPr lang="en-US" dirty="0"/>
            </a:br>
            <a:endParaRPr lang="en-IN" dirty="0"/>
          </a:p>
        </p:txBody>
      </p:sp>
    </p:spTree>
    <p:extLst>
      <p:ext uri="{BB962C8B-B14F-4D97-AF65-F5344CB8AC3E}">
        <p14:creationId xmlns:p14="http://schemas.microsoft.com/office/powerpoint/2010/main" val="303506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644</Words>
  <Application>Microsoft Office PowerPoint</Application>
  <PresentationFormat>On-screen Show (4:3)</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TimesNewRomanPS-BoldMT</vt:lpstr>
      <vt:lpstr>Office Theme</vt:lpstr>
      <vt:lpstr>TITLE : PRIVACY IS A MYTH..! </vt:lpstr>
      <vt:lpstr>OBJECTIVE</vt:lpstr>
      <vt:lpstr>SCOPE</vt:lpstr>
      <vt:lpstr>ABSTRACT</vt:lpstr>
      <vt:lpstr>INTRODUCTION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abhinav potturi</cp:lastModifiedBy>
  <cp:revision>34</cp:revision>
  <dcterms:created xsi:type="dcterms:W3CDTF">2018-01-03T03:50:03Z</dcterms:created>
  <dcterms:modified xsi:type="dcterms:W3CDTF">2021-08-18T08:06:05Z</dcterms:modified>
</cp:coreProperties>
</file>