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0" d="100"/>
          <a:sy n="50" d="100"/>
        </p:scale>
        <p:origin x="1378"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704371"/>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393158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36397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53598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806236"/>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01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07797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851311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043561"/>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886736"/>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3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5/6/2025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38120682"/>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2392"/>
            <a:ext cx="7772400" cy="1470025"/>
          </a:xfrm>
        </p:spPr>
        <p:txBody>
          <a:bodyPr>
            <a:normAutofit/>
          </a:bodyPr>
          <a:lstStyle/>
          <a:p>
            <a:r>
              <a:rPr sz="2800" dirty="0">
                <a:latin typeface="Algerian" panose="04020705040A02060702" pitchFamily="82" charset="0"/>
              </a:rPr>
              <a:t>A Comprehensive Study of Financial Institutions Offering Home Loans with Special Reference to ICICI Bank</a:t>
            </a:r>
          </a:p>
        </p:txBody>
      </p:sp>
      <p:sp>
        <p:nvSpPr>
          <p:cNvPr id="3" name="Subtitle 2"/>
          <p:cNvSpPr>
            <a:spLocks noGrp="1"/>
          </p:cNvSpPr>
          <p:nvPr>
            <p:ph type="subTitle" idx="1"/>
          </p:nvPr>
        </p:nvSpPr>
        <p:spPr>
          <a:xfrm>
            <a:off x="1013381" y="3603394"/>
            <a:ext cx="6400800" cy="2472214"/>
          </a:xfrm>
        </p:spPr>
        <p:txBody>
          <a:bodyPr>
            <a:normAutofit lnSpcReduction="10000"/>
          </a:bodyPr>
          <a:lstStyle/>
          <a:p>
            <a:r>
              <a:rPr dirty="0">
                <a:solidFill>
                  <a:schemeClr val="tx1"/>
                </a:solidFill>
                <a:latin typeface="Algerian" panose="04020705040A02060702" pitchFamily="82" charset="0"/>
              </a:rPr>
              <a:t>Submitted to</a:t>
            </a:r>
            <a:r>
              <a:rPr lang="en-US" dirty="0">
                <a:solidFill>
                  <a:schemeClr val="tx1"/>
                </a:solidFill>
                <a:latin typeface="Algerian" panose="04020705040A02060702" pitchFamily="82" charset="0"/>
              </a:rPr>
              <a:t> </a:t>
            </a:r>
            <a:r>
              <a:rPr lang="en-IN" dirty="0" err="1">
                <a:solidFill>
                  <a:schemeClr val="tx1"/>
                </a:solidFill>
                <a:latin typeface="Algerian" panose="04020705040A02060702" pitchFamily="82" charset="0"/>
              </a:rPr>
              <a:t>Dr.</a:t>
            </a:r>
            <a:r>
              <a:rPr lang="en-IN" dirty="0">
                <a:solidFill>
                  <a:schemeClr val="tx1"/>
                </a:solidFill>
                <a:latin typeface="Algerian" panose="04020705040A02060702" pitchFamily="82" charset="0"/>
              </a:rPr>
              <a:t> D.Y. Patil Vidyapeeth Pune</a:t>
            </a:r>
          </a:p>
          <a:p>
            <a:r>
              <a:rPr dirty="0">
                <a:solidFill>
                  <a:schemeClr val="tx1"/>
                </a:solidFill>
                <a:latin typeface="Algerian" panose="04020705040A02060702" pitchFamily="82" charset="0"/>
              </a:rPr>
              <a:t>Centre for Online Learning, </a:t>
            </a:r>
          </a:p>
          <a:p>
            <a:r>
              <a:rPr lang="en-US" dirty="0">
                <a:solidFill>
                  <a:schemeClr val="tx1"/>
                </a:solidFill>
                <a:latin typeface="Algerian" panose="04020705040A02060702" pitchFamily="82" charset="0"/>
              </a:rPr>
              <a:t>By</a:t>
            </a:r>
            <a:r>
              <a:rPr lang="en-US" dirty="0">
                <a:latin typeface="Algerian" panose="04020705040A02060702" pitchFamily="82" charset="0"/>
              </a:rPr>
              <a:t>: </a:t>
            </a:r>
            <a:r>
              <a:rPr dirty="0">
                <a:solidFill>
                  <a:schemeClr val="tx1"/>
                </a:solidFill>
                <a:latin typeface="Algerian" panose="04020705040A02060702" pitchFamily="82" charset="0"/>
              </a:rPr>
              <a:t>Akhil Adwani</a:t>
            </a:r>
          </a:p>
          <a:p>
            <a:r>
              <a:rPr dirty="0">
                <a:solidFill>
                  <a:schemeClr val="tx1"/>
                </a:solidFill>
                <a:latin typeface="Algerian" panose="04020705040A02060702" pitchFamily="82" charset="0"/>
              </a:rPr>
              <a:t>PRN: 2205022721</a:t>
            </a:r>
          </a:p>
          <a:p>
            <a:r>
              <a:rPr dirty="0">
                <a:solidFill>
                  <a:schemeClr val="tx1"/>
                </a:solidFill>
                <a:latin typeface="Algerian" panose="04020705040A02060702" pitchFamily="82" charset="0"/>
              </a:rPr>
              <a:t>Batch:</a:t>
            </a:r>
            <a:r>
              <a:rPr lang="en-US" dirty="0">
                <a:latin typeface="Algerian" panose="04020705040A02060702" pitchFamily="82" charset="0"/>
              </a:rPr>
              <a:t> </a:t>
            </a:r>
            <a:r>
              <a:rPr lang="en-US" dirty="0" err="1">
                <a:latin typeface="Algerian" panose="04020705040A02060702" pitchFamily="82" charset="0"/>
              </a:rPr>
              <a:t>mba</a:t>
            </a:r>
            <a:r>
              <a:rPr dirty="0">
                <a:solidFill>
                  <a:schemeClr val="tx1"/>
                </a:solidFill>
                <a:latin typeface="Algerian" panose="04020705040A02060702" pitchFamily="82" charset="0"/>
              </a:rPr>
              <a:t> 2022-2024</a:t>
            </a:r>
            <a:endParaRPr lang="en-US" dirty="0">
              <a:solidFill>
                <a:schemeClr val="tx1"/>
              </a:solidFill>
              <a:latin typeface="Algerian" panose="04020705040A02060702" pitchFamily="82" charset="0"/>
            </a:endParaRPr>
          </a:p>
          <a:p>
            <a:r>
              <a:rPr lang="en-IN" dirty="0">
                <a:latin typeface="Algerian" panose="04020705040A02060702" pitchFamily="82" charset="0"/>
              </a:rPr>
              <a:t>Seat No</a:t>
            </a:r>
            <a:r>
              <a:rPr lang="en-IN">
                <a:latin typeface="Algerian" panose="04020705040A02060702" pitchFamily="82" charset="0"/>
              </a:rPr>
              <a:t>: idmbo-40183</a:t>
            </a:r>
            <a:endParaRPr dirty="0">
              <a:solidFill>
                <a:schemeClr val="tx1"/>
              </a:solidFill>
              <a:latin typeface="Algerian" panose="04020705040A020607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Implement targeted awareness campaigns.</a:t>
            </a:r>
          </a:p>
          <a:p>
            <a:r>
              <a:t>- Simplify the loan application process for better customer understanding.</a:t>
            </a:r>
          </a:p>
          <a:p>
            <a:r>
              <a:t>- Offer personalized assistance to potential loan applicants.</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a:t>
            </a:r>
          </a:p>
        </p:txBody>
      </p:sp>
      <p:sp>
        <p:nvSpPr>
          <p:cNvPr id="3" name="Content Placeholder 2"/>
          <p:cNvSpPr>
            <a:spLocks noGrp="1"/>
          </p:cNvSpPr>
          <p:nvPr>
            <p:ph idx="1"/>
          </p:nvPr>
        </p:nvSpPr>
        <p:spPr/>
        <p:txBody>
          <a:bodyPr/>
          <a:lstStyle/>
          <a:p>
            <a:r>
              <a:t>The study was limited by the small sample size and the geographical focus on customers in Pune. Further research is needed to validate these findings across a broader demographic.</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Thank you for your attention.</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Acknowledgement</a:t>
            </a:r>
          </a:p>
        </p:txBody>
      </p:sp>
      <p:sp>
        <p:nvSpPr>
          <p:cNvPr id="3" name="Content Placeholder 2"/>
          <p:cNvSpPr>
            <a:spLocks noGrp="1"/>
          </p:cNvSpPr>
          <p:nvPr>
            <p:ph idx="1"/>
          </p:nvPr>
        </p:nvSpPr>
        <p:spPr/>
        <p:txBody>
          <a:bodyPr>
            <a:normAutofit/>
          </a:bodyPr>
          <a:lstStyle/>
          <a:p>
            <a:r>
              <a:rPr lang="en-US" dirty="0"/>
              <a:t>I express my deep gratitude to our esteemed faculty for their invaluable guidance and technical expertise, which were instrumental in completing this report. I am especially thankful to Mrs. </a:t>
            </a:r>
            <a:r>
              <a:rPr lang="en-US" dirty="0" err="1"/>
              <a:t>Roshini</a:t>
            </a:r>
            <a:r>
              <a:rPr lang="en-US" dirty="0"/>
              <a:t> Ganesh for her unwavering support, belief in my abilities, and provision of necessary resources. Her presence always inspired innovative ideas and ensured quality work while respecting individual creativity. I also extend my thanks to my friends and colleagues for their insightful contributions to the project.</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This report provides a detailed analysis of the process of obtaining a home loan, with a focus on ICICI Bank. The survey revealed that while many are interested in home loans, there is confusion about the requirements. The report emphasizes the importance of creating awareness among customers to improve business outcomes.</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normAutofit/>
          </a:bodyPr>
          <a:lstStyle/>
          <a:p>
            <a:r>
              <a:t>- To study customer perceptions of ICICI Bank's home loan products.</a:t>
            </a:r>
          </a:p>
          <a:p>
            <a:r>
              <a:t>- To generate business for ICICI by promoting and selling home loan products.</a:t>
            </a:r>
          </a:p>
          <a:p>
            <a:r>
              <a:t>- To create awareness among customers about ICICI's home loan products.</a:t>
            </a:r>
          </a:p>
          <a:p>
            <a:r>
              <a:t>- To gain knowledge about different loan products offered by ICICI Bank.</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Company Profile</a:t>
            </a:r>
          </a:p>
        </p:txBody>
      </p:sp>
      <p:sp>
        <p:nvSpPr>
          <p:cNvPr id="3" name="Content Placeholder 2"/>
          <p:cNvSpPr>
            <a:spLocks noGrp="1"/>
          </p:cNvSpPr>
          <p:nvPr>
            <p:ph idx="1"/>
          </p:nvPr>
        </p:nvSpPr>
        <p:spPr/>
        <p:txBody>
          <a:bodyPr/>
          <a:lstStyle/>
          <a:p>
            <a:r>
              <a:rPr dirty="0"/>
              <a:t>ICICI Bank, India's second-largest bank, reported strong financial results for the fiscal year ending March 31, 2024. With total assets of ₹17.</a:t>
            </a:r>
            <a:r>
              <a:rPr lang="en-US" dirty="0"/>
              <a:t>74</a:t>
            </a:r>
            <a:r>
              <a:rPr dirty="0"/>
              <a:t> trillion and a net income of ₹442.6 billion, the bank continues to expand its presence both domestically and internationally. ICICI Bank offers a wide range of financial products and services to corporate and retail customers.</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Methodology</a:t>
            </a:r>
          </a:p>
        </p:txBody>
      </p:sp>
      <p:sp>
        <p:nvSpPr>
          <p:cNvPr id="3" name="Content Placeholder 2"/>
          <p:cNvSpPr>
            <a:spLocks noGrp="1"/>
          </p:cNvSpPr>
          <p:nvPr>
            <p:ph idx="1"/>
          </p:nvPr>
        </p:nvSpPr>
        <p:spPr/>
        <p:txBody>
          <a:bodyPr/>
          <a:lstStyle/>
          <a:p>
            <a:r>
              <a:t>The research utilized both primary and secondary data collection methods. Primary research involved surveys and interviews with over 40 customers, while secondary research included reviewing existing literature on home loan products and services.</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&amp; Interpretation</a:t>
            </a:r>
          </a:p>
        </p:txBody>
      </p:sp>
      <p:sp>
        <p:nvSpPr>
          <p:cNvPr id="3" name="Content Placeholder 2"/>
          <p:cNvSpPr>
            <a:spLocks noGrp="1"/>
          </p:cNvSpPr>
          <p:nvPr>
            <p:ph idx="1"/>
          </p:nvPr>
        </p:nvSpPr>
        <p:spPr/>
        <p:txBody>
          <a:bodyPr/>
          <a:lstStyle/>
          <a:p>
            <a:r>
              <a:t>The analysis indicates that 80% of potential customers are unaware of the process to obtain a home loan. Despite the interest in home loans, the lack of awareness poses a challenge to ICICI Bank's ability to capitalize on this interest.</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Findings</a:t>
            </a:r>
          </a:p>
        </p:txBody>
      </p:sp>
      <p:sp>
        <p:nvSpPr>
          <p:cNvPr id="3" name="Content Placeholder 2"/>
          <p:cNvSpPr>
            <a:spLocks noGrp="1"/>
          </p:cNvSpPr>
          <p:nvPr>
            <p:ph idx="1"/>
          </p:nvPr>
        </p:nvSpPr>
        <p:spPr/>
        <p:txBody>
          <a:bodyPr/>
          <a:lstStyle/>
          <a:p>
            <a:r>
              <a:t>- High interest in home loans but low awareness of the process.</a:t>
            </a:r>
          </a:p>
          <a:p>
            <a:r>
              <a:t>- ICICI Bank needs to focus on customer education to increase loan uptake.</a:t>
            </a:r>
          </a:p>
          <a:p>
            <a:r>
              <a:t>- Creating a strong brand image through awareness campaigns is crucial.</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To achieve better business outcomes, ICICI Bank must prioritize creating awareness about its home loan products. This will not only help in generating more business but also strengthen the bank's brand image.</a:t>
            </a:r>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537</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Gill Sans MT</vt:lpstr>
      <vt:lpstr>Gallery</vt:lpstr>
      <vt:lpstr>A Comprehensive Study of Financial Institutions Offering Home Loans with Special Reference to ICICI Bank</vt:lpstr>
      <vt:lpstr>Acknowledgement</vt:lpstr>
      <vt:lpstr>Executive Summary</vt:lpstr>
      <vt:lpstr>Objectives</vt:lpstr>
      <vt:lpstr>Company Profile</vt:lpstr>
      <vt:lpstr>Research Methodology</vt:lpstr>
      <vt:lpstr>Analysis &amp; Interpretation</vt:lpstr>
      <vt:lpstr>Findings</vt:lpstr>
      <vt:lpstr>Conclusion</vt:lpstr>
      <vt:lpstr>Recommendations</vt:lpstr>
      <vt:lpstr>Limitations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Akhil Adwani</dc:creator>
  <cp:keywords/>
  <dc:description>generated using python-pptx</dc:description>
  <cp:lastModifiedBy>Akhil Adwani</cp:lastModifiedBy>
  <cp:revision>3</cp:revision>
  <dcterms:created xsi:type="dcterms:W3CDTF">2013-01-27T09:14:16Z</dcterms:created>
  <dcterms:modified xsi:type="dcterms:W3CDTF">2025-05-06T15:03:35Z</dcterms:modified>
  <cp:category/>
</cp:coreProperties>
</file>