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41D5-69A1-28F4-1F79-3FAF4E80C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5EC7-628B-EF1E-321E-3387F12C2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By </a:t>
            </a:r>
          </a:p>
          <a:p>
            <a:pPr algn="r"/>
            <a:r>
              <a:rPr lang="en-US" dirty="0"/>
              <a:t>J.AKHILA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67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B07A-E991-6432-41A7-EC983A2D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D376-77F1-6AE9-63E9-B56742E3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Algorithm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Step-1: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 Begin the tree with the root node, says S, which contains the complete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Step-2: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 Find the best attribute in the dataset using </a:t>
            </a: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Attribute Selection Measure (ASM).</a:t>
            </a:r>
            <a:endParaRPr lang="en-US" sz="19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-bold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Step-3: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 Divide the S into subsets that contains possible values for the best attributes.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Step-4: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 Generate the decision tree node, which contains the best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Step-5: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 Recursively make new decision trees using the subsets of the dataset created in step -3. Continue this process until a stage is reached where you cannot further classify the nodes and called the final node as a leaf node.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4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B0BA-3E57-AEE8-9A43-2F3B00FEB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3A38A-8D79-20DC-48DD-D0CBE0CB2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BY </a:t>
            </a:r>
          </a:p>
          <a:p>
            <a:pPr algn="r"/>
            <a:r>
              <a:rPr lang="en-US" dirty="0"/>
              <a:t>J. AKHILA</a:t>
            </a:r>
          </a:p>
        </p:txBody>
      </p:sp>
    </p:spTree>
    <p:extLst>
      <p:ext uri="{BB962C8B-B14F-4D97-AF65-F5344CB8AC3E}">
        <p14:creationId xmlns:p14="http://schemas.microsoft.com/office/powerpoint/2010/main" val="294737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FA12-A1BA-865B-8216-F1741790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69F-1818-29BE-24B7-CD8CA26F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inter-bold"/>
              </a:rPr>
              <a:t>Decision tree algorithm falls under the category of supervised learning. They can be used to solve both regression and classification problems.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Decision tree uses the tree representation to solve the problem in which each leaf node corresponds to a class label and attributes are represented on the internal node of the tree.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The decisions or the test are performed on the basis of features of the given dataset.</a:t>
            </a:r>
          </a:p>
          <a:p>
            <a:pPr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bold"/>
              </a:rPr>
              <a:t>It is called a decision tree because, similar to a tree, it starts with the root node, which expands on further branches and constructs a tree-like structure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-regular"/>
              </a:rPr>
              <a:t>.</a:t>
            </a:r>
          </a:p>
          <a:p>
            <a:pPr fontAlgn="base"/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-regular"/>
            </a:endParaRPr>
          </a:p>
          <a:p>
            <a:pPr marL="0" indent="0" fontAlgn="base">
              <a:buNone/>
            </a:pP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-regular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0654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DD6E-8CFF-BF13-1632-66CDAA31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EC9D17-CEDA-EAFB-9DF5-27936A0D5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883" y="2734235"/>
            <a:ext cx="6409764" cy="34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7C86-1CC0-D2F1-2906-2382D6AD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5C95-27D5-A63A-780E-74380227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Decsision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tree can solve both Regression and Classification Problems</a:t>
            </a:r>
          </a:p>
          <a:p>
            <a:pPr lvl="5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 in Decision Tree is done through different measures according to the problem statement whether classification or regression and algorithm we use.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5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types of Decision Trees</a:t>
            </a:r>
          </a:p>
          <a:p>
            <a:pPr lvl="6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Classifier</a:t>
            </a:r>
          </a:p>
          <a:p>
            <a:pPr lvl="6"/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Regressor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2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F26A-D36A-169C-9BA6-CA6B79EF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E53A-19B7-4ECF-E53E-CDE39558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693" y="2537012"/>
            <a:ext cx="8444753" cy="373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rdana"/>
              </a:rPr>
              <a:t>Decision Tree Classifier: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There are majorly 2 Algorithms in Classifier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ID3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: Iterative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Dichometizer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 Which means it iteratively divides the divides the features.</a:t>
            </a:r>
          </a:p>
          <a:p>
            <a:pPr lvl="2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In this Algorithm the features are selected according to the purity of the feature</a:t>
            </a:r>
          </a:p>
          <a:p>
            <a:pPr lvl="2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We calculate the purity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thorugh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 Entropy</a:t>
            </a:r>
          </a:p>
          <a:p>
            <a:pPr lvl="2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-bold"/>
              </a:rPr>
              <a:t>Entropy =  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E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=−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Size2"/>
              </a:rPr>
              <a:t>∑</a:t>
            </a:r>
            <a:r>
              <a:rPr lang="en-IN" b="0" i="0" u="none" strike="noStrike" dirty="0" err="1">
                <a:solidFill>
                  <a:srgbClr val="404040"/>
                </a:solidFill>
                <a:effectLst/>
                <a:latin typeface="MathJax_Math-italic"/>
              </a:rPr>
              <a:t>i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=1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Npilog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2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pi</a:t>
            </a:r>
          </a:p>
          <a:p>
            <a:pPr lvl="2"/>
            <a:r>
              <a:rPr lang="en-IN" dirty="0">
                <a:solidFill>
                  <a:srgbClr val="404040"/>
                </a:solidFill>
                <a:latin typeface="MathJax_Math-italic"/>
              </a:rPr>
              <a:t>The least value of </a:t>
            </a:r>
            <a:r>
              <a:rPr lang="en-IN" dirty="0" err="1">
                <a:solidFill>
                  <a:srgbClr val="404040"/>
                </a:solidFill>
                <a:latin typeface="MathJax_Math-italic"/>
              </a:rPr>
              <a:t>entopy</a:t>
            </a:r>
            <a:r>
              <a:rPr lang="en-IN" dirty="0">
                <a:solidFill>
                  <a:srgbClr val="404040"/>
                </a:solidFill>
                <a:latin typeface="MathJax_Math-italic"/>
              </a:rPr>
              <a:t> could be 0 which means pure split and 1 being the very impure spilt.</a:t>
            </a:r>
          </a:p>
        </p:txBody>
      </p:sp>
    </p:spTree>
    <p:extLst>
      <p:ext uri="{BB962C8B-B14F-4D97-AF65-F5344CB8AC3E}">
        <p14:creationId xmlns:p14="http://schemas.microsoft.com/office/powerpoint/2010/main" val="336158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B9B5-D71A-1603-D098-17FDA11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D6BA-FA7A-E44E-AF66-7927348F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64512"/>
            <a:ext cx="7729728" cy="3330691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inter-bold"/>
              </a:rPr>
              <a:t>The 2nd Algorithm is CART </a:t>
            </a:r>
          </a:p>
          <a:p>
            <a:r>
              <a:rPr lang="en-US" sz="6400" dirty="0">
                <a:latin typeface="inter-bold"/>
              </a:rPr>
              <a:t>CART: Classification and Regression Trees</a:t>
            </a:r>
          </a:p>
          <a:p>
            <a:pPr lvl="2"/>
            <a:r>
              <a:rPr lang="en-US" sz="6400" dirty="0">
                <a:latin typeface="inter-bold"/>
              </a:rPr>
              <a:t>In CART Algorithm we calculate purity based on Gini-impurity</a:t>
            </a:r>
          </a:p>
          <a:p>
            <a:pPr lvl="2"/>
            <a:r>
              <a:rPr lang="en-US" sz="6400" b="1" dirty="0">
                <a:latin typeface="inter-bold"/>
              </a:rPr>
              <a:t>Gini-Impurity:  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G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=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i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=1∑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C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​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p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(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i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)∗(1−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p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(</a:t>
            </a:r>
            <a:r>
              <a:rPr lang="nn-NO" sz="6400" b="0" i="1" dirty="0">
                <a:solidFill>
                  <a:srgbClr val="222222"/>
                </a:solidFill>
                <a:effectLst/>
                <a:latin typeface="inter-bold"/>
              </a:rPr>
              <a:t>i</a:t>
            </a: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))</a:t>
            </a:r>
          </a:p>
          <a:p>
            <a:pPr lvl="2"/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Gini Impurity is calculated for binary split</a:t>
            </a:r>
          </a:p>
          <a:p>
            <a:pPr lvl="2"/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For Gini Impurity 0.5 being the highest value which means impure split, 0 being the lowest value which means pure split.</a:t>
            </a:r>
          </a:p>
          <a:p>
            <a:pPr marL="457200" lvl="2" indent="0">
              <a:buNone/>
            </a:pPr>
            <a:r>
              <a:rPr lang="nn-NO" sz="6400" b="0" i="0" dirty="0">
                <a:solidFill>
                  <a:srgbClr val="222222"/>
                </a:solidFill>
                <a:effectLst/>
                <a:latin typeface="inter-bold"/>
              </a:rPr>
              <a:t>After Calculating Entopy and Gini-Impurity we calculate Information Gain</a:t>
            </a:r>
          </a:p>
          <a:p>
            <a:pPr lvl="2"/>
            <a:r>
              <a:rPr lang="nn-NO" sz="6400" b="1" i="0" dirty="0">
                <a:solidFill>
                  <a:srgbClr val="222222"/>
                </a:solidFill>
                <a:effectLst/>
                <a:latin typeface="inter-bold"/>
              </a:rPr>
              <a:t>Information-Gain:</a:t>
            </a:r>
          </a:p>
          <a:p>
            <a:pPr lvl="2"/>
            <a:endParaRPr lang="nn-NO" sz="6400" b="1" i="0" dirty="0">
              <a:solidFill>
                <a:srgbClr val="222222"/>
              </a:solidFill>
              <a:effectLst/>
              <a:latin typeface="inter-bold"/>
            </a:endParaRPr>
          </a:p>
          <a:p>
            <a:pPr lvl="2"/>
            <a:endParaRPr lang="en-US" sz="6400" b="1" dirty="0">
              <a:latin typeface="inter-bold"/>
            </a:endParaRPr>
          </a:p>
          <a:p>
            <a:pPr marL="457200" lvl="2" indent="0">
              <a:buNone/>
            </a:pPr>
            <a:endParaRPr lang="en-IN" sz="6400" dirty="0"/>
          </a:p>
          <a:p>
            <a:pPr marL="457200" lvl="2" indent="0">
              <a:buNone/>
            </a:pPr>
            <a:br>
              <a:rPr lang="en-IN" dirty="0"/>
            </a:br>
            <a:endParaRPr lang="en-US" b="1" dirty="0">
              <a:latin typeface="inter-bold"/>
            </a:endParaRP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8" name="AutoShape 6" descr="$G I=1-\sum_{i=1}^{n}(p)^{2}$ $\left.\left.G I=1-\left[\left(P_{(}+\right)\right)^{2}+\left(P_{(}-\right)\right)^{2}\right]$">
            <a:extLst>
              <a:ext uri="{FF2B5EF4-FFF2-40B4-BE49-F238E27FC236}">
                <a16:creationId xmlns:a16="http://schemas.microsoft.com/office/drawing/2014/main" id="{99D3AAD7-18F2-3A9F-F5EF-841C867DC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0" descr="$G I=1-\sum_{i=1}^{n}(p)^{2}$ $\left.\left.G I=1-\left[\left(P_{(}+\right)\right)^{2}+\left(P_{(}-\right)\right)^{2}\right]$">
            <a:extLst>
              <a:ext uri="{FF2B5EF4-FFF2-40B4-BE49-F238E27FC236}">
                <a16:creationId xmlns:a16="http://schemas.microsoft.com/office/drawing/2014/main" id="{67CF07A1-E2A9-3D69-EA99-B6D85565F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2" descr="Gain(S, A) = Entropy(S) - \sum_{v \epsilon Values(A)}\frac{\left | S_{v} \right |}{\left | S \right |}. Entropy(S_{v})  ">
            <a:extLst>
              <a:ext uri="{FF2B5EF4-FFF2-40B4-BE49-F238E27FC236}">
                <a16:creationId xmlns:a16="http://schemas.microsoft.com/office/drawing/2014/main" id="{EA9E3F50-5CF1-1711-1AAA-8817B7293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9B314A6-0922-B913-3FD3-F7A96A03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2" y="5103088"/>
            <a:ext cx="49434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3C9E-1A51-B40A-A51B-12E59C55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DECICION TREE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F9401-45D2-7D12-477D-231C5BB5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53579"/>
            <a:ext cx="7729728" cy="3191730"/>
          </a:xfrm>
        </p:spPr>
        <p:txBody>
          <a:bodyPr/>
          <a:lstStyle/>
          <a:p>
            <a:r>
              <a:rPr lang="en-US" dirty="0">
                <a:latin typeface="inter-bold"/>
              </a:rPr>
              <a:t>After Calculating the Information Gain </a:t>
            </a:r>
          </a:p>
          <a:p>
            <a:r>
              <a:rPr lang="en-US" dirty="0">
                <a:latin typeface="inter-bold"/>
              </a:rPr>
              <a:t>The higher the Information gain the higher the chances of the feature getting selected.</a:t>
            </a:r>
          </a:p>
          <a:p>
            <a:r>
              <a:rPr lang="en-US" dirty="0">
                <a:latin typeface="inter-bold"/>
              </a:rPr>
              <a:t>Comparing Entropy and Gini Impurity:</a:t>
            </a:r>
          </a:p>
          <a:p>
            <a:endParaRPr lang="en-IN" dirty="0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37C889A-F840-F0D1-9CED-665C748D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52" y="3622994"/>
            <a:ext cx="2465294" cy="17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8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3F8A-F527-C8AF-0E90-F69C28B7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DECSION TREE REGRESSOR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4E92-2664-8ECB-4D59-54E5A738B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inter-bold"/>
              </a:rPr>
              <a:t>For Regressor for calculating purity of the feature we use some measures like:</a:t>
            </a:r>
          </a:p>
          <a:p>
            <a:pPr lvl="1"/>
            <a:r>
              <a:rPr lang="en-US" sz="1800" dirty="0">
                <a:latin typeface="inter-bold"/>
              </a:rPr>
              <a:t>Mean </a:t>
            </a:r>
          </a:p>
          <a:p>
            <a:pPr lvl="1"/>
            <a:r>
              <a:rPr lang="en-US" sz="1800" dirty="0">
                <a:latin typeface="inter-bold"/>
              </a:rPr>
              <a:t>MSE/MAE/RMSE or Variance : </a:t>
            </a:r>
          </a:p>
          <a:p>
            <a:pPr lvl="1"/>
            <a:r>
              <a:rPr lang="en-US" sz="1800" dirty="0">
                <a:latin typeface="inter-bold"/>
              </a:rPr>
              <a:t>Reduction Variation : variance(root)-</a:t>
            </a:r>
            <a:r>
              <a:rPr lang="nn-NO" sz="1800" b="0" i="0" dirty="0">
                <a:solidFill>
                  <a:srgbClr val="222222"/>
                </a:solidFill>
                <a:effectLst/>
                <a:latin typeface="inter-bold"/>
              </a:rPr>
              <a:t> ∑ wi *variance[child]</a:t>
            </a:r>
          </a:p>
          <a:p>
            <a:pPr lvl="1"/>
            <a:r>
              <a:rPr lang="nn-NO" sz="1800" dirty="0">
                <a:solidFill>
                  <a:srgbClr val="222222"/>
                </a:solidFill>
                <a:latin typeface="inter-bold"/>
              </a:rPr>
              <a:t>If we select feature through variance(MSE) we select feature with less variance and same with reduction variation.</a:t>
            </a:r>
            <a:endParaRPr lang="en-US" sz="1800" dirty="0">
              <a:latin typeface="inter-bold"/>
            </a:endParaRPr>
          </a:p>
          <a:p>
            <a:pPr marL="228600" lvl="1" indent="0">
              <a:buNone/>
            </a:pPr>
            <a:r>
              <a:rPr lang="en-US" sz="1800" dirty="0">
                <a:latin typeface="inter-bold"/>
              </a:rPr>
              <a:t>After Calculating the purity the same Information gain would be calculated as we did in the classifier.</a:t>
            </a:r>
          </a:p>
          <a:p>
            <a:pPr marL="228600" lvl="1" indent="0">
              <a:buNone/>
            </a:pPr>
            <a:endParaRPr lang="en-US" sz="1800" dirty="0">
              <a:latin typeface="inter-bold"/>
            </a:endParaRPr>
          </a:p>
        </p:txBody>
      </p:sp>
      <p:pic>
        <p:nvPicPr>
          <p:cNvPr id="3074" name="Picture 2" descr="variance reduction in variance">
            <a:extLst>
              <a:ext uri="{FF2B5EF4-FFF2-40B4-BE49-F238E27FC236}">
                <a16:creationId xmlns:a16="http://schemas.microsoft.com/office/drawing/2014/main" id="{5AE03AB3-7011-A0F0-1832-4E9E9D06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01" y="3258110"/>
            <a:ext cx="28479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7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DB65-BC39-967C-DBE1-DA9F6FA8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107F-7EE1-78C1-3EDA-70ABA6B5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inter-bold"/>
              </a:rPr>
              <a:t>Pruning:</a:t>
            </a:r>
            <a:r>
              <a:rPr lang="en-IN" sz="2400" b="1" dirty="0">
                <a:latin typeface="inter-bold"/>
              </a:rPr>
              <a:t> </a:t>
            </a:r>
            <a:r>
              <a:rPr lang="en-IN" dirty="0">
                <a:latin typeface="inter-bold"/>
              </a:rPr>
              <a:t>we decide to discard some branches of the decision tree.</a:t>
            </a:r>
          </a:p>
          <a:p>
            <a:r>
              <a:rPr lang="en-IN" dirty="0">
                <a:latin typeface="inter-bold"/>
              </a:rPr>
              <a:t>We perform two types of pruning they are:</a:t>
            </a:r>
          </a:p>
          <a:p>
            <a:pPr lvl="1"/>
            <a:r>
              <a:rPr lang="en-IN" sz="1800" b="1" dirty="0">
                <a:latin typeface="inter-bold"/>
              </a:rPr>
              <a:t>Pre-pruning: </a:t>
            </a:r>
            <a:r>
              <a:rPr lang="en-IN" sz="1800" dirty="0">
                <a:latin typeface="inter-bold"/>
              </a:rPr>
              <a:t>While creating the decision tree we have to decide whether to cut the tree or not </a:t>
            </a:r>
            <a:r>
              <a:rPr lang="en-IN" sz="1800" dirty="0" err="1">
                <a:latin typeface="inter-bold"/>
              </a:rPr>
              <a:t>eg</a:t>
            </a:r>
            <a:r>
              <a:rPr lang="en-IN" sz="1800" dirty="0">
                <a:latin typeface="inter-bold"/>
              </a:rPr>
              <a:t>: </a:t>
            </a:r>
            <a:r>
              <a:rPr lang="en-IN" sz="1800" dirty="0" err="1">
                <a:latin typeface="inter-bold"/>
              </a:rPr>
              <a:t>max_depth</a:t>
            </a:r>
            <a:r>
              <a:rPr lang="en-IN" sz="1800" dirty="0">
                <a:latin typeface="inter-bold"/>
              </a:rPr>
              <a:t>=2,min_sample_split:2 etc.,</a:t>
            </a:r>
            <a:endParaRPr lang="en-IN" sz="1800" b="1" dirty="0">
              <a:latin typeface="inter-bold"/>
            </a:endParaRPr>
          </a:p>
          <a:p>
            <a:pPr lvl="1"/>
            <a:r>
              <a:rPr lang="en-IN" sz="1800" b="1" dirty="0">
                <a:latin typeface="inter-bold"/>
              </a:rPr>
              <a:t>Post-pruning: </a:t>
            </a:r>
            <a:r>
              <a:rPr lang="en-IN" sz="1800" dirty="0">
                <a:latin typeface="inter-bold"/>
              </a:rPr>
              <a:t>We prune the branches after creating the whole tree for </a:t>
            </a:r>
            <a:r>
              <a:rPr lang="en-IN" sz="1800" dirty="0" err="1">
                <a:latin typeface="inter-bold"/>
              </a:rPr>
              <a:t>example:CCP</a:t>
            </a:r>
            <a:r>
              <a:rPr lang="en-IN" sz="1800" dirty="0">
                <a:latin typeface="inter-bold"/>
              </a:rPr>
              <a:t>(cost complexity </a:t>
            </a:r>
            <a:r>
              <a:rPr lang="en-IN" sz="1800" dirty="0" err="1">
                <a:latin typeface="inter-bold"/>
              </a:rPr>
              <a:t>pruing</a:t>
            </a:r>
            <a:r>
              <a:rPr lang="en-IN" sz="1800" dirty="0">
                <a:latin typeface="inter-bold"/>
              </a:rPr>
              <a:t>).</a:t>
            </a:r>
            <a:endParaRPr lang="en-US" sz="1800" b="1" dirty="0">
              <a:latin typeface="inter-bold"/>
            </a:endParaRPr>
          </a:p>
          <a:p>
            <a:pPr lvl="1"/>
            <a:endParaRPr lang="en-IN" dirty="0">
              <a:latin typeface="inter-bold"/>
            </a:endParaRPr>
          </a:p>
        </p:txBody>
      </p:sp>
    </p:spTree>
    <p:extLst>
      <p:ext uri="{BB962C8B-B14F-4D97-AF65-F5344CB8AC3E}">
        <p14:creationId xmlns:p14="http://schemas.microsoft.com/office/powerpoint/2010/main" val="2082306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91</TotalTime>
  <Words>636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erdana</vt:lpstr>
      <vt:lpstr>Gill Sans MT</vt:lpstr>
      <vt:lpstr>inter-bold</vt:lpstr>
      <vt:lpstr>inter-regular</vt:lpstr>
      <vt:lpstr>MathJax_Main</vt:lpstr>
      <vt:lpstr>MathJax_Math-italic</vt:lpstr>
      <vt:lpstr>MathJax_Size2</vt:lpstr>
      <vt:lpstr>urw-din</vt:lpstr>
      <vt:lpstr>Parcel</vt:lpstr>
      <vt:lpstr>DECISION TREE ALGORITHM</vt:lpstr>
      <vt:lpstr>Decision TREE ALGORITHM</vt:lpstr>
      <vt:lpstr>Decision TREE ALGORITHM</vt:lpstr>
      <vt:lpstr>Decision TREE ALGORITHM</vt:lpstr>
      <vt:lpstr>Decision TREE CLASSIFIER</vt:lpstr>
      <vt:lpstr>Decision Tree CLASSIFIER</vt:lpstr>
      <vt:lpstr>DECICION TREE CLASSIFIER</vt:lpstr>
      <vt:lpstr>DECSION TREE REGRESSOR</vt:lpstr>
      <vt:lpstr>DECISION TREE ALGORITHM</vt:lpstr>
      <vt:lpstr>Decision TREE ALGORITHM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ALGORITHM</dc:title>
  <dc:creator>Akhila Jallavaram</dc:creator>
  <cp:lastModifiedBy>Akhila Jallavaram</cp:lastModifiedBy>
  <cp:revision>2</cp:revision>
  <dcterms:created xsi:type="dcterms:W3CDTF">2022-11-14T15:54:27Z</dcterms:created>
  <dcterms:modified xsi:type="dcterms:W3CDTF">2022-12-27T05:45:48Z</dcterms:modified>
</cp:coreProperties>
</file>