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87" r:id="rId2"/>
  </p:sldMasterIdLst>
  <p:notesMasterIdLst>
    <p:notesMasterId r:id="rId24"/>
  </p:notesMasterIdLst>
  <p:handoutMasterIdLst>
    <p:handoutMasterId r:id="rId25"/>
  </p:handoutMasterIdLst>
  <p:sldIdLst>
    <p:sldId id="256" r:id="rId3"/>
    <p:sldId id="257" r:id="rId4"/>
    <p:sldId id="364" r:id="rId5"/>
    <p:sldId id="365" r:id="rId6"/>
    <p:sldId id="359" r:id="rId7"/>
    <p:sldId id="333" r:id="rId8"/>
    <p:sldId id="327" r:id="rId9"/>
    <p:sldId id="326" r:id="rId10"/>
    <p:sldId id="263" r:id="rId11"/>
    <p:sldId id="264" r:id="rId12"/>
    <p:sldId id="353" r:id="rId13"/>
    <p:sldId id="361" r:id="rId14"/>
    <p:sldId id="362" r:id="rId15"/>
    <p:sldId id="335" r:id="rId16"/>
    <p:sldId id="339" r:id="rId17"/>
    <p:sldId id="338" r:id="rId18"/>
    <p:sldId id="330" r:id="rId19"/>
    <p:sldId id="363" r:id="rId20"/>
    <p:sldId id="331" r:id="rId21"/>
    <p:sldId id="324"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500000"/>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autoAdjust="0"/>
  </p:normalViewPr>
  <p:slideViewPr>
    <p:cSldViewPr snapToGrid="0">
      <p:cViewPr varScale="1">
        <p:scale>
          <a:sx n="82" d="100"/>
          <a:sy n="82" d="100"/>
        </p:scale>
        <p:origin x="720" y="72"/>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367943-9CB6-E61B-3F6A-351FD4B84C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F8ED0C9-10E8-03FE-1922-BC60BE3AD9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D5B7C22-575B-4583-BEA9-F963467417DC}" type="datetimeFigureOut">
              <a:rPr lang="en-US"/>
              <a:pPr>
                <a:defRPr/>
              </a:pPr>
              <a:t>9/5/2024</a:t>
            </a:fld>
            <a:endParaRPr lang="en-US"/>
          </a:p>
        </p:txBody>
      </p:sp>
      <p:sp>
        <p:nvSpPr>
          <p:cNvPr id="4" name="Footer Placeholder 3">
            <a:extLst>
              <a:ext uri="{FF2B5EF4-FFF2-40B4-BE49-F238E27FC236}">
                <a16:creationId xmlns:a16="http://schemas.microsoft.com/office/drawing/2014/main" id="{BC50EC40-D507-0622-BFC8-4D297ACB59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9D170B23-B033-A7D2-C017-2D5A8FBB333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617AE662-1B8E-4253-B4AA-F5D2460F684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50AAF6-7582-7883-3DA9-D1D977F528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4D7E6D2-7562-FBC6-3DD9-046FC91DCCA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E4CAF65-1C2B-402B-AEBD-931B2D6387E0}" type="datetimeFigureOut">
              <a:rPr lang="en-US"/>
              <a:pPr>
                <a:defRPr/>
              </a:pPr>
              <a:t>9/5/2024</a:t>
            </a:fld>
            <a:endParaRPr lang="en-US"/>
          </a:p>
        </p:txBody>
      </p:sp>
      <p:sp>
        <p:nvSpPr>
          <p:cNvPr id="4" name="Slide Image Placeholder 3">
            <a:extLst>
              <a:ext uri="{FF2B5EF4-FFF2-40B4-BE49-F238E27FC236}">
                <a16:creationId xmlns:a16="http://schemas.microsoft.com/office/drawing/2014/main" id="{0061B9AD-D8C8-62FF-F50B-0882571EC3C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B987035-C740-6D8E-25FE-F0563BA8E89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631A48F-D182-27CE-A290-C18B0F4F5C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72006A6-5D96-0CAC-0EDB-0534720FA81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37C4C913-CA57-4935-B96B-9359E4AAFB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AC4F2F6D-BDD6-E6D1-65BB-85F9F1CC2B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0CA01983-86CE-5E80-A62E-CAA216CEF1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8C256A85-85FC-8DE8-6AF1-C4AAA83653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74C6A2F-C6CD-4AED-A0CA-F1928C0E6F23}" type="slidenum">
              <a:rPr lang="en-IN" altLang="en-US" smtClean="0">
                <a:latin typeface="Century Gothic" panose="020B0502020202020204" pitchFamily="34" charset="0"/>
              </a:rPr>
              <a:pPr/>
              <a:t>1</a:t>
            </a:fld>
            <a:endParaRPr lang="en-IN" altLang="en-US">
              <a:latin typeface="Century Gothic" panose="020B0502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F472284-729E-629B-1CBD-3DB2AC636E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4F20A88C-FD56-BE3F-99F3-FD24C77C32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7945F801-47E1-6A7A-6A01-6F2F5195C8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ADE6BBA-B122-4A91-AA24-0D47870FAB30}" type="slidenum">
              <a:rPr lang="en-US" altLang="en-US" smtClean="0">
                <a:latin typeface="Century Gothic" panose="020B0502020202020204" pitchFamily="34" charset="0"/>
              </a:rPr>
              <a:pPr/>
              <a:t>2</a:t>
            </a:fld>
            <a:endParaRPr lang="en-US" altLang="en-US">
              <a:latin typeface="Century Gothic" panose="020B0502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5F4E9E8-3EA1-FB30-BBF0-AB5192D25C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D0B3A78C-F55E-94C3-07B4-1DDC5D674F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4340" name="Slide Number Placeholder 3">
            <a:extLst>
              <a:ext uri="{FF2B5EF4-FFF2-40B4-BE49-F238E27FC236}">
                <a16:creationId xmlns:a16="http://schemas.microsoft.com/office/drawing/2014/main" id="{4DBADA25-D4A9-9AB8-16FD-94803944EE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D90B40B-B0C2-4474-A777-F5C6813F8685}" type="slidenum">
              <a:rPr lang="en-US" altLang="en-US" smtClean="0">
                <a:latin typeface="Century Gothic" panose="020B0502020202020204" pitchFamily="34" charset="0"/>
              </a:rPr>
              <a:pPr/>
              <a:t>6</a:t>
            </a:fld>
            <a:endParaRPr lang="en-US" altLang="en-US">
              <a:latin typeface="Century Gothic" panose="020B0502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545BA8C-B0D2-B6A9-B706-6A0E1E08BD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79D08662-7643-817E-996B-02973AA3BA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8436" name="Slide Number Placeholder 3">
            <a:extLst>
              <a:ext uri="{FF2B5EF4-FFF2-40B4-BE49-F238E27FC236}">
                <a16:creationId xmlns:a16="http://schemas.microsoft.com/office/drawing/2014/main" id="{6DE1E10B-6697-21E6-406C-4B02256A52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6BF1194-AFBF-47A4-A6D8-694BB2AA512D}" type="slidenum">
              <a:rPr lang="en-US" altLang="en-US" smtClean="0">
                <a:latin typeface="Century Gothic" panose="020B0502020202020204" pitchFamily="34" charset="0"/>
              </a:rPr>
              <a:pPr/>
              <a:t>9</a:t>
            </a:fld>
            <a:endParaRPr lang="en-US" altLang="en-US">
              <a:latin typeface="Century Gothic" panose="020B0502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defRPr/>
            </a:pPr>
            <a:fld id="{6D7A3631-D622-4D57-BC1B-81F99E858F12}" type="datetime2">
              <a:rPr lang="en-US" smtClean="0"/>
              <a:pPr>
                <a:defRPr/>
              </a:pPr>
              <a:t>Thursday, September 5, 2024</a:t>
            </a:fld>
            <a:endParaRPr lang="en-US"/>
          </a:p>
        </p:txBody>
      </p:sp>
      <p:sp>
        <p:nvSpPr>
          <p:cNvPr id="5" name="Footer Placeholder 4"/>
          <p:cNvSpPr>
            <a:spLocks noGrp="1"/>
          </p:cNvSpPr>
          <p:nvPr>
            <p:ph type="ftr" sz="quarter" idx="11"/>
          </p:nvPr>
        </p:nvSpPr>
        <p:spPr>
          <a:xfrm>
            <a:off x="2692397" y="5037663"/>
            <a:ext cx="5214635" cy="279400"/>
          </a:xfrm>
        </p:spPr>
        <p:txBody>
          <a:bodyPr/>
          <a:lstStyle/>
          <a:p>
            <a:pPr>
              <a:defRPr/>
            </a:pPr>
            <a:r>
              <a:rPr lang="en-US"/>
              <a:t>Zeroth Review</a:t>
            </a:r>
          </a:p>
        </p:txBody>
      </p:sp>
      <p:sp>
        <p:nvSpPr>
          <p:cNvPr id="6" name="Slide Number Placeholder 5"/>
          <p:cNvSpPr>
            <a:spLocks noGrp="1"/>
          </p:cNvSpPr>
          <p:nvPr>
            <p:ph type="sldNum" sz="quarter" idx="12"/>
          </p:nvPr>
        </p:nvSpPr>
        <p:spPr>
          <a:xfrm>
            <a:off x="8956900" y="5037663"/>
            <a:ext cx="551167" cy="279400"/>
          </a:xfrm>
        </p:spPr>
        <p:txBody>
          <a:bodyPr/>
          <a:lstStyle/>
          <a:p>
            <a:pPr>
              <a:defRPr/>
            </a:pPr>
            <a:fld id="{EFA49FB8-8C25-44AF-A6FD-970F18997896}" type="slidenum">
              <a:rPr lang="en-US" altLang="en-US" smtClean="0"/>
              <a:pPr>
                <a:defRPr/>
              </a:pPr>
              <a:t>‹#›</a:t>
            </a:fld>
            <a:endParaRPr lang="en-US"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29377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6" name="Footer Placeholder 5"/>
          <p:cNvSpPr>
            <a:spLocks noGrp="1"/>
          </p:cNvSpPr>
          <p:nvPr>
            <p:ph type="ftr" sz="quarter" idx="11"/>
          </p:nvPr>
        </p:nvSpPr>
        <p:spPr/>
        <p:txBody>
          <a:bodyPr/>
          <a:lstStyle/>
          <a:p>
            <a:pPr>
              <a:defRPr/>
            </a:pPr>
            <a:r>
              <a:rPr lang="en-US"/>
              <a:t>Zeroth Review</a:t>
            </a:r>
          </a:p>
        </p:txBody>
      </p:sp>
      <p:sp>
        <p:nvSpPr>
          <p:cNvPr id="7" name="Slide Number Placeholder 6"/>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spTree>
    <p:extLst>
      <p:ext uri="{BB962C8B-B14F-4D97-AF65-F5344CB8AC3E}">
        <p14:creationId xmlns:p14="http://schemas.microsoft.com/office/powerpoint/2010/main" val="7670827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23891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26077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spTree>
    <p:extLst>
      <p:ext uri="{BB962C8B-B14F-4D97-AF65-F5344CB8AC3E}">
        <p14:creationId xmlns:p14="http://schemas.microsoft.com/office/powerpoint/2010/main" val="136868721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99151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48F5AEE6-8025-4D4B-8760-51B2602A48A9}" type="slidenum">
              <a:rPr lang="en-US" altLang="en-US" smtClean="0"/>
              <a:pPr>
                <a:defRPr/>
              </a:pPr>
              <a:t>‹#›</a:t>
            </a:fld>
            <a:endParaRPr lang="en-US"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4601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3683100-5764-443B-BDD2-FB173B2F6D60}"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129194DA-EEAB-4381-851B-0AEB7CB05CAC}" type="slidenum">
              <a:rPr lang="en-US" altLang="en-US" smtClean="0"/>
              <a:pPr>
                <a:defRPr/>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59673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1395418-E33E-4B35-ABDA-FA439BB4B1F1}"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DB4E89EC-14EF-47BC-98ED-57F664E8C87B}" type="slidenum">
              <a:rPr lang="en-US" altLang="en-US" smtClean="0"/>
              <a:pPr>
                <a:defRPr/>
              </a:pPr>
              <a:t>‹#›</a:t>
            </a:fld>
            <a:endParaRPr lang="en-US"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75510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AEB557F-E548-4C1A-84C6-C4B65FEE1298}"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9F9E6349-7F45-4EA5-BD47-5CC62F55D3E1}" type="slidenum">
              <a:rPr lang="en-US" altLang="en-US" smtClean="0"/>
              <a:pPr>
                <a:defRPr/>
              </a:pPr>
              <a:t>‹#›</a:t>
            </a:fld>
            <a:endParaRPr lang="en-US" altLang="en-US"/>
          </a:p>
        </p:txBody>
      </p:sp>
    </p:spTree>
    <p:extLst>
      <p:ext uri="{BB962C8B-B14F-4D97-AF65-F5344CB8AC3E}">
        <p14:creationId xmlns:p14="http://schemas.microsoft.com/office/powerpoint/2010/main" val="310261050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E870FC8-2355-4E09-B76D-B67211DE373E}" type="datetime2">
              <a:rPr lang="en-US" smtClean="0"/>
              <a:pPr>
                <a:defRPr/>
              </a:pPr>
              <a:t>Thursday, September 5, 2024</a:t>
            </a:fld>
            <a:endParaRPr lang="en-US"/>
          </a:p>
        </p:txBody>
      </p:sp>
      <p:sp>
        <p:nvSpPr>
          <p:cNvPr id="5" name="Footer Placeholder 4"/>
          <p:cNvSpPr>
            <a:spLocks noGrp="1"/>
          </p:cNvSpPr>
          <p:nvPr>
            <p:ph type="ftr" sz="quarter" idx="11"/>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256C85E5-18D0-4296-B93A-45332C781DEA}" type="slidenum">
              <a:rPr lang="en-US" altLang="en-US" smtClean="0"/>
              <a:pPr>
                <a:defRPr/>
              </a:pPr>
              <a:t>‹#›</a:t>
            </a:fld>
            <a:endParaRPr lang="en-US"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1987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0C1C864-CC5E-416E-8674-54C7636A9DAE}" type="datetime2">
              <a:rPr lang="en-US" smtClean="0"/>
              <a:pPr>
                <a:defRPr/>
              </a:pPr>
              <a:t>Thursday, September 5, 2024</a:t>
            </a:fld>
            <a:endParaRPr lang="en-US"/>
          </a:p>
        </p:txBody>
      </p:sp>
      <p:sp>
        <p:nvSpPr>
          <p:cNvPr id="6" name="Footer Placeholder 5"/>
          <p:cNvSpPr>
            <a:spLocks noGrp="1"/>
          </p:cNvSpPr>
          <p:nvPr>
            <p:ph type="ftr" sz="quarter" idx="11"/>
          </p:nvPr>
        </p:nvSpPr>
        <p:spPr/>
        <p:txBody>
          <a:bodyPr/>
          <a:lstStyle/>
          <a:p>
            <a:pPr>
              <a:defRPr/>
            </a:pPr>
            <a:r>
              <a:rPr lang="en-US"/>
              <a:t>Zeroth Review</a:t>
            </a:r>
          </a:p>
        </p:txBody>
      </p:sp>
      <p:sp>
        <p:nvSpPr>
          <p:cNvPr id="7" name="Slide Number Placeholder 6"/>
          <p:cNvSpPr>
            <a:spLocks noGrp="1"/>
          </p:cNvSpPr>
          <p:nvPr>
            <p:ph type="sldNum" sz="quarter" idx="12"/>
          </p:nvPr>
        </p:nvSpPr>
        <p:spPr/>
        <p:txBody>
          <a:bodyPr/>
          <a:lstStyle/>
          <a:p>
            <a:pPr>
              <a:defRPr/>
            </a:pPr>
            <a:fld id="{A1BBDA45-A362-42A6-8BD3-F688C6754010}" type="slidenum">
              <a:rPr lang="en-US" altLang="en-US" smtClean="0"/>
              <a:pPr>
                <a:defRPr/>
              </a:pPr>
              <a:t>‹#›</a:t>
            </a:fld>
            <a:endParaRPr lang="en-US" altLang="en-US"/>
          </a:p>
        </p:txBody>
      </p:sp>
    </p:spTree>
    <p:extLst>
      <p:ext uri="{BB962C8B-B14F-4D97-AF65-F5344CB8AC3E}">
        <p14:creationId xmlns:p14="http://schemas.microsoft.com/office/powerpoint/2010/main" val="318814598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F149DBB-668B-4172-B6E8-2E787F428F18}" type="datetime2">
              <a:rPr lang="en-US" smtClean="0"/>
              <a:pPr>
                <a:defRPr/>
              </a:pPr>
              <a:t>Thursday, September 5, 2024</a:t>
            </a:fld>
            <a:endParaRPr lang="en-US"/>
          </a:p>
        </p:txBody>
      </p:sp>
      <p:sp>
        <p:nvSpPr>
          <p:cNvPr id="8" name="Footer Placeholder 7"/>
          <p:cNvSpPr>
            <a:spLocks noGrp="1"/>
          </p:cNvSpPr>
          <p:nvPr>
            <p:ph type="ftr" sz="quarter" idx="11"/>
          </p:nvPr>
        </p:nvSpPr>
        <p:spPr/>
        <p:txBody>
          <a:bodyPr/>
          <a:lstStyle/>
          <a:p>
            <a:pPr>
              <a:defRPr/>
            </a:pPr>
            <a:r>
              <a:rPr lang="en-US"/>
              <a:t>Zeroth Review</a:t>
            </a:r>
          </a:p>
        </p:txBody>
      </p:sp>
      <p:sp>
        <p:nvSpPr>
          <p:cNvPr id="9" name="Slide Number Placeholder 8"/>
          <p:cNvSpPr>
            <a:spLocks noGrp="1"/>
          </p:cNvSpPr>
          <p:nvPr>
            <p:ph type="sldNum" sz="quarter" idx="12"/>
          </p:nvPr>
        </p:nvSpPr>
        <p:spPr/>
        <p:txBody>
          <a:bodyPr/>
          <a:lstStyle/>
          <a:p>
            <a:pPr>
              <a:defRPr/>
            </a:pPr>
            <a:fld id="{41EF0983-C14D-48B2-BBC6-06018F45453B}" type="slidenum">
              <a:rPr lang="en-US" altLang="en-US" smtClean="0"/>
              <a:pPr>
                <a:defRPr/>
              </a:pPr>
              <a:t>‹#›</a:t>
            </a:fld>
            <a:endParaRPr lang="en-US"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09961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893E9DF-1B73-4C8F-AB7A-25621015BC08}" type="datetime2">
              <a:rPr lang="en-US" smtClean="0"/>
              <a:pPr>
                <a:defRPr/>
              </a:pPr>
              <a:t>Thursday, September 5, 2024</a:t>
            </a:fld>
            <a:endParaRPr lang="en-US"/>
          </a:p>
        </p:txBody>
      </p:sp>
      <p:sp>
        <p:nvSpPr>
          <p:cNvPr id="4" name="Footer Placeholder 3"/>
          <p:cNvSpPr>
            <a:spLocks noGrp="1"/>
          </p:cNvSpPr>
          <p:nvPr>
            <p:ph type="ftr" sz="quarter" idx="11"/>
          </p:nvPr>
        </p:nvSpPr>
        <p:spPr/>
        <p:txBody>
          <a:bodyPr/>
          <a:lstStyle/>
          <a:p>
            <a:pPr>
              <a:defRPr/>
            </a:pPr>
            <a:r>
              <a:rPr lang="en-US"/>
              <a:t>Zeroth Review</a:t>
            </a:r>
          </a:p>
        </p:txBody>
      </p:sp>
      <p:sp>
        <p:nvSpPr>
          <p:cNvPr id="5" name="Slide Number Placeholder 4"/>
          <p:cNvSpPr>
            <a:spLocks noGrp="1"/>
          </p:cNvSpPr>
          <p:nvPr>
            <p:ph type="sldNum" sz="quarter" idx="12"/>
          </p:nvPr>
        </p:nvSpPr>
        <p:spPr/>
        <p:txBody>
          <a:bodyPr/>
          <a:lstStyle/>
          <a:p>
            <a:pPr>
              <a:defRPr/>
            </a:pPr>
            <a:fld id="{5594E3D0-974A-4A22-B557-ECAB048F8D4E}" type="slidenum">
              <a:rPr lang="en-US" altLang="en-US" smtClean="0"/>
              <a:pPr>
                <a:defRPr/>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26054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120328-1D02-4CC3-9B8F-6699E19D2EE5}" type="datetime2">
              <a:rPr lang="en-US" smtClean="0"/>
              <a:pPr>
                <a:defRPr/>
              </a:pPr>
              <a:t>Thursday, September 5, 2024</a:t>
            </a:fld>
            <a:endParaRPr lang="en-US"/>
          </a:p>
        </p:txBody>
      </p:sp>
      <p:sp>
        <p:nvSpPr>
          <p:cNvPr id="3" name="Footer Placeholder 2"/>
          <p:cNvSpPr>
            <a:spLocks noGrp="1"/>
          </p:cNvSpPr>
          <p:nvPr>
            <p:ph type="ftr" sz="quarter" idx="11"/>
          </p:nvPr>
        </p:nvSpPr>
        <p:spPr/>
        <p:txBody>
          <a:bodyPr/>
          <a:lstStyle/>
          <a:p>
            <a:pPr>
              <a:defRPr/>
            </a:pPr>
            <a:r>
              <a:rPr lang="en-US"/>
              <a:t>Zeroth Review</a:t>
            </a:r>
          </a:p>
        </p:txBody>
      </p:sp>
      <p:sp>
        <p:nvSpPr>
          <p:cNvPr id="4" name="Slide Number Placeholder 3"/>
          <p:cNvSpPr>
            <a:spLocks noGrp="1"/>
          </p:cNvSpPr>
          <p:nvPr>
            <p:ph type="sldNum" sz="quarter" idx="12"/>
          </p:nvPr>
        </p:nvSpPr>
        <p:spPr/>
        <p:txBody>
          <a:bodyPr/>
          <a:lstStyle/>
          <a:p>
            <a:pPr>
              <a:defRPr/>
            </a:pPr>
            <a:fld id="{702D9A8E-C2FB-4FDF-930A-0F3FC28C5E1D}" type="slidenum">
              <a:rPr lang="en-US" altLang="en-US" smtClean="0"/>
              <a:pPr>
                <a:defRPr/>
              </a:pPr>
              <a:t>‹#›</a:t>
            </a:fld>
            <a:endParaRPr lang="en-US" altLang="en-US"/>
          </a:p>
        </p:txBody>
      </p:sp>
    </p:spTree>
    <p:extLst>
      <p:ext uri="{BB962C8B-B14F-4D97-AF65-F5344CB8AC3E}">
        <p14:creationId xmlns:p14="http://schemas.microsoft.com/office/powerpoint/2010/main" val="8324038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0D01C13-4668-44C8-A9C7-74361B712151}" type="datetime2">
              <a:rPr lang="en-US" smtClean="0"/>
              <a:pPr>
                <a:defRPr/>
              </a:pPr>
              <a:t>Thursday, September 5, 2024</a:t>
            </a:fld>
            <a:endParaRPr lang="en-US"/>
          </a:p>
        </p:txBody>
      </p:sp>
      <p:sp>
        <p:nvSpPr>
          <p:cNvPr id="6" name="Footer Placeholder 5"/>
          <p:cNvSpPr>
            <a:spLocks noGrp="1"/>
          </p:cNvSpPr>
          <p:nvPr>
            <p:ph type="ftr" sz="quarter" idx="11"/>
          </p:nvPr>
        </p:nvSpPr>
        <p:spPr/>
        <p:txBody>
          <a:bodyPr/>
          <a:lstStyle/>
          <a:p>
            <a:pPr>
              <a:defRPr/>
            </a:pPr>
            <a:r>
              <a:rPr lang="en-US"/>
              <a:t>Zeroth Review</a:t>
            </a:r>
          </a:p>
        </p:txBody>
      </p:sp>
      <p:sp>
        <p:nvSpPr>
          <p:cNvPr id="7" name="Slide Number Placeholder 6"/>
          <p:cNvSpPr>
            <a:spLocks noGrp="1"/>
          </p:cNvSpPr>
          <p:nvPr>
            <p:ph type="sldNum" sz="quarter" idx="12"/>
          </p:nvPr>
        </p:nvSpPr>
        <p:spPr/>
        <p:txBody>
          <a:bodyPr/>
          <a:lstStyle/>
          <a:p>
            <a:pPr>
              <a:defRPr/>
            </a:pPr>
            <a:fld id="{556ACA96-05BB-4FA8-B334-C2CF1BA76E03}" type="slidenum">
              <a:rPr lang="en-US" altLang="en-US" smtClean="0"/>
              <a:pPr>
                <a:defRPr/>
              </a:pPr>
              <a:t>‹#›</a:t>
            </a:fld>
            <a:endParaRPr lang="en-US"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93118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3528D6B-D5AA-480C-8535-EA8E6F7853DE}" type="datetime2">
              <a:rPr lang="en-US" smtClean="0"/>
              <a:pPr>
                <a:defRPr/>
              </a:pPr>
              <a:t>Thursday, September 5, 2024</a:t>
            </a:fld>
            <a:endParaRPr lang="en-US"/>
          </a:p>
        </p:txBody>
      </p:sp>
      <p:sp>
        <p:nvSpPr>
          <p:cNvPr id="6" name="Footer Placeholder 5"/>
          <p:cNvSpPr>
            <a:spLocks noGrp="1"/>
          </p:cNvSpPr>
          <p:nvPr>
            <p:ph type="ftr" sz="quarter" idx="11"/>
          </p:nvPr>
        </p:nvSpPr>
        <p:spPr/>
        <p:txBody>
          <a:bodyPr/>
          <a:lstStyle/>
          <a:p>
            <a:pPr>
              <a:defRPr/>
            </a:pPr>
            <a:r>
              <a:rPr lang="en-US"/>
              <a:t>Zeroth Review</a:t>
            </a:r>
          </a:p>
        </p:txBody>
      </p:sp>
      <p:sp>
        <p:nvSpPr>
          <p:cNvPr id="7" name="Slide Number Placeholder 6"/>
          <p:cNvSpPr>
            <a:spLocks noGrp="1"/>
          </p:cNvSpPr>
          <p:nvPr>
            <p:ph type="sldNum" sz="quarter" idx="12"/>
          </p:nvPr>
        </p:nvSpPr>
        <p:spPr/>
        <p:txBody>
          <a:bodyPr/>
          <a:lstStyle/>
          <a:p>
            <a:pPr>
              <a:defRPr/>
            </a:pPr>
            <a:fld id="{9AE1BFE4-878B-48D0-B23F-A4E2B13A1E53}" type="slidenum">
              <a:rPr lang="en-US" altLang="en-US" smtClean="0"/>
              <a:pPr>
                <a:defRPr/>
              </a:pPr>
              <a:t>‹#›</a:t>
            </a:fld>
            <a:endParaRPr lang="en-US" altLang="en-US"/>
          </a:p>
        </p:txBody>
      </p:sp>
    </p:spTree>
    <p:extLst>
      <p:ext uri="{BB962C8B-B14F-4D97-AF65-F5344CB8AC3E}">
        <p14:creationId xmlns:p14="http://schemas.microsoft.com/office/powerpoint/2010/main" val="60630814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EAE878D1-082E-482D-8A91-9B75DD5140F3}" type="datetime2">
              <a:rPr lang="en-US" smtClean="0"/>
              <a:pPr>
                <a:defRPr/>
              </a:pPr>
              <a:t>Thursday, September 5, 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Zeroth Review</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8F5AEE6-8025-4D4B-8760-51B2602A48A9}" type="slidenum">
              <a:rPr lang="en-US" altLang="en-US" smtClean="0"/>
              <a:pPr>
                <a:defRPr/>
              </a:pPr>
              <a:t>‹#›</a:t>
            </a:fld>
            <a:endParaRPr lang="en-US" altLang="en-US"/>
          </a:p>
        </p:txBody>
      </p:sp>
    </p:spTree>
    <p:extLst>
      <p:ext uri="{BB962C8B-B14F-4D97-AF65-F5344CB8AC3E}">
        <p14:creationId xmlns:p14="http://schemas.microsoft.com/office/powerpoint/2010/main" val="1470725323"/>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transition spd="med">
    <p:fade/>
  </p:transition>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3521126D-7F8B-FB3B-3DD9-C02505AC4379}"/>
              </a:ext>
            </a:extLst>
          </p:cNvPr>
          <p:cNvSpPr>
            <a:spLocks noGrp="1" noChangeArrowheads="1"/>
          </p:cNvSpPr>
          <p:nvPr>
            <p:ph type="ctrTitle"/>
          </p:nvPr>
        </p:nvSpPr>
        <p:spPr>
          <a:xfrm>
            <a:off x="290512" y="1129361"/>
            <a:ext cx="11998325" cy="1668462"/>
          </a:xfrm>
        </p:spPr>
        <p:txBody>
          <a:bodyPr/>
          <a:lstStyle/>
          <a:p>
            <a:pPr eaLnBrk="1" hangingPunct="1"/>
            <a:r>
              <a:rPr lang="en-IN" altLang="en-US" sz="3600" dirty="0">
                <a:latin typeface="Times New Roman" panose="02020603050405020304" pitchFamily="18" charset="0"/>
                <a:ea typeface="Microsoft Sans Serif" panose="020B0604020202020204" pitchFamily="34" charset="0"/>
                <a:cs typeface="Times New Roman" panose="02020603050405020304" pitchFamily="18" charset="0"/>
              </a:rPr>
              <a:t>Digital Image Watermarking</a:t>
            </a:r>
            <a:endParaRPr altLang="en-US" sz="3600" dirty="0">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09FE5368-3A75-361F-8021-6B338BA8B242}"/>
              </a:ext>
            </a:extLst>
          </p:cNvPr>
          <p:cNvSpPr>
            <a:spLocks noGrp="1"/>
          </p:cNvSpPr>
          <p:nvPr>
            <p:ph type="subTitle" idx="1"/>
          </p:nvPr>
        </p:nvSpPr>
        <p:spPr>
          <a:xfrm>
            <a:off x="6682565" y="3018096"/>
            <a:ext cx="4366727" cy="2346650"/>
          </a:xfrm>
        </p:spPr>
        <p:txBody>
          <a:bodyPr>
            <a:normAutofit fontScale="25000" lnSpcReduction="20000"/>
          </a:bodyPr>
          <a:lstStyle/>
          <a:p>
            <a:pPr eaLnBrk="1" fontAlgn="auto" hangingPunct="1">
              <a:lnSpc>
                <a:spcPct val="120000"/>
              </a:lnSpc>
              <a:spcBef>
                <a:spcPts val="580"/>
              </a:spcBef>
              <a:spcAft>
                <a:spcPts val="0"/>
              </a:spcAft>
              <a:buFont typeface="Wingdings 2"/>
              <a:buNone/>
              <a:defRPr/>
            </a:pPr>
            <a:endParaRPr lang="en-US" sz="4300" b="1"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eaLnBrk="1" fontAlgn="auto" hangingPunct="1">
              <a:lnSpc>
                <a:spcPct val="120000"/>
              </a:lnSpc>
              <a:spcBef>
                <a:spcPts val="580"/>
              </a:spcBef>
              <a:spcAft>
                <a:spcPts val="0"/>
              </a:spcAft>
              <a:buFont typeface="Wingdings 2"/>
              <a:buNone/>
              <a:defRPr/>
            </a:pPr>
            <a:r>
              <a:rPr lang="en-US" sz="4800" b="1" i="1" dirty="0">
                <a:solidFill>
                  <a:schemeClr val="bg2">
                    <a:lumMod val="10000"/>
                  </a:schemeClr>
                </a:solidFill>
                <a:latin typeface="Lucida Bright" panose="02040602050505020304" pitchFamily="18" charset="0"/>
                <a:ea typeface="Microsoft Sans Serif" panose="020B0604020202020204" pitchFamily="34" charset="0"/>
                <a:cs typeface="Times New Roman" panose="02020603050405020304" pitchFamily="18" charset="0"/>
              </a:rPr>
              <a:t>Presented by:</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J. </a:t>
            </a:r>
            <a:r>
              <a:rPr lang="en-US" sz="4800" b="1" dirty="0" err="1">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Prasuna</a:t>
            </a: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 Chowdary          (22491A04F2)</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K .Bhuvaneswari                  (22491A0420)</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P. </a:t>
            </a:r>
            <a:r>
              <a:rPr lang="en-US" sz="4800" b="1" dirty="0" err="1">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Sisindri</a:t>
            </a: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                              (22491A04A8)</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M. Akhil                                (22491A04M9)</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M. Murali  Karthik              (22491A04G6)</a:t>
            </a:r>
          </a:p>
          <a:p>
            <a:pPr algn="just" eaLnBrk="1" fontAlgn="auto" hangingPunct="1">
              <a:lnSpc>
                <a:spcPct val="120000"/>
              </a:lnSpc>
              <a:spcBef>
                <a:spcPts val="580"/>
              </a:spcBef>
              <a:spcAft>
                <a:spcPts val="0"/>
              </a:spcAft>
              <a:buFont typeface="Wingdings 2"/>
              <a:buNone/>
              <a:defRPr/>
            </a:pPr>
            <a:r>
              <a:rPr lang="en-US" sz="48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M. Deva Kishore                   (22491A04G2)</a:t>
            </a:r>
          </a:p>
          <a:p>
            <a:pPr algn="just" eaLnBrk="1" fontAlgn="auto" hangingPunct="1">
              <a:lnSpc>
                <a:spcPct val="120000"/>
              </a:lnSpc>
              <a:spcBef>
                <a:spcPts val="580"/>
              </a:spcBef>
              <a:spcAft>
                <a:spcPts val="0"/>
              </a:spcAft>
              <a:buFont typeface="Wingdings 2"/>
              <a:buNone/>
              <a:defRPr/>
            </a:pPr>
            <a:r>
              <a:rPr lang="en-US" sz="80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endParaRPr lang="en-US" sz="4000" b="1" dirty="0">
              <a:solidFill>
                <a:schemeClr val="bg2">
                  <a:lumMod val="1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lnSpc>
                <a:spcPct val="120000"/>
              </a:lnSpc>
              <a:spcBef>
                <a:spcPts val="580"/>
              </a:spcBef>
              <a:spcAft>
                <a:spcPts val="0"/>
              </a:spcAft>
              <a:buFont typeface="Wingdings 2"/>
              <a:buNone/>
              <a:defRPr/>
            </a:pPr>
            <a:endParaRPr lang="en-US" sz="4300"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eaLnBrk="1" fontAlgn="auto" hangingPunct="1">
              <a:spcBef>
                <a:spcPts val="580"/>
              </a:spcBef>
              <a:spcAft>
                <a:spcPts val="0"/>
              </a:spcAft>
              <a:buFont typeface="Wingdings 2"/>
              <a:buNone/>
              <a:defRPr/>
            </a:pPr>
            <a:endParaRPr lang="en-US" sz="4300" dirty="0">
              <a:solidFill>
                <a:schemeClr val="bg2">
                  <a:lumMod val="10000"/>
                </a:schemeClr>
              </a:solidFill>
            </a:endParaRPr>
          </a:p>
          <a:p>
            <a:pPr algn="r" eaLnBrk="1" fontAlgn="auto" hangingPunct="1">
              <a:lnSpc>
                <a:spcPct val="120000"/>
              </a:lnSpc>
              <a:spcBef>
                <a:spcPts val="580"/>
              </a:spcBef>
              <a:spcAft>
                <a:spcPts val="0"/>
              </a:spcAft>
              <a:buFont typeface="Wingdings 2"/>
              <a:buNone/>
              <a:defRPr/>
            </a:pPr>
            <a:endParaRPr lang="en-US" dirty="0">
              <a:solidFill>
                <a:schemeClr val="bg2">
                  <a:lumMod val="10000"/>
                </a:schemeClr>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99B5A2A-35D2-E9A7-8A82-C8C3A9842A7C}"/>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2A6EF382-BA8E-49E0-B51E-211F982D9C25}" type="slidenum">
              <a:rPr lang="en-US" altLang="en-US" smtClean="0">
                <a:solidFill>
                  <a:schemeClr val="bg1"/>
                </a:solidFill>
                <a:latin typeface="Century Gothic" panose="020B0502020202020204" pitchFamily="34" charset="0"/>
              </a:rPr>
              <a:pPr>
                <a:defRPr/>
              </a:pPr>
              <a:t>10</a:t>
            </a:fld>
            <a:endParaRPr lang="en-US" altLang="en-US">
              <a:solidFill>
                <a:schemeClr val="bg1"/>
              </a:solidFill>
              <a:latin typeface="Century Gothic" panose="020B0502020202020204" pitchFamily="34" charset="0"/>
            </a:endParaRPr>
          </a:p>
        </p:txBody>
      </p:sp>
      <p:sp>
        <p:nvSpPr>
          <p:cNvPr id="2" name="Title 1">
            <a:extLst>
              <a:ext uri="{FF2B5EF4-FFF2-40B4-BE49-F238E27FC236}">
                <a16:creationId xmlns:a16="http://schemas.microsoft.com/office/drawing/2014/main" id="{566427E0-D9C2-6C32-DA70-476652100094}"/>
              </a:ext>
            </a:extLst>
          </p:cNvPr>
          <p:cNvSpPr>
            <a:spLocks noGrp="1"/>
          </p:cNvSpPr>
          <p:nvPr>
            <p:ph type="title" idx="4294967295"/>
          </p:nvPr>
        </p:nvSpPr>
        <p:spPr>
          <a:xfrm>
            <a:off x="158621" y="850771"/>
            <a:ext cx="11396663"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Objective</a:t>
            </a:r>
          </a:p>
        </p:txBody>
      </p:sp>
      <p:sp>
        <p:nvSpPr>
          <p:cNvPr id="15" name="Content Placeholder 2">
            <a:extLst>
              <a:ext uri="{FF2B5EF4-FFF2-40B4-BE49-F238E27FC236}">
                <a16:creationId xmlns:a16="http://schemas.microsoft.com/office/drawing/2014/main" id="{55911A40-D0A7-EED5-E452-5F2B51A6612F}"/>
              </a:ext>
            </a:extLst>
          </p:cNvPr>
          <p:cNvSpPr>
            <a:spLocks noGrp="1"/>
          </p:cNvSpPr>
          <p:nvPr>
            <p:ph idx="4294967295"/>
          </p:nvPr>
        </p:nvSpPr>
        <p:spPr>
          <a:xfrm>
            <a:off x="781050" y="2106613"/>
            <a:ext cx="10629900" cy="4751387"/>
          </a:xfrm>
        </p:spPr>
        <p:txBody>
          <a:bodyPr>
            <a:normAutofit/>
          </a:bodyPr>
          <a:lstStyle/>
          <a:p>
            <a:pPr eaLnBrk="1" fontAlgn="auto" hangingPunct="1">
              <a:spcBef>
                <a:spcPts val="580"/>
              </a:spcBef>
              <a:spcAft>
                <a:spcPts val="0"/>
              </a:spcAft>
              <a:buFont typeface="Arial" panose="020B0604020202020204" pitchFamily="34" charset="0"/>
              <a:buChar char="•"/>
              <a:defRPr/>
            </a:pP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The Main Objective of Watermarking provides persistent proof of ownership that survives distribution and processing. It enables tracking down </a:t>
            </a:r>
            <a:r>
              <a:rPr lang="en-US" sz="1600" dirty="0" err="1">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unauthorised</a:t>
            </a: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 usage like piracy. Serving as a digital rights management tool</a:t>
            </a:r>
          </a:p>
          <a:p>
            <a:pPr eaLnBrk="1" fontAlgn="auto" hangingPunct="1">
              <a:spcBef>
                <a:spcPts val="580"/>
              </a:spcBef>
              <a:spcAft>
                <a:spcPts val="0"/>
              </a:spcAft>
              <a:buFont typeface="Arial" panose="020B0604020202020204" pitchFamily="34" charset="0"/>
              <a:buChar char="•"/>
              <a:defRPr/>
            </a:pPr>
            <a:endPar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spcBef>
                <a:spcPts val="580"/>
              </a:spcBef>
              <a:spcAft>
                <a:spcPts val="0"/>
              </a:spcAft>
              <a:buFont typeface="Arial" panose="020B0604020202020204" pitchFamily="34" charset="0"/>
              <a:buChar char="•"/>
              <a:defRPr/>
            </a:pP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Digital watermarking provides an efficient means to protect intellectual property and enforce copyrights in the digital world. </a:t>
            </a:r>
          </a:p>
          <a:p>
            <a:pPr eaLnBrk="1" fontAlgn="auto" hangingPunct="1">
              <a:spcBef>
                <a:spcPts val="580"/>
              </a:spcBef>
              <a:spcAft>
                <a:spcPts val="0"/>
              </a:spcAft>
              <a:buFont typeface="Arial" panose="020B0604020202020204" pitchFamily="34" charset="0"/>
              <a:buChar char="•"/>
              <a:defRPr/>
            </a:pPr>
            <a:endPar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spcBef>
                <a:spcPts val="580"/>
              </a:spcBef>
              <a:spcAft>
                <a:spcPts val="0"/>
              </a:spcAft>
              <a:buFont typeface="Arial" panose="020B0604020202020204" pitchFamily="34" charset="0"/>
              <a:buChar char="•"/>
              <a:defRPr/>
            </a:pP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Imperceptible robust watermarks enable persistent content tracking and rights management without affecting quality and usability.</a:t>
            </a:r>
          </a:p>
          <a:p>
            <a:pPr eaLnBrk="1" fontAlgn="auto" hangingPunct="1">
              <a:spcBef>
                <a:spcPts val="580"/>
              </a:spcBef>
              <a:spcAft>
                <a:spcPts val="0"/>
              </a:spcAft>
              <a:buFont typeface="Arial" panose="020B0604020202020204" pitchFamily="34" charset="0"/>
              <a:buChar char="•"/>
              <a:defRPr/>
            </a:pPr>
            <a:endPar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spcBef>
                <a:spcPts val="580"/>
              </a:spcBef>
              <a:spcAft>
                <a:spcPts val="0"/>
              </a:spcAft>
              <a:buFont typeface="Arial" panose="020B0604020202020204" pitchFamily="34" charset="0"/>
              <a:buChar char="•"/>
              <a:defRPr/>
            </a:pP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With the increasing importance of data authenticity and growing instances of deep fakes, advanced digital watermarking techniques can play a critical role in media security and verifying authenticity.</a:t>
            </a:r>
          </a:p>
          <a:p>
            <a:pPr>
              <a:spcBef>
                <a:spcPts val="580"/>
              </a:spcBef>
              <a:spcAft>
                <a:spcPts val="0"/>
              </a:spcAft>
              <a:buFont typeface="Arial" panose="020B0604020202020204" pitchFamily="34" charset="0"/>
              <a:buChar char="•"/>
              <a:defRPr/>
            </a:pPr>
            <a:endPar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spcBef>
                <a:spcPts val="580"/>
              </a:spcBef>
              <a:spcAft>
                <a:spcPts val="0"/>
              </a:spcAft>
              <a:buFont typeface="Arial" panose="020B0604020202020204" pitchFamily="34" charset="0"/>
              <a:buChar char="•"/>
              <a:defRPr/>
            </a:pPr>
            <a:r>
              <a:rPr lang="en-US"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rPr>
              <a:t>These objectives highlight the various ways in which digital image watermarking can be utilized to protect and manage digital content, ensuring that the rights and integrity of the image are maintained</a:t>
            </a:r>
          </a:p>
          <a:p>
            <a:pPr eaLnBrk="1" fontAlgn="auto" hangingPunct="1">
              <a:spcBef>
                <a:spcPts val="580"/>
              </a:spcBef>
              <a:spcAft>
                <a:spcPts val="0"/>
              </a:spcAft>
              <a:buFont typeface="Arial" panose="020B0604020202020204" pitchFamily="34" charset="0"/>
              <a:buChar char="•"/>
              <a:defRPr/>
            </a:pPr>
            <a:endParaRPr lang="en-US"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a:spcBef>
                <a:spcPts val="580"/>
              </a:spcBef>
              <a:spcAft>
                <a:spcPts val="0"/>
              </a:spcAft>
              <a:buFont typeface="Arial" panose="020B0604020202020204" pitchFamily="34" charset="0"/>
              <a:buChar char="•"/>
              <a:defRPr/>
            </a:pPr>
            <a:endParaRPr lang="en-US"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eaLnBrk="1" fontAlgn="auto" hangingPunct="1">
              <a:spcBef>
                <a:spcPts val="580"/>
              </a:spcBef>
              <a:spcAft>
                <a:spcPts val="0"/>
              </a:spcAft>
              <a:buFont typeface="Wingdings 2" panose="05020102010507070707" pitchFamily="18" charset="2"/>
              <a:buNone/>
              <a:defRPr/>
            </a:pPr>
            <a:endParaRPr lang="en-US"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19463" name="Footer Placeholder 11">
            <a:extLst>
              <a:ext uri="{FF2B5EF4-FFF2-40B4-BE49-F238E27FC236}">
                <a16:creationId xmlns:a16="http://schemas.microsoft.com/office/drawing/2014/main" id="{98DC6F1D-0A4F-4A6C-C466-321A5F93C0A7}"/>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35389D-C0C1-A426-E8AE-2671249A70B9}"/>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9DBE0F66-72E4-478D-9860-E29BA179DFB6}" type="slidenum">
              <a:rPr lang="en-US" altLang="en-US" smtClean="0">
                <a:solidFill>
                  <a:schemeClr val="bg1"/>
                </a:solidFill>
                <a:latin typeface="Century Gothic" panose="020B0502020202020204" pitchFamily="34" charset="0"/>
              </a:rPr>
              <a:pPr>
                <a:defRPr/>
              </a:pPr>
              <a:t>11</a:t>
            </a:fld>
            <a:endParaRPr lang="en-US" altLang="en-US">
              <a:solidFill>
                <a:schemeClr val="bg1"/>
              </a:solidFill>
              <a:latin typeface="Century Gothic" panose="020B0502020202020204" pitchFamily="34" charset="0"/>
            </a:endParaRPr>
          </a:p>
        </p:txBody>
      </p:sp>
      <p:sp>
        <p:nvSpPr>
          <p:cNvPr id="6" name="Title 5">
            <a:extLst>
              <a:ext uri="{FF2B5EF4-FFF2-40B4-BE49-F238E27FC236}">
                <a16:creationId xmlns:a16="http://schemas.microsoft.com/office/drawing/2014/main" id="{BCAA332F-9E12-892B-EA95-12CBB24D8454}"/>
              </a:ext>
            </a:extLst>
          </p:cNvPr>
          <p:cNvSpPr>
            <a:spLocks noGrp="1"/>
          </p:cNvSpPr>
          <p:nvPr>
            <p:ph type="title" idx="4294967295"/>
          </p:nvPr>
        </p:nvSpPr>
        <p:spPr>
          <a:xfrm>
            <a:off x="914400" y="1133281"/>
            <a:ext cx="10363200" cy="1143000"/>
          </a:xfrm>
        </p:spPr>
        <p:txBody>
          <a:bodyPr>
            <a:normAutofit fontScale="90000"/>
          </a:bodyPr>
          <a:lstStyle/>
          <a:p>
            <a:pPr algn="ctr" eaLnBrk="1" fontAlgn="auto" hangingPunct="1">
              <a:spcAft>
                <a:spcPts val="0"/>
              </a:spcAft>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Existing Method</a:t>
            </a:r>
            <a:b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3402A47-D790-43D9-F63F-2B5519EDA710}"/>
              </a:ext>
            </a:extLst>
          </p:cNvPr>
          <p:cNvSpPr>
            <a:spLocks noGrp="1"/>
          </p:cNvSpPr>
          <p:nvPr>
            <p:ph idx="4294967295"/>
          </p:nvPr>
        </p:nvSpPr>
        <p:spPr>
          <a:xfrm>
            <a:off x="709613" y="2292350"/>
            <a:ext cx="5797550" cy="3676650"/>
          </a:xfrm>
        </p:spPr>
        <p:txBody>
          <a:bodyPr>
            <a:noAutofit/>
          </a:bodyPr>
          <a:lstStyle/>
          <a:p>
            <a:pPr eaLnBrk="1" fontAlgn="auto" hangingPunct="1">
              <a:spcBef>
                <a:spcPts val="580"/>
              </a:spcBef>
              <a:spcAft>
                <a:spcPts val="0"/>
              </a:spcAft>
              <a:defRPr/>
            </a:pPr>
            <a:r>
              <a:rPr lang="en-US" sz="1600" dirty="0">
                <a:latin typeface="Times New Roman" panose="02020603050405020304" pitchFamily="18" charset="0"/>
                <a:cs typeface="Times New Roman" panose="02020603050405020304" pitchFamily="18" charset="0"/>
              </a:rPr>
              <a:t>The experimental results are simulated with the software MATLAB 7.10 version. We are using a 256×256 „Lena‟, „facial‟, and „Moon‟ as the gray scale original host image, and (3) a 256×256 grey-scale image of the watermark image. The three images are shown in Fig. 4, 5 and 6 respectively. In the proposed method, we select the largest complexity of blocks; the original images can be separated into blocks of 4 × 4 pixels. Each block can be transformed into L, D, and U components by singular value decomposition. And then, a set of blocks with the same size as the watermark was selected, according to the feature of the D component. For an embedding watermark block, the relationship between the L component coefficients can be examined and the coefficients were modified, according to the watermark to be embedded. In our experiment, the original images and watermarked image quality</a:t>
            </a:r>
            <a:endParaRPr lang="en-US" sz="1600" dirty="0">
              <a:solidFill>
                <a:srgbClr val="000000"/>
              </a:solidFill>
              <a:highlight>
                <a:srgbClr val="FFFFFF"/>
              </a:highlight>
              <a:latin typeface="Times New Roman" panose="02020603050405020304" pitchFamily="18" charset="0"/>
              <a:cs typeface="Times New Roman" panose="02020603050405020304" pitchFamily="18" charset="0"/>
            </a:endParaRPr>
          </a:p>
        </p:txBody>
      </p:sp>
      <p:sp>
        <p:nvSpPr>
          <p:cNvPr id="20487" name="Footer Placeholder 11">
            <a:extLst>
              <a:ext uri="{FF2B5EF4-FFF2-40B4-BE49-F238E27FC236}">
                <a16:creationId xmlns:a16="http://schemas.microsoft.com/office/drawing/2014/main" id="{564D87B3-3DEE-3D1B-D718-1C442C7E1FBF}"/>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pic>
        <p:nvPicPr>
          <p:cNvPr id="3" name="Picture 2">
            <a:extLst>
              <a:ext uri="{FF2B5EF4-FFF2-40B4-BE49-F238E27FC236}">
                <a16:creationId xmlns:a16="http://schemas.microsoft.com/office/drawing/2014/main" id="{6D8F6917-6CAE-0709-919D-C718115F6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30" y="3593195"/>
            <a:ext cx="4433120" cy="1354359"/>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ED2A26-AD60-315A-9176-DA8D4FC745FA}"/>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A4721639-D81D-46FC-ACB1-A90DB9A59D91}" type="slidenum">
              <a:rPr lang="en-US" altLang="en-US" smtClean="0">
                <a:solidFill>
                  <a:schemeClr val="bg1"/>
                </a:solidFill>
                <a:latin typeface="Century Gothic" panose="020B0502020202020204" pitchFamily="34" charset="0"/>
              </a:rPr>
              <a:pPr>
                <a:defRPr/>
              </a:pPr>
              <a:t>12</a:t>
            </a:fld>
            <a:endParaRPr lang="en-US" altLang="en-US">
              <a:solidFill>
                <a:schemeClr val="bg1"/>
              </a:solidFill>
              <a:latin typeface="Century Gothic" panose="020B0502020202020204" pitchFamily="34" charset="0"/>
            </a:endParaRPr>
          </a:p>
        </p:txBody>
      </p:sp>
      <p:sp>
        <p:nvSpPr>
          <p:cNvPr id="3" name="Title 2">
            <a:extLst>
              <a:ext uri="{FF2B5EF4-FFF2-40B4-BE49-F238E27FC236}">
                <a16:creationId xmlns:a16="http://schemas.microsoft.com/office/drawing/2014/main" id="{33885991-F275-569E-6D26-36BA738CF1FA}"/>
              </a:ext>
            </a:extLst>
          </p:cNvPr>
          <p:cNvSpPr>
            <a:spLocks noGrp="1"/>
          </p:cNvSpPr>
          <p:nvPr>
            <p:ph type="title" idx="4294967295"/>
          </p:nvPr>
        </p:nvSpPr>
        <p:spPr>
          <a:xfrm>
            <a:off x="793102" y="996950"/>
            <a:ext cx="10363200" cy="1143000"/>
          </a:xfrm>
        </p:spPr>
        <p:txBody>
          <a:bodyPr/>
          <a:lstStyle/>
          <a:p>
            <a:pPr algn="ctr">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Proposed Method</a:t>
            </a:r>
            <a:endParaRPr lang="en-IN" dirty="0"/>
          </a:p>
        </p:txBody>
      </p:sp>
      <p:sp>
        <p:nvSpPr>
          <p:cNvPr id="21506" name="Content Placeholder 1">
            <a:extLst>
              <a:ext uri="{FF2B5EF4-FFF2-40B4-BE49-F238E27FC236}">
                <a16:creationId xmlns:a16="http://schemas.microsoft.com/office/drawing/2014/main" id="{50EB2CC3-4017-3B35-C528-168FED1958D8}"/>
              </a:ext>
            </a:extLst>
          </p:cNvPr>
          <p:cNvSpPr>
            <a:spLocks noGrp="1" noChangeArrowheads="1"/>
          </p:cNvSpPr>
          <p:nvPr>
            <p:ph idx="4294967295"/>
          </p:nvPr>
        </p:nvSpPr>
        <p:spPr>
          <a:xfrm>
            <a:off x="1362269" y="2346325"/>
            <a:ext cx="8824913" cy="3416300"/>
          </a:xfrm>
        </p:spPr>
        <p:txBody>
          <a:bodyPr>
            <a:normAutofit fontScale="85000" lnSpcReduction="20000"/>
          </a:bodyPr>
          <a:lstStyle/>
          <a:p>
            <a:r>
              <a:rPr lang="en-US" sz="1600" dirty="0">
                <a:latin typeface="Times New Roman" panose="02020603050405020304" pitchFamily="18" charset="0"/>
                <a:cs typeface="Times New Roman" panose="02020603050405020304" pitchFamily="18" charset="0"/>
              </a:rPr>
              <a:t>We proposed a singular value decomposition technique and quantization – based watermarking technique. The watermarking techniques can be represented by three components, L, D and U. It relies on row operations and column operations. Row operations involve pre-multiplying matrix and column operations involve post-multiplying matrix. The D component can be explored with a diagonal matrix. These techniques depend upon the watermark embedding procedure and watermark extraction procedure.</a:t>
            </a:r>
          </a:p>
          <a:p>
            <a:r>
              <a:rPr lang="en-US" sz="1700" dirty="0">
                <a:latin typeface="Times New Roman" panose="02020603050405020304" pitchFamily="18" charset="0"/>
                <a:cs typeface="Times New Roman" panose="02020603050405020304" pitchFamily="18" charset="0"/>
              </a:rPr>
              <a:t>The digital watermarking procedure can be followed by singular value decomposition techniques, which involve the characteristics of the D and U components. In the embedding procedure, the largest coefficients in D component were customized and used to embed a watermark. The adjustment was determined by the quantization method. We will start the procedure by applying SVD transformation on original image and to reconstruct the watermarked image. Because the largest coefficients in the D component can oppose with general image processing, the embedded watermark was not really affected.</a:t>
            </a:r>
          </a:p>
          <a:p>
            <a:r>
              <a:rPr lang="en-US" sz="1700" dirty="0">
                <a:latin typeface="Times New Roman" panose="02020603050405020304" pitchFamily="18" charset="0"/>
                <a:cs typeface="Times New Roman" panose="02020603050405020304" pitchFamily="18" charset="0"/>
              </a:rPr>
              <a:t> In this way, the quality of the watermarked image can be decomposed by quantization method. In our inspection, two important features of the D and U components are found. In the first feature, the number of non zero coefficients in the D component could be used to determine the complexity of a matrix. Commonly, the greater number of the non- zero coefficient can be specified by greater complexity. In the second feature, the relationship between the coefficients in the first column of the L component could be sealed, when usually image processing was presented.</a:t>
            </a:r>
          </a:p>
          <a:p>
            <a:endParaRPr lang="en-IN" altLang="en-US" sz="1600" dirty="0">
              <a:latin typeface="Times New Roman" panose="02020603050405020304" pitchFamily="18" charset="0"/>
              <a:cs typeface="Times New Roman" panose="02020603050405020304" pitchFamily="18" charset="0"/>
            </a:endParaRPr>
          </a:p>
        </p:txBody>
      </p:sp>
      <p:sp>
        <p:nvSpPr>
          <p:cNvPr id="21511" name="Footer Placeholder 11">
            <a:extLst>
              <a:ext uri="{FF2B5EF4-FFF2-40B4-BE49-F238E27FC236}">
                <a16:creationId xmlns:a16="http://schemas.microsoft.com/office/drawing/2014/main" id="{845FCF47-8409-DAC6-9358-21C3855F9164}"/>
              </a:ext>
            </a:extLst>
          </p:cNvPr>
          <p:cNvSpPr txBox="1">
            <a:spLocks noChangeArrowheads="1"/>
          </p:cNvSpPr>
          <p:nvPr/>
        </p:nvSpPr>
        <p:spPr bwMode="auto">
          <a:xfrm>
            <a:off x="307975" y="6865938"/>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r>
              <a:rPr lang="en-US" altLang="en-US" sz="1400">
                <a:solidFill>
                  <a:schemeClr val="tx2"/>
                </a:solidFill>
              </a:rPr>
              <a:t>PROJECT VIVA-VOCE</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AE3120-6578-9E12-DBD2-83C43A8D7549}"/>
              </a:ext>
            </a:extLst>
          </p:cNvPr>
          <p:cNvSpPr>
            <a:spLocks noGrp="1"/>
          </p:cNvSpPr>
          <p:nvPr>
            <p:ph type="title" idx="4294967295"/>
          </p:nvPr>
        </p:nvSpPr>
        <p:spPr>
          <a:xfrm>
            <a:off x="1516288" y="1403933"/>
            <a:ext cx="8761413" cy="706438"/>
          </a:xfrm>
        </p:spPr>
        <p:txBody>
          <a:bodyPr>
            <a:normAutofit fontScale="90000"/>
          </a:bodyPr>
          <a:lstStyle/>
          <a:p>
            <a:pPr algn="ctr">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Proposed Method</a:t>
            </a:r>
            <a:endParaRPr lang="en-IN" dirty="0"/>
          </a:p>
        </p:txBody>
      </p:sp>
      <p:sp>
        <p:nvSpPr>
          <p:cNvPr id="2" name="Content Placeholder 1">
            <a:extLst>
              <a:ext uri="{FF2B5EF4-FFF2-40B4-BE49-F238E27FC236}">
                <a16:creationId xmlns:a16="http://schemas.microsoft.com/office/drawing/2014/main" id="{3AF5DE54-641D-4346-9645-F0753012A537}"/>
              </a:ext>
            </a:extLst>
          </p:cNvPr>
          <p:cNvSpPr>
            <a:spLocks noGrp="1"/>
          </p:cNvSpPr>
          <p:nvPr>
            <p:ph idx="4294967295"/>
          </p:nvPr>
        </p:nvSpPr>
        <p:spPr>
          <a:xfrm>
            <a:off x="998375" y="2659856"/>
            <a:ext cx="10363200" cy="5532437"/>
          </a:xfrm>
        </p:spPr>
        <p:txBody>
          <a:bodyPr>
            <a:normAutofit/>
          </a:bodyPr>
          <a:lstStyle/>
          <a:p>
            <a:pPr>
              <a:defRPr/>
            </a:pPr>
            <a:r>
              <a:rPr lang="en-US" sz="1600" dirty="0">
                <a:latin typeface="Times New Roman" panose="02020603050405020304" pitchFamily="18" charset="0"/>
                <a:cs typeface="Times New Roman" panose="02020603050405020304" pitchFamily="18" charset="0"/>
              </a:rPr>
              <a:t>The watermark extracting procedure is similar to the watermark embedding procedure. Extraction procedure is the same as embedding one and pre-filtering is used before applying SVD transform to superior split watermark information from original image. The watermark extraction procedure is performed as described by the following steps. </a:t>
            </a:r>
          </a:p>
          <a:p>
            <a:pPr>
              <a:defRPr/>
            </a:pPr>
            <a:r>
              <a:rPr lang="en-US" sz="1600" dirty="0">
                <a:latin typeface="Times New Roman" panose="02020603050405020304" pitchFamily="18" charset="0"/>
                <a:cs typeface="Times New Roman" panose="02020603050405020304" pitchFamily="18" charset="0"/>
              </a:rPr>
              <a:t>The first three steps of the watermark extracting procedure are same as the watermark embedding procedure except that the original image is replaced with the watermarked image [14]. Previously, an embedded block is detected according to the feature of the D component and PRNG, the relationship of the U component coefficients is observed. If a positive relationship is detected, the extracted watermark has assigned a bit value of 1. Otherwise, the extracted watermark has assigned a bit value of 0. </a:t>
            </a:r>
          </a:p>
          <a:p>
            <a:pPr>
              <a:defRPr/>
            </a:pPr>
            <a:r>
              <a:rPr lang="en-US" sz="1600" dirty="0">
                <a:latin typeface="Times New Roman" panose="02020603050405020304" pitchFamily="18" charset="0"/>
                <a:cs typeface="Times New Roman" panose="02020603050405020304" pitchFamily="18" charset="0"/>
              </a:rPr>
              <a:t>These extracted bit values convert the original image SVD from the extracted watermark. The extracted watermark can be specified by original watermarked image.</a:t>
            </a:r>
            <a:endParaRPr lang="en-US" sz="1600" b="1" dirty="0">
              <a:latin typeface="Times New Roman" panose="02020603050405020304" pitchFamily="18" charset="0"/>
              <a:cs typeface="Times New Roman" panose="02020603050405020304" pitchFamily="18" charset="0"/>
            </a:endParaRPr>
          </a:p>
          <a:p>
            <a:pPr algn="just">
              <a:defRPr/>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A830CF-0D41-3099-2B06-3ABBE65F15C4}"/>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065A2A3E-4D82-4FDC-A0B2-45ADCE70753A}" type="slidenum">
              <a:rPr lang="en-US" altLang="en-US" smtClean="0">
                <a:solidFill>
                  <a:schemeClr val="bg1"/>
                </a:solidFill>
                <a:latin typeface="Century Gothic" panose="020B0502020202020204" pitchFamily="34" charset="0"/>
              </a:rPr>
              <a:pPr>
                <a:defRPr/>
              </a:pPr>
              <a:t>14</a:t>
            </a:fld>
            <a:endParaRPr lang="en-US" altLang="en-US">
              <a:solidFill>
                <a:schemeClr val="bg1"/>
              </a:solidFill>
              <a:latin typeface="Century Gothic" panose="020B0502020202020204" pitchFamily="34" charset="0"/>
            </a:endParaRPr>
          </a:p>
        </p:txBody>
      </p:sp>
      <p:sp>
        <p:nvSpPr>
          <p:cNvPr id="6" name="Title 5">
            <a:extLst>
              <a:ext uri="{FF2B5EF4-FFF2-40B4-BE49-F238E27FC236}">
                <a16:creationId xmlns:a16="http://schemas.microsoft.com/office/drawing/2014/main" id="{BB342F1F-2928-DE3D-13B0-CC2DD92C02CB}"/>
              </a:ext>
            </a:extLst>
          </p:cNvPr>
          <p:cNvSpPr>
            <a:spLocks noGrp="1"/>
          </p:cNvSpPr>
          <p:nvPr>
            <p:ph type="title" idx="4294967295"/>
          </p:nvPr>
        </p:nvSpPr>
        <p:spPr>
          <a:xfrm>
            <a:off x="914399" y="854869"/>
            <a:ext cx="10363200" cy="1033462"/>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BLOCK DIAGRAM</a:t>
            </a: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BLOCK DIAGRAM</a:t>
            </a: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44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sz="44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3557" name="Content Placeholder 2">
            <a:extLst>
              <a:ext uri="{FF2B5EF4-FFF2-40B4-BE49-F238E27FC236}">
                <a16:creationId xmlns:a16="http://schemas.microsoft.com/office/drawing/2014/main" id="{AC0E6DFC-1986-1EFB-D310-F40684E5F911}"/>
              </a:ext>
            </a:extLst>
          </p:cNvPr>
          <p:cNvSpPr txBox="1">
            <a:spLocks noChangeArrowheads="1"/>
          </p:cNvSpPr>
          <p:nvPr/>
        </p:nvSpPr>
        <p:spPr bwMode="auto">
          <a:xfrm>
            <a:off x="1371600" y="16002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822325"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096963"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13716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1828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286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2743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2004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buFont typeface="Wingdings 2" panose="05020102010507070707" pitchFamily="18" charset="2"/>
              <a:buNone/>
            </a:pPr>
            <a:endParaRPr lang="en-IN" altLang="en-US" sz="1800" b="1">
              <a:solidFill>
                <a:srgbClr val="C00000"/>
              </a:solidFill>
              <a:latin typeface="Times New Roman" panose="02020603050405020304" pitchFamily="18" charset="0"/>
              <a:cs typeface="Times New Roman" panose="02020603050405020304" pitchFamily="18" charset="0"/>
            </a:endParaRPr>
          </a:p>
        </p:txBody>
      </p:sp>
      <p:sp>
        <p:nvSpPr>
          <p:cNvPr id="23559" name="Footer Placeholder 11">
            <a:extLst>
              <a:ext uri="{FF2B5EF4-FFF2-40B4-BE49-F238E27FC236}">
                <a16:creationId xmlns:a16="http://schemas.microsoft.com/office/drawing/2014/main" id="{9A484175-C7B8-909F-7144-524F9559B3A0}"/>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sp>
        <p:nvSpPr>
          <p:cNvPr id="23560" name="AutoShape 2" descr="Block diagram of image watermark system | Download Scientific Diagram">
            <a:extLst>
              <a:ext uri="{FF2B5EF4-FFF2-40B4-BE49-F238E27FC236}">
                <a16:creationId xmlns:a16="http://schemas.microsoft.com/office/drawing/2014/main" id="{390B9D8D-6633-8DE3-9F10-5D49967C3718}"/>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IN" altLang="en-US"/>
          </a:p>
        </p:txBody>
      </p:sp>
      <p:pic>
        <p:nvPicPr>
          <p:cNvPr id="3" name="Picture 2">
            <a:extLst>
              <a:ext uri="{FF2B5EF4-FFF2-40B4-BE49-F238E27FC236}">
                <a16:creationId xmlns:a16="http://schemas.microsoft.com/office/drawing/2014/main" id="{CFCAFC74-46BE-2DF3-8730-4E8D110F7E33}"/>
              </a:ext>
            </a:extLst>
          </p:cNvPr>
          <p:cNvPicPr>
            <a:picLocks noChangeAspect="1"/>
          </p:cNvPicPr>
          <p:nvPr/>
        </p:nvPicPr>
        <p:blipFill>
          <a:blip r:embed="rId2"/>
          <a:stretch>
            <a:fillRect/>
          </a:stretch>
        </p:blipFill>
        <p:spPr>
          <a:xfrm>
            <a:off x="1713725" y="2610247"/>
            <a:ext cx="8764549" cy="2767013"/>
          </a:xfrm>
          <a:prstGeom prst="rect">
            <a:avLst/>
          </a:prstGeom>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1A094A-1239-AB8D-7004-7F4FB79C3185}"/>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F43881C5-ABF7-4309-969C-DD018C14300F}" type="slidenum">
              <a:rPr lang="en-US" altLang="en-US" smtClean="0">
                <a:solidFill>
                  <a:schemeClr val="bg1"/>
                </a:solidFill>
                <a:latin typeface="Century Gothic" panose="020B0502020202020204" pitchFamily="34" charset="0"/>
              </a:rPr>
              <a:pPr>
                <a:defRPr/>
              </a:pPr>
              <a:t>15</a:t>
            </a:fld>
            <a:endParaRPr lang="en-US" altLang="en-US">
              <a:solidFill>
                <a:schemeClr val="bg1"/>
              </a:solidFill>
              <a:latin typeface="Century Gothic" panose="020B0502020202020204" pitchFamily="34" charset="0"/>
            </a:endParaRPr>
          </a:p>
        </p:txBody>
      </p:sp>
      <p:sp>
        <p:nvSpPr>
          <p:cNvPr id="9" name="Content Placeholder 2">
            <a:extLst>
              <a:ext uri="{FF2B5EF4-FFF2-40B4-BE49-F238E27FC236}">
                <a16:creationId xmlns:a16="http://schemas.microsoft.com/office/drawing/2014/main" id="{F4EFEEB1-E280-858E-1BEF-B3968C76A873}"/>
              </a:ext>
            </a:extLst>
          </p:cNvPr>
          <p:cNvSpPr txBox="1">
            <a:spLocks/>
          </p:cNvSpPr>
          <p:nvPr/>
        </p:nvSpPr>
        <p:spPr>
          <a:xfrm>
            <a:off x="701851" y="1205204"/>
            <a:ext cx="10788297" cy="4599992"/>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Aft>
                <a:spcPts val="0"/>
              </a:spcAft>
              <a:buFont typeface="Wingdings 2"/>
              <a:buNone/>
              <a:defRPr/>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The Block Diagram represents the working of Digital Image Watermarking Technique </a:t>
            </a:r>
          </a:p>
          <a:p>
            <a:pPr marL="0" indent="0">
              <a:buNone/>
              <a:defRPr/>
            </a:pPr>
            <a:r>
              <a:rPr lang="en-US" sz="1600" b="1" i="0" dirty="0">
                <a:effectLst/>
                <a:latin typeface="Times New Roman" panose="02020603050405020304" pitchFamily="18" charset="0"/>
                <a:cs typeface="Times New Roman" panose="02020603050405020304" pitchFamily="18" charset="0"/>
              </a:rPr>
              <a:t>Step 1</a:t>
            </a:r>
            <a:r>
              <a:rPr lang="en-US" sz="1600" b="0" i="0" dirty="0">
                <a:effectLst/>
                <a:latin typeface="Times New Roman" panose="02020603050405020304" pitchFamily="18" charset="0"/>
                <a:cs typeface="Times New Roman" panose="02020603050405020304" pitchFamily="18" charset="0"/>
              </a:rPr>
              <a:t>:Create a block of the original image.</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2</a:t>
            </a:r>
            <a:r>
              <a:rPr lang="en-US" sz="1600" b="0" i="0" dirty="0">
                <a:effectLst/>
                <a:latin typeface="Times New Roman" panose="02020603050405020304" pitchFamily="18" charset="0"/>
                <a:cs typeface="Times New Roman" panose="02020603050405020304" pitchFamily="18" charset="0"/>
              </a:rPr>
              <a:t>: Use the singular value decomposition (SVD)</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transformation.</a:t>
            </a:r>
            <a:br>
              <a:rPr lang="en-US" sz="1600" dirty="0">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Step</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3</a:t>
            </a:r>
            <a:r>
              <a:rPr lang="en-US" sz="1600" b="0" i="0" dirty="0">
                <a:effectLst/>
                <a:latin typeface="Times New Roman" panose="02020603050405020304" pitchFamily="18" charset="0"/>
                <a:cs typeface="Times New Roman" panose="02020603050405020304" pitchFamily="18" charset="0"/>
              </a:rPr>
              <a:t>: Select the largest value of D (1, 1) from each D</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component and quantize by using a predefined quantization level, or to deny learners’ request by restricting the number of values that a component can have.</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coefficients A. Let’s assume that S = D (1, 1, mod A.</a:t>
            </a:r>
            <a:br>
              <a:rPr lang="en-US" sz="1600" dirty="0">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Step 4</a:t>
            </a:r>
            <a:r>
              <a:rPr lang="en-US" sz="1600" b="0" i="0" dirty="0">
                <a:effectLst/>
                <a:latin typeface="Times New Roman" panose="02020603050405020304" pitchFamily="18" charset="0"/>
                <a:cs typeface="Times New Roman" panose="02020603050405020304" pitchFamily="18" charset="0"/>
              </a:rPr>
              <a:t>: Perform embed the two pseudo-random sequences391%. That is why in equation 13 the coefficients </a:t>
            </a:r>
            <a:r>
              <a:rPr lang="en-US" sz="1600" b="0" i="0" dirty="0" err="1">
                <a:effectLst/>
                <a:latin typeface="Times New Roman" panose="02020603050405020304" pitchFamily="18" charset="0"/>
                <a:cs typeface="Times New Roman" panose="02020603050405020304" pitchFamily="18" charset="0"/>
              </a:rPr>
              <a:t>PMid</a:t>
            </a:r>
            <a:r>
              <a:rPr lang="en-US" sz="1600" b="0" i="0" dirty="0">
                <a:effectLst/>
                <a:latin typeface="Times New Roman" panose="02020603050405020304" pitchFamily="18" charset="0"/>
                <a:cs typeface="Times New Roman" panose="02020603050405020304" pitchFamily="18" charset="0"/>
              </a:rPr>
              <a:t> are combined in accordance with the mid-band weights PN0 , PN1 . If A is the mid band coefficients of SVD transformed block, then embedding is done as follows : block, then embedding is done as follows:</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These values are calculated in the following way: if the watermark bit is 0 then, D „(1, 1) = D (1, 1) + K/4 –A. in this way [A &lt; 3K/4], while if the watermark bit is ‘1’ then,</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D (1, 1) = D (1, 1) – k/4 +A This means that [ A &lt; K /4 ]</a:t>
            </a:r>
            <a:br>
              <a:rPr lang="en-US" sz="1600" dirty="0">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Step 5</a:t>
            </a:r>
            <a:r>
              <a:rPr lang="en-US" sz="1600" b="0" i="0" dirty="0">
                <a:effectLst/>
                <a:latin typeface="Times New Roman" panose="02020603050405020304" pitchFamily="18" charset="0"/>
                <a:cs typeface="Times New Roman" panose="02020603050405020304" pitchFamily="18" charset="0"/>
              </a:rPr>
              <a:t>: Perform the inverse of singular value decomposition</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conversion to change the watermarked image, the following methods are employed &amp; transformation is made.</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7D385C-F58F-02FF-BD25-B2E531820F7C}"/>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9EC9DCD2-B78E-4075-A602-08020FB865F7}" type="slidenum">
              <a:rPr lang="en-US" altLang="en-US" smtClean="0">
                <a:solidFill>
                  <a:schemeClr val="bg1"/>
                </a:solidFill>
                <a:latin typeface="Century Gothic" panose="020B0502020202020204" pitchFamily="34" charset="0"/>
              </a:rPr>
              <a:pPr>
                <a:defRPr/>
              </a:pPr>
              <a:t>16</a:t>
            </a:fld>
            <a:endParaRPr lang="en-US" altLang="en-US">
              <a:solidFill>
                <a:schemeClr val="bg1"/>
              </a:solidFill>
              <a:latin typeface="Century Gothic" panose="020B0502020202020204" pitchFamily="34" charset="0"/>
            </a:endParaRPr>
          </a:p>
        </p:txBody>
      </p:sp>
      <p:sp>
        <p:nvSpPr>
          <p:cNvPr id="6" name="Title 5">
            <a:extLst>
              <a:ext uri="{FF2B5EF4-FFF2-40B4-BE49-F238E27FC236}">
                <a16:creationId xmlns:a16="http://schemas.microsoft.com/office/drawing/2014/main" id="{86DC3039-9077-7F66-4F83-66D82E6F03A2}"/>
              </a:ext>
            </a:extLst>
          </p:cNvPr>
          <p:cNvSpPr>
            <a:spLocks noGrp="1"/>
          </p:cNvSpPr>
          <p:nvPr>
            <p:ph type="title" idx="4294967295"/>
          </p:nvPr>
        </p:nvSpPr>
        <p:spPr>
          <a:xfrm>
            <a:off x="997063" y="801508"/>
            <a:ext cx="10363200" cy="1033463"/>
          </a:xfrm>
        </p:spPr>
        <p:txBody>
          <a:bodyPr>
            <a:normAutofit fontScale="90000"/>
          </a:bodyPr>
          <a:lstStyle/>
          <a:p>
            <a:pPr algn="ctr">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Watermark Embedding Process :</a:t>
            </a:r>
            <a:br>
              <a:rPr lang="en-US" sz="40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40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C93B49B-0FA5-C09C-220D-4ACD7048F806}"/>
              </a:ext>
            </a:extLst>
          </p:cNvPr>
          <p:cNvSpPr txBox="1">
            <a:spLocks/>
          </p:cNvSpPr>
          <p:nvPr/>
        </p:nvSpPr>
        <p:spPr>
          <a:xfrm>
            <a:off x="906382" y="1424960"/>
            <a:ext cx="10141063" cy="3382962"/>
          </a:xfrm>
          <a:prstGeom prst="rect">
            <a:avLst/>
          </a:prstGeom>
        </p:spPr>
        <p:txBody>
          <a:bodyPr>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Font typeface="Wingdings 2"/>
              <a:buNone/>
              <a:defRPr/>
            </a:pPr>
            <a:endParaRPr lang="en-US" sz="6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fontAlgn="auto">
              <a:spcAft>
                <a:spcPts val="0"/>
              </a:spcAft>
              <a:buFont typeface="Wingdings 2"/>
              <a:buNone/>
              <a:defRPr/>
            </a:pPr>
            <a:endParaRPr lang="en-US" sz="6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Select the host image into which the watermark will be embedded. Generate or obtain the watermark, which could be a logo, text, or other data.</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Embed the watermark into the host image using a specific algorithm. This can be done in the spatial domain or frequency domain.</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In spatial domain watermarking, the watermark is directly added to the pixel values of the host image.</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In frequency domain watermarking, the host image is first transformed using a technique like DCT or DWT, then the watermark is embedded in the transformed coefficients.</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 embedding process can be blind (not requiring the original image) or non-blind (requiring the original image for extraction).</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watermarked image is then obtained as the output of the embedding process.</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watermarked image is obtained, which may have undergone various attacks or distortions.</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 is extracted from the watermarked image using the watermark extraction module.</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In blind extraction, the original image is not required.</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In informed extraction, the original image is needed for accurate extraction.</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extracted watermark is then verified to check its presence and integrity.</a:t>
            </a:r>
          </a:p>
          <a:p>
            <a:pPr fontAlgn="auto">
              <a:spcAft>
                <a:spcPts val="0"/>
              </a:spcAft>
              <a:defRPr/>
            </a:pP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watermarking process aims to achieve imperceptibility (the watermark should not degrade image quality), robustness (the watermark should survive attacks), and security </a:t>
            </a:r>
            <a:r>
              <a:rPr lang="en-US" sz="56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5600" dirty="0">
                <a:solidFill>
                  <a:schemeClr val="tx1">
                    <a:lumMod val="95000"/>
                    <a:lumOff val="5000"/>
                  </a:schemeClr>
                </a:solidFill>
                <a:latin typeface="Times New Roman" panose="02020603050405020304" pitchFamily="18" charset="0"/>
                <a:cs typeface="Times New Roman" panose="02020603050405020304" pitchFamily="18" charset="0"/>
              </a:rPr>
              <a:t>the watermark should be difficult to remove</a:t>
            </a:r>
            <a:r>
              <a:rPr lang="en-US" sz="64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sz="6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E0AC03-10A7-B930-B8FC-46B5437A25A0}"/>
              </a:ext>
            </a:extLst>
          </p:cNvPr>
          <p:cNvSpPr>
            <a:spLocks noGrp="1"/>
          </p:cNvSpPr>
          <p:nvPr>
            <p:ph type="title" idx="4294967295"/>
          </p:nvPr>
        </p:nvSpPr>
        <p:spPr>
          <a:xfrm>
            <a:off x="1828800" y="814388"/>
            <a:ext cx="10363200" cy="1033462"/>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36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br>
              <a:rPr lang="en-IN" sz="49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6629" name="Content Placeholder 2">
            <a:extLst>
              <a:ext uri="{FF2B5EF4-FFF2-40B4-BE49-F238E27FC236}">
                <a16:creationId xmlns:a16="http://schemas.microsoft.com/office/drawing/2014/main" id="{7DCECCC9-4FC0-84DD-5B33-6F97CE8E47FC}"/>
              </a:ext>
            </a:extLst>
          </p:cNvPr>
          <p:cNvSpPr txBox="1">
            <a:spLocks noChangeArrowheads="1"/>
          </p:cNvSpPr>
          <p:nvPr/>
        </p:nvSpPr>
        <p:spPr bwMode="auto">
          <a:xfrm>
            <a:off x="2605574" y="814388"/>
            <a:ext cx="7111480" cy="162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822325"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096963"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13716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1828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286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2743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2004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marL="0" indent="0">
              <a:buNone/>
            </a:pPr>
            <a:r>
              <a:rPr lang="en-US" sz="30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HARDWARE AND SOFTWARE INVOLVED</a:t>
            </a:r>
            <a:endParaRPr lang="en-IN" altLang="en-US" sz="3000" dirty="0">
              <a:latin typeface="Times New Roman" panose="02020603050405020304" pitchFamily="18" charset="0"/>
              <a:cs typeface="Times New Roman" panose="02020603050405020304" pitchFamily="18" charset="0"/>
            </a:endParaRPr>
          </a:p>
        </p:txBody>
      </p:sp>
      <p:sp>
        <p:nvSpPr>
          <p:cNvPr id="26632" name="Rectangle 2">
            <a:extLst>
              <a:ext uri="{FF2B5EF4-FFF2-40B4-BE49-F238E27FC236}">
                <a16:creationId xmlns:a16="http://schemas.microsoft.com/office/drawing/2014/main" id="{F1AAF264-079F-5E8F-0DA8-4F409C4BF2A0}"/>
              </a:ext>
            </a:extLst>
          </p:cNvPr>
          <p:cNvSpPr>
            <a:spLocks noChangeArrowheads="1"/>
          </p:cNvSpPr>
          <p:nvPr/>
        </p:nvSpPr>
        <p:spPr bwMode="auto">
          <a:xfrm>
            <a:off x="1749523" y="1847850"/>
            <a:ext cx="8439506" cy="448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119025" rIns="0" bIns="119025" anchor="ctr">
            <a:spAutoFit/>
          </a:bodyPr>
          <a:lstStyle>
            <a:lvl1pPr>
              <a:defRPr>
                <a:solidFill>
                  <a:schemeClr val="tx1"/>
                </a:solidFill>
                <a:latin typeface="Palatino Linotype" panose="02040502050505030304" pitchFamily="18" charset="0"/>
              </a:defRPr>
            </a:lvl1pPr>
            <a:lvl2pPr>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sz="2000" dirty="0">
                <a:latin typeface="Times New Roman" panose="02020603050405020304" pitchFamily="18" charset="0"/>
                <a:cs typeface="Times New Roman" panose="02020603050405020304" pitchFamily="18" charset="0"/>
              </a:rPr>
              <a:t>Hardware Components:</a:t>
            </a:r>
          </a:p>
          <a:p>
            <a:pPr>
              <a:buFontTx/>
              <a:buAutoNum type="arabicPeriod"/>
            </a:pPr>
            <a:r>
              <a:rPr lang="en-US" altLang="en-US" sz="1600" dirty="0">
                <a:latin typeface="Times New Roman" panose="02020603050405020304" pitchFamily="18" charset="0"/>
                <a:cs typeface="Times New Roman" panose="02020603050405020304" pitchFamily="18" charset="0"/>
              </a:rPr>
              <a:t>Field Programmable Gate Arrays (FPGA):</a:t>
            </a:r>
          </a:p>
          <a:p>
            <a:pPr lvl="1">
              <a:buFontTx/>
              <a:buChar char="•"/>
            </a:pPr>
            <a:r>
              <a:rPr lang="en-US" altLang="en-US" sz="1600" dirty="0">
                <a:latin typeface="Times New Roman" panose="02020603050405020304" pitchFamily="18" charset="0"/>
                <a:cs typeface="Times New Roman" panose="02020603050405020304" pitchFamily="18" charset="0"/>
              </a:rPr>
              <a:t>FPGAs are commonly used for hardware implementations of watermarking algorithms due to their flexibility and efficiency. They enable real-time processing and high-speed operation, making them suitable for applications requiring quick watermark embedding and extraction.</a:t>
            </a:r>
          </a:p>
          <a:p>
            <a:pPr>
              <a:buFontTx/>
              <a:buAutoNum type="arabicPeriod" startAt="2"/>
            </a:pPr>
            <a:r>
              <a:rPr lang="en-US" altLang="en-US" sz="1600" dirty="0">
                <a:latin typeface="Times New Roman" panose="02020603050405020304" pitchFamily="18" charset="0"/>
                <a:cs typeface="Times New Roman" panose="02020603050405020304" pitchFamily="18" charset="0"/>
              </a:rPr>
              <a:t>Microcontrollers:</a:t>
            </a:r>
          </a:p>
          <a:p>
            <a:pPr lvl="1">
              <a:buFontTx/>
              <a:buChar char="•"/>
            </a:pPr>
            <a:r>
              <a:rPr lang="en-US" altLang="en-US" sz="1600" dirty="0">
                <a:latin typeface="Times New Roman" panose="02020603050405020304" pitchFamily="18" charset="0"/>
                <a:cs typeface="Times New Roman" panose="02020603050405020304" pitchFamily="18" charset="0"/>
              </a:rPr>
              <a:t>Microcontrollers can be integrated into digital cameras or image processing systems to manage the watermarking process. They handle tasks such as image capture, watermark embedding, and data transmission.</a:t>
            </a:r>
          </a:p>
          <a:p>
            <a:pPr>
              <a:buFontTx/>
              <a:buAutoNum type="arabicPeriod" startAt="3"/>
            </a:pPr>
            <a:r>
              <a:rPr lang="en-US" altLang="en-US" sz="1600" dirty="0">
                <a:latin typeface="Times New Roman" panose="02020603050405020304" pitchFamily="18" charset="0"/>
                <a:cs typeface="Times New Roman" panose="02020603050405020304" pitchFamily="18" charset="0"/>
              </a:rPr>
              <a:t>Image Capture Devices:</a:t>
            </a:r>
          </a:p>
          <a:p>
            <a:pPr lvl="1">
              <a:buFontTx/>
              <a:buChar char="•"/>
            </a:pPr>
            <a:r>
              <a:rPr lang="en-US" altLang="en-US" sz="1600" dirty="0">
                <a:latin typeface="Times New Roman" panose="02020603050405020304" pitchFamily="18" charset="0"/>
                <a:cs typeface="Times New Roman" panose="02020603050405020304" pitchFamily="18" charset="0"/>
              </a:rPr>
              <a:t>Devices like digital cameras or scanners are used to capture the original images that will be watermarked. These devices may include LCD controllers and other components for image processing.</a:t>
            </a:r>
          </a:p>
          <a:p>
            <a:pPr>
              <a:buFontTx/>
              <a:buAutoNum type="arabicPeriod" startAt="4"/>
            </a:pPr>
            <a:r>
              <a:rPr lang="en-US" altLang="en-US" sz="1600" dirty="0">
                <a:latin typeface="Times New Roman" panose="02020603050405020304" pitchFamily="18" charset="0"/>
                <a:cs typeface="Times New Roman" panose="02020603050405020304" pitchFamily="18" charset="0"/>
              </a:rPr>
              <a:t>Communication Interfaces:</a:t>
            </a:r>
          </a:p>
          <a:p>
            <a:pPr lvl="1">
              <a:buFontTx/>
              <a:buChar char="•"/>
            </a:pPr>
            <a:r>
              <a:rPr lang="en-US" altLang="en-US" sz="1600" dirty="0">
                <a:latin typeface="Times New Roman" panose="02020603050405020304" pitchFamily="18" charset="0"/>
                <a:cs typeface="Times New Roman" panose="02020603050405020304" pitchFamily="18" charset="0"/>
              </a:rPr>
              <a:t>Serial communication protocols (e.g., UART) are often employed to transfer data between the hardware components and a PC for processing and analysis.</a:t>
            </a:r>
          </a:p>
          <a:p>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AB843-AE5C-0A84-4EA3-4E90A1E1FE7E}"/>
              </a:ext>
            </a:extLst>
          </p:cNvPr>
          <p:cNvSpPr>
            <a:spLocks noGrp="1"/>
          </p:cNvSpPr>
          <p:nvPr>
            <p:ph type="title" idx="4294967295"/>
          </p:nvPr>
        </p:nvSpPr>
        <p:spPr>
          <a:xfrm>
            <a:off x="914400" y="523875"/>
            <a:ext cx="10363200" cy="1143000"/>
          </a:xfrm>
        </p:spPr>
        <p:txBody>
          <a:bodyPr>
            <a:normAutofit fontScale="90000"/>
          </a:bodyPr>
          <a:lstStyle/>
          <a:p>
            <a:pPr>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31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HARDWARE AND SOFTWARE INVOLVED</a:t>
            </a: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48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br>
              <a:rPr lang="en-IN" sz="72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p>
        </p:txBody>
      </p:sp>
      <p:sp>
        <p:nvSpPr>
          <p:cNvPr id="27654" name="Rectangle 1">
            <a:extLst>
              <a:ext uri="{FF2B5EF4-FFF2-40B4-BE49-F238E27FC236}">
                <a16:creationId xmlns:a16="http://schemas.microsoft.com/office/drawing/2014/main" id="{59461F95-304E-0D81-15FB-84281F1DBAA6}"/>
              </a:ext>
            </a:extLst>
          </p:cNvPr>
          <p:cNvSpPr>
            <a:spLocks noGrp="1" noChangeArrowheads="1"/>
          </p:cNvSpPr>
          <p:nvPr>
            <p:ph idx="4294967295"/>
          </p:nvPr>
        </p:nvSpPr>
        <p:spPr>
          <a:xfrm>
            <a:off x="1463352" y="1243395"/>
            <a:ext cx="9265296" cy="52109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119025" rIns="0" bIns="119025" anchor="ctr">
            <a:spAutoFit/>
          </a:bodyPr>
          <a:lstStyle/>
          <a:p>
            <a:pPr marL="0" indent="0">
              <a:spcBef>
                <a:spcPct val="0"/>
              </a:spcBef>
              <a:buClrTx/>
              <a:buSzTx/>
              <a:buNone/>
            </a:pPr>
            <a:r>
              <a:rPr lang="en-US" altLang="en-US" sz="2000" dirty="0">
                <a:latin typeface="Times New Roman" panose="02020603050405020304" pitchFamily="18" charset="0"/>
                <a:cs typeface="Times New Roman" panose="02020603050405020304" pitchFamily="18" charset="0"/>
              </a:rPr>
              <a:t>Software Components:</a:t>
            </a:r>
          </a:p>
          <a:p>
            <a:pPr marL="0" indent="0">
              <a:spcBef>
                <a:spcPct val="0"/>
              </a:spcBef>
              <a:buClrTx/>
              <a:buSzTx/>
              <a:buFontTx/>
              <a:buAutoNum type="arabicPeriod"/>
            </a:pPr>
            <a:r>
              <a:rPr lang="en-US" altLang="en-US" sz="1600" dirty="0">
                <a:latin typeface="Times New Roman" panose="02020603050405020304" pitchFamily="18" charset="0"/>
                <a:cs typeface="Times New Roman" panose="02020603050405020304" pitchFamily="18" charset="0"/>
              </a:rPr>
              <a:t>Watermarking Algorithms:</a:t>
            </a:r>
          </a:p>
          <a:p>
            <a:pPr marL="457200" lvl="1" indent="0">
              <a:spcBef>
                <a:spcPct val="0"/>
              </a:spcBef>
              <a:buClrTx/>
              <a:buSzTx/>
              <a:buFontTx/>
              <a:buChar char="•"/>
            </a:pPr>
            <a:r>
              <a:rPr lang="en-US" altLang="en-US" sz="1600" dirty="0">
                <a:latin typeface="Times New Roman" panose="02020603050405020304" pitchFamily="18" charset="0"/>
                <a:cs typeface="Times New Roman" panose="02020603050405020304" pitchFamily="18" charset="0"/>
              </a:rPr>
              <a:t>Various algorithms are implemented in software to embed and extract watermarks. These can be based on techniques in the spatial domain (e.g., Least Significant Bit (LSB) manipulation) or frequency domain (e.g., Discrete Wavelet Transform (DWT) or Discrete Cosine Transform (DCT)) to ensure robustness and imperceptibility.</a:t>
            </a:r>
          </a:p>
          <a:p>
            <a:pPr marL="0" indent="0">
              <a:spcBef>
                <a:spcPct val="0"/>
              </a:spcBef>
              <a:buClrTx/>
              <a:buSzTx/>
              <a:buFontTx/>
              <a:buAutoNum type="arabicPeriod" startAt="2"/>
            </a:pPr>
            <a:r>
              <a:rPr lang="en-US" altLang="en-US" sz="1600" dirty="0">
                <a:latin typeface="Times New Roman" panose="02020603050405020304" pitchFamily="18" charset="0"/>
                <a:cs typeface="Times New Roman" panose="02020603050405020304" pitchFamily="18" charset="0"/>
              </a:rPr>
              <a:t>Simulation and Development Tools:</a:t>
            </a:r>
          </a:p>
          <a:p>
            <a:pPr marL="457200" lvl="1" indent="0">
              <a:spcBef>
                <a:spcPct val="0"/>
              </a:spcBef>
              <a:buClrTx/>
              <a:buSzTx/>
              <a:buFontTx/>
              <a:buChar char="•"/>
            </a:pPr>
            <a:r>
              <a:rPr lang="en-US" altLang="en-US" sz="1600" dirty="0">
                <a:latin typeface="Times New Roman" panose="02020603050405020304" pitchFamily="18" charset="0"/>
                <a:cs typeface="Times New Roman" panose="02020603050405020304" pitchFamily="18" charset="0"/>
              </a:rPr>
              <a:t>Software tools like MATLAB and Xilinx System Generator are used for designing and simulating watermarking algorithms before hardware implementation. These tools help in verifying the effectiveness of the watermarking system in terms of visibility and robustness against attacks.</a:t>
            </a:r>
          </a:p>
          <a:p>
            <a:pPr marL="0" indent="0">
              <a:spcBef>
                <a:spcPct val="0"/>
              </a:spcBef>
              <a:buClrTx/>
              <a:buSzTx/>
              <a:buFontTx/>
              <a:buAutoNum type="arabicPeriod" startAt="3"/>
            </a:pPr>
            <a:r>
              <a:rPr lang="en-US" altLang="en-US" sz="1600" dirty="0">
                <a:latin typeface="Times New Roman" panose="02020603050405020304" pitchFamily="18" charset="0"/>
                <a:cs typeface="Times New Roman" panose="02020603050405020304" pitchFamily="18" charset="0"/>
              </a:rPr>
              <a:t>Image Processing Software:</a:t>
            </a:r>
          </a:p>
          <a:p>
            <a:pPr marL="457200" lvl="1" indent="0">
              <a:spcBef>
                <a:spcPct val="0"/>
              </a:spcBef>
              <a:buClrTx/>
              <a:buSzTx/>
              <a:buFontTx/>
              <a:buChar char="•"/>
            </a:pPr>
            <a:r>
              <a:rPr lang="en-US" altLang="en-US" sz="1600" dirty="0">
                <a:latin typeface="Times New Roman" panose="02020603050405020304" pitchFamily="18" charset="0"/>
                <a:cs typeface="Times New Roman" panose="02020603050405020304" pitchFamily="18" charset="0"/>
              </a:rPr>
              <a:t>Software applications may be used to preprocess images and visualize the results of watermark embedding and extraction. This includes tools for analyzing image quality and watermark integrity.</a:t>
            </a:r>
          </a:p>
          <a:p>
            <a:pPr marL="0" indent="0">
              <a:spcBef>
                <a:spcPct val="0"/>
              </a:spcBef>
              <a:buClrTx/>
              <a:buSzTx/>
              <a:buFontTx/>
              <a:buAutoNum type="arabicPeriod" startAt="4"/>
            </a:pPr>
            <a:r>
              <a:rPr lang="en-US" altLang="en-US" sz="1600" dirty="0">
                <a:latin typeface="Times New Roman" panose="02020603050405020304" pitchFamily="18" charset="0"/>
                <a:cs typeface="Times New Roman" panose="02020603050405020304" pitchFamily="18" charset="0"/>
              </a:rPr>
              <a:t>Deep Learning Frameworks:</a:t>
            </a:r>
          </a:p>
          <a:p>
            <a:pPr marL="457200" lvl="1" indent="0">
              <a:spcBef>
                <a:spcPct val="0"/>
              </a:spcBef>
              <a:buClrTx/>
              <a:buSzTx/>
              <a:buFontTx/>
              <a:buChar char="•"/>
            </a:pPr>
            <a:r>
              <a:rPr lang="en-US" altLang="en-US" sz="1600" dirty="0">
                <a:latin typeface="Times New Roman" panose="02020603050405020304" pitchFamily="18" charset="0"/>
                <a:cs typeface="Times New Roman" panose="02020603050405020304" pitchFamily="18" charset="0"/>
              </a:rPr>
              <a:t>In advanced watermarking systems, deep learning techniques may be employed for watermark embedding and extraction, requiring specialized software frameworks to train and implement neural networks</a:t>
            </a:r>
          </a:p>
          <a:p>
            <a:pPr marL="0" indent="0">
              <a:spcBef>
                <a:spcPct val="0"/>
              </a:spcBef>
              <a:buClrTx/>
              <a:buSzTx/>
              <a:buFontTx/>
              <a:buNone/>
            </a:pPr>
            <a:endParaRPr lang="en-US" altLang="en-US" sz="1800" dirty="0">
              <a:latin typeface="Arial" panose="020B0604020202020204" pitchFamily="34" charset="0"/>
            </a:endParaRPr>
          </a:p>
        </p:txBody>
      </p:sp>
      <p:sp>
        <p:nvSpPr>
          <p:cNvPr id="7" name="TextBox 6">
            <a:extLst>
              <a:ext uri="{FF2B5EF4-FFF2-40B4-BE49-F238E27FC236}">
                <a16:creationId xmlns:a16="http://schemas.microsoft.com/office/drawing/2014/main" id="{343AEC7C-421D-1D3F-5550-0741258F59DD}"/>
              </a:ext>
            </a:extLst>
          </p:cNvPr>
          <p:cNvSpPr txBox="1"/>
          <p:nvPr/>
        </p:nvSpPr>
        <p:spPr>
          <a:xfrm>
            <a:off x="3039447" y="16787717"/>
            <a:ext cx="6116216" cy="369332"/>
          </a:xfrm>
          <a:prstGeom prst="rect">
            <a:avLst/>
          </a:prstGeom>
          <a:noFill/>
        </p:spPr>
        <p:txBody>
          <a:bodyPr wrap="square">
            <a:spAutoFit/>
          </a:bodyPr>
          <a:lstStyle/>
          <a:p>
            <a:pPr marL="0" indent="0">
              <a:spcBef>
                <a:spcPct val="0"/>
              </a:spcBef>
              <a:buClrTx/>
              <a:buSzTx/>
              <a:buFontTx/>
              <a:buNone/>
            </a:pPr>
            <a:r>
              <a:rPr lang="en-US" altLang="en-US" sz="1800" dirty="0">
                <a:latin typeface="Times New Roman" panose="02020603050405020304" pitchFamily="18" charset="0"/>
                <a:cs typeface="Times New Roman" panose="02020603050405020304" pitchFamily="18" charset="0"/>
              </a:rPr>
              <a:t>Software Components:</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CBE901-30D9-0958-DDBA-BAC40B9A04EC}"/>
              </a:ext>
            </a:extLst>
          </p:cNvPr>
          <p:cNvSpPr>
            <a:spLocks noGrp="1"/>
          </p:cNvSpPr>
          <p:nvPr>
            <p:ph type="title"/>
          </p:nvPr>
        </p:nvSpPr>
        <p:spPr/>
        <p:txBody>
          <a:bodyPr>
            <a:normAutofit/>
          </a:bodyPr>
          <a:lstStyle/>
          <a:p>
            <a:pPr algn="ctr" eaLnBrk="1" fontAlgn="auto" hangingPunct="1">
              <a:spcAft>
                <a:spcPts val="0"/>
              </a:spcAft>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Application &amp; Advantages</a:t>
            </a: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8674" name="Date Placeholder 1">
            <a:extLst>
              <a:ext uri="{FF2B5EF4-FFF2-40B4-BE49-F238E27FC236}">
                <a16:creationId xmlns:a16="http://schemas.microsoft.com/office/drawing/2014/main" id="{3BD5C1E8-D9DC-6564-9EB6-28976521D26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fontAlgn="base">
              <a:spcBef>
                <a:spcPct val="0"/>
              </a:spcBef>
              <a:spcAft>
                <a:spcPct val="0"/>
              </a:spcAft>
              <a:buClrTx/>
              <a:buSzTx/>
              <a:buFontTx/>
              <a:buNone/>
            </a:pPr>
            <a:fld id="{67598634-1B19-4C2F-B97A-41C74393EA77}" type="datetime2">
              <a:rPr lang="en-US" altLang="en-US" sz="1400" smtClean="0">
                <a:solidFill>
                  <a:schemeClr val="tx2"/>
                </a:solidFill>
              </a:rPr>
              <a:pPr fontAlgn="base">
                <a:spcBef>
                  <a:spcPct val="0"/>
                </a:spcBef>
                <a:spcAft>
                  <a:spcPct val="0"/>
                </a:spcAft>
                <a:buClrTx/>
                <a:buSzTx/>
                <a:buFontTx/>
                <a:buNone/>
              </a:pPr>
              <a:t>Thursday, September 5, 2024</a:t>
            </a:fld>
            <a:endParaRPr lang="en-US" altLang="en-US" sz="1400">
              <a:solidFill>
                <a:schemeClr val="tx2"/>
              </a:solidFill>
            </a:endParaRPr>
          </a:p>
        </p:txBody>
      </p:sp>
      <p:sp>
        <p:nvSpPr>
          <p:cNvPr id="4" name="Slide Number Placeholder 3">
            <a:extLst>
              <a:ext uri="{FF2B5EF4-FFF2-40B4-BE49-F238E27FC236}">
                <a16:creationId xmlns:a16="http://schemas.microsoft.com/office/drawing/2014/main" id="{98BD44C3-0754-2FEB-5721-45FF27B73364}"/>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0BCBDBB9-AD9B-49F1-9E57-9F5F2415CEC9}" type="slidenum">
              <a:rPr lang="en-US" altLang="en-US" smtClean="0">
                <a:solidFill>
                  <a:schemeClr val="bg1"/>
                </a:solidFill>
                <a:latin typeface="Century Gothic" panose="020B0502020202020204" pitchFamily="34" charset="0"/>
              </a:rPr>
              <a:pPr>
                <a:defRPr/>
              </a:pPr>
              <a:t>19</a:t>
            </a:fld>
            <a:endParaRPr lang="en-US" altLang="en-US">
              <a:solidFill>
                <a:schemeClr val="bg1"/>
              </a:solidFill>
              <a:latin typeface="Century Gothic" panose="020B0502020202020204" pitchFamily="34" charset="0"/>
            </a:endParaRPr>
          </a:p>
        </p:txBody>
      </p:sp>
      <p:sp>
        <p:nvSpPr>
          <p:cNvPr id="28677" name="Content Placeholder 2">
            <a:extLst>
              <a:ext uri="{FF2B5EF4-FFF2-40B4-BE49-F238E27FC236}">
                <a16:creationId xmlns:a16="http://schemas.microsoft.com/office/drawing/2014/main" id="{9A22C531-1695-5751-AAF0-1D9651072A05}"/>
              </a:ext>
            </a:extLst>
          </p:cNvPr>
          <p:cNvSpPr txBox="1">
            <a:spLocks noChangeArrowheads="1"/>
          </p:cNvSpPr>
          <p:nvPr/>
        </p:nvSpPr>
        <p:spPr bwMode="auto">
          <a:xfrm>
            <a:off x="1371600" y="16002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822325"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096963"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13716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1828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286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2743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2004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endParaRPr lang="en-IN" altLang="en-US" sz="1800">
              <a:latin typeface="Times New Roman" panose="02020603050405020304" pitchFamily="18" charset="0"/>
              <a:cs typeface="Times New Roman" panose="02020603050405020304" pitchFamily="18" charset="0"/>
            </a:endParaRPr>
          </a:p>
        </p:txBody>
      </p:sp>
      <p:sp>
        <p:nvSpPr>
          <p:cNvPr id="28678" name="Footer Placeholder 11">
            <a:extLst>
              <a:ext uri="{FF2B5EF4-FFF2-40B4-BE49-F238E27FC236}">
                <a16:creationId xmlns:a16="http://schemas.microsoft.com/office/drawing/2014/main" id="{B5D0932E-5097-DEBD-6D86-59BDE0B3C436}"/>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r>
              <a:rPr lang="en-US" altLang="en-US" sz="1400">
                <a:solidFill>
                  <a:schemeClr val="tx2"/>
                </a:solidFill>
              </a:rPr>
              <a:t>PROJECT VIVA-VOCE</a:t>
            </a:r>
          </a:p>
        </p:txBody>
      </p:sp>
      <p:graphicFrame>
        <p:nvGraphicFramePr>
          <p:cNvPr id="3" name="Table 2">
            <a:extLst>
              <a:ext uri="{FF2B5EF4-FFF2-40B4-BE49-F238E27FC236}">
                <a16:creationId xmlns:a16="http://schemas.microsoft.com/office/drawing/2014/main" id="{0A7FDF0E-BC0A-2923-8853-D7C2CE02A684}"/>
              </a:ext>
            </a:extLst>
          </p:cNvPr>
          <p:cNvGraphicFramePr>
            <a:graphicFrameLocks noGrp="1"/>
          </p:cNvGraphicFramePr>
          <p:nvPr>
            <p:extLst>
              <p:ext uri="{D42A27DB-BD31-4B8C-83A1-F6EECF244321}">
                <p14:modId xmlns:p14="http://schemas.microsoft.com/office/powerpoint/2010/main" val="3949899231"/>
              </p:ext>
            </p:extLst>
          </p:nvPr>
        </p:nvGraphicFramePr>
        <p:xfrm>
          <a:off x="0" y="0"/>
          <a:ext cx="12232433" cy="6858000"/>
        </p:xfrm>
        <a:graphic>
          <a:graphicData uri="http://schemas.openxmlformats.org/drawingml/2006/table">
            <a:tbl>
              <a:tblPr firstRow="1" bandRow="1">
                <a:tableStyleId>{5C22544A-7EE6-4342-B048-85BDC9FD1C3A}</a:tableStyleId>
              </a:tblPr>
              <a:tblGrid>
                <a:gridCol w="5202296">
                  <a:extLst>
                    <a:ext uri="{9D8B030D-6E8A-4147-A177-3AD203B41FA5}">
                      <a16:colId xmlns:a16="http://schemas.microsoft.com/office/drawing/2014/main" val="20000"/>
                    </a:ext>
                  </a:extLst>
                </a:gridCol>
                <a:gridCol w="7030137">
                  <a:extLst>
                    <a:ext uri="{9D8B030D-6E8A-4147-A177-3AD203B41FA5}">
                      <a16:colId xmlns:a16="http://schemas.microsoft.com/office/drawing/2014/main" val="20001"/>
                    </a:ext>
                  </a:extLst>
                </a:gridCol>
              </a:tblGrid>
              <a:tr h="1054657">
                <a:tc>
                  <a:txBody>
                    <a:bodyPr/>
                    <a:lstStyle/>
                    <a:p>
                      <a:pPr algn="ctr"/>
                      <a:r>
                        <a:rPr lang="en-IN" sz="1800" dirty="0"/>
                        <a:t>APPLICATIONS</a:t>
                      </a:r>
                    </a:p>
                  </a:txBody>
                  <a:tcPr marL="91452" marR="91452" marT="45717" marB="45717"/>
                </a:tc>
                <a:tc>
                  <a:txBody>
                    <a:bodyPr/>
                    <a:lstStyle/>
                    <a:p>
                      <a:pPr algn="ctr"/>
                      <a:r>
                        <a:rPr lang="en-IN" sz="1800" dirty="0"/>
                        <a:t>ADVANTAGES</a:t>
                      </a:r>
                    </a:p>
                  </a:txBody>
                  <a:tcPr marL="91452" marR="91452" marT="45717" marB="45717"/>
                </a:tc>
                <a:extLst>
                  <a:ext uri="{0D108BD9-81ED-4DB2-BD59-A6C34878D82A}">
                    <a16:rowId xmlns:a16="http://schemas.microsoft.com/office/drawing/2014/main" val="10000"/>
                  </a:ext>
                </a:extLst>
              </a:tr>
              <a:tr h="5803343">
                <a:tc>
                  <a:txBody>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Copyright Protection</a:t>
                      </a:r>
                      <a:r>
                        <a:rPr lang="en-US" sz="1600" dirty="0">
                          <a:latin typeface="Times New Roman" panose="02020603050405020304" pitchFamily="18" charset="0"/>
                          <a:cs typeface="Times New Roman" panose="02020603050405020304" pitchFamily="18" charset="0"/>
                        </a:rPr>
                        <a:t>: Watermarking is widely used to assert ownership of digital images and protect against unauthorized use or reproduction.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Content Authentication: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Watermarks can verify the authenticity of an image, ensuring that it has not been altered </a:t>
                      </a:r>
                      <a:r>
                        <a:rPr kumimoji="0" lang="en-US" sz="1600" b="0" i="0" kern="1200" dirty="0">
                          <a:solidFill>
                            <a:schemeClr val="dk1"/>
                          </a:solidFill>
                          <a:effectLst/>
                          <a:latin typeface="+mn-lt"/>
                          <a:ea typeface="+mn-ea"/>
                          <a:cs typeface="+mn-cs"/>
                        </a:rPr>
                        <a:t>or tampered with.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Medical Imaging</a:t>
                      </a:r>
                      <a:r>
                        <a:rPr kumimoji="0" lang="en-US" sz="2000" b="1"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In medical fields, watermarking helps ensure the integrity and authenticity of medical images, which is critical for patient safety and legal compliance.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 E-commerce: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Watermarking is utilized in e-commerce to protect product images from theft and unauthorized use, thereby safeguarding brand integrity.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latin typeface="Times New Roman" panose="02020603050405020304" pitchFamily="18" charset="0"/>
                        <a:cs typeface="Times New Roman" panose="02020603050405020304" pitchFamily="18" charset="0"/>
                      </a:endParaRPr>
                    </a:p>
                    <a:p>
                      <a:endParaRPr lang="en-IN" sz="1800" dirty="0"/>
                    </a:p>
                    <a:p>
                      <a:endParaRPr lang="en-IN" sz="1800" dirty="0"/>
                    </a:p>
                  </a:txBody>
                  <a:tcPr marL="91452" marR="91452" marT="45717" marB="45717"/>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Imperceptibility: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A well-designed watermark is invisible to the human eye, allowing the original image quality to be maintained while still embedding the watermark.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Ease of Implementation</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Watermarking techniques can be implemented in both hardware and software, making them versatile for various applications and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Low </a:t>
                      </a:r>
                      <a:r>
                        <a:rPr kumimoji="0" lang="en-US" sz="1600" b="1" i="0" kern="1200" dirty="0" err="1">
                          <a:solidFill>
                            <a:schemeClr val="dk1"/>
                          </a:solidFill>
                          <a:effectLst/>
                          <a:latin typeface="Times New Roman" panose="02020603050405020304" pitchFamily="18" charset="0"/>
                          <a:ea typeface="+mn-ea"/>
                          <a:cs typeface="Times New Roman" panose="02020603050405020304" pitchFamily="18" charset="0"/>
                        </a:rPr>
                        <a:t>Cost:</a:t>
                      </a:r>
                      <a:r>
                        <a:rPr kumimoji="0"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The</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process of embedding watermarks is generally low-cost compared to other methods of copyright protection, making it accessible for individuals and businesses alike.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 Security: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Watermarking enhances the security of digital content by embedding ownership information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kern="1200" dirty="0">
                        <a:solidFill>
                          <a:schemeClr val="dk1"/>
                        </a:solidFill>
                        <a:effectLst/>
                        <a:latin typeface="+mn-lt"/>
                        <a:ea typeface="+mn-ea"/>
                        <a:cs typeface="+mn-cs"/>
                      </a:endParaRPr>
                    </a:p>
                    <a:p>
                      <a:endParaRPr lang="en-IN" sz="1800" dirty="0"/>
                    </a:p>
                  </a:txBody>
                  <a:tcPr marL="91452" marR="91452" marT="45717" marB="45717"/>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17741F16-3D46-B3F4-ACFA-DB39E4EC62D1}"/>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C2F2114B-0013-40E8-95B2-E306A5591438}" type="slidenum">
              <a:rPr lang="en-US" altLang="en-US" smtClean="0">
                <a:solidFill>
                  <a:schemeClr val="bg1"/>
                </a:solidFill>
                <a:latin typeface="Century Gothic" panose="020B0502020202020204" pitchFamily="34" charset="0"/>
              </a:rPr>
              <a:pPr>
                <a:defRPr/>
              </a:pPr>
              <a:t>2</a:t>
            </a:fld>
            <a:endParaRPr lang="en-US" altLang="en-US">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DF816305-C6EB-7935-5145-07E2E3AF68E4}"/>
              </a:ext>
            </a:extLst>
          </p:cNvPr>
          <p:cNvSpPr>
            <a:spLocks noGrp="1"/>
          </p:cNvSpPr>
          <p:nvPr>
            <p:ph idx="4294967295"/>
          </p:nvPr>
        </p:nvSpPr>
        <p:spPr>
          <a:xfrm>
            <a:off x="1156995" y="1280141"/>
            <a:ext cx="7504113" cy="3536950"/>
          </a:xfrm>
        </p:spPr>
        <p:txBody>
          <a:bodyPr>
            <a:noAutofit/>
          </a:bodyPr>
          <a:lstStyle/>
          <a:p>
            <a:pPr marL="274320" indent="-457063" eaLnBrk="1" fontAlgn="auto" hangingPunct="1">
              <a:lnSpc>
                <a:spcPct val="120000"/>
              </a:lnSpc>
              <a:spcBef>
                <a:spcPts val="800"/>
              </a:spcBef>
              <a:spcAft>
                <a:spcPts val="800"/>
              </a:spcAft>
              <a:buFont typeface="Wingdings" panose="05000000000000000000" pitchFamily="2" charset="2"/>
              <a:buChar char="q"/>
              <a:defRPr/>
            </a:pPr>
            <a:endParaRPr lang="en-IN" sz="1100"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DOMAIN FUNCTIONALITY</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END TO END PROCESS</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LITERATURE REVIEW</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EXISTING METHOD</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PROPOSED METHOD</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US" sz="1100" dirty="0">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endParaRPr lang="en-IN" sz="1100"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1100"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a:buChar char=""/>
              <a:defRPr/>
            </a:pPr>
            <a:endParaRPr lang="en-IN" sz="1100" dirty="0"/>
          </a:p>
        </p:txBody>
      </p:sp>
      <p:sp>
        <p:nvSpPr>
          <p:cNvPr id="2" name="Title 1">
            <a:extLst>
              <a:ext uri="{FF2B5EF4-FFF2-40B4-BE49-F238E27FC236}">
                <a16:creationId xmlns:a16="http://schemas.microsoft.com/office/drawing/2014/main" id="{31D849F7-DDC4-D97A-348F-C606BE427611}"/>
              </a:ext>
            </a:extLst>
          </p:cNvPr>
          <p:cNvSpPr>
            <a:spLocks noGrp="1"/>
          </p:cNvSpPr>
          <p:nvPr>
            <p:ph type="title" idx="4294967295"/>
          </p:nvPr>
        </p:nvSpPr>
        <p:spPr>
          <a:xfrm>
            <a:off x="-15551" y="539913"/>
            <a:ext cx="11553825"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C6196E58-D1FD-B166-D038-0C194B0947A6}"/>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D5B3AAAD-8C13-4036-A34C-73593E75EECA}" type="slidenum">
              <a:rPr lang="en-US" altLang="en-US" smtClean="0">
                <a:solidFill>
                  <a:schemeClr val="bg1"/>
                </a:solidFill>
                <a:latin typeface="Century Gothic" panose="020B0502020202020204" pitchFamily="34" charset="0"/>
              </a:rPr>
              <a:pPr>
                <a:defRPr/>
              </a:pPr>
              <a:t>20</a:t>
            </a:fld>
            <a:endParaRPr lang="en-US" altLang="en-US">
              <a:solidFill>
                <a:schemeClr val="bg1"/>
              </a:solidFill>
              <a:latin typeface="Century Gothic" panose="020B0502020202020204" pitchFamily="34" charset="0"/>
            </a:endParaRPr>
          </a:p>
        </p:txBody>
      </p:sp>
      <p:sp>
        <p:nvSpPr>
          <p:cNvPr id="7" name="Title 1">
            <a:extLst>
              <a:ext uri="{FF2B5EF4-FFF2-40B4-BE49-F238E27FC236}">
                <a16:creationId xmlns:a16="http://schemas.microsoft.com/office/drawing/2014/main" id="{8C7F3616-AA24-7BA4-8620-ABDE80466967}"/>
              </a:ext>
            </a:extLst>
          </p:cNvPr>
          <p:cNvSpPr>
            <a:spLocks noGrp="1"/>
          </p:cNvSpPr>
          <p:nvPr>
            <p:ph type="title" idx="4294967295"/>
          </p:nvPr>
        </p:nvSpPr>
        <p:spPr>
          <a:xfrm>
            <a:off x="0" y="552451"/>
            <a:ext cx="11550650"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70E2E51-68CA-704B-0160-D105C62CE7BF}"/>
              </a:ext>
            </a:extLst>
          </p:cNvPr>
          <p:cNvSpPr>
            <a:spLocks noGrp="1"/>
          </p:cNvSpPr>
          <p:nvPr>
            <p:ph idx="4294967295"/>
          </p:nvPr>
        </p:nvSpPr>
        <p:spPr>
          <a:xfrm>
            <a:off x="723900" y="1439863"/>
            <a:ext cx="11468100" cy="5003800"/>
          </a:xfrm>
        </p:spPr>
        <p:txBody>
          <a:bodyPr>
            <a:normAutofit/>
          </a:bodyPr>
          <a:lstStyle/>
          <a:p>
            <a:pPr marL="0" indent="0" eaLnBrk="1" fontAlgn="auto" hangingPunct="1">
              <a:lnSpc>
                <a:spcPct val="110000"/>
              </a:lnSpc>
              <a:spcBef>
                <a:spcPts val="200"/>
              </a:spcBef>
              <a:spcAft>
                <a:spcPts val="200"/>
              </a:spcAft>
              <a:buFont typeface="Wingdings 2"/>
              <a:buNone/>
              <a:defRPr/>
            </a:pPr>
            <a:endParaRPr lang="en-IN" sz="1700" dirty="0">
              <a:solidFill>
                <a:srgbClr val="004376"/>
              </a:solidFill>
            </a:endParaRPr>
          </a:p>
          <a:p>
            <a:pPr marL="274320" indent="-274320" eaLnBrk="1" fontAlgn="auto" hangingPunct="1">
              <a:spcBef>
                <a:spcPts val="580"/>
              </a:spcBef>
              <a:spcAft>
                <a:spcPts val="0"/>
              </a:spcAft>
              <a:buFont typeface="Wingdings 2"/>
              <a:buChar char=""/>
              <a:defRPr/>
            </a:pPr>
            <a:endParaRPr lang="en-IN" dirty="0"/>
          </a:p>
        </p:txBody>
      </p:sp>
      <p:sp>
        <p:nvSpPr>
          <p:cNvPr id="29702" name="Rectangle 3">
            <a:extLst>
              <a:ext uri="{FF2B5EF4-FFF2-40B4-BE49-F238E27FC236}">
                <a16:creationId xmlns:a16="http://schemas.microsoft.com/office/drawing/2014/main" id="{46C06B43-1C3F-5AB7-64ED-81ED98ABE404}"/>
              </a:ext>
            </a:extLst>
          </p:cNvPr>
          <p:cNvSpPr>
            <a:spLocks noChangeArrowheads="1"/>
          </p:cNvSpPr>
          <p:nvPr/>
        </p:nvSpPr>
        <p:spPr bwMode="auto">
          <a:xfrm>
            <a:off x="949325" y="1798638"/>
            <a:ext cx="10375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tabLst>
                <a:tab pos="400050" algn="l"/>
              </a:tabLst>
              <a:defRPr>
                <a:solidFill>
                  <a:schemeClr val="tx1"/>
                </a:solidFill>
                <a:latin typeface="Palatino Linotype" panose="02040502050505030304" pitchFamily="18" charset="0"/>
              </a:defRPr>
            </a:lvl1pPr>
            <a:lvl2pPr marL="742950" indent="-285750">
              <a:tabLst>
                <a:tab pos="400050" algn="l"/>
              </a:tabLst>
              <a:defRPr>
                <a:solidFill>
                  <a:schemeClr val="tx1"/>
                </a:solidFill>
                <a:latin typeface="Palatino Linotype" panose="02040502050505030304" pitchFamily="18" charset="0"/>
              </a:defRPr>
            </a:lvl2pPr>
            <a:lvl3pPr marL="1143000" indent="-228600">
              <a:tabLst>
                <a:tab pos="400050" algn="l"/>
              </a:tabLst>
              <a:defRPr>
                <a:solidFill>
                  <a:schemeClr val="tx1"/>
                </a:solidFill>
                <a:latin typeface="Palatino Linotype" panose="02040502050505030304" pitchFamily="18" charset="0"/>
              </a:defRPr>
            </a:lvl3pPr>
            <a:lvl4pPr marL="1600200" indent="-228600">
              <a:tabLst>
                <a:tab pos="400050" algn="l"/>
              </a:tabLst>
              <a:defRPr>
                <a:solidFill>
                  <a:schemeClr val="tx1"/>
                </a:solidFill>
                <a:latin typeface="Palatino Linotype" panose="02040502050505030304" pitchFamily="18" charset="0"/>
              </a:defRPr>
            </a:lvl4pPr>
            <a:lvl5pPr marL="2057400" indent="-228600">
              <a:tabLst>
                <a:tab pos="400050" algn="l"/>
              </a:tabLst>
              <a:defRPr>
                <a:solidFill>
                  <a:schemeClr val="tx1"/>
                </a:solidFill>
                <a:latin typeface="Palatino Linotype" panose="02040502050505030304" pitchFamily="18" charset="0"/>
              </a:defRPr>
            </a:lvl5pPr>
            <a:lvl6pPr marL="2514600" indent="-228600" eaLnBrk="0" fontAlgn="base" hangingPunct="0">
              <a:spcBef>
                <a:spcPct val="0"/>
              </a:spcBef>
              <a:spcAft>
                <a:spcPct val="0"/>
              </a:spcAft>
              <a:tabLst>
                <a:tab pos="400050" algn="l"/>
              </a:tabLst>
              <a:defRPr>
                <a:solidFill>
                  <a:schemeClr val="tx1"/>
                </a:solidFill>
                <a:latin typeface="Palatino Linotype" panose="02040502050505030304" pitchFamily="18" charset="0"/>
              </a:defRPr>
            </a:lvl6pPr>
            <a:lvl7pPr marL="2971800" indent="-228600" eaLnBrk="0" fontAlgn="base" hangingPunct="0">
              <a:spcBef>
                <a:spcPct val="0"/>
              </a:spcBef>
              <a:spcAft>
                <a:spcPct val="0"/>
              </a:spcAft>
              <a:tabLst>
                <a:tab pos="400050" algn="l"/>
              </a:tabLst>
              <a:defRPr>
                <a:solidFill>
                  <a:schemeClr val="tx1"/>
                </a:solidFill>
                <a:latin typeface="Palatino Linotype" panose="02040502050505030304" pitchFamily="18" charset="0"/>
              </a:defRPr>
            </a:lvl7pPr>
            <a:lvl8pPr marL="3429000" indent="-228600" eaLnBrk="0" fontAlgn="base" hangingPunct="0">
              <a:spcBef>
                <a:spcPct val="0"/>
              </a:spcBef>
              <a:spcAft>
                <a:spcPct val="0"/>
              </a:spcAft>
              <a:tabLst>
                <a:tab pos="400050" algn="l"/>
              </a:tabLst>
              <a:defRPr>
                <a:solidFill>
                  <a:schemeClr val="tx1"/>
                </a:solidFill>
                <a:latin typeface="Palatino Linotype" panose="02040502050505030304" pitchFamily="18" charset="0"/>
              </a:defRPr>
            </a:lvl8pPr>
            <a:lvl9pPr marL="3886200" indent="-228600" eaLnBrk="0" fontAlgn="base" hangingPunct="0">
              <a:spcBef>
                <a:spcPct val="0"/>
              </a:spcBef>
              <a:spcAft>
                <a:spcPct val="0"/>
              </a:spcAft>
              <a:tabLst>
                <a:tab pos="400050" algn="l"/>
              </a:tabLst>
              <a:defRPr>
                <a:solidFill>
                  <a:schemeClr val="tx1"/>
                </a:solidFill>
                <a:latin typeface="Palatino Linotype" panose="02040502050505030304" pitchFamily="18" charset="0"/>
              </a:defRPr>
            </a:lvl9pPr>
          </a:lstStyle>
          <a:p>
            <a:pPr eaLnBrk="1" hangingPunct="1">
              <a:lnSpc>
                <a:spcPct val="150000"/>
              </a:lnSpc>
              <a:buFontTx/>
              <a:buAutoNum type="arabicPeriod"/>
            </a:pPr>
            <a:endParaRPr lang="en-IN" altLang="en-US" sz="2400">
              <a:latin typeface="Times New Roman" panose="02020603050405020304" pitchFamily="18" charset="0"/>
              <a:cs typeface="Times New Roman" panose="02020603050405020304" pitchFamily="18" charset="0"/>
            </a:endParaRPr>
          </a:p>
        </p:txBody>
      </p:sp>
      <p:sp>
        <p:nvSpPr>
          <p:cNvPr id="29705" name="TextBox 4">
            <a:extLst>
              <a:ext uri="{FF2B5EF4-FFF2-40B4-BE49-F238E27FC236}">
                <a16:creationId xmlns:a16="http://schemas.microsoft.com/office/drawing/2014/main" id="{94296CDE-962D-CFEF-AB7B-6EEE378DE0EC}"/>
              </a:ext>
            </a:extLst>
          </p:cNvPr>
          <p:cNvSpPr txBox="1">
            <a:spLocks noChangeArrowheads="1"/>
          </p:cNvSpPr>
          <p:nvPr/>
        </p:nvSpPr>
        <p:spPr bwMode="auto">
          <a:xfrm>
            <a:off x="1465229" y="1628776"/>
            <a:ext cx="8682037" cy="44005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IN" altLang="en-US" sz="1400" dirty="0">
                <a:latin typeface="Times New Roman" panose="02020603050405020304" pitchFamily="18" charset="0"/>
                <a:cs typeface="Times New Roman" panose="02020603050405020304" pitchFamily="18" charset="0"/>
              </a:rPr>
              <a:t>[1]  I.J. Cox, J. Kilian, T. Leighton, T. Shamoon, "Secure spread spectrum watermarking for multimedia", IEEE Transactions on Image Processing 6 (1997) 1673–1687.</a:t>
            </a:r>
          </a:p>
          <a:p>
            <a:r>
              <a:rPr lang="en-IN" altLang="en-US" sz="1400" dirty="0">
                <a:latin typeface="Times New Roman" panose="02020603050405020304" pitchFamily="18" charset="0"/>
                <a:cs typeface="Times New Roman" panose="02020603050405020304" pitchFamily="18" charset="0"/>
              </a:rPr>
              <a:t> [2]  P. Su, C.J. Kuo, H.M. Wang, "Blind digital watermarking for cartoon and map images" ,IS and T/SPIE Conference on Security and Watermarking of Multimedia Contents, San Jose, California, January, 1999, pp. 296–305. </a:t>
            </a:r>
          </a:p>
          <a:p>
            <a:r>
              <a:rPr lang="en-IN" altLang="en-US" sz="1400" dirty="0">
                <a:latin typeface="Times New Roman" panose="02020603050405020304" pitchFamily="18" charset="0"/>
                <a:cs typeface="Times New Roman" panose="02020603050405020304" pitchFamily="18" charset="0"/>
              </a:rPr>
              <a:t>[3]  C.I. </a:t>
            </a:r>
            <a:r>
              <a:rPr lang="en-IN" altLang="en-US" sz="1400" dirty="0" err="1">
                <a:latin typeface="Times New Roman" panose="02020603050405020304" pitchFamily="18" charset="0"/>
                <a:cs typeface="Times New Roman" panose="02020603050405020304" pitchFamily="18" charset="0"/>
              </a:rPr>
              <a:t>Podichuk</a:t>
            </a:r>
            <a:r>
              <a:rPr lang="en-IN" altLang="en-US" sz="1400" dirty="0">
                <a:latin typeface="Times New Roman" panose="02020603050405020304" pitchFamily="18" charset="0"/>
                <a:cs typeface="Times New Roman" panose="02020603050405020304" pitchFamily="18" charset="0"/>
              </a:rPr>
              <a:t>, W. Zeng, "Image adaptive watermarking using visual models", IEEE Journal on Selected Areas in </a:t>
            </a:r>
            <a:r>
              <a:rPr lang="en-IN" altLang="en-US" sz="1400" dirty="0" err="1">
                <a:latin typeface="Times New Roman" panose="02020603050405020304" pitchFamily="18" charset="0"/>
                <a:cs typeface="Times New Roman" panose="02020603050405020304" pitchFamily="18" charset="0"/>
              </a:rPr>
              <a:t>communication,Special</a:t>
            </a:r>
            <a:r>
              <a:rPr lang="en-IN" altLang="en-US" sz="1400" dirty="0">
                <a:latin typeface="Times New Roman" panose="02020603050405020304" pitchFamily="18" charset="0"/>
                <a:cs typeface="Times New Roman" panose="02020603050405020304" pitchFamily="18" charset="0"/>
              </a:rPr>
              <a:t> Issue on Copyright and Privacy Protection 16 (1998)525–538. </a:t>
            </a:r>
          </a:p>
          <a:p>
            <a:r>
              <a:rPr lang="en-IN" altLang="en-US" sz="1400" dirty="0">
                <a:latin typeface="Times New Roman" panose="02020603050405020304" pitchFamily="18" charset="0"/>
                <a:cs typeface="Times New Roman" panose="02020603050405020304" pitchFamily="18" charset="0"/>
              </a:rPr>
              <a:t>[4]  N. </a:t>
            </a:r>
            <a:r>
              <a:rPr lang="en-IN" altLang="en-US" sz="1400" dirty="0" err="1">
                <a:latin typeface="Times New Roman" panose="02020603050405020304" pitchFamily="18" charset="0"/>
                <a:cs typeface="Times New Roman" panose="02020603050405020304" pitchFamily="18" charset="0"/>
              </a:rPr>
              <a:t>Kaewkamnerd</a:t>
            </a:r>
            <a:r>
              <a:rPr lang="en-IN" altLang="en-US" sz="1400" dirty="0">
                <a:latin typeface="Times New Roman" panose="02020603050405020304" pitchFamily="18" charset="0"/>
                <a:cs typeface="Times New Roman" panose="02020603050405020304" pitchFamily="18" charset="0"/>
              </a:rPr>
              <a:t>, K.R. Rao, "Wavelet based image adaptive watermarking scheme" ,Electronics Letters 36 (2000) 312 313.</a:t>
            </a:r>
          </a:p>
          <a:p>
            <a:r>
              <a:rPr lang="en-IN" altLang="en-US" sz="1400" dirty="0"/>
              <a:t>[5]   </a:t>
            </a:r>
            <a:r>
              <a:rPr lang="en-IN" altLang="en-US" sz="1400" dirty="0" err="1"/>
              <a:t>H.Guo</a:t>
            </a:r>
            <a:r>
              <a:rPr lang="en-IN" altLang="en-US" sz="1400" dirty="0"/>
              <a:t> and </a:t>
            </a:r>
            <a:r>
              <a:rPr lang="en-IN" altLang="en-US" sz="1400" dirty="0" err="1"/>
              <a:t>N.D.Georganas</a:t>
            </a:r>
            <a:r>
              <a:rPr lang="en-IN" altLang="en-US" sz="1400" dirty="0"/>
              <a:t>, "Digital Image Watermarking for Arbitrarily Shaped Objects", Proc. 21st Biennial </a:t>
            </a:r>
            <a:r>
              <a:rPr lang="en-IN" altLang="en-US" sz="1400" dirty="0" err="1"/>
              <a:t>Symp</a:t>
            </a:r>
            <a:r>
              <a:rPr lang="en-IN" altLang="en-US" sz="1400" dirty="0"/>
              <a:t>. on Communications, Kingston, June 2002.</a:t>
            </a:r>
          </a:p>
          <a:p>
            <a:r>
              <a:rPr lang="en-IN" altLang="en-US" sz="1400" dirty="0"/>
              <a:t> [6]  </a:t>
            </a:r>
            <a:r>
              <a:rPr lang="en-IN" altLang="en-US" sz="1400" dirty="0" err="1"/>
              <a:t>Xiangwei.K</a:t>
            </a:r>
            <a:r>
              <a:rPr lang="en-IN" altLang="en-US" sz="1400" dirty="0"/>
              <a:t>, </a:t>
            </a:r>
            <a:r>
              <a:rPr lang="en-IN" altLang="en-US" sz="1400" dirty="0" err="1"/>
              <a:t>Yu.L</a:t>
            </a:r>
            <a:r>
              <a:rPr lang="en-IN" altLang="en-US" sz="1400" dirty="0"/>
              <a:t>, </a:t>
            </a:r>
            <a:r>
              <a:rPr lang="en-IN" altLang="en-US" sz="1400" dirty="0" err="1"/>
              <a:t>Huajian.L</a:t>
            </a:r>
            <a:r>
              <a:rPr lang="en-IN" altLang="en-US" sz="1400" dirty="0"/>
              <a:t>, </a:t>
            </a:r>
            <a:r>
              <a:rPr lang="en-IN" altLang="en-US" sz="1400" dirty="0" err="1"/>
              <a:t>Deli.Y</a:t>
            </a:r>
            <a:r>
              <a:rPr lang="en-IN" altLang="en-US" sz="1400" dirty="0"/>
              <a:t>, "Object watermarks for digital images and video" ,Image and Vision Computing, Vol.22, No.8, pp.583-595, Aug.2004. </a:t>
            </a:r>
          </a:p>
          <a:p>
            <a:r>
              <a:rPr lang="en-IN" altLang="en-US" sz="1400" dirty="0"/>
              <a:t>[7]   Jung-Chun Liu, Chu-</a:t>
            </a:r>
            <a:r>
              <a:rPr lang="en-IN" altLang="en-US" sz="1400" dirty="0" err="1"/>
              <a:t>Hsing</a:t>
            </a:r>
            <a:r>
              <a:rPr lang="en-IN" altLang="en-US" sz="1400" dirty="0"/>
              <a:t> Lin, and Li-Ching Kuo” A Robust full band image watermarking scheme” Proceedings on IEEE .2006 .</a:t>
            </a:r>
          </a:p>
          <a:p>
            <a:r>
              <a:rPr lang="en-IN" altLang="en-US" sz="1400" dirty="0"/>
              <a:t>[8]  </a:t>
            </a:r>
            <a:r>
              <a:rPr lang="en-IN" altLang="en-US" sz="1400" dirty="0" err="1"/>
              <a:t>Qiang</a:t>
            </a:r>
            <a:r>
              <a:rPr lang="en-IN" altLang="en-US" sz="1400" dirty="0"/>
              <a:t> Li, et al, “Adaptive DWT-SVD Domain Image Watermarking Using Human Visual Model” proceedings of 9th international conference on advanced communication Technology, Volume 3, pp:1947 - 1951, Feb.2007 .</a:t>
            </a:r>
          </a:p>
          <a:p>
            <a:r>
              <a:rPr lang="en-US" altLang="en-US" sz="1400" dirty="0"/>
              <a:t>[9]   Joseph, </a:t>
            </a:r>
            <a:r>
              <a:rPr lang="en-US" altLang="en-US" sz="1400" dirty="0" err="1"/>
              <a:t>Anumol</a:t>
            </a:r>
            <a:r>
              <a:rPr lang="en-US" altLang="en-US" sz="1400" dirty="0"/>
              <a:t>, and K. </a:t>
            </a:r>
            <a:r>
              <a:rPr lang="en-US" altLang="en-US" sz="1400" dirty="0" err="1"/>
              <a:t>Anusudha</a:t>
            </a:r>
            <a:r>
              <a:rPr lang="en-US" altLang="en-US" sz="1400" dirty="0"/>
              <a:t>. "Robust watermarking based on DWT SVD." International Journal on Signal &amp; Image Security 1.1 (2013): 1-5. </a:t>
            </a:r>
            <a:endParaRPr lang="en-IN" altLang="en-US" sz="1400" dirty="0"/>
          </a:p>
          <a:p>
            <a:endParaRPr lang="en-IN" alt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1CCA3E7-EAA2-96B2-43CD-92D387D148FF}"/>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2E205C46-68A4-49C6-9FA4-B7CC04D219AA}" type="slidenum">
              <a:rPr lang="en-US" altLang="en-US" smtClean="0">
                <a:solidFill>
                  <a:schemeClr val="bg1"/>
                </a:solidFill>
                <a:latin typeface="Century Gothic" panose="020B0502020202020204" pitchFamily="34" charset="0"/>
              </a:rPr>
              <a:pPr>
                <a:defRPr/>
              </a:pPr>
              <a:t>21</a:t>
            </a:fld>
            <a:endParaRPr lang="en-US" altLang="en-US">
              <a:solidFill>
                <a:schemeClr val="bg1"/>
              </a:solidFill>
              <a:latin typeface="Century Gothic" panose="020B0502020202020204" pitchFamily="34" charset="0"/>
            </a:endParaRPr>
          </a:p>
        </p:txBody>
      </p:sp>
      <p:sp>
        <p:nvSpPr>
          <p:cNvPr id="2" name="Title 1">
            <a:extLst>
              <a:ext uri="{FF2B5EF4-FFF2-40B4-BE49-F238E27FC236}">
                <a16:creationId xmlns:a16="http://schemas.microsoft.com/office/drawing/2014/main" id="{265870C8-B557-2CDC-B99C-F702A46818D9}"/>
              </a:ext>
            </a:extLst>
          </p:cNvPr>
          <p:cNvSpPr>
            <a:spLocks noGrp="1"/>
          </p:cNvSpPr>
          <p:nvPr>
            <p:ph type="title" idx="4294967295"/>
          </p:nvPr>
        </p:nvSpPr>
        <p:spPr>
          <a:xfrm>
            <a:off x="1447800" y="2428875"/>
            <a:ext cx="9144000" cy="1066800"/>
          </a:xfrm>
        </p:spPr>
        <p:txBody>
          <a:bodyPr>
            <a:normAutofit/>
          </a:bodyPr>
          <a:lstStyle/>
          <a:p>
            <a:pP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0726" name="Footer Placeholder 11">
            <a:extLst>
              <a:ext uri="{FF2B5EF4-FFF2-40B4-BE49-F238E27FC236}">
                <a16:creationId xmlns:a16="http://schemas.microsoft.com/office/drawing/2014/main" id="{0B3E3937-97E9-0E36-1FA2-CD88AFF96FCF}"/>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5010-7A37-8C4B-8F04-25FAAD532812}"/>
              </a:ext>
            </a:extLst>
          </p:cNvPr>
          <p:cNvSpPr>
            <a:spLocks noGrp="1"/>
          </p:cNvSpPr>
          <p:nvPr>
            <p:ph type="title" idx="4294967295"/>
          </p:nvPr>
        </p:nvSpPr>
        <p:spPr>
          <a:xfrm>
            <a:off x="1436914" y="908018"/>
            <a:ext cx="9601200" cy="1303337"/>
          </a:xfrm>
        </p:spPr>
        <p:txBody>
          <a:bodyPr>
            <a:normAutofit/>
          </a:bodyPr>
          <a:lstStyle/>
          <a:p>
            <a:r>
              <a:rPr lang="en-US" sz="3600" dirty="0">
                <a:latin typeface="Times New Roman" panose="02020603050405020304" pitchFamily="18" charset="0"/>
                <a:cs typeface="Times New Roman" panose="02020603050405020304" pitchFamily="18" charset="0"/>
              </a:rPr>
              <a:t>DOMAIN FUNCTIONALITY : MEDICAL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D908D6-7747-8F2B-855B-7E7D276A5F3F}"/>
              </a:ext>
            </a:extLst>
          </p:cNvPr>
          <p:cNvSpPr>
            <a:spLocks noGrp="1"/>
          </p:cNvSpPr>
          <p:nvPr>
            <p:ph idx="4294967295"/>
          </p:nvPr>
        </p:nvSpPr>
        <p:spPr>
          <a:xfrm>
            <a:off x="1604865" y="2557462"/>
            <a:ext cx="9601200" cy="3317875"/>
          </a:xfrm>
        </p:spPr>
        <p:txBody>
          <a:bodyPr/>
          <a:lstStyle/>
          <a:p>
            <a:pPr marL="0" indent="0">
              <a:buNone/>
            </a:pPr>
            <a:r>
              <a:rPr lang="en-US" dirty="0">
                <a:latin typeface="__Inter_36bd41"/>
              </a:rPr>
              <a:t>Watermarking </a:t>
            </a:r>
            <a:r>
              <a:rPr lang="en-US" b="0" i="0" dirty="0">
                <a:effectLst/>
                <a:latin typeface="__Inter_36bd41"/>
              </a:rPr>
              <a:t> has been used in medical imaging systems for example to watermarking certain information such as the patient identification number, source and time of image acquisition directly onto the image in this case an X-ray or MRI. This makes the data to be original and unaltered apart from assisting on the tracing of the source of the image. This also aids in maintaining some confidentiality and authenticity of such vital health related information.</a:t>
            </a:r>
            <a:endParaRPr lang="en-IN" dirty="0"/>
          </a:p>
        </p:txBody>
      </p:sp>
    </p:spTree>
    <p:extLst>
      <p:ext uri="{BB962C8B-B14F-4D97-AF65-F5344CB8AC3E}">
        <p14:creationId xmlns:p14="http://schemas.microsoft.com/office/powerpoint/2010/main" val="4628297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74EA-C9F9-BEFD-34BA-1DD226C3B2FE}"/>
              </a:ext>
            </a:extLst>
          </p:cNvPr>
          <p:cNvSpPr>
            <a:spLocks noGrp="1"/>
          </p:cNvSpPr>
          <p:nvPr>
            <p:ph type="title" idx="4294967295"/>
          </p:nvPr>
        </p:nvSpPr>
        <p:spPr>
          <a:xfrm>
            <a:off x="1295400" y="982663"/>
            <a:ext cx="9601200" cy="1303337"/>
          </a:xfrm>
        </p:spPr>
        <p:txBody>
          <a:bodyPr>
            <a:normAutofit/>
          </a:bodyPr>
          <a:lstStyle/>
          <a:p>
            <a:r>
              <a:rPr lang="en-US" sz="3600" dirty="0">
                <a:latin typeface="Times New Roman" panose="02020603050405020304" pitchFamily="18" charset="0"/>
                <a:cs typeface="Times New Roman" panose="02020603050405020304" pitchFamily="18" charset="0"/>
              </a:rPr>
              <a:t>END TO END PROCESS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D531B-E305-22B7-B7DB-A793038655B1}"/>
              </a:ext>
            </a:extLst>
          </p:cNvPr>
          <p:cNvSpPr>
            <a:spLocks noGrp="1"/>
          </p:cNvSpPr>
          <p:nvPr>
            <p:ph idx="4294967295"/>
          </p:nvPr>
        </p:nvSpPr>
        <p:spPr>
          <a:xfrm>
            <a:off x="1295400" y="2361520"/>
            <a:ext cx="9601200" cy="3690937"/>
          </a:xfrm>
        </p:spPr>
        <p:txBody>
          <a:bodyPr>
            <a:noAutofit/>
          </a:bodyPr>
          <a:lstStyle/>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Image Acquisition: </a:t>
            </a:r>
            <a:r>
              <a:rPr lang="en-US" sz="1600" dirty="0">
                <a:latin typeface="Times New Roman" panose="02020603050405020304" pitchFamily="18" charset="0"/>
                <a:cs typeface="Times New Roman" panose="02020603050405020304" pitchFamily="18" charset="0"/>
              </a:rPr>
              <a:t>The medical image is captured using imaging equipment (e.g., X-ray, MRI, CT scan)Raw image data is generated.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Image Preprocessing: </a:t>
            </a:r>
            <a:r>
              <a:rPr lang="en-US" sz="1600" dirty="0">
                <a:latin typeface="Times New Roman" panose="02020603050405020304" pitchFamily="18" charset="0"/>
                <a:cs typeface="Times New Roman" panose="02020603050405020304" pitchFamily="18" charset="0"/>
              </a:rPr>
              <a:t>The raw image is processed to enhance quality and prepare for watermarking and this may include noise reduction, contrast adjustment, etc.</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Image Capturing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Image capturing in the medical field is crucial for diagnosing, treating, and monitoring various conditions.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Watermark Embedding: </a:t>
            </a:r>
            <a:r>
              <a:rPr lang="en-US" sz="1600" dirty="0">
                <a:latin typeface="Times New Roman" panose="02020603050405020304" pitchFamily="18" charset="0"/>
                <a:cs typeface="Times New Roman" panose="02020603050405020304" pitchFamily="18" charset="0"/>
              </a:rPr>
              <a:t>Choose a watermarking algorithm (e.g., LSB, DCT, DWT) and apply the chosen algorithm to embed the watermark into the image.</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Post-processing : </a:t>
            </a:r>
            <a:r>
              <a:rPr lang="en-US" sz="1600" dirty="0">
                <a:latin typeface="Times New Roman" panose="02020603050405020304" pitchFamily="18" charset="0"/>
                <a:cs typeface="Times New Roman" panose="02020603050405020304" pitchFamily="18" charset="0"/>
              </a:rPr>
              <a:t>Adjust the watermarked image if necessary to ensure medical diagnostic quality is maintained.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Image Authentication : </a:t>
            </a:r>
            <a:r>
              <a:rPr lang="en-US" sz="1600" dirty="0">
                <a:latin typeface="Times New Roman" panose="02020603050405020304" pitchFamily="18" charset="0"/>
                <a:cs typeface="Times New Roman" panose="02020603050405020304" pitchFamily="18" charset="0"/>
              </a:rPr>
              <a:t>Use the extracted watermark to authenticate the image and verify that the image hasn't been tampered with and the image is visible only for the authorized people. </a:t>
            </a: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3165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C96D7A-AC25-25F0-6446-5CD572C22D26}"/>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3B201385-C6F7-41C2-9D46-82F19BC9AF37}" type="slidenum">
              <a:rPr lang="en-US" altLang="en-US" smtClean="0">
                <a:solidFill>
                  <a:schemeClr val="bg1"/>
                </a:solidFill>
                <a:latin typeface="Century Gothic" panose="020B0502020202020204" pitchFamily="34" charset="0"/>
              </a:rPr>
              <a:pPr>
                <a:defRPr/>
              </a:pPr>
              <a:t>5</a:t>
            </a:fld>
            <a:endParaRPr lang="en-US" altLang="en-US">
              <a:solidFill>
                <a:schemeClr val="bg1"/>
              </a:solidFill>
              <a:latin typeface="Century Gothic" panose="020B0502020202020204" pitchFamily="34" charset="0"/>
            </a:endParaRPr>
          </a:p>
        </p:txBody>
      </p:sp>
      <p:sp>
        <p:nvSpPr>
          <p:cNvPr id="3" name="Title 2">
            <a:extLst>
              <a:ext uri="{FF2B5EF4-FFF2-40B4-BE49-F238E27FC236}">
                <a16:creationId xmlns:a16="http://schemas.microsoft.com/office/drawing/2014/main" id="{6674E186-C537-3269-1DE8-F9FEA6169F17}"/>
              </a:ext>
            </a:extLst>
          </p:cNvPr>
          <p:cNvSpPr>
            <a:spLocks noGrp="1"/>
          </p:cNvSpPr>
          <p:nvPr>
            <p:ph type="title" idx="4294967295"/>
          </p:nvPr>
        </p:nvSpPr>
        <p:spPr>
          <a:xfrm>
            <a:off x="1024049" y="745024"/>
            <a:ext cx="9601200" cy="1303337"/>
          </a:xfrm>
        </p:spPr>
        <p:txBody>
          <a:bodyPr/>
          <a:lstStyle/>
          <a:p>
            <a:pPr algn="ctr">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Abstract</a:t>
            </a:r>
            <a:endParaRPr lang="en-IN" dirty="0"/>
          </a:p>
        </p:txBody>
      </p:sp>
      <p:sp>
        <p:nvSpPr>
          <p:cNvPr id="2" name="Content Placeholder 1">
            <a:extLst>
              <a:ext uri="{FF2B5EF4-FFF2-40B4-BE49-F238E27FC236}">
                <a16:creationId xmlns:a16="http://schemas.microsoft.com/office/drawing/2014/main" id="{3872B9D8-70B6-939B-26DC-7E91D3D998BA}"/>
              </a:ext>
            </a:extLst>
          </p:cNvPr>
          <p:cNvSpPr>
            <a:spLocks noGrp="1"/>
          </p:cNvSpPr>
          <p:nvPr>
            <p:ph idx="4294967295"/>
          </p:nvPr>
        </p:nvSpPr>
        <p:spPr>
          <a:xfrm>
            <a:off x="1683543" y="2048361"/>
            <a:ext cx="8824913" cy="3416300"/>
          </a:xfrm>
        </p:spPr>
        <p:txBody>
          <a:bodyPr>
            <a:noAutofit/>
          </a:bodyPr>
          <a:lstStyle/>
          <a:p>
            <a:pPr>
              <a:defRPr/>
            </a:pPr>
            <a:r>
              <a:rPr lang="en-US" sz="1400" dirty="0">
                <a:latin typeface="Times New Roman" panose="02020603050405020304" pitchFamily="18" charset="0"/>
                <a:cs typeface="Times New Roman" panose="02020603050405020304" pitchFamily="18" charset="0"/>
              </a:rPr>
              <a:t>In image watermarking, the hidden information is embedded into cover media to prove ownership. </a:t>
            </a:r>
          </a:p>
          <a:p>
            <a:pPr>
              <a:defRPr/>
            </a:pPr>
            <a:r>
              <a:rPr lang="en-US" sz="1400" dirty="0">
                <a:latin typeface="Times New Roman" panose="02020603050405020304" pitchFamily="18" charset="0"/>
                <a:cs typeface="Times New Roman" panose="02020603050405020304" pitchFamily="18" charset="0"/>
              </a:rPr>
              <a:t>Copyright abuse is the motivating factor in developing new encryption technologies.</a:t>
            </a:r>
          </a:p>
          <a:p>
            <a:pPr>
              <a:defRPr/>
            </a:pPr>
            <a:r>
              <a:rPr lang="en-US" sz="1400" dirty="0">
                <a:latin typeface="Times New Roman" panose="02020603050405020304" pitchFamily="18" charset="0"/>
                <a:cs typeface="Times New Roman" panose="02020603050405020304" pitchFamily="18" charset="0"/>
              </a:rPr>
              <a:t> One such technology is digital watermarking. The focus of this proposed research work will give emphasis on detail digital image watermarking techniques and its applications in various fields. </a:t>
            </a:r>
          </a:p>
          <a:p>
            <a:pPr>
              <a:defRPr/>
            </a:pPr>
            <a:r>
              <a:rPr lang="en-US" sz="1400" dirty="0">
                <a:latin typeface="Times New Roman" panose="02020603050405020304" pitchFamily="18" charset="0"/>
                <a:cs typeface="Times New Roman" panose="02020603050405020304" pitchFamily="18" charset="0"/>
              </a:rPr>
              <a:t>Areas that will be covered are definition of digital watermarking, purpose, techniques, and types of watermarking attacks and its applications in digital image processing. </a:t>
            </a:r>
            <a:r>
              <a:rPr lang="en-US" sz="1400" dirty="0">
                <a:solidFill>
                  <a:srgbClr val="222222"/>
                </a:solidFill>
                <a:highlight>
                  <a:srgbClr val="FFFFFF"/>
                </a:highlight>
                <a:latin typeface="Times New Roman" panose="02020603050405020304" pitchFamily="18" charset="0"/>
                <a:cs typeface="Times New Roman" panose="02020603050405020304" pitchFamily="18" charset="0"/>
              </a:rPr>
              <a:t>.</a:t>
            </a:r>
          </a:p>
          <a:p>
            <a:pPr>
              <a:defRPr/>
            </a:pPr>
            <a:r>
              <a:rPr lang="en-US" sz="1400" dirty="0">
                <a:solidFill>
                  <a:srgbClr val="333333"/>
                </a:solidFill>
                <a:effectLst/>
                <a:highlight>
                  <a:srgbClr val="FAFAFA"/>
                </a:highlight>
                <a:latin typeface="Times New Roman" panose="02020603050405020304" pitchFamily="18" charset="0"/>
                <a:cs typeface="Times New Roman" panose="02020603050405020304" pitchFamily="18" charset="0"/>
              </a:rPr>
              <a:t>Digital image watermarking is the technology </a:t>
            </a:r>
            <a:r>
              <a:rPr lang="en-US" sz="1400" dirty="0">
                <a:solidFill>
                  <a:srgbClr val="333333"/>
                </a:solidFill>
                <a:highlight>
                  <a:srgbClr val="FAFAFA"/>
                </a:highlight>
                <a:latin typeface="Times New Roman" panose="02020603050405020304" pitchFamily="18" charset="0"/>
                <a:cs typeface="Times New Roman" panose="02020603050405020304" pitchFamily="18" charset="0"/>
              </a:rPr>
              <a:t>which</a:t>
            </a:r>
            <a:r>
              <a:rPr lang="en-US" sz="1400" dirty="0">
                <a:solidFill>
                  <a:srgbClr val="333333"/>
                </a:solidFill>
                <a:effectLst/>
                <a:highlight>
                  <a:srgbClr val="FAFAFA"/>
                </a:highlight>
                <a:latin typeface="Times New Roman" panose="02020603050405020304" pitchFamily="18" charset="0"/>
                <a:cs typeface="Times New Roman" panose="02020603050405020304" pitchFamily="18" charset="0"/>
              </a:rPr>
              <a:t> is used in information security applications like digital image content protection and copyright protection. </a:t>
            </a:r>
          </a:p>
          <a:p>
            <a:pPr>
              <a:defRPr/>
            </a:pPr>
            <a:r>
              <a:rPr lang="en-US" sz="1400" dirty="0">
                <a:solidFill>
                  <a:srgbClr val="333333"/>
                </a:solidFill>
                <a:effectLst/>
                <a:highlight>
                  <a:srgbClr val="FAFAFA"/>
                </a:highlight>
                <a:latin typeface="Times New Roman" panose="02020603050405020304" pitchFamily="18" charset="0"/>
                <a:cs typeface="Times New Roman" panose="02020603050405020304" pitchFamily="18" charset="0"/>
              </a:rPr>
              <a:t>In this paper, a brief review of literature on digital image watermarking is presented. </a:t>
            </a:r>
          </a:p>
          <a:p>
            <a:pPr>
              <a:defRPr/>
            </a:pPr>
            <a:r>
              <a:rPr lang="en-US" sz="1400" dirty="0">
                <a:solidFill>
                  <a:srgbClr val="333333"/>
                </a:solidFill>
                <a:effectLst/>
                <a:highlight>
                  <a:srgbClr val="FAFAFA"/>
                </a:highlight>
                <a:latin typeface="Times New Roman" panose="02020603050405020304" pitchFamily="18" charset="0"/>
                <a:cs typeface="Times New Roman" panose="02020603050405020304" pitchFamily="18" charset="0"/>
              </a:rPr>
              <a:t>Watermarking algorithms can be classified based on different criterions. Depending upon the specific application, watermarking algorithm should satisfy certain requirements. </a:t>
            </a:r>
          </a:p>
          <a:p>
            <a:pPr>
              <a:defRPr/>
            </a:pPr>
            <a:r>
              <a:rPr lang="en-US" sz="1400" dirty="0">
                <a:solidFill>
                  <a:srgbClr val="333333"/>
                </a:solidFill>
                <a:effectLst/>
                <a:highlight>
                  <a:srgbClr val="FAFAFA"/>
                </a:highlight>
                <a:latin typeface="Times New Roman" panose="02020603050405020304" pitchFamily="18" charset="0"/>
                <a:cs typeface="Times New Roman" panose="02020603050405020304" pitchFamily="18" charset="0"/>
              </a:rPr>
              <a:t>Important parameters used to measure the quality of watermarking are Peak Signal to Noise Ratio (PSNR) and Normalized Cross Correlation (NCC). PSNR represents visual quality of the watermarked image.</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430C2F2B-3866-A413-6466-A06E56CE0869}"/>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2A2DFBD0-CEBA-4504-8E71-58D870DE1D7D}" type="slidenum">
              <a:rPr lang="en-US" altLang="en-US" smtClean="0">
                <a:solidFill>
                  <a:schemeClr val="bg1"/>
                </a:solidFill>
                <a:latin typeface="Century Gothic" panose="020B0502020202020204" pitchFamily="34" charset="0"/>
              </a:rPr>
              <a:pPr>
                <a:defRPr/>
              </a:pPr>
              <a:t>6</a:t>
            </a:fld>
            <a:endParaRPr lang="en-US" altLang="en-US">
              <a:solidFill>
                <a:schemeClr val="bg1"/>
              </a:solidFill>
              <a:latin typeface="Century Gothic" panose="020B0502020202020204" pitchFamily="34" charset="0"/>
            </a:endParaRPr>
          </a:p>
        </p:txBody>
      </p:sp>
      <p:sp>
        <p:nvSpPr>
          <p:cNvPr id="2" name="Title 1">
            <a:extLst>
              <a:ext uri="{FF2B5EF4-FFF2-40B4-BE49-F238E27FC236}">
                <a16:creationId xmlns:a16="http://schemas.microsoft.com/office/drawing/2014/main" id="{EF338B07-EFCA-48B8-47C2-6F970D295304}"/>
              </a:ext>
            </a:extLst>
          </p:cNvPr>
          <p:cNvSpPr>
            <a:spLocks noGrp="1"/>
          </p:cNvSpPr>
          <p:nvPr>
            <p:ph type="title" idx="4294967295"/>
          </p:nvPr>
        </p:nvSpPr>
        <p:spPr>
          <a:xfrm>
            <a:off x="914400" y="1212850"/>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D3B1E5-05BA-2143-2591-A80E3B8BF5F8}"/>
              </a:ext>
            </a:extLst>
          </p:cNvPr>
          <p:cNvSpPr>
            <a:spLocks noGrp="1"/>
          </p:cNvSpPr>
          <p:nvPr>
            <p:ph idx="4294967295"/>
          </p:nvPr>
        </p:nvSpPr>
        <p:spPr>
          <a:xfrm>
            <a:off x="1800336" y="2336800"/>
            <a:ext cx="8824913" cy="3416300"/>
          </a:xfrm>
        </p:spPr>
        <p:txBody>
          <a:bodyPr>
            <a:normAutofit fontScale="92500" lnSpcReduction="20000"/>
          </a:bodyPr>
          <a:lstStyle/>
          <a:p>
            <a:pPr marL="274320" indent="-457200" algn="just" eaLnBrk="1" fontAlgn="auto" hangingPunct="1">
              <a:spcBef>
                <a:spcPts val="580"/>
              </a:spcBef>
              <a:spcAft>
                <a:spcPts val="0"/>
              </a:spcAft>
              <a:buFont typeface="Arial" panose="020B0604020202020204" pitchFamily="34" charset="0"/>
              <a:buChar char="•"/>
              <a:defRPr/>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In this big digital era, digital images are becoming increasingly important in various fields for their potential  applications in medicine, social media, forensics, cinematography, education and other fields. These images may contain private and sensitive information about the content owner.</a:t>
            </a:r>
          </a:p>
          <a:p>
            <a:pPr marL="274320" indent="-457200" algn="just" eaLnBrk="1" fontAlgn="auto" hangingPunct="1">
              <a:spcBef>
                <a:spcPts val="580"/>
              </a:spcBef>
              <a:spcAft>
                <a:spcPts val="0"/>
              </a:spcAft>
              <a:buFont typeface="Arial" panose="020B0604020202020204" pitchFamily="34" charset="0"/>
              <a:buChar char="•"/>
              <a:defRPr/>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Unauthorized access to these sensitive images could lead to more serious issues, such as privacy leakage, copyright flouting and interference with doctors’ diagnoses . Digital image security is critical for this reason. At present, watermarking techniques play an important role in protecting digital images.</a:t>
            </a:r>
          </a:p>
          <a:p>
            <a:pPr marL="274320" indent="-457200" algn="just" eaLnBrk="1" fontAlgn="auto" hangingPunct="1">
              <a:spcBef>
                <a:spcPts val="580"/>
              </a:spcBef>
              <a:spcAft>
                <a:spcPts val="0"/>
              </a:spcAft>
              <a:buFont typeface="Arial" panose="020B0604020202020204" pitchFamily="34" charset="0"/>
              <a:buChar char="•"/>
              <a:defRPr/>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 Image watermarking hides copyright marks inside cover images, making them imperceptible and robust at the same time. In classical watermarking , the embedding of copyright marks is done either by directly modifying the pixel value or by modifying the transform coefficient of the cover image. </a:t>
            </a:r>
          </a:p>
          <a:p>
            <a:pPr marL="274320" indent="-457200" algn="just" eaLnBrk="1" fontAlgn="auto" hangingPunct="1">
              <a:spcBef>
                <a:spcPts val="580"/>
              </a:spcBef>
              <a:spcAft>
                <a:spcPts val="0"/>
              </a:spcAft>
              <a:buFont typeface="Arial" panose="020B0604020202020204" pitchFamily="34" charset="0"/>
              <a:buChar char="•"/>
              <a:defRPr/>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Compared with the spatial domain scheme, the transform domain scheme provides better robustness and flexibility . However, classical watermarking schemes are less resilient to attacks and their applications are narrow . Therefore, the effective robust watermarking method for digital images deserves an in-depth investigation.</a:t>
            </a:r>
          </a:p>
          <a:p>
            <a:pPr marL="274320" indent="-457200" algn="just" eaLnBrk="1" fontAlgn="auto" hangingPunct="1">
              <a:spcBef>
                <a:spcPts val="580"/>
              </a:spcBef>
              <a:spcAft>
                <a:spcPts val="0"/>
              </a:spcAft>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Digital image watermarking is a technique used to embed information into a digital image in a way that is usually imperceptible to the human eye but can be detected and extracted later. This process is used for various purposes, including copyright protection, authentication, and data tracking.</a:t>
            </a:r>
            <a:endParaRPr lang="en-IN" sz="16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DD3EFC-B069-793C-DF13-8705E1571339}"/>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9B6F8451-025C-4AC6-B332-46F9FAEEFF99}" type="slidenum">
              <a:rPr lang="en-US" altLang="en-US" smtClean="0">
                <a:solidFill>
                  <a:schemeClr val="bg1"/>
                </a:solidFill>
                <a:latin typeface="Century Gothic" panose="020B0502020202020204" pitchFamily="34" charset="0"/>
              </a:rPr>
              <a:pPr>
                <a:defRPr/>
              </a:pPr>
              <a:t>7</a:t>
            </a:fld>
            <a:endParaRPr lang="en-US" altLang="en-US">
              <a:solidFill>
                <a:schemeClr val="bg1"/>
              </a:solidFill>
              <a:latin typeface="Century Gothic" panose="020B0502020202020204" pitchFamily="34" charset="0"/>
            </a:endParaRPr>
          </a:p>
        </p:txBody>
      </p:sp>
      <p:sp>
        <p:nvSpPr>
          <p:cNvPr id="7" name="Title 6">
            <a:extLst>
              <a:ext uri="{FF2B5EF4-FFF2-40B4-BE49-F238E27FC236}">
                <a16:creationId xmlns:a16="http://schemas.microsoft.com/office/drawing/2014/main" id="{A12A4D42-6F27-AF98-6A39-960A2133AE13}"/>
              </a:ext>
            </a:extLst>
          </p:cNvPr>
          <p:cNvSpPr>
            <a:spLocks noGrp="1"/>
          </p:cNvSpPr>
          <p:nvPr>
            <p:ph type="title" idx="4294967295"/>
          </p:nvPr>
        </p:nvSpPr>
        <p:spPr>
          <a:xfrm>
            <a:off x="815975" y="838200"/>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 name="Content Placeholder 2">
            <a:extLst>
              <a:ext uri="{FF2B5EF4-FFF2-40B4-BE49-F238E27FC236}">
                <a16:creationId xmlns:a16="http://schemas.microsoft.com/office/drawing/2014/main" id="{2E317ABA-96D2-4A31-5816-043E5DB525DB}"/>
              </a:ext>
            </a:extLst>
          </p:cNvPr>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b="1" dirty="0">
              <a:solidFill>
                <a:srgbClr val="C00000"/>
              </a:solidFill>
              <a:latin typeface="Times New Roman" panose="02020603050405020304" pitchFamily="18" charset="0"/>
              <a:cs typeface="Times New Roman" panose="02020603050405020304" pitchFamily="18" charset="0"/>
            </a:endParaRPr>
          </a:p>
          <a:p>
            <a:pPr fontAlgn="auto">
              <a:spcAft>
                <a:spcPts val="0"/>
              </a:spcAft>
              <a:defRPr/>
            </a:pP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64DF4CDF-6104-B666-640C-135D03FF48D6}"/>
              </a:ext>
            </a:extLst>
          </p:cNvPr>
          <p:cNvGraphicFramePr>
            <a:graphicFrameLocks noGrp="1"/>
          </p:cNvGraphicFramePr>
          <p:nvPr>
            <p:extLst>
              <p:ext uri="{D42A27DB-BD31-4B8C-83A1-F6EECF244321}">
                <p14:modId xmlns:p14="http://schemas.microsoft.com/office/powerpoint/2010/main" val="2992156806"/>
              </p:ext>
            </p:extLst>
          </p:nvPr>
        </p:nvGraphicFramePr>
        <p:xfrm>
          <a:off x="1217191" y="1960254"/>
          <a:ext cx="9845675" cy="3775692"/>
        </p:xfrm>
        <a:graphic>
          <a:graphicData uri="http://schemas.openxmlformats.org/drawingml/2006/table">
            <a:tbl>
              <a:tblPr>
                <a:tableStyleId>{5C22544A-7EE6-4342-B048-85BDC9FD1C3A}</a:tableStyleId>
              </a:tblPr>
              <a:tblGrid>
                <a:gridCol w="657474">
                  <a:extLst>
                    <a:ext uri="{9D8B030D-6E8A-4147-A177-3AD203B41FA5}">
                      <a16:colId xmlns:a16="http://schemas.microsoft.com/office/drawing/2014/main" val="20000"/>
                    </a:ext>
                  </a:extLst>
                </a:gridCol>
                <a:gridCol w="3874453">
                  <a:extLst>
                    <a:ext uri="{9D8B030D-6E8A-4147-A177-3AD203B41FA5}">
                      <a16:colId xmlns:a16="http://schemas.microsoft.com/office/drawing/2014/main" val="20001"/>
                    </a:ext>
                  </a:extLst>
                </a:gridCol>
                <a:gridCol w="1629904">
                  <a:extLst>
                    <a:ext uri="{9D8B030D-6E8A-4147-A177-3AD203B41FA5}">
                      <a16:colId xmlns:a16="http://schemas.microsoft.com/office/drawing/2014/main" val="20002"/>
                    </a:ext>
                  </a:extLst>
                </a:gridCol>
                <a:gridCol w="1596364">
                  <a:extLst>
                    <a:ext uri="{9D8B030D-6E8A-4147-A177-3AD203B41FA5}">
                      <a16:colId xmlns:a16="http://schemas.microsoft.com/office/drawing/2014/main" val="20003"/>
                    </a:ext>
                  </a:extLst>
                </a:gridCol>
                <a:gridCol w="2087480">
                  <a:extLst>
                    <a:ext uri="{9D8B030D-6E8A-4147-A177-3AD203B41FA5}">
                      <a16:colId xmlns:a16="http://schemas.microsoft.com/office/drawing/2014/main" val="20004"/>
                    </a:ext>
                  </a:extLst>
                </a:gridCol>
              </a:tblGrid>
              <a:tr h="61902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Title &amp; Author</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0"/>
                  </a:ext>
                </a:extLst>
              </a:tr>
              <a:tr h="801870">
                <a:tc>
                  <a:txBody>
                    <a:bodyPr/>
                    <a:lstStyle/>
                    <a:p>
                      <a:pPr algn="ctr"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4" marR="9524" marT="9522" marB="0" anchor="ctr"/>
                </a:tc>
                <a:tc>
                  <a:txBody>
                    <a:bodyPr/>
                    <a:lstStyle/>
                    <a:p>
                      <a:pPr algn="ct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Digital Image Watermarking in the Wavelet Transform Domain </a:t>
                      </a:r>
                    </a:p>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b="0" dirty="0">
                          <a:latin typeface="Times New Roman" panose="02020603050405020304" pitchFamily="18" charset="0"/>
                          <a:cs typeface="Times New Roman" panose="02020603050405020304" pitchFamily="18" charset="0"/>
                        </a:rPr>
                        <a:t>Inverse DWT (IDWT)</a:t>
                      </a:r>
                      <a:r>
                        <a:rPr lang="en-IN" sz="1600" b="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Multi-Resolution Analysis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Increased Computational Load</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1"/>
                  </a:ext>
                </a:extLst>
              </a:tr>
              <a:tr h="49712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Directional based watermarking scheme using a novel data embedding approach</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Directional Decomposition</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Better Data Hiding Capacity</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Watermark Extraction Issues</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2"/>
                  </a:ext>
                </a:extLst>
              </a:tr>
              <a:tr h="55807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Advanced Techniques for Digital Image Watermarking</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Discrete Cosine Transform </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Security and Privacy</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Higher Memory Usage</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3"/>
                  </a:ext>
                </a:extLst>
              </a:tr>
              <a:tr h="55807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Pixel-based pixel value ordering predictor for high-fidelity reversible data hiding</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Predictive </a:t>
                      </a:r>
                      <a:r>
                        <a:rPr lang="en-IN" sz="1600" dirty="0" err="1">
                          <a:latin typeface="Times New Roman" panose="02020603050405020304" pitchFamily="18" charset="0"/>
                          <a:cs typeface="Times New Roman" panose="02020603050405020304" pitchFamily="18" charset="0"/>
                        </a:rPr>
                        <a:t>Modeling</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Accurate Data Extraction</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Limited Data Capacity</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4"/>
                  </a:ext>
                </a:extLst>
              </a:tr>
              <a:tr h="74092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Digital Image Watermarking Techniques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dirty="0">
                          <a:latin typeface="Times New Roman" panose="02020603050405020304" pitchFamily="18" charset="0"/>
                          <a:cs typeface="Times New Roman" panose="02020603050405020304" pitchFamily="18" charset="0"/>
                        </a:rPr>
                        <a:t>Spatial Domain Techniques</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Low Computational Complexity</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tc>
                  <a:txBody>
                    <a:bodyPr/>
                    <a:lstStyle/>
                    <a:p>
                      <a:pPr algn="ctr" fontAlgn="ctr"/>
                      <a:r>
                        <a:rPr lang="en-IN" sz="1600" b="0" dirty="0">
                          <a:latin typeface="Times New Roman" panose="02020603050405020304" pitchFamily="18" charset="0"/>
                          <a:cs typeface="Times New Roman" panose="02020603050405020304" pitchFamily="18" charset="0"/>
                        </a:rPr>
                        <a:t>Low Robustness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2" marB="0" anchor="ctr"/>
                </a:tc>
                <a:extLst>
                  <a:ext uri="{0D108BD9-81ED-4DB2-BD59-A6C34878D82A}">
                    <a16:rowId xmlns:a16="http://schemas.microsoft.com/office/drawing/2014/main" val="10005"/>
                  </a:ext>
                </a:extLst>
              </a:tr>
            </a:tbl>
          </a:graphicData>
        </a:graphic>
      </p:graphicFrame>
      <p:sp>
        <p:nvSpPr>
          <p:cNvPr id="16435" name="Footer Placeholder 11">
            <a:extLst>
              <a:ext uri="{FF2B5EF4-FFF2-40B4-BE49-F238E27FC236}">
                <a16:creationId xmlns:a16="http://schemas.microsoft.com/office/drawing/2014/main" id="{C4135D7A-6822-C39E-E06C-BFD1D26344FF}"/>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a:extLst>
              <a:ext uri="{FF2B5EF4-FFF2-40B4-BE49-F238E27FC236}">
                <a16:creationId xmlns:a16="http://schemas.microsoft.com/office/drawing/2014/main" id="{FF739408-1DC0-B688-0DAD-0CA53D6BCAE6}"/>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fontAlgn="base">
              <a:spcBef>
                <a:spcPct val="0"/>
              </a:spcBef>
              <a:spcAft>
                <a:spcPct val="0"/>
              </a:spcAft>
              <a:buClrTx/>
              <a:buSzTx/>
              <a:buFontTx/>
              <a:buNone/>
            </a:pPr>
            <a:endParaRPr lang="en-US" altLang="en-US" sz="1400" dirty="0">
              <a:solidFill>
                <a:schemeClr val="tx2"/>
              </a:solidFill>
            </a:endParaRPr>
          </a:p>
        </p:txBody>
      </p:sp>
      <p:sp>
        <p:nvSpPr>
          <p:cNvPr id="4" name="Slide Number Placeholder 3">
            <a:extLst>
              <a:ext uri="{FF2B5EF4-FFF2-40B4-BE49-F238E27FC236}">
                <a16:creationId xmlns:a16="http://schemas.microsoft.com/office/drawing/2014/main" id="{C536B997-1D06-2E87-A088-8F7B942BD962}"/>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F2BFDEF2-13EA-47B0-9263-A6032DF31B66}" type="slidenum">
              <a:rPr lang="en-US" altLang="en-US" smtClean="0">
                <a:solidFill>
                  <a:schemeClr val="bg1"/>
                </a:solidFill>
                <a:latin typeface="Century Gothic" panose="020B0502020202020204" pitchFamily="34" charset="0"/>
              </a:rPr>
              <a:pPr>
                <a:defRPr/>
              </a:pPr>
              <a:t>8</a:t>
            </a:fld>
            <a:endParaRPr lang="en-US" altLang="en-US">
              <a:solidFill>
                <a:schemeClr val="bg1"/>
              </a:solidFill>
              <a:latin typeface="Century Gothic" panose="020B0502020202020204" pitchFamily="34" charset="0"/>
            </a:endParaRPr>
          </a:p>
        </p:txBody>
      </p:sp>
      <p:sp>
        <p:nvSpPr>
          <p:cNvPr id="15364" name="Title 6">
            <a:extLst>
              <a:ext uri="{FF2B5EF4-FFF2-40B4-BE49-F238E27FC236}">
                <a16:creationId xmlns:a16="http://schemas.microsoft.com/office/drawing/2014/main" id="{F1C35693-2BD5-C62A-4147-374D31BDBBF5}"/>
              </a:ext>
            </a:extLst>
          </p:cNvPr>
          <p:cNvSpPr txBox="1">
            <a:spLocks noChangeArrowheads="1"/>
          </p:cNvSpPr>
          <p:nvPr/>
        </p:nvSpPr>
        <p:spPr bwMode="auto">
          <a:xfrm>
            <a:off x="745004" y="510229"/>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lgn="ctr" eaLnBrk="1" hangingPunct="1">
              <a:spcBef>
                <a:spcPct val="0"/>
              </a:spcBef>
              <a:buClrTx/>
              <a:buSzTx/>
              <a:buFontTx/>
              <a:buNone/>
            </a:pPr>
            <a:r>
              <a:rPr lang="en-IN" sz="36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endParaRPr lang="en-IN" altLang="en-US" sz="3600"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5BF44CFB-412D-36FC-50CB-F268DAF5E315}"/>
              </a:ext>
            </a:extLst>
          </p:cNvPr>
          <p:cNvSpPr txBox="1">
            <a:spLocks/>
          </p:cNvSpPr>
          <p:nvPr/>
        </p:nvSpPr>
        <p:spPr>
          <a:xfrm>
            <a:off x="609600" y="1425575"/>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a:p>
            <a:pPr fontAlgn="auto">
              <a:spcAft>
                <a:spcPts val="0"/>
              </a:spcAft>
              <a:defRPr/>
            </a:pPr>
            <a:endParaRPr lang="en-IN" sz="18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2498ED2-478B-2906-DBCC-CD68568482BB}"/>
              </a:ext>
            </a:extLst>
          </p:cNvPr>
          <p:cNvGraphicFramePr>
            <a:graphicFrameLocks noGrp="1"/>
          </p:cNvGraphicFramePr>
          <p:nvPr>
            <p:extLst>
              <p:ext uri="{D42A27DB-BD31-4B8C-83A1-F6EECF244321}">
                <p14:modId xmlns:p14="http://schemas.microsoft.com/office/powerpoint/2010/main" val="463914995"/>
              </p:ext>
            </p:extLst>
          </p:nvPr>
        </p:nvGraphicFramePr>
        <p:xfrm>
          <a:off x="956610" y="1283982"/>
          <a:ext cx="9939988" cy="5116818"/>
        </p:xfrm>
        <a:graphic>
          <a:graphicData uri="http://schemas.openxmlformats.org/drawingml/2006/table">
            <a:tbl>
              <a:tblPr>
                <a:tableStyleId>{5C22544A-7EE6-4342-B048-85BDC9FD1C3A}</a:tableStyleId>
              </a:tblPr>
              <a:tblGrid>
                <a:gridCol w="663773">
                  <a:extLst>
                    <a:ext uri="{9D8B030D-6E8A-4147-A177-3AD203B41FA5}">
                      <a16:colId xmlns:a16="http://schemas.microsoft.com/office/drawing/2014/main" val="20000"/>
                    </a:ext>
                  </a:extLst>
                </a:gridCol>
                <a:gridCol w="3911566">
                  <a:extLst>
                    <a:ext uri="{9D8B030D-6E8A-4147-A177-3AD203B41FA5}">
                      <a16:colId xmlns:a16="http://schemas.microsoft.com/office/drawing/2014/main" val="20001"/>
                    </a:ext>
                  </a:extLst>
                </a:gridCol>
                <a:gridCol w="1645517">
                  <a:extLst>
                    <a:ext uri="{9D8B030D-6E8A-4147-A177-3AD203B41FA5}">
                      <a16:colId xmlns:a16="http://schemas.microsoft.com/office/drawing/2014/main" val="20002"/>
                    </a:ext>
                  </a:extLst>
                </a:gridCol>
                <a:gridCol w="1611657">
                  <a:extLst>
                    <a:ext uri="{9D8B030D-6E8A-4147-A177-3AD203B41FA5}">
                      <a16:colId xmlns:a16="http://schemas.microsoft.com/office/drawing/2014/main" val="20003"/>
                    </a:ext>
                  </a:extLst>
                </a:gridCol>
                <a:gridCol w="2107475">
                  <a:extLst>
                    <a:ext uri="{9D8B030D-6E8A-4147-A177-3AD203B41FA5}">
                      <a16:colId xmlns:a16="http://schemas.microsoft.com/office/drawing/2014/main" val="20004"/>
                    </a:ext>
                  </a:extLst>
                </a:gridCol>
              </a:tblGrid>
              <a:tr h="518446">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Title &amp; Author</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0"/>
                  </a:ext>
                </a:extLst>
              </a:tr>
              <a:tr h="107996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b="0" u="none" strike="noStrike" dirty="0">
                          <a:effectLst/>
                          <a:latin typeface="Times New Roman" panose="02020603050405020304" pitchFamily="18" charset="0"/>
                          <a:cs typeface="Times New Roman" panose="02020603050405020304" pitchFamily="18" charset="0"/>
                        </a:rPr>
                        <a:t> </a:t>
                      </a:r>
                      <a:r>
                        <a:rPr kumimoji="0" lang="en-IN" sz="1600" b="0" kern="1200" dirty="0">
                          <a:solidFill>
                            <a:schemeClr val="dk1"/>
                          </a:solidFill>
                          <a:effectLst/>
                          <a:latin typeface="Times New Roman" panose="02020603050405020304" pitchFamily="18" charset="0"/>
                          <a:ea typeface="+mn-ea"/>
                          <a:cs typeface="Times New Roman" panose="02020603050405020304" pitchFamily="18" charset="0"/>
                        </a:rPr>
                        <a:t>Highly reliable digital watermarking using successive </a:t>
                      </a:r>
                      <a:r>
                        <a:rPr kumimoji="0" lang="en-IN" sz="1600" b="0" kern="1200" dirty="0" err="1">
                          <a:solidFill>
                            <a:schemeClr val="dk1"/>
                          </a:solidFill>
                          <a:effectLst/>
                          <a:latin typeface="Times New Roman" panose="02020603050405020304" pitchFamily="18" charset="0"/>
                          <a:ea typeface="+mn-ea"/>
                          <a:cs typeface="Times New Roman" panose="02020603050405020304" pitchFamily="18" charset="0"/>
                        </a:rPr>
                        <a:t>subband</a:t>
                      </a:r>
                      <a:r>
                        <a:rPr kumimoji="0" lang="en-IN" sz="1600" b="0" kern="1200" dirty="0">
                          <a:solidFill>
                            <a:schemeClr val="dk1"/>
                          </a:solidFill>
                          <a:effectLst/>
                          <a:latin typeface="Times New Roman" panose="02020603050405020304" pitchFamily="18" charset="0"/>
                          <a:ea typeface="+mn-ea"/>
                          <a:cs typeface="Times New Roman" panose="02020603050405020304" pitchFamily="18" charset="0"/>
                        </a:rPr>
                        <a:t> quantization and human visual system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dirty="0">
                          <a:latin typeface="Times New Roman" panose="02020603050405020304" pitchFamily="18" charset="0"/>
                          <a:cs typeface="Times New Roman" panose="02020603050405020304" pitchFamily="18" charset="0"/>
                        </a:rPr>
                        <a:t>Embedding watermarks</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helps deter unauthorized use, verifies the integrity of the content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US" sz="1600" dirty="0">
                          <a:latin typeface="Times New Roman" panose="02020603050405020304" pitchFamily="18" charset="0"/>
                          <a:cs typeface="Times New Roman" panose="02020603050405020304" pitchFamily="18" charset="0"/>
                        </a:rPr>
                        <a:t>Sophisticated attackers can sometimes remove or alter watermarks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1"/>
                  </a:ext>
                </a:extLst>
              </a:tr>
              <a:tr h="1131012">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600" b="0" kern="1200" dirty="0">
                          <a:solidFill>
                            <a:schemeClr val="dk1"/>
                          </a:solidFill>
                          <a:effectLst/>
                          <a:latin typeface="Times New Roman" panose="02020603050405020304" pitchFamily="18" charset="0"/>
                          <a:ea typeface="+mn-ea"/>
                          <a:cs typeface="Times New Roman" panose="02020603050405020304" pitchFamily="18" charset="0"/>
                        </a:rPr>
                        <a:t>Digital Image Watermarking for Arbitrarily Shaped Objects Based On SA-DWT</a:t>
                      </a:r>
                    </a:p>
                    <a:p>
                      <a:pPr algn="ctr" fontAlgn="ct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Sub-band Adaptive Discrete Wavelet Transform (SA-DWT)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SA-DWT provides advantages in robustness, quality,  and versatility</a:t>
                      </a:r>
                      <a:r>
                        <a:rPr lang="en-US" sz="2000" u="none" strike="noStrike" dirty="0">
                          <a:effectLst/>
                          <a:latin typeface="Times New Roman" panose="02020603050405020304" pitchFamily="18" charset="0"/>
                          <a:cs typeface="Times New Roman" panose="02020603050405020304" pitchFamily="18" charset="0"/>
                        </a:rPr>
                        <a:t>.</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Integrating SA-DWT with existing systems or formats may require additional adjustments.</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2"/>
                  </a:ext>
                </a:extLst>
              </a:tr>
              <a:tr h="620540">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kumimoji="0" lang="en-IN" sz="1600" b="0" kern="1200" dirty="0">
                          <a:solidFill>
                            <a:schemeClr val="dk1"/>
                          </a:solidFill>
                          <a:effectLst/>
                          <a:latin typeface="Times New Roman" panose="02020603050405020304" pitchFamily="18" charset="0"/>
                          <a:ea typeface="+mn-ea"/>
                          <a:cs typeface="Times New Roman" panose="02020603050405020304" pitchFamily="18" charset="0"/>
                        </a:rPr>
                        <a:t>Content Adaptive Watermarking Based on Regions Segmentation</a:t>
                      </a:r>
                      <a:r>
                        <a:rPr lang="en-IN" sz="1600" b="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dirty="0">
                          <a:latin typeface="Times New Roman" panose="02020603050405020304" pitchFamily="18" charset="0"/>
                          <a:cs typeface="Times New Roman" panose="02020603050405020304" pitchFamily="18" charset="0"/>
                        </a:rPr>
                        <a:t>Region Segmentation</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Improved Visual Quality</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Complexity in Segmentation and Vulnerability to Attacks</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3"/>
                  </a:ext>
                </a:extLst>
              </a:tr>
              <a:tr h="46739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kumimoji="0" lang="en-IN" sz="1600" b="0" kern="1200" dirty="0">
                          <a:solidFill>
                            <a:schemeClr val="dk1"/>
                          </a:solidFill>
                          <a:effectLst/>
                          <a:latin typeface="+mn-lt"/>
                          <a:ea typeface="+mn-ea"/>
                          <a:cs typeface="+mn-cs"/>
                        </a:rPr>
                        <a:t>Wavelet-based Digital watermarking Using Multiple threshold</a:t>
                      </a:r>
                      <a:r>
                        <a:rPr lang="en-IN" sz="1600" b="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Discrete Wavelet Transform (DWT)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 Improved Robustness</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dirty="0">
                          <a:latin typeface="Times New Roman" panose="02020603050405020304" pitchFamily="18" charset="0"/>
                          <a:cs typeface="Times New Roman" panose="02020603050405020304" pitchFamily="18" charset="0"/>
                        </a:rPr>
                        <a:t>Complexity in Threshold Selection</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4"/>
                  </a:ext>
                </a:extLst>
              </a:tr>
              <a:tr h="46739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kumimoji="0" lang="en-IN" sz="1800" b="1" kern="1200" dirty="0">
                          <a:solidFill>
                            <a:schemeClr val="dk1"/>
                          </a:solidFill>
                          <a:effectLst/>
                          <a:latin typeface="+mn-lt"/>
                          <a:ea typeface="+mn-ea"/>
                          <a:cs typeface="+mn-cs"/>
                        </a:rPr>
                        <a:t>"</a:t>
                      </a:r>
                      <a:r>
                        <a:rPr kumimoji="0" lang="en-IN" sz="1800" kern="1200" dirty="0">
                          <a:solidFill>
                            <a:schemeClr val="dk1"/>
                          </a:solidFill>
                          <a:effectLst/>
                          <a:latin typeface="+mn-lt"/>
                          <a:ea typeface="+mn-ea"/>
                          <a:cs typeface="+mn-cs"/>
                        </a:rPr>
                        <a:t> </a:t>
                      </a:r>
                      <a:r>
                        <a:rPr kumimoji="0" lang="en-IN" sz="1600" b="0" kern="1200" dirty="0">
                          <a:solidFill>
                            <a:schemeClr val="dk1"/>
                          </a:solidFill>
                          <a:effectLst/>
                          <a:latin typeface="Times New Roman" panose="02020603050405020304" pitchFamily="18" charset="0"/>
                          <a:ea typeface="+mn-ea"/>
                          <a:cs typeface="Times New Roman" panose="02020603050405020304" pitchFamily="18" charset="0"/>
                        </a:rPr>
                        <a:t>Digital image watermarking for joint ownership</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Encryption-Based Watermarking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dirty="0">
                          <a:latin typeface="Times New Roman" panose="02020603050405020304" pitchFamily="18" charset="0"/>
                          <a:cs typeface="Times New Roman" panose="02020603050405020304" pitchFamily="18" charset="0"/>
                        </a:rPr>
                        <a:t>Enhanced Security</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tc>
                  <a:txBody>
                    <a:bodyPr/>
                    <a:lstStyle/>
                    <a:p>
                      <a:pPr algn="ctr" fontAlgn="ctr"/>
                      <a:r>
                        <a:rPr lang="en-IN" sz="1600" dirty="0">
                          <a:latin typeface="Times New Roman" panose="02020603050405020304" pitchFamily="18" charset="0"/>
                          <a:cs typeface="Times New Roman" panose="02020603050405020304" pitchFamily="18" charset="0"/>
                        </a:rPr>
                        <a:t>Complex Implementation</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3" marB="0" anchor="ctr"/>
                </a:tc>
                <a:extLst>
                  <a:ext uri="{0D108BD9-81ED-4DB2-BD59-A6C34878D82A}">
                    <a16:rowId xmlns:a16="http://schemas.microsoft.com/office/drawing/2014/main" val="10005"/>
                  </a:ext>
                </a:extLst>
              </a:tr>
            </a:tbl>
          </a:graphicData>
        </a:graphic>
      </p:graphicFrame>
      <p:sp>
        <p:nvSpPr>
          <p:cNvPr id="15411" name="Footer Placeholder 11">
            <a:extLst>
              <a:ext uri="{FF2B5EF4-FFF2-40B4-BE49-F238E27FC236}">
                <a16:creationId xmlns:a16="http://schemas.microsoft.com/office/drawing/2014/main" id="{7BEB7E36-55C7-F182-59BB-B3C43D3CF338}"/>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a:solidFill>
                <a:schemeClr val="tx2"/>
              </a:solidFil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518CB8FD-2844-C512-D8EB-6BF8EB963C14}"/>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fld id="{76C09267-621D-4117-B9E9-EB890B050631}" type="slidenum">
              <a:rPr lang="en-US" altLang="en-US" smtClean="0">
                <a:solidFill>
                  <a:schemeClr val="bg1"/>
                </a:solidFill>
                <a:latin typeface="Century Gothic" panose="020B0502020202020204" pitchFamily="34" charset="0"/>
              </a:rPr>
              <a:pPr>
                <a:defRPr/>
              </a:pPr>
              <a:t>9</a:t>
            </a:fld>
            <a:endParaRPr lang="en-US" altLang="en-US">
              <a:solidFill>
                <a:schemeClr val="bg1"/>
              </a:solidFill>
              <a:latin typeface="Century Gothic" panose="020B0502020202020204" pitchFamily="34" charset="0"/>
            </a:endParaRPr>
          </a:p>
        </p:txBody>
      </p:sp>
      <p:sp>
        <p:nvSpPr>
          <p:cNvPr id="2" name="Title 1">
            <a:extLst>
              <a:ext uri="{FF2B5EF4-FFF2-40B4-BE49-F238E27FC236}">
                <a16:creationId xmlns:a16="http://schemas.microsoft.com/office/drawing/2014/main" id="{E24BC667-4972-2A68-97CB-F2EB7151C1A6}"/>
              </a:ext>
            </a:extLst>
          </p:cNvPr>
          <p:cNvSpPr>
            <a:spLocks noGrp="1"/>
          </p:cNvSpPr>
          <p:nvPr>
            <p:ph type="title" idx="4294967295"/>
          </p:nvPr>
        </p:nvSpPr>
        <p:spPr>
          <a:xfrm>
            <a:off x="729341" y="958849"/>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02AC78F-5DCD-8D0C-4A94-04C8D18D57D1}"/>
              </a:ext>
            </a:extLst>
          </p:cNvPr>
          <p:cNvSpPr>
            <a:spLocks noGrp="1"/>
          </p:cNvSpPr>
          <p:nvPr>
            <p:ph idx="4294967295"/>
          </p:nvPr>
        </p:nvSpPr>
        <p:spPr>
          <a:xfrm>
            <a:off x="1230084" y="2247445"/>
            <a:ext cx="9601200" cy="3317875"/>
          </a:xfrm>
        </p:spPr>
        <p:txBody>
          <a:bodyPr>
            <a:normAutofit fontScale="77500" lnSpcReduction="20000"/>
          </a:bodyPr>
          <a:lstStyle/>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 Digital watermark is a kind of marker covertly embedded in a noise-tolerant signal such as audio, video or image data.[1] It is typically used to identify ownership of the copyright of such a signal. </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Digital watermarking is the process of hiding digital information in a carrier signal; the hidden information should but does not need to, contain a relation to the carrier signal.</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 Digital watermarks may be used to verify the authenticity or integrity of the carrier signal or to show the identity of its owners. It is prominently used for tracing copyright infringements and for banknote authentication.</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Like traditional physical watermarks, digital watermarks are often only perceptible under certain conditions, e.g. after using some algorithm.</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 If a digital watermark distorts the carrier signal in a way that it becomes easily perceivable, it may be considered less effective depending on its purpose.[3] Traditional watermarks may be applied to visible media (like images or video), whereas in digital watermarking, the signal may be audio, pictures, video, texts or 3D models.</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 A signal may carry several different watermarks at the same time. Unlike metadata that is added to the carrier signal, a digital watermark does not change the size of the carrier signal.</a:t>
            </a:r>
          </a:p>
          <a:p>
            <a:pPr marL="274320" indent="-274320" eaLnBrk="1" fontAlgn="auto" hangingPunct="1">
              <a:spcBef>
                <a:spcPts val="580"/>
              </a:spcBef>
              <a:spcAft>
                <a:spcPts val="0"/>
              </a:spcAft>
              <a:buFont typeface="Wingdings 2"/>
              <a:buChar char=""/>
              <a:defRPr/>
            </a:pPr>
            <a:r>
              <a:rPr lang="en-US" sz="1800" dirty="0">
                <a:solidFill>
                  <a:schemeClr val="tx1"/>
                </a:solidFill>
                <a:latin typeface="Times New Roman" panose="02020603050405020304" pitchFamily="18" charset="0"/>
                <a:cs typeface="Times New Roman" panose="02020603050405020304" pitchFamily="18" charset="0"/>
              </a:rPr>
              <a:t>The needed properties of a digital watermark depend on the use case in which it is applied. For marking media files with copyright information, a digital watermark has to be rather robust against modifications that can be applied to the carrier signal. Instead, if integrity has to be ensured, a fragile watermark would be applied.</a:t>
            </a:r>
          </a:p>
          <a:p>
            <a:pPr marL="274320" indent="-274320" eaLnBrk="1" fontAlgn="auto" hangingPunct="1">
              <a:spcBef>
                <a:spcPts val="580"/>
              </a:spcBef>
              <a:spcAft>
                <a:spcPts val="0"/>
              </a:spcAft>
              <a:buFont typeface="Wingdings 2"/>
              <a:buChar char=""/>
              <a:defRPr/>
            </a:pPr>
            <a:endParaRPr lang="en-IN" sz="1800" b="1" dirty="0">
              <a:latin typeface="Times New Roman" panose="02020603050405020304" pitchFamily="18" charset="0"/>
              <a:cs typeface="Times New Roman" panose="02020603050405020304" pitchFamily="18" charset="0"/>
            </a:endParaRPr>
          </a:p>
        </p:txBody>
      </p:sp>
      <p:sp>
        <p:nvSpPr>
          <p:cNvPr id="17415" name="Footer Placeholder 11">
            <a:extLst>
              <a:ext uri="{FF2B5EF4-FFF2-40B4-BE49-F238E27FC236}">
                <a16:creationId xmlns:a16="http://schemas.microsoft.com/office/drawing/2014/main" id="{8813F381-D375-3BE6-4CF0-308ABE5A391B}"/>
              </a:ext>
            </a:extLst>
          </p:cNvPr>
          <p:cNvSpPr txBox="1">
            <a:spLocks noChangeArrowheads="1"/>
          </p:cNvSpPr>
          <p:nvPr/>
        </p:nvSpPr>
        <p:spPr bwMode="auto">
          <a:xfrm>
            <a:off x="966788" y="64008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eaLnBrk="1" hangingPunct="1">
              <a:spcBef>
                <a:spcPct val="0"/>
              </a:spcBef>
              <a:buClrTx/>
              <a:buSzTx/>
              <a:buFontTx/>
              <a:buNone/>
            </a:pPr>
            <a:endParaRPr lang="en-US" altLang="en-US" sz="1400" dirty="0">
              <a:solidFill>
                <a:schemeClr val="tx2"/>
              </a:solidFill>
            </a:endParaRP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CA5120-B600-4FC7-B83A-931CE0EEE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3928</Words>
  <Application>Microsoft Office PowerPoint</Application>
  <PresentationFormat>Widescreen</PresentationFormat>
  <Paragraphs>238</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__Inter_36bd41</vt:lpstr>
      <vt:lpstr>Arial</vt:lpstr>
      <vt:lpstr>Century Gothic</vt:lpstr>
      <vt:lpstr>Garamond</vt:lpstr>
      <vt:lpstr>Lucida Bright</vt:lpstr>
      <vt:lpstr>Microsoft Sans Serif</vt:lpstr>
      <vt:lpstr>Times New Roman</vt:lpstr>
      <vt:lpstr>Wingdings</vt:lpstr>
      <vt:lpstr>Wingdings 2</vt:lpstr>
      <vt:lpstr>Organic</vt:lpstr>
      <vt:lpstr>Digital Image Watermarking</vt:lpstr>
      <vt:lpstr>Outline</vt:lpstr>
      <vt:lpstr>DOMAIN FUNCTIONALITY : MEDICAL </vt:lpstr>
      <vt:lpstr>END TO END PROCESS </vt:lpstr>
      <vt:lpstr>Abstract</vt:lpstr>
      <vt:lpstr>Introduction</vt:lpstr>
      <vt:lpstr>Literature Survey</vt:lpstr>
      <vt:lpstr>PowerPoint Presentation</vt:lpstr>
      <vt:lpstr>Motivation</vt:lpstr>
      <vt:lpstr>Objective</vt:lpstr>
      <vt:lpstr>Existing Method </vt:lpstr>
      <vt:lpstr>Proposed Method</vt:lpstr>
      <vt:lpstr>Proposed Method</vt:lpstr>
      <vt:lpstr>                                         BLOCK DIAGRAM    BLOCK DIAGRAM                                                              Block diagram</vt:lpstr>
      <vt:lpstr>PowerPoint Presentation</vt:lpstr>
      <vt:lpstr>                                         Watermark Embedding Process :                                                                   </vt:lpstr>
      <vt:lpstr>                                                                                                           Hardware &amp; Software Involved </vt:lpstr>
      <vt:lpstr>                                                      HARDWARE AND SOFTWARE INVOLVED                                                       Hardware &amp; Software Involved </vt:lpstr>
      <vt:lpstr>Application &amp; Advantages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2017-04-13T11:52:33Z</dcterms:created>
  <dcterms:modified xsi:type="dcterms:W3CDTF">2024-09-05T06:18:22Z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ies>
</file>