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6DBD38-BC4D-4262-8FA4-8355EB6F6C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6DBD38-BC4D-4262-8FA4-8355EB6F6C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6DBD38-BC4D-4262-8FA4-8355EB6F6C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6DBD38-BC4D-4262-8FA4-8355EB6F6C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6DBD38-BC4D-4262-8FA4-8355EB6F6C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56DBD38-BC4D-4262-8FA4-8355EB6F6C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56DBD38-BC4D-4262-8FA4-8355EB6F6CF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6DBD38-BC4D-4262-8FA4-8355EB6F6CF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DBD38-BC4D-4262-8FA4-8355EB6F6CF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6DBD38-BC4D-4262-8FA4-8355EB6F6C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6DBD38-BC4D-4262-8FA4-8355EB6F6C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22366-F7FD-4709-8AD7-C76ECB1FBAB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DBD38-BC4D-4262-8FA4-8355EB6F6CF5}"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22366-F7FD-4709-8AD7-C76ECB1FBAB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071546"/>
            <a:ext cx="7772400" cy="1470025"/>
          </a:xfrm>
        </p:spPr>
        <p:txBody>
          <a:bodyPr>
            <a:normAutofit fontScale="90000"/>
          </a:bodyPr>
          <a:lstStyle/>
          <a:p>
            <a:r>
              <a:rPr lang="en-US" dirty="0" smtClean="0">
                <a:solidFill>
                  <a:srgbClr val="0070C0"/>
                </a:solidFill>
              </a:rPr>
              <a:t>Tata Data Visualization -Empowering Business with Effective Insights -Tableau</a:t>
            </a:r>
            <a:endParaRPr lang="en-US" dirty="0">
              <a:solidFill>
                <a:srgbClr val="0070C0"/>
              </a:solidFill>
            </a:endParaRPr>
          </a:p>
        </p:txBody>
      </p:sp>
      <p:sp>
        <p:nvSpPr>
          <p:cNvPr id="3" name="Subtitle 2"/>
          <p:cNvSpPr>
            <a:spLocks noGrp="1"/>
          </p:cNvSpPr>
          <p:nvPr>
            <p:ph type="subTitle" idx="1"/>
          </p:nvPr>
        </p:nvSpPr>
        <p:spPr>
          <a:xfrm>
            <a:off x="5643570" y="3571876"/>
            <a:ext cx="6400800" cy="1752600"/>
          </a:xfrm>
        </p:spPr>
        <p:txBody>
          <a:bodyPr/>
          <a:lstStyle/>
          <a:p>
            <a:pPr algn="just"/>
            <a:r>
              <a:rPr lang="en-US" dirty="0" smtClean="0">
                <a:solidFill>
                  <a:schemeClr val="tx1"/>
                </a:solidFill>
              </a:rPr>
              <a:t>By</a:t>
            </a:r>
            <a:endParaRPr lang="en-US" dirty="0" smtClean="0">
              <a:solidFill>
                <a:schemeClr val="tx1"/>
              </a:solidFill>
            </a:endParaRPr>
          </a:p>
          <a:p>
            <a:pPr algn="just"/>
            <a:r>
              <a:rPr lang="en-US" dirty="0" err="1" smtClean="0">
                <a:solidFill>
                  <a:schemeClr val="tx1"/>
                </a:solidFill>
              </a:rPr>
              <a:t>Akhil</a:t>
            </a:r>
            <a:r>
              <a:rPr lang="en-US" dirty="0" smtClean="0">
                <a:solidFill>
                  <a:schemeClr val="tx1"/>
                </a:solidFill>
              </a:rPr>
              <a:t> </a:t>
            </a:r>
            <a:r>
              <a:rPr lang="en-US" dirty="0" err="1" smtClean="0">
                <a:solidFill>
                  <a:schemeClr val="tx1"/>
                </a:solidFill>
              </a:rPr>
              <a:t>Anilkumar</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t>To </a:t>
            </a:r>
            <a:r>
              <a:rPr lang="en-US" sz="1800" b="1" dirty="0"/>
              <a:t>view the entire data on a single view without the need to scroll or hover over the data points to identify the demand.</a:t>
            </a:r>
            <a:br>
              <a:rPr lang="en-US" sz="1400" dirty="0"/>
            </a:br>
            <a:endParaRPr lang="en-US" sz="1400" dirty="0">
              <a:latin typeface="Times New Roman" panose="02020603050405020304" pitchFamily="18" charset="0"/>
              <a:cs typeface="Times New Roman" panose="02020603050405020304" pitchFamily="18" charset="0"/>
            </a:endParaRPr>
          </a:p>
        </p:txBody>
      </p:sp>
      <p:pic>
        <p:nvPicPr>
          <p:cNvPr id="6146" name="Picture 2"/>
          <p:cNvPicPr>
            <a:picLocks noGrp="1" noChangeAspect="1" noChangeArrowheads="1"/>
          </p:cNvPicPr>
          <p:nvPr>
            <p:ph idx="1"/>
          </p:nvPr>
        </p:nvPicPr>
        <p:blipFill>
          <a:blip r:embed="rId1"/>
          <a:srcRect/>
          <a:stretch>
            <a:fillRect/>
          </a:stretch>
        </p:blipFill>
        <p:spPr bwMode="auto">
          <a:xfrm>
            <a:off x="642910" y="1600200"/>
            <a:ext cx="7858180" cy="490063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348" y="2071678"/>
            <a:ext cx="7772400" cy="1362075"/>
          </a:xfrm>
        </p:spPr>
        <p:txBody>
          <a:bodyPr>
            <a:normAutofit/>
          </a:bodyPr>
          <a:lstStyle/>
          <a:p>
            <a:pPr algn="ctr"/>
            <a:r>
              <a:rPr lang="en-US" sz="7200" dirty="0" smtClean="0">
                <a:latin typeface="Algerian" panose="04020705040A02060702" pitchFamily="82" charset="0"/>
              </a:rPr>
              <a:t>THANK YOU</a:t>
            </a:r>
            <a:endParaRPr lang="en-US" sz="72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30" y="260033"/>
            <a:ext cx="8229600" cy="1143000"/>
          </a:xfrm>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Review </a:t>
            </a:r>
            <a:r>
              <a:rPr lang="en-US" sz="2000" dirty="0">
                <a:latin typeface="Times New Roman" panose="02020603050405020304" pitchFamily="18" charset="0"/>
                <a:cs typeface="Times New Roman" panose="02020603050405020304" pitchFamily="18" charset="0"/>
              </a:rPr>
              <a:t>their data and provide valuable insights to the CEO and CMO to help them strategically plan for the upcoming </a:t>
            </a:r>
            <a:r>
              <a:rPr lang="en-US" sz="2000" dirty="0" smtClean="0">
                <a:latin typeface="Times New Roman" panose="02020603050405020304" pitchFamily="18" charset="0"/>
                <a:cs typeface="Times New Roman" panose="02020603050405020304" pitchFamily="18" charset="0"/>
              </a:rPr>
              <a:t>year</a:t>
            </a:r>
            <a:endParaRPr lang="en-US" sz="2000"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Analyze </a:t>
            </a:r>
            <a:r>
              <a:rPr lang="en-US" sz="2000" dirty="0">
                <a:latin typeface="Times New Roman" panose="02020603050405020304" pitchFamily="18" charset="0"/>
                <a:cs typeface="Times New Roman" panose="02020603050405020304" pitchFamily="18" charset="0"/>
              </a:rPr>
              <a:t>the data and identify the major factors that contribute to the company's </a:t>
            </a:r>
            <a:r>
              <a:rPr lang="en-US" sz="2000" dirty="0" smtClean="0">
                <a:latin typeface="Times New Roman" panose="02020603050405020304" pitchFamily="18" charset="0"/>
                <a:cs typeface="Times New Roman" panose="02020603050405020304" pitchFamily="18" charset="0"/>
              </a:rPr>
              <a:t>revenue</a:t>
            </a:r>
            <a:endParaRPr lang="en-US" sz="2000"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management team can focus on and invest in areas that are performing </a:t>
            </a:r>
            <a:r>
              <a:rPr lang="en-US" sz="2000" dirty="0" smtClean="0">
                <a:latin typeface="Times New Roman" panose="02020603050405020304" pitchFamily="18" charset="0"/>
                <a:cs typeface="Times New Roman" panose="02020603050405020304" pitchFamily="18" charset="0"/>
              </a:rPr>
              <a:t>well</a:t>
            </a:r>
            <a:endParaRPr lang="en-US" sz="2000" dirty="0" smtClean="0">
              <a:latin typeface="Times New Roman" panose="02020603050405020304" pitchFamily="18" charset="0"/>
              <a:cs typeface="Times New Roman" panose="02020603050405020304" pitchFamily="18" charset="0"/>
            </a:endParaRPr>
          </a:p>
          <a:p>
            <a:pPr>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will </a:t>
            </a:r>
            <a:r>
              <a:rPr lang="en-US" sz="2000" dirty="0">
                <a:latin typeface="Times New Roman" panose="02020603050405020304" pitchFamily="18" charset="0"/>
                <a:cs typeface="Times New Roman" panose="02020603050405020304" pitchFamily="18" charset="0"/>
              </a:rPr>
              <a:t>help the business grow and succeed in the long term</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 Information</a:t>
            </a:r>
            <a:endParaRPr lang="en-US" dirty="0"/>
          </a:p>
        </p:txBody>
      </p:sp>
      <p:sp>
        <p:nvSpPr>
          <p:cNvPr id="5" name="Content Placeholder 4"/>
          <p:cNvSpPr>
            <a:spLocks noGrp="1"/>
          </p:cNvSpPr>
          <p:nvPr>
            <p:ph sz="half" idx="1"/>
          </p:nvPr>
        </p:nvSpPr>
        <p:spPr/>
        <p:txBody>
          <a:bodyPr>
            <a:normAutofit fontScale="77500" lnSpcReduction="20000"/>
          </a:bodyPr>
          <a:lstStyle/>
          <a:p>
            <a:pPr>
              <a:buFont typeface="Wingdings" panose="05000000000000000000" pitchFamily="2" charset="2"/>
              <a:buChar char="Ø"/>
            </a:pPr>
            <a:r>
              <a:rPr lang="en-US" dirty="0" smtClean="0">
                <a:latin typeface="Aparajita" panose="02020603050405020304" pitchFamily="18" charset="0"/>
                <a:cs typeface="Aparajita" panose="02020603050405020304" pitchFamily="18" charset="0"/>
              </a:rPr>
              <a:t>Data is taken from </a:t>
            </a:r>
            <a:r>
              <a:rPr lang="en-US" dirty="0" err="1" smtClean="0">
                <a:latin typeface="Aparajita" panose="02020603050405020304" pitchFamily="18" charset="0"/>
                <a:cs typeface="Aparajita" panose="02020603050405020304" pitchFamily="18" charset="0"/>
              </a:rPr>
              <a:t>Kaggle</a:t>
            </a:r>
            <a:r>
              <a:rPr lang="en-US" dirty="0" smtClean="0">
                <a:latin typeface="Aparajita" panose="02020603050405020304" pitchFamily="18" charset="0"/>
                <a:cs typeface="Aparajita" panose="02020603050405020304" pitchFamily="18" charset="0"/>
              </a:rPr>
              <a:t> (Telecom churn  Dataset)</a:t>
            </a:r>
            <a:endParaRPr lang="en-US" dirty="0" smtClean="0">
              <a:latin typeface="Aparajita" panose="02020603050405020304" pitchFamily="18" charset="0"/>
              <a:cs typeface="Aparajita" panose="02020603050405020304" pitchFamily="18" charset="0"/>
            </a:endParaRPr>
          </a:p>
          <a:p>
            <a:pPr marL="0" indent="0">
              <a:buNone/>
            </a:pPr>
            <a:endParaRPr lang="en-US" dirty="0" smtClean="0">
              <a:latin typeface="Aparajita" panose="02020603050405020304" pitchFamily="18" charset="0"/>
              <a:cs typeface="Aparajita" panose="02020603050405020304" pitchFamily="18" charset="0"/>
            </a:endParaRPr>
          </a:p>
          <a:p>
            <a:pPr>
              <a:buFont typeface="Wingdings" panose="05000000000000000000" pitchFamily="2" charset="2"/>
              <a:buChar char="Ø"/>
            </a:pPr>
            <a:r>
              <a:rPr lang="en-US" dirty="0" smtClean="0">
                <a:latin typeface="Aparajita" panose="02020603050405020304" pitchFamily="18" charset="0"/>
                <a:cs typeface="Aparajita" panose="02020603050405020304" pitchFamily="18" charset="0"/>
              </a:rPr>
              <a:t>No. of features: 9</a:t>
            </a:r>
            <a:endParaRPr lang="en-US" dirty="0" smtClean="0">
              <a:latin typeface="Aparajita" panose="02020603050405020304" pitchFamily="18" charset="0"/>
              <a:cs typeface="Aparajita" panose="02020603050405020304" pitchFamily="18" charset="0"/>
            </a:endParaRPr>
          </a:p>
          <a:p>
            <a:pPr>
              <a:buFont typeface="Wingdings" panose="05000000000000000000" pitchFamily="2" charset="2"/>
              <a:buChar char="Ø"/>
            </a:pPr>
            <a:endParaRPr lang="en-US" dirty="0" smtClean="0">
              <a:latin typeface="Aparajita" panose="02020603050405020304" pitchFamily="18" charset="0"/>
              <a:cs typeface="Aparajita" panose="02020603050405020304" pitchFamily="18" charset="0"/>
            </a:endParaRPr>
          </a:p>
          <a:p>
            <a:pPr>
              <a:buFont typeface="Wingdings" panose="05000000000000000000" pitchFamily="2" charset="2"/>
              <a:buChar char="Ø"/>
            </a:pPr>
            <a:r>
              <a:rPr lang="en-US" dirty="0" smtClean="0">
                <a:latin typeface="Aparajita" panose="02020603050405020304" pitchFamily="18" charset="0"/>
                <a:cs typeface="Aparajita" panose="02020603050405020304" pitchFamily="18" charset="0"/>
              </a:rPr>
              <a:t>No. of records: </a:t>
            </a:r>
            <a:r>
              <a:rPr lang="en-US" dirty="0" smtClean="0"/>
              <a:t>541909</a:t>
            </a:r>
            <a:endParaRPr lang="en-US" dirty="0" smtClean="0">
              <a:latin typeface="Aparajita" panose="02020603050405020304" pitchFamily="18" charset="0"/>
              <a:cs typeface="Aparajita" panose="02020603050405020304" pitchFamily="18" charset="0"/>
            </a:endParaRPr>
          </a:p>
          <a:p>
            <a:pPr>
              <a:buFont typeface="Wingdings" panose="05000000000000000000" pitchFamily="2" charset="2"/>
              <a:buChar char="Ø"/>
            </a:pPr>
            <a:endParaRPr lang="en-US" dirty="0" smtClean="0">
              <a:latin typeface="Aparajita" panose="02020603050405020304" pitchFamily="18" charset="0"/>
              <a:cs typeface="Aparajita" panose="02020603050405020304" pitchFamily="18" charset="0"/>
            </a:endParaRPr>
          </a:p>
          <a:p>
            <a:pPr>
              <a:buFont typeface="Wingdings" panose="05000000000000000000" pitchFamily="2" charset="2"/>
              <a:buChar char="Ø"/>
            </a:pPr>
            <a:r>
              <a:rPr lang="en-US" dirty="0" smtClean="0">
                <a:latin typeface="Aparajita" panose="02020603050405020304" pitchFamily="18" charset="0"/>
                <a:cs typeface="Aparajita" panose="02020603050405020304" pitchFamily="18" charset="0"/>
              </a:rPr>
              <a:t>Target Column: Revenue</a:t>
            </a:r>
            <a:endParaRPr lang="en-US" dirty="0" smtClean="0">
              <a:latin typeface="Aparajita" panose="02020603050405020304" pitchFamily="18" charset="0"/>
              <a:cs typeface="Aparajita" panose="02020603050405020304" pitchFamily="18" charset="0"/>
            </a:endParaRPr>
          </a:p>
          <a:p>
            <a:pPr marL="0" indent="0">
              <a:buNone/>
            </a:pPr>
            <a:endParaRPr lang="en-US" dirty="0" smtClean="0">
              <a:latin typeface="Aparajita" panose="02020603050405020304" pitchFamily="18" charset="0"/>
              <a:cs typeface="Aparajita" panose="02020603050405020304" pitchFamily="18" charset="0"/>
            </a:endParaRPr>
          </a:p>
          <a:p>
            <a:pPr>
              <a:buFont typeface="Wingdings" panose="05000000000000000000" pitchFamily="2" charset="2"/>
              <a:buChar char="Ø"/>
            </a:pPr>
            <a:r>
              <a:rPr lang="en-US" dirty="0" smtClean="0">
                <a:latin typeface="Aparajita" panose="02020603050405020304" pitchFamily="18" charset="0"/>
                <a:cs typeface="Aparajita" panose="02020603050405020304" pitchFamily="18" charset="0"/>
              </a:rPr>
              <a:t>No. categorical columns : 4</a:t>
            </a:r>
            <a:endParaRPr lang="en-US" dirty="0"/>
          </a:p>
        </p:txBody>
      </p:sp>
      <p:sp>
        <p:nvSpPr>
          <p:cNvPr id="6" name="Content Placeholder 5"/>
          <p:cNvSpPr>
            <a:spLocks noGrp="1"/>
          </p:cNvSpPr>
          <p:nvPr>
            <p:ph sz="half" idx="2"/>
          </p:nvPr>
        </p:nvSpPr>
        <p:spPr/>
        <p:txBody>
          <a:bodyPr>
            <a:normAutofit fontScale="77500" lnSpcReduction="20000"/>
          </a:bodyPr>
          <a:lstStyle/>
          <a:p>
            <a:r>
              <a:rPr lang="en-US" b="1" dirty="0" err="1"/>
              <a:t>InvoiceNo</a:t>
            </a:r>
            <a:r>
              <a:rPr lang="en-US" dirty="0" err="1"/>
              <a:t>:Unique</a:t>
            </a:r>
            <a:r>
              <a:rPr lang="en-US" dirty="0"/>
              <a:t> Invoice ID assigned to every distinct item</a:t>
            </a:r>
            <a:endParaRPr lang="en-US" dirty="0"/>
          </a:p>
          <a:p>
            <a:r>
              <a:rPr lang="en-US" b="1" dirty="0" err="1"/>
              <a:t>StockCode</a:t>
            </a:r>
            <a:r>
              <a:rPr lang="en-US" dirty="0" err="1"/>
              <a:t>:Unique</a:t>
            </a:r>
            <a:r>
              <a:rPr lang="en-US" dirty="0"/>
              <a:t> identifier assigned to each product</a:t>
            </a:r>
            <a:endParaRPr lang="en-US" dirty="0"/>
          </a:p>
          <a:p>
            <a:r>
              <a:rPr lang="en-US" b="1" dirty="0" err="1"/>
              <a:t>Description</a:t>
            </a:r>
            <a:r>
              <a:rPr lang="en-US" dirty="0" err="1"/>
              <a:t>:Describe</a:t>
            </a:r>
            <a:r>
              <a:rPr lang="en-US" dirty="0"/>
              <a:t> the product name</a:t>
            </a:r>
            <a:endParaRPr lang="en-US" dirty="0"/>
          </a:p>
          <a:p>
            <a:r>
              <a:rPr lang="en-US" b="1" dirty="0"/>
              <a:t>Quantity</a:t>
            </a:r>
            <a:r>
              <a:rPr lang="en-US" dirty="0"/>
              <a:t>: Quantity of each product</a:t>
            </a:r>
            <a:endParaRPr lang="en-US" dirty="0"/>
          </a:p>
          <a:p>
            <a:r>
              <a:rPr lang="en-US" b="1" dirty="0" err="1"/>
              <a:t>InvoiceDate</a:t>
            </a:r>
            <a:r>
              <a:rPr lang="en-US" dirty="0"/>
              <a:t>: Date of Invoice</a:t>
            </a:r>
            <a:endParaRPr lang="en-US" dirty="0"/>
          </a:p>
          <a:p>
            <a:r>
              <a:rPr lang="en-US" b="1" dirty="0" err="1"/>
              <a:t>UnitPrice</a:t>
            </a:r>
            <a:r>
              <a:rPr lang="en-US" dirty="0" err="1"/>
              <a:t>:Price</a:t>
            </a:r>
            <a:r>
              <a:rPr lang="en-US" dirty="0"/>
              <a:t> of each product</a:t>
            </a:r>
            <a:endParaRPr lang="en-US" dirty="0"/>
          </a:p>
          <a:p>
            <a:r>
              <a:rPr lang="en-US" b="1" dirty="0" err="1"/>
              <a:t>CustomerID</a:t>
            </a:r>
            <a:r>
              <a:rPr lang="en-US" dirty="0" err="1"/>
              <a:t>:Unique</a:t>
            </a:r>
            <a:r>
              <a:rPr lang="en-US" dirty="0"/>
              <a:t> identifier assigned to each customer</a:t>
            </a:r>
            <a:endParaRPr lang="en-US" dirty="0"/>
          </a:p>
          <a:p>
            <a:r>
              <a:rPr lang="en-US" b="1" dirty="0" err="1"/>
              <a:t>Country</a:t>
            </a:r>
            <a:r>
              <a:rPr lang="en-US" dirty="0" err="1"/>
              <a:t>:Country</a:t>
            </a:r>
            <a:r>
              <a:rPr lang="en-US" dirty="0"/>
              <a:t> name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Preparation</a:t>
            </a:r>
            <a:endParaRPr lang="en-US"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ensure the data is clean and accurate before starting the analysis, we utilized Excel to perform several data cleaning steps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r>
              <a:rPr lang="en-US" sz="1800" dirty="0"/>
              <a:t>Removed Rows in the Quantity column showing negative numbers or below </a:t>
            </a:r>
            <a:r>
              <a:rPr lang="en-US" sz="1800" dirty="0" smtClean="0"/>
              <a:t>1</a:t>
            </a:r>
            <a:endParaRPr lang="en-US" sz="1800" dirty="0" smtClean="0"/>
          </a:p>
          <a:p>
            <a:pPr>
              <a:buNone/>
            </a:pPr>
            <a:endParaRPr lang="en-US" sz="1800" dirty="0"/>
          </a:p>
          <a:p>
            <a:r>
              <a:rPr lang="en-US" sz="1800" dirty="0"/>
              <a:t>Removed Rows in the </a:t>
            </a:r>
            <a:r>
              <a:rPr lang="en-US" sz="1800" dirty="0" err="1"/>
              <a:t>UnitPrice</a:t>
            </a:r>
            <a:r>
              <a:rPr lang="en-US" sz="1800" dirty="0"/>
              <a:t> column that are below $</a:t>
            </a:r>
            <a:r>
              <a:rPr lang="en-US" sz="1800" dirty="0" smtClean="0"/>
              <a:t>0</a:t>
            </a:r>
            <a:endParaRPr lang="en-US" sz="1800" dirty="0" smtClean="0"/>
          </a:p>
          <a:p>
            <a:pPr>
              <a:buNone/>
            </a:pPr>
            <a:endParaRPr lang="en-US" sz="1800" dirty="0"/>
          </a:p>
          <a:p>
            <a:r>
              <a:rPr lang="en-US" sz="1800" dirty="0"/>
              <a:t>Removed Rows with </a:t>
            </a:r>
            <a:r>
              <a:rPr lang="en-US" sz="1800" dirty="0" smtClean="0"/>
              <a:t>blanks</a:t>
            </a:r>
            <a:endParaRPr lang="en-US" sz="1800" dirty="0" smtClean="0"/>
          </a:p>
          <a:p>
            <a:pPr>
              <a:buNone/>
            </a:pPr>
            <a:endParaRPr lang="en-US" sz="1800" dirty="0"/>
          </a:p>
          <a:p>
            <a:r>
              <a:rPr lang="en-US" sz="1800" dirty="0"/>
              <a:t>Added Revenue Column from </a:t>
            </a:r>
            <a:r>
              <a:rPr lang="en-US" sz="1800" dirty="0" err="1"/>
              <a:t>multipling</a:t>
            </a:r>
            <a:r>
              <a:rPr lang="en-US" sz="1800" dirty="0"/>
              <a:t> </a:t>
            </a:r>
            <a:r>
              <a:rPr lang="en-US" sz="1800" dirty="0" err="1"/>
              <a:t>UnitPrice</a:t>
            </a:r>
            <a:r>
              <a:rPr lang="en-US" sz="1800" dirty="0"/>
              <a:t> with Quantity</a:t>
            </a:r>
            <a:endParaRPr lang="en-US" sz="1800" dirty="0"/>
          </a:p>
          <a:p>
            <a:pPr>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l"/>
            <a:r>
              <a:rPr lang="en-US" sz="1800" b="1" dirty="0" smtClean="0">
                <a:latin typeface="Times New Roman" panose="02020603050405020304" pitchFamily="18" charset="0"/>
                <a:cs typeface="Times New Roman" panose="02020603050405020304" pitchFamily="18" charset="0"/>
              </a:rPr>
              <a:t>Q1: The CEO of the retail store is interested to view the time series of the revenue data for the entire year. The CEO is interested in viewing the seasonal trends and wants to dig deeper into why these trends occur. This analysis will be helpful for the CEO to forecast for the next year.</a:t>
            </a:r>
            <a:br>
              <a:rPr lang="en-US" sz="1400"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1"/>
          <a:srcRect/>
          <a:stretch>
            <a:fillRect/>
          </a:stretch>
        </p:blipFill>
        <p:spPr bwMode="auto">
          <a:xfrm>
            <a:off x="982643" y="1600200"/>
            <a:ext cx="7178713"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smtClean="0"/>
              <a:t>Q2</a:t>
            </a:r>
            <a:r>
              <a:rPr lang="en-US" sz="1600" b="1" dirty="0"/>
              <a:t> </a:t>
            </a:r>
            <a:r>
              <a:rPr lang="en-US" sz="1600" b="1" dirty="0" smtClean="0"/>
              <a:t>: </a:t>
            </a:r>
            <a:r>
              <a:rPr lang="en-US" sz="1600" b="1" dirty="0"/>
              <a:t>The CMO is interested in viewing the top 10 countries which are generating the highest revenue. Additionally, as a subcomponent, they would also like to see which products are contributing to the total revenue being generated by each country.</a:t>
            </a:r>
            <a:br>
              <a:rPr lang="en-US" sz="1600" dirty="0"/>
            </a:br>
            <a:endParaRPr lang="en-US" sz="1600"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1"/>
          <a:srcRect/>
          <a:stretch>
            <a:fillRect/>
          </a:stretch>
        </p:blipFill>
        <p:spPr bwMode="auto">
          <a:xfrm>
            <a:off x="885153" y="1600200"/>
            <a:ext cx="7373694" cy="45259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smtClean="0"/>
              <a:t>Q3</a:t>
            </a:r>
            <a:r>
              <a:rPr lang="en-US" sz="1600" b="1" dirty="0"/>
              <a:t> </a:t>
            </a:r>
            <a:r>
              <a:rPr lang="en-US" sz="1600" b="1" dirty="0" smtClean="0"/>
              <a:t>: </a:t>
            </a:r>
            <a:r>
              <a:rPr lang="en-US" sz="1600" b="1" dirty="0"/>
              <a:t>The CEO of the online retail store wants to see how much average revenue is generated by each country. They are interested in viewing the following metrics on the visual:</a:t>
            </a:r>
            <a:br>
              <a:rPr lang="en-US" sz="1600" dirty="0"/>
            </a:br>
            <a:endParaRPr lang="en-US" sz="1600" dirty="0">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a:blip r:embed="rId1"/>
          <a:srcRect/>
          <a:stretch>
            <a:fillRect/>
          </a:stretch>
        </p:blipFill>
        <p:spPr bwMode="auto">
          <a:xfrm>
            <a:off x="963462" y="1600200"/>
            <a:ext cx="7466190" cy="46821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96974"/>
          </a:xfrm>
        </p:spPr>
        <p:txBody>
          <a:bodyPr>
            <a:normAutofit/>
          </a:bodyPr>
          <a:lstStyle/>
          <a:p>
            <a:pPr algn="l"/>
            <a:r>
              <a:rPr lang="en-US" sz="1400" b="1" dirty="0" smtClean="0"/>
              <a:t>Q4</a:t>
            </a:r>
            <a:r>
              <a:rPr lang="en-US" sz="1400" b="1" dirty="0"/>
              <a:t> </a:t>
            </a:r>
            <a:r>
              <a:rPr lang="en-US" sz="1400" b="1" dirty="0" smtClean="0"/>
              <a:t>: </a:t>
            </a:r>
            <a:r>
              <a:rPr lang="en-US" sz="1400" b="1" dirty="0"/>
              <a:t>The CMO of the online retail store wants to view the information on the top 10 customers by revenue. They are interested in a visual that shows the greatest revenue-generating customer at the start and gradually declines to the lower revenue-generating customers. The CMO wants to target the higher revenue-generating customers and ensure that they remain satisfied with their products.</a:t>
            </a:r>
            <a:br>
              <a:rPr lang="en-US" sz="1400" dirty="0"/>
            </a:br>
            <a:endParaRPr lang="en-US" sz="1400"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1"/>
          <a:srcRect/>
          <a:stretch>
            <a:fillRect/>
          </a:stretch>
        </p:blipFill>
        <p:spPr bwMode="auto">
          <a:xfrm>
            <a:off x="571472" y="1600200"/>
            <a:ext cx="8001056"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96974"/>
          </a:xfrm>
        </p:spPr>
        <p:txBody>
          <a:bodyPr>
            <a:normAutofit/>
          </a:bodyPr>
          <a:lstStyle/>
          <a:p>
            <a:pPr algn="l"/>
            <a:r>
              <a:rPr lang="en-US" sz="1400" b="1" dirty="0" smtClean="0"/>
              <a:t>Q5</a:t>
            </a:r>
            <a:r>
              <a:rPr lang="en-US" sz="1400" b="1" dirty="0"/>
              <a:t> </a:t>
            </a:r>
            <a:r>
              <a:rPr lang="en-US" sz="1400" b="1" dirty="0" smtClean="0"/>
              <a:t>: </a:t>
            </a:r>
            <a:r>
              <a:rPr lang="en-US" sz="1400" b="1" dirty="0"/>
              <a:t>The CEO is looking to gain insights on the demand for their products. They want to look at all countries and see which regions have the greatest demand for their products. Once the CEO gets an idea of the regions that have high demand, they will initiate an expansion strategy which will allow the company to target these areas and generate more business from these regions.</a:t>
            </a:r>
            <a:br>
              <a:rPr lang="en-US" sz="1400" dirty="0"/>
            </a:br>
            <a:endParaRPr lang="en-US" sz="1400"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idx="1"/>
          </p:nvPr>
        </p:nvPicPr>
        <p:blipFill>
          <a:blip r:embed="rId1"/>
          <a:srcRect/>
          <a:stretch>
            <a:fillRect/>
          </a:stretch>
        </p:blipFill>
        <p:spPr bwMode="auto">
          <a:xfrm>
            <a:off x="571472" y="1600200"/>
            <a:ext cx="7929618" cy="493396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2898</Words>
  <Application>WPS Presentation</Application>
  <PresentationFormat>On-screen Show (4:3)</PresentationFormat>
  <Paragraphs>64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Aparajita</vt:lpstr>
      <vt:lpstr>Nirmala UI</vt:lpstr>
      <vt:lpstr>Algerian</vt:lpstr>
      <vt:lpstr>Calibri</vt:lpstr>
      <vt:lpstr>Microsoft YaHei</vt:lpstr>
      <vt:lpstr>Arial Unicode MS</vt:lpstr>
      <vt:lpstr>Office Theme</vt:lpstr>
      <vt:lpstr>Tata Data Visualization -Empowering Business with Effective Insights -Tableau</vt:lpstr>
      <vt:lpstr>Problem Statement</vt:lpstr>
      <vt:lpstr>Dataset Information</vt:lpstr>
      <vt:lpstr>Data Preparation</vt:lpstr>
      <vt:lpstr>Q1: The CEO of the retail store is interested to view the time series of the revenue data for the entire year. The CEO is interested in viewing the seasonal trends and wants to dig deeper into why these trends occur. This analysis will be helpful for the CEO to forecast for the next year. </vt:lpstr>
      <vt:lpstr>Q2 : The CMO is interested in viewing the top 10 countries which are generating the highest revenue. Additionally, as a subcomponent, they would also like to see which products are contributing to the total revenue being generated by each country. </vt:lpstr>
      <vt:lpstr>Q3 : The CEO of the online retail store wants to see how much average revenue is generated by each country. They are interested in viewing the following metrics on the visual: </vt:lpstr>
      <vt:lpstr>Q4 : The CMO of the online retail store wants to view the information on the top 10 customers by revenue. They are interested in a visual that shows the greatest revenue-generating customer at the start and gradually declines to the lower revenue-generating customers. The CMO wants to target the higher revenue-generating customers and ensure that they remain satisfied with their products. </vt:lpstr>
      <vt:lpstr>Q5 : The CEO is looking to gain insights on the demand for their products. They want to look at all countries and see which regions have the greatest demand for their products. Once the CEO gets an idea of the regions that have high demand, they will initiate an expansion strategy which will allow the company to target these areas and generate more business from these regions. </vt:lpstr>
      <vt:lpstr>To view the entire data on a single view without the need to scroll or hover over the data points to identify the demand.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 -Tableau</dc:title>
  <dc:creator>INDHUJA</dc:creator>
  <cp:lastModifiedBy>INDHUJA</cp:lastModifiedBy>
  <cp:revision>6</cp:revision>
  <dcterms:created xsi:type="dcterms:W3CDTF">2023-07-13T18:34:00Z</dcterms:created>
  <dcterms:modified xsi:type="dcterms:W3CDTF">2023-07-14T05:32:15Z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6D5F3AB385E14CAF820DA077117CAD50</vt:lpwstr>
  </property>
  <property fmtid="{D5CDD505-2E9C-101B-9397-08002B2CF9AE}" pid="3" name="KSOProductBuildVer">
    <vt:lpwstr>1033-11.2.0.11537</vt:lpwstr>
  </property>
</Properties>
</file>