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9" r:id="rId2"/>
    <p:sldId id="257" r:id="rId3"/>
    <p:sldId id="260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7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586"/>
  </p:normalViewPr>
  <p:slideViewPr>
    <p:cSldViewPr snapToGrid="0">
      <p:cViewPr varScale="1">
        <p:scale>
          <a:sx n="123" d="100"/>
          <a:sy n="123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186C2D-9D54-4228-84CB-4FB0F081A99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E60231-2332-44B6-8BE7-617E191B019C}">
      <dgm:prSet custT="1"/>
      <dgm:spPr/>
      <dgm:t>
        <a:bodyPr/>
        <a:lstStyle/>
        <a:p>
          <a:pPr algn="ctr">
            <a:lnSpc>
              <a:spcPct val="100000"/>
            </a:lnSpc>
          </a:pPr>
          <a:b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1300" b="1" dirty="0">
              <a:latin typeface="Calibri" panose="020F0502020204030204" pitchFamily="34" charset="0"/>
              <a:cs typeface="Calibri" panose="020F0502020204030204" pitchFamily="34" charset="0"/>
            </a:rPr>
            <a:t>Triglycerides and waist circumference define risk:</a:t>
          </a:r>
          <a:br>
            <a:rPr lang="en-US" sz="13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1300" b="0" i="0" u="none" dirty="0">
              <a:latin typeface="Calibri" panose="020F0502020204030204" pitchFamily="34" charset="0"/>
              <a:cs typeface="Calibri" panose="020F0502020204030204" pitchFamily="34" charset="0"/>
            </a:rPr>
            <a:t>In patients with high glucose (≥100 mg/dL), elevated triglycerides alone predicts Metabolic Syndrome with 92% probability, whereas in those with normal glucose (&lt;100 mg/dL), the combination of high triglycerides (≥150 mg/dL) and waist circumference ≥100 cm gives a 72% Metabolic Syndrome probability.</a:t>
          </a:r>
          <a:endParaRPr lang="en-US" sz="13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B61438B-0928-443F-9A6E-23650CD02D71}" type="parTrans" cxnId="{BCDD3D8C-8C28-4E9F-A530-84DAE0F2FB39}">
      <dgm:prSet/>
      <dgm:spPr/>
      <dgm:t>
        <a:bodyPr/>
        <a:lstStyle/>
        <a:p>
          <a:endParaRPr lang="en-US"/>
        </a:p>
      </dgm:t>
    </dgm:pt>
    <dgm:pt modelId="{A565C608-707D-4A71-A198-488C75FAA0EA}" type="sibTrans" cxnId="{BCDD3D8C-8C28-4E9F-A530-84DAE0F2FB39}">
      <dgm:prSet/>
      <dgm:spPr/>
      <dgm:t>
        <a:bodyPr/>
        <a:lstStyle/>
        <a:p>
          <a:endParaRPr lang="en-US"/>
        </a:p>
      </dgm:t>
    </dgm:pt>
    <dgm:pt modelId="{CDFB61A3-A1D4-41D4-9A55-B47AA8736A73}">
      <dgm:prSet custT="1"/>
      <dgm:spPr/>
      <dgm:t>
        <a:bodyPr/>
        <a:lstStyle/>
        <a:p>
          <a:pPr>
            <a:lnSpc>
              <a:spcPct val="100000"/>
            </a:lnSpc>
          </a:pPr>
          <a:b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1400" b="1" dirty="0">
              <a:latin typeface="Calibri" panose="020F0502020204030204" pitchFamily="34" charset="0"/>
              <a:cs typeface="Calibri" panose="020F0502020204030204" pitchFamily="34" charset="0"/>
            </a:rPr>
            <a:t>Blood Glucose is the top divider:</a:t>
          </a:r>
          <a:b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The first split at 100 mg/dL separates nearly half of patients into high-risk vs. low-risk branches, highlighting glucose control as the primary discriminator.</a:t>
          </a:r>
          <a:endParaRPr lang="en-US" sz="13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0D3E033-BCC6-4821-A212-8426B3BE04ED}" type="parTrans" cxnId="{201C4B8E-6A84-4113-89EF-EE2EDC14574C}">
      <dgm:prSet/>
      <dgm:spPr/>
      <dgm:t>
        <a:bodyPr/>
        <a:lstStyle/>
        <a:p>
          <a:endParaRPr lang="en-US"/>
        </a:p>
      </dgm:t>
    </dgm:pt>
    <dgm:pt modelId="{7368021A-87E1-44C2-B7A5-294503DC6FEB}" type="sibTrans" cxnId="{201C4B8E-6A84-4113-89EF-EE2EDC14574C}">
      <dgm:prSet/>
      <dgm:spPr/>
      <dgm:t>
        <a:bodyPr/>
        <a:lstStyle/>
        <a:p>
          <a:endParaRPr lang="en-US"/>
        </a:p>
      </dgm:t>
    </dgm:pt>
    <dgm:pt modelId="{B764B160-EDF1-4D9A-B690-1C6C0C64510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Strong overall performance:</a:t>
          </a:r>
          <a:br>
            <a:rPr lang="en-US" sz="1400" dirty="0"/>
          </a:br>
          <a:r>
            <a:rPr lang="en-US" sz="1300" dirty="0"/>
            <a:t>The decision tree achieves </a:t>
          </a:r>
          <a:r>
            <a:rPr lang="en-US" sz="1300" b="1" dirty="0"/>
            <a:t>86.0% accuracy</a:t>
          </a:r>
          <a:r>
            <a:rPr lang="en-US" sz="1300" dirty="0"/>
            <a:t> on the test data, balancing predictive power with clinical interpretability.</a:t>
          </a:r>
        </a:p>
      </dgm:t>
    </dgm:pt>
    <dgm:pt modelId="{0C367BD1-ED62-41D8-BED3-EC888D99DF3C}" type="parTrans" cxnId="{DA10D9A5-551C-4499-9FF0-0F696222F498}">
      <dgm:prSet/>
      <dgm:spPr/>
      <dgm:t>
        <a:bodyPr/>
        <a:lstStyle/>
        <a:p>
          <a:endParaRPr lang="en-US"/>
        </a:p>
      </dgm:t>
    </dgm:pt>
    <dgm:pt modelId="{808036AA-D436-433A-8C41-E028E9B65015}" type="sibTrans" cxnId="{DA10D9A5-551C-4499-9FF0-0F696222F498}">
      <dgm:prSet/>
      <dgm:spPr/>
      <dgm:t>
        <a:bodyPr/>
        <a:lstStyle/>
        <a:p>
          <a:endParaRPr lang="en-US"/>
        </a:p>
      </dgm:t>
    </dgm:pt>
    <dgm:pt modelId="{EC6B3C2D-7357-4327-B583-4A23ACF1711E}" type="pres">
      <dgm:prSet presAssocID="{34186C2D-9D54-4228-84CB-4FB0F081A99B}" presName="root" presStyleCnt="0">
        <dgm:presLayoutVars>
          <dgm:dir/>
          <dgm:resizeHandles val="exact"/>
        </dgm:presLayoutVars>
      </dgm:prSet>
      <dgm:spPr/>
    </dgm:pt>
    <dgm:pt modelId="{3FDD2D3F-2074-4FE1-A7F8-0384748B410E}" type="pres">
      <dgm:prSet presAssocID="{02E60231-2332-44B6-8BE7-617E191B019C}" presName="compNode" presStyleCnt="0"/>
      <dgm:spPr/>
    </dgm:pt>
    <dgm:pt modelId="{1E835184-926E-40ED-AD9B-28839AEEC2B2}" type="pres">
      <dgm:prSet presAssocID="{02E60231-2332-44B6-8BE7-617E191B019C}" presName="iconRect" presStyleLbl="node1" presStyleIdx="0" presStyleCnt="3" custLinFactX="-100000" custLinFactY="100000" custLinFactNeighborX="-132737" custLinFactNeighborY="13901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C69A5C5D-6649-47B9-B192-7A161273BF12}" type="pres">
      <dgm:prSet presAssocID="{02E60231-2332-44B6-8BE7-617E191B019C}" presName="spaceRect" presStyleCnt="0"/>
      <dgm:spPr/>
    </dgm:pt>
    <dgm:pt modelId="{F941E545-67F7-4BBE-9DA8-2B5491E7D024}" type="pres">
      <dgm:prSet presAssocID="{02E60231-2332-44B6-8BE7-617E191B019C}" presName="textRect" presStyleLbl="revTx" presStyleIdx="0" presStyleCnt="3" custScaleX="317596" custLinFactNeighborX="5744" custLinFactNeighborY="-62145">
        <dgm:presLayoutVars>
          <dgm:chMax val="1"/>
          <dgm:chPref val="1"/>
        </dgm:presLayoutVars>
      </dgm:prSet>
      <dgm:spPr/>
    </dgm:pt>
    <dgm:pt modelId="{711E172B-8E5C-4973-AC35-8F03A5FB4203}" type="pres">
      <dgm:prSet presAssocID="{A565C608-707D-4A71-A198-488C75FAA0EA}" presName="sibTrans" presStyleCnt="0"/>
      <dgm:spPr/>
    </dgm:pt>
    <dgm:pt modelId="{5AA107DA-91C0-45B4-BF91-F9C256BABAF8}" type="pres">
      <dgm:prSet presAssocID="{CDFB61A3-A1D4-41D4-9A55-B47AA8736A73}" presName="compNode" presStyleCnt="0"/>
      <dgm:spPr/>
    </dgm:pt>
    <dgm:pt modelId="{F05A0542-A481-4765-9F96-1EBE3A87473E}" type="pres">
      <dgm:prSet presAssocID="{CDFB61A3-A1D4-41D4-9A55-B47AA8736A73}" presName="iconRect" presStyleLbl="node1" presStyleIdx="1" presStyleCnt="3" custLinFactX="100000" custLinFactY="-100000" custLinFactNeighborX="111572" custLinFactNeighborY="-17768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BFF16D0D-21C3-454C-A79D-B14F6711B03A}" type="pres">
      <dgm:prSet presAssocID="{CDFB61A3-A1D4-41D4-9A55-B47AA8736A73}" presName="spaceRect" presStyleCnt="0"/>
      <dgm:spPr/>
    </dgm:pt>
    <dgm:pt modelId="{B47A8F40-3DEE-4B33-B3B4-E3618D6A1429}" type="pres">
      <dgm:prSet presAssocID="{CDFB61A3-A1D4-41D4-9A55-B47AA8736A73}" presName="textRect" presStyleLbl="revTx" presStyleIdx="1" presStyleCnt="3" custScaleX="118825" custLinFactY="-1182" custLinFactNeighborX="-14406" custLinFactNeighborY="-100000">
        <dgm:presLayoutVars>
          <dgm:chMax val="1"/>
          <dgm:chPref val="1"/>
        </dgm:presLayoutVars>
      </dgm:prSet>
      <dgm:spPr/>
    </dgm:pt>
    <dgm:pt modelId="{3C5715AB-0D52-4647-A133-0522DE70790F}" type="pres">
      <dgm:prSet presAssocID="{7368021A-87E1-44C2-B7A5-294503DC6FEB}" presName="sibTrans" presStyleCnt="0"/>
      <dgm:spPr/>
    </dgm:pt>
    <dgm:pt modelId="{B4245F0F-8F31-4F32-8212-01DD21FEE9D5}" type="pres">
      <dgm:prSet presAssocID="{B764B160-EDF1-4D9A-B690-1C6C0C645108}" presName="compNode" presStyleCnt="0"/>
      <dgm:spPr/>
    </dgm:pt>
    <dgm:pt modelId="{039C305F-8054-4397-9426-49483E044FF4}" type="pres">
      <dgm:prSet presAssocID="{B764B160-EDF1-4D9A-B690-1C6C0C645108}" presName="iconRect" presStyleLbl="node1" presStyleIdx="2" presStyleCnt="3" custLinFactNeighborX="5843" custLinFactNeighborY="-3042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4FED1FC4-CFDF-4DB7-9FE4-81EE096099E3}" type="pres">
      <dgm:prSet presAssocID="{B764B160-EDF1-4D9A-B690-1C6C0C645108}" presName="spaceRect" presStyleCnt="0"/>
      <dgm:spPr/>
    </dgm:pt>
    <dgm:pt modelId="{7A5AF4AE-42A6-44AD-B730-C4B839E14E28}" type="pres">
      <dgm:prSet presAssocID="{B764B160-EDF1-4D9A-B690-1C6C0C645108}" presName="textRect" presStyleLbl="revTx" presStyleIdx="2" presStyleCnt="3" custScaleX="161426" custLinFactNeighborX="6203" custLinFactNeighborY="-69228">
        <dgm:presLayoutVars>
          <dgm:chMax val="1"/>
          <dgm:chPref val="1"/>
        </dgm:presLayoutVars>
      </dgm:prSet>
      <dgm:spPr/>
    </dgm:pt>
  </dgm:ptLst>
  <dgm:cxnLst>
    <dgm:cxn modelId="{B1A40F1E-7BAC-4B60-AB9F-5C9455AD6B2D}" type="presOf" srcId="{CDFB61A3-A1D4-41D4-9A55-B47AA8736A73}" destId="{B47A8F40-3DEE-4B33-B3B4-E3618D6A1429}" srcOrd="0" destOrd="0" presId="urn:microsoft.com/office/officeart/2018/2/layout/IconLabelList"/>
    <dgm:cxn modelId="{37FE201F-EAD4-4A17-A01E-C640BD65E351}" type="presOf" srcId="{02E60231-2332-44B6-8BE7-617E191B019C}" destId="{F941E545-67F7-4BBE-9DA8-2B5491E7D024}" srcOrd="0" destOrd="0" presId="urn:microsoft.com/office/officeart/2018/2/layout/IconLabelList"/>
    <dgm:cxn modelId="{7FCDE069-40FE-4F93-846D-475EA2D58B10}" type="presOf" srcId="{34186C2D-9D54-4228-84CB-4FB0F081A99B}" destId="{EC6B3C2D-7357-4327-B583-4A23ACF1711E}" srcOrd="0" destOrd="0" presId="urn:microsoft.com/office/officeart/2018/2/layout/IconLabelList"/>
    <dgm:cxn modelId="{BCDD3D8C-8C28-4E9F-A530-84DAE0F2FB39}" srcId="{34186C2D-9D54-4228-84CB-4FB0F081A99B}" destId="{02E60231-2332-44B6-8BE7-617E191B019C}" srcOrd="0" destOrd="0" parTransId="{2B61438B-0928-443F-9A6E-23650CD02D71}" sibTransId="{A565C608-707D-4A71-A198-488C75FAA0EA}"/>
    <dgm:cxn modelId="{201C4B8E-6A84-4113-89EF-EE2EDC14574C}" srcId="{34186C2D-9D54-4228-84CB-4FB0F081A99B}" destId="{CDFB61A3-A1D4-41D4-9A55-B47AA8736A73}" srcOrd="1" destOrd="0" parTransId="{60D3E033-BCC6-4821-A212-8426B3BE04ED}" sibTransId="{7368021A-87E1-44C2-B7A5-294503DC6FEB}"/>
    <dgm:cxn modelId="{DA10D9A5-551C-4499-9FF0-0F696222F498}" srcId="{34186C2D-9D54-4228-84CB-4FB0F081A99B}" destId="{B764B160-EDF1-4D9A-B690-1C6C0C645108}" srcOrd="2" destOrd="0" parTransId="{0C367BD1-ED62-41D8-BED3-EC888D99DF3C}" sibTransId="{808036AA-D436-433A-8C41-E028E9B65015}"/>
    <dgm:cxn modelId="{940378D2-816A-479A-A22C-6FA3E9C5F528}" type="presOf" srcId="{B764B160-EDF1-4D9A-B690-1C6C0C645108}" destId="{7A5AF4AE-42A6-44AD-B730-C4B839E14E28}" srcOrd="0" destOrd="0" presId="urn:microsoft.com/office/officeart/2018/2/layout/IconLabelList"/>
    <dgm:cxn modelId="{99B732D3-3206-4B61-AFB9-75FB015009F7}" type="presParOf" srcId="{EC6B3C2D-7357-4327-B583-4A23ACF1711E}" destId="{3FDD2D3F-2074-4FE1-A7F8-0384748B410E}" srcOrd="0" destOrd="0" presId="urn:microsoft.com/office/officeart/2018/2/layout/IconLabelList"/>
    <dgm:cxn modelId="{03531C98-B015-4819-81B3-241A22AD8BCE}" type="presParOf" srcId="{3FDD2D3F-2074-4FE1-A7F8-0384748B410E}" destId="{1E835184-926E-40ED-AD9B-28839AEEC2B2}" srcOrd="0" destOrd="0" presId="urn:microsoft.com/office/officeart/2018/2/layout/IconLabelList"/>
    <dgm:cxn modelId="{FD85875E-F9F0-4CDD-B04E-5F003D4BE6AE}" type="presParOf" srcId="{3FDD2D3F-2074-4FE1-A7F8-0384748B410E}" destId="{C69A5C5D-6649-47B9-B192-7A161273BF12}" srcOrd="1" destOrd="0" presId="urn:microsoft.com/office/officeart/2018/2/layout/IconLabelList"/>
    <dgm:cxn modelId="{D0533DF1-B6AE-4259-B377-A8F4C0BD7571}" type="presParOf" srcId="{3FDD2D3F-2074-4FE1-A7F8-0384748B410E}" destId="{F941E545-67F7-4BBE-9DA8-2B5491E7D024}" srcOrd="2" destOrd="0" presId="urn:microsoft.com/office/officeart/2018/2/layout/IconLabelList"/>
    <dgm:cxn modelId="{071EAA5A-6405-4BBB-BBBB-072CEA15B9B4}" type="presParOf" srcId="{EC6B3C2D-7357-4327-B583-4A23ACF1711E}" destId="{711E172B-8E5C-4973-AC35-8F03A5FB4203}" srcOrd="1" destOrd="0" presId="urn:microsoft.com/office/officeart/2018/2/layout/IconLabelList"/>
    <dgm:cxn modelId="{9FADB959-3391-459C-BAE3-9DAFCFD9571E}" type="presParOf" srcId="{EC6B3C2D-7357-4327-B583-4A23ACF1711E}" destId="{5AA107DA-91C0-45B4-BF91-F9C256BABAF8}" srcOrd="2" destOrd="0" presId="urn:microsoft.com/office/officeart/2018/2/layout/IconLabelList"/>
    <dgm:cxn modelId="{039D77B4-834A-4570-9099-E7E029AE828A}" type="presParOf" srcId="{5AA107DA-91C0-45B4-BF91-F9C256BABAF8}" destId="{F05A0542-A481-4765-9F96-1EBE3A87473E}" srcOrd="0" destOrd="0" presId="urn:microsoft.com/office/officeart/2018/2/layout/IconLabelList"/>
    <dgm:cxn modelId="{58B4506B-B563-46BC-8FDF-BB80CD4BFC31}" type="presParOf" srcId="{5AA107DA-91C0-45B4-BF91-F9C256BABAF8}" destId="{BFF16D0D-21C3-454C-A79D-B14F6711B03A}" srcOrd="1" destOrd="0" presId="urn:microsoft.com/office/officeart/2018/2/layout/IconLabelList"/>
    <dgm:cxn modelId="{D1B06046-4AEA-4BB9-827E-E222C87F6C40}" type="presParOf" srcId="{5AA107DA-91C0-45B4-BF91-F9C256BABAF8}" destId="{B47A8F40-3DEE-4B33-B3B4-E3618D6A1429}" srcOrd="2" destOrd="0" presId="urn:microsoft.com/office/officeart/2018/2/layout/IconLabelList"/>
    <dgm:cxn modelId="{7B3BC7D8-E503-4295-9C12-DD189FC97053}" type="presParOf" srcId="{EC6B3C2D-7357-4327-B583-4A23ACF1711E}" destId="{3C5715AB-0D52-4647-A133-0522DE70790F}" srcOrd="3" destOrd="0" presId="urn:microsoft.com/office/officeart/2018/2/layout/IconLabelList"/>
    <dgm:cxn modelId="{5C951D57-850B-4DF6-A76F-0DA405EC5B76}" type="presParOf" srcId="{EC6B3C2D-7357-4327-B583-4A23ACF1711E}" destId="{B4245F0F-8F31-4F32-8212-01DD21FEE9D5}" srcOrd="4" destOrd="0" presId="urn:microsoft.com/office/officeart/2018/2/layout/IconLabelList"/>
    <dgm:cxn modelId="{C608D003-25EF-49D5-94C6-1628F4F1C62E}" type="presParOf" srcId="{B4245F0F-8F31-4F32-8212-01DD21FEE9D5}" destId="{039C305F-8054-4397-9426-49483E044FF4}" srcOrd="0" destOrd="0" presId="urn:microsoft.com/office/officeart/2018/2/layout/IconLabelList"/>
    <dgm:cxn modelId="{33B94B1F-0304-401E-949C-4A0643242D0F}" type="presParOf" srcId="{B4245F0F-8F31-4F32-8212-01DD21FEE9D5}" destId="{4FED1FC4-CFDF-4DB7-9FE4-81EE096099E3}" srcOrd="1" destOrd="0" presId="urn:microsoft.com/office/officeart/2018/2/layout/IconLabelList"/>
    <dgm:cxn modelId="{9F19658C-75DC-4C35-AC66-FEA6095B71E5}" type="presParOf" srcId="{B4245F0F-8F31-4F32-8212-01DD21FEE9D5}" destId="{7A5AF4AE-42A6-44AD-B730-C4B839E14E28}" srcOrd="2" destOrd="0" presId="urn:microsoft.com/office/officeart/2018/2/layout/IconLabel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35184-926E-40ED-AD9B-28839AEEC2B2}">
      <dsp:nvSpPr>
        <dsp:cNvPr id="0" name=""/>
        <dsp:cNvSpPr/>
      </dsp:nvSpPr>
      <dsp:spPr>
        <a:xfrm>
          <a:off x="889626" y="2691181"/>
          <a:ext cx="962490" cy="9624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1E545-67F7-4BBE-9DA8-2B5491E7D024}">
      <dsp:nvSpPr>
        <dsp:cNvPr id="0" name=""/>
        <dsp:cNvSpPr/>
      </dsp:nvSpPr>
      <dsp:spPr>
        <a:xfrm>
          <a:off x="337320" y="1155965"/>
          <a:ext cx="6792959" cy="862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1300" b="1" kern="1200" dirty="0">
              <a:latin typeface="Calibri" panose="020F0502020204030204" pitchFamily="34" charset="0"/>
              <a:cs typeface="Calibri" panose="020F0502020204030204" pitchFamily="34" charset="0"/>
            </a:rPr>
            <a:t>Triglycerides and waist circumference define risk:</a:t>
          </a:r>
          <a:b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1300" b="0" i="0" u="none" kern="1200" dirty="0">
              <a:latin typeface="Calibri" panose="020F0502020204030204" pitchFamily="34" charset="0"/>
              <a:cs typeface="Calibri" panose="020F0502020204030204" pitchFamily="34" charset="0"/>
            </a:rPr>
            <a:t>In patients with high glucose (≥100 mg/dL), elevated triglycerides alone predicts Metabolic Syndrome with 92% probability, whereas in those with normal glucose (&lt;100 mg/dL), the combination of high triglycerides (≥150 mg/dL) and waist circumference ≥100 cm gives a 72% Metabolic Syndrome probability.</a:t>
          </a:r>
          <a:endParaRPr lang="en-US" sz="13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37320" y="1155965"/>
        <a:ext cx="6792959" cy="862186"/>
      </dsp:txXfrm>
    </dsp:sp>
    <dsp:sp modelId="{F05A0542-A481-4765-9F96-1EBE3A87473E}">
      <dsp:nvSpPr>
        <dsp:cNvPr id="0" name=""/>
        <dsp:cNvSpPr/>
      </dsp:nvSpPr>
      <dsp:spPr>
        <a:xfrm>
          <a:off x="3252563" y="415973"/>
          <a:ext cx="962490" cy="9624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A8F40-3DEE-4B33-B3B4-E3618D6A1429}">
      <dsp:nvSpPr>
        <dsp:cNvPr id="0" name=""/>
        <dsp:cNvSpPr/>
      </dsp:nvSpPr>
      <dsp:spPr>
        <a:xfrm>
          <a:off x="118567" y="3517345"/>
          <a:ext cx="2541509" cy="862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1400" b="1" kern="1200" dirty="0">
              <a:latin typeface="Calibri" panose="020F0502020204030204" pitchFamily="34" charset="0"/>
              <a:cs typeface="Calibri" panose="020F0502020204030204" pitchFamily="34" charset="0"/>
            </a:rPr>
            <a:t>Blood Glucose is the top divider:</a:t>
          </a:r>
          <a:b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The first split at 100 mg/dL separates nearly half of patients into high-risk vs. low-risk branches, highlighting glucose control as the primary discriminator.</a:t>
          </a:r>
          <a:endParaRPr lang="en-US" sz="13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18567" y="3517345"/>
        <a:ext cx="2541509" cy="862186"/>
      </dsp:txXfrm>
    </dsp:sp>
    <dsp:sp modelId="{039C305F-8054-4397-9426-49483E044FF4}">
      <dsp:nvSpPr>
        <dsp:cNvPr id="0" name=""/>
        <dsp:cNvSpPr/>
      </dsp:nvSpPr>
      <dsp:spPr>
        <a:xfrm>
          <a:off x="4643842" y="2795798"/>
          <a:ext cx="962490" cy="9624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AF4AE-42A6-44AD-B730-C4B839E14E28}">
      <dsp:nvSpPr>
        <dsp:cNvPr id="0" name=""/>
        <dsp:cNvSpPr/>
      </dsp:nvSpPr>
      <dsp:spPr>
        <a:xfrm>
          <a:off x="3475178" y="3792849"/>
          <a:ext cx="3452688" cy="862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Strong overall performance:</a:t>
          </a:r>
          <a:br>
            <a:rPr lang="en-US" sz="1400" kern="1200" dirty="0"/>
          </a:br>
          <a:r>
            <a:rPr lang="en-US" sz="1300" kern="1200" dirty="0"/>
            <a:t>The decision tree achieves </a:t>
          </a:r>
          <a:r>
            <a:rPr lang="en-US" sz="1300" b="1" kern="1200" dirty="0"/>
            <a:t>86.0% accuracy</a:t>
          </a:r>
          <a:r>
            <a:rPr lang="en-US" sz="1300" kern="1200" dirty="0"/>
            <a:t> on the test data, balancing predictive power with clinical interpretability.</a:t>
          </a:r>
        </a:p>
      </dsp:txBody>
      <dsp:txXfrm>
        <a:off x="3475178" y="3792849"/>
        <a:ext cx="3452688" cy="862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4DBE7-840A-F04C-9482-987547C81F97}" type="datetimeFigureOut">
              <a:rPr lang="en-US" smtClean="0"/>
              <a:t>7/1/25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483DE-0C76-2648-BC54-00C88D24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00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483DE-0C76-2648-BC54-00C88D2404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6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FEE5C-1425-8135-3655-7968EA5C2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E64EA6-CAFC-6CDB-DA2B-E1B238BCC7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55625E-3EF2-FAEA-DE9C-115BD767C1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7E71E-CFD8-3BFA-C09E-90AF5370E2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483DE-0C76-2648-BC54-00C88D2404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75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A20C4-C9C3-5907-3B3C-0CC0B64D8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42D47-C9A9-FE12-B3F6-E666E4FF2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3F228-57E2-89EF-C2D4-5D2B3D7E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8624-48A5-AF40-B6DA-8924A31376A6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7C2B8-6D4A-77DB-F47F-7EF592DC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1736A-282B-1009-B0E4-3246FADF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ED0-4CEA-6C4B-88AF-9620EBFD9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6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6C548-7EC0-1DA5-9EF5-7F3C21F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2B698-E4DC-9971-EE3E-A23E42413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18B05-FBE2-5A06-8187-0FEE05C1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8624-48A5-AF40-B6DA-8924A31376A6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B787F-227C-354E-F93C-83FE7ADFB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A1C93-4260-3CC7-7B0D-F1759477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ED0-4CEA-6C4B-88AF-9620EBFD9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2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5320D1-5502-D957-1EA1-9B1F9E5C0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1A32E-992F-55E8-2A16-75876B654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BA951-B319-F133-9BE5-8A074D6AE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8624-48A5-AF40-B6DA-8924A31376A6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3334D-9F90-1382-0843-42B8AFA2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919E7-1EDF-B909-B04B-9FBC4A19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ED0-4CEA-6C4B-88AF-9620EBFD9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8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51FC-2847-8D15-C0CA-CF2D45F7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88135-015C-514C-C134-9A6820359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B8C00-707E-125E-A9B5-4E891AF9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8624-48A5-AF40-B6DA-8924A31376A6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F023F-1761-5C4F-1E27-AB96F002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87592-CFB5-688C-4B6B-9B8C8687D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ED0-4CEA-6C4B-88AF-9620EBFD9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1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E604-C72D-492B-BAFD-4EA01FE4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73A6D-7445-5E03-2724-16D3EE26F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DF738-EC29-3E2C-9083-B3076C4D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8624-48A5-AF40-B6DA-8924A31376A6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A63EE-D2FB-A48B-9B6F-2E6B2213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37A4F-F383-E012-197D-FED5AB8E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ED0-4CEA-6C4B-88AF-9620EBFD9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2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74AC-073C-55E2-C125-BDA591BC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2B9F8-33A9-89B1-7662-E857F3E10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7D7E2-EBF7-C92B-8BE7-46A3D7563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CCFE0-1C14-BA84-0676-6C4DB345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8624-48A5-AF40-B6DA-8924A31376A6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61925-8D59-67A0-D4F0-88141D2F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6FA44-60DF-D26A-618C-63B9991F3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ED0-4CEA-6C4B-88AF-9620EBFD9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5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CF7F6-C508-E45C-E004-D244AFDD2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1B5E1-6112-CE8A-AC52-CBD0DF894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2D107-A25B-71D7-83BF-7F21E4FB6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F374E-FC69-BD20-FEBF-0D7E12086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BA1495-2A68-9403-EDEB-B9796DDEC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5F87C-2B48-D3B0-0258-DCE9AA2A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8624-48A5-AF40-B6DA-8924A31376A6}" type="datetimeFigureOut">
              <a:rPr lang="en-US" smtClean="0"/>
              <a:t>7/1/25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84BD4-4BA9-D46E-D3B3-31380DB8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43A9D-D032-7FD9-3C0B-57F4D1499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ED0-4CEA-6C4B-88AF-9620EBFD9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37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2E77E-3E6A-BF1E-7294-8643D1F7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AD0AA-4B82-0730-A229-DA37CC2D9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8624-48A5-AF40-B6DA-8924A31376A6}" type="datetimeFigureOut">
              <a:rPr lang="en-US" smtClean="0"/>
              <a:t>7/1/25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C8A1B-E025-B662-4E3C-A04B09E6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4D507-7EF9-B7C2-DAAD-6500493C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ED0-4CEA-6C4B-88AF-9620EBFD9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2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5277EE-69CE-BB3C-A233-CDEE9E2AA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8624-48A5-AF40-B6DA-8924A31376A6}" type="datetimeFigureOut">
              <a:rPr lang="en-US" smtClean="0"/>
              <a:t>7/1/25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B15C2-8CA2-C980-5C26-FE8212C1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E881B-E9BC-23C8-D81C-61AA6980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ED0-4CEA-6C4B-88AF-9620EBFD9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7953-D953-73ED-82BE-E967ABD6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BC6E6-AC63-AD60-DD5D-0740C1BB8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51B72-41D9-6099-EAEE-72BB141FC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2B949-A8A6-2398-32DA-9A70F2D4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8624-48A5-AF40-B6DA-8924A31376A6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E6281-C90F-042E-9B02-0BB187A3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99EA6-8450-6144-7421-CBE901E4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ED0-4CEA-6C4B-88AF-9620EBFD9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302B-B911-A26A-76BF-BB0375A35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1F6EF-F896-23F4-43AA-696868D46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5B966-3BE8-CD42-2A26-8B9537995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23303-BB43-D5DD-F1D5-339244A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8624-48A5-AF40-B6DA-8924A31376A6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95C57-119E-42A6-7E34-64D32BB61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83176-0BC4-DCB6-EA69-E8A33297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8ED0-4CEA-6C4B-88AF-9620EBFD9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5E333B-1761-F145-69F9-22A29EB80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0C73C-ED8E-43F0-EEAD-C3E1FCA91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EBF66-B62E-F7A1-14B4-AB87A4087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198624-48A5-AF40-B6DA-8924A31376A6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9502E-28CC-BC4C-BB7C-0812820C6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F6729-4E9D-B9FD-1B48-2F038DF0D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B48ED0-4CEA-6C4B-88AF-9620EBFD9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7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informatics-edu/metabolic-syndrome-predic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ltimateshinobi.darkbb.com/t16498-hyuuga-aimi-konohagakure-no-sato-genin-w-i-p" TargetMode="Externa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D580A-FE58-B048-9E7C-BA2FE0A3E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1149"/>
            <a:ext cx="9417423" cy="1330841"/>
          </a:xfrm>
        </p:spPr>
        <p:txBody>
          <a:bodyPr>
            <a:normAutofit/>
          </a:bodyPr>
          <a:lstStyle/>
          <a:p>
            <a:r>
              <a:rPr lang="en-US" sz="3600" b="1" i="0" u="none" strike="noStrike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Early Detection of Metabolic Syndrome Through Patient Risk Profiling</a:t>
            </a:r>
            <a:endParaRPr lang="en-US" sz="3600" b="1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44FFC-5F44-37A1-C16C-3A485727C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08" y="2192985"/>
            <a:ext cx="11766175" cy="490054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Problem Statement :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Metabolic Syndrome is often underdiagnosed due to the need to evaluate multiple clinical risk factors together. This project aims to build a data-driven, interpretable model to identify high-risk patients early and support preventive care.</a:t>
            </a:r>
          </a:p>
          <a:p>
            <a:r>
              <a:rPr lang="en-US" sz="1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8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Source:</a:t>
            </a:r>
            <a:r>
              <a:rPr lang="en-US" sz="1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Collected from 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Data World</a:t>
            </a:r>
            <a:r>
              <a:rPr lang="en-US" sz="18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– </a:t>
            </a:r>
            <a:r>
              <a:rPr lang="en-US" sz="1800" b="0" i="0" u="sng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https://data.world/informatics-edu/metabolic-syndrome-prediction</a:t>
            </a:r>
            <a:endParaRPr lang="en-US" sz="18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8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Records:</a:t>
            </a:r>
            <a:r>
              <a:rPr lang="en-US" sz="1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2,401 patient entries</a:t>
            </a:r>
          </a:p>
          <a:p>
            <a:r>
              <a:rPr lang="en-US" sz="1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8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Variables:</a:t>
            </a:r>
            <a:r>
              <a:rPr lang="en-US" sz="1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15 clinical and demographic features, including: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1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Age,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Gender</a:t>
            </a:r>
            <a:r>
              <a:rPr lang="en-US" sz="1600" b="0" i="1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Marital Status, Race, Income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1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Waist Circumference, BMI, Blood Glucose, HDL, Triglycerides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1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Albuminuria, Uric Acid, </a:t>
            </a:r>
            <a:r>
              <a:rPr lang="en-US" sz="16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Urinary Albumin-to-Creatinine Ratio</a:t>
            </a:r>
            <a:endParaRPr lang="en-US" sz="18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8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Target Variable:</a:t>
            </a:r>
            <a:r>
              <a:rPr lang="en-US" sz="1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Metabolic Syndrome (</a:t>
            </a:r>
            <a:r>
              <a:rPr lang="en-US" sz="1800" b="0" i="1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Yes/No</a:t>
            </a:r>
            <a:r>
              <a:rPr lang="en-US" sz="1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 algn="just">
              <a:buNone/>
            </a:pPr>
            <a:r>
              <a:rPr lang="en-US" sz="1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Utilized R throughout the project to perform the complete data analysis pipeline, including data import, cleaning, exploratory analysis, visualization, and predictive modeling.</a:t>
            </a:r>
          </a:p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R Packages :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tidyverse</a:t>
            </a:r>
            <a:r>
              <a:rPr lang="en-US" sz="1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ggplot2</a:t>
            </a:r>
            <a:r>
              <a:rPr lang="en-US" sz="1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dplyr</a:t>
            </a:r>
            <a:r>
              <a:rPr lang="en-US" sz="1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rpart</a:t>
            </a:r>
            <a:r>
              <a:rPr lang="en-US" sz="1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caret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241DAE7-9D62-8631-C546-AD2048DDB92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l="36895" t="40049" r="37827" b="46567"/>
          <a:stretch/>
        </p:blipFill>
        <p:spPr>
          <a:xfrm>
            <a:off x="5833172" y="913749"/>
            <a:ext cx="4738254" cy="1213661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 descr="A cartoon of a doctor&#10;&#10;Description automatically generated">
            <a:extLst>
              <a:ext uri="{FF2B5EF4-FFF2-40B4-BE49-F238E27FC236}">
                <a16:creationId xmlns:a16="http://schemas.microsoft.com/office/drawing/2014/main" id="{A34B5AD3-9196-43A7-BAE4-655F66A85B9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4243" t="11179" r="12238" b="17672"/>
          <a:stretch/>
        </p:blipFill>
        <p:spPr>
          <a:xfrm>
            <a:off x="10466968" y="429491"/>
            <a:ext cx="1479315" cy="152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6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D3264F-4726-9AFC-33C2-3D9B09F94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55" y="25623"/>
            <a:ext cx="10864864" cy="90760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000" b="1" u="none" strike="noStrike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</a:rPr>
              <a:t>Buil</a:t>
            </a:r>
            <a:r>
              <a:rPr lang="en-US" sz="4000" b="1" u="none" strike="noStrike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ding a Robust Dataset for Reliable Risk Analysis </a:t>
            </a:r>
            <a:endParaRPr lang="en-US" sz="4000" b="1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D0C2C35-F3BD-2188-306D-7C04F2A62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55" y="933226"/>
            <a:ext cx="11554690" cy="62948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Duplicates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Checked using duplicated()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Result: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No duplicates found</a:t>
            </a: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Missing Values –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Checked using colSums(is.na(data)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| data == "")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Found in: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Marital – 208. 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Income – 117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Waist Circumference – 85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BMI – 26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Imputation Strategy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Outliers in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BMI</a:t>
            </a:r>
            <a:r>
              <a: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and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Waist Circumference</a:t>
            </a:r>
            <a:r>
              <a: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were removed using the Interquartile Range (IQR) method.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215841-5993-FE62-B14A-26B3E3D599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9424" b="11056"/>
          <a:stretch/>
        </p:blipFill>
        <p:spPr>
          <a:xfrm>
            <a:off x="8153348" y="1260765"/>
            <a:ext cx="3406042" cy="2347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7B0028-3BEB-0344-D9F8-185429CE85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424" b="14392"/>
          <a:stretch/>
        </p:blipFill>
        <p:spPr>
          <a:xfrm>
            <a:off x="8130257" y="3577087"/>
            <a:ext cx="3406043" cy="2347686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09661AD-6AB9-8D12-9303-45B9BA61B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55594"/>
              </p:ext>
            </p:extLst>
          </p:nvPr>
        </p:nvGraphicFramePr>
        <p:xfrm>
          <a:off x="451484" y="4128655"/>
          <a:ext cx="7701864" cy="188405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67288">
                  <a:extLst>
                    <a:ext uri="{9D8B030D-6E8A-4147-A177-3AD203B41FA5}">
                      <a16:colId xmlns:a16="http://schemas.microsoft.com/office/drawing/2014/main" val="763950065"/>
                    </a:ext>
                  </a:extLst>
                </a:gridCol>
                <a:gridCol w="2567288">
                  <a:extLst>
                    <a:ext uri="{9D8B030D-6E8A-4147-A177-3AD203B41FA5}">
                      <a16:colId xmlns:a16="http://schemas.microsoft.com/office/drawing/2014/main" val="1992215122"/>
                    </a:ext>
                  </a:extLst>
                </a:gridCol>
                <a:gridCol w="2567288">
                  <a:extLst>
                    <a:ext uri="{9D8B030D-6E8A-4147-A177-3AD203B41FA5}">
                      <a16:colId xmlns:a16="http://schemas.microsoft.com/office/drawing/2014/main" val="801809447"/>
                    </a:ext>
                  </a:extLst>
                </a:gridCol>
              </a:tblGrid>
              <a:tr h="4210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24763"/>
                  </a:ext>
                </a:extLst>
              </a:tr>
              <a:tr h="343775"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Skewed 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514103"/>
                  </a:ext>
                </a:extLst>
              </a:tr>
              <a:tr h="343775">
                <a:tc>
                  <a:txBody>
                    <a:bodyPr/>
                    <a:lstStyle/>
                    <a:p>
                      <a:r>
                        <a:rPr lang="en-US" sz="1800" b="0" u="none" strike="noStrike" dirty="0">
                          <a:effectLst/>
                        </a:rPr>
                        <a:t>Waist Circumference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 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58714"/>
                  </a:ext>
                </a:extLst>
              </a:tr>
              <a:tr h="343775">
                <a:tc>
                  <a:txBody>
                    <a:bodyPr/>
                    <a:lstStyle/>
                    <a:p>
                      <a:r>
                        <a:rPr lang="en-US" dirty="0"/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 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158354"/>
                  </a:ext>
                </a:extLst>
              </a:tr>
              <a:tr h="343775">
                <a:tc>
                  <a:txBody>
                    <a:bodyPr/>
                    <a:lstStyle/>
                    <a:p>
                      <a:r>
                        <a:rPr lang="en-US" dirty="0"/>
                        <a:t>Marital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 + blanks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195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444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: Shape 105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196953-049D-4F67-C818-43F8B46E8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113" y="682954"/>
            <a:ext cx="11419695" cy="258411"/>
          </a:xfrm>
        </p:spPr>
        <p:txBody>
          <a:bodyPr>
            <a:normAutofit fontScale="90000"/>
          </a:bodyPr>
          <a:lstStyle/>
          <a:p>
            <a:r>
              <a:rPr lang="en-US" b="1" i="0" u="none" strike="noStrike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Analyzing Risk Factors of Metabolic Syndrome</a:t>
            </a:r>
            <a:br>
              <a:rPr lang="en-US" b="1" i="0" u="none" strike="noStrike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1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B5FE4-B452-9951-4766-F37919495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991" y="812799"/>
            <a:ext cx="6381495" cy="617582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0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Joint Density of BMI and Blood Glucose :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Metabolic Syndrome group clusters at BMI 30–35 and Glucose 100–120 mg/dL.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Non-Metabolic Syndrome group peaks at BMI 22–28 and Glucose 80–100 mg/dL.</a:t>
            </a:r>
          </a:p>
          <a:p>
            <a:pPr marL="0" indent="0" algn="just">
              <a:buNone/>
            </a:pPr>
            <a:r>
              <a:rPr lang="en-US" sz="20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Triglycerides vs HDL with Clinical Risk Thresholds :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Metabolic Syndrome cases cluster in the high-risk zone (low HDL &amp; high triglycerides).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Non-Metabolic Syndrome group is dense in the healthy zone (HDL &gt; 45, Trig &lt; 150).</a:t>
            </a:r>
          </a:p>
          <a:p>
            <a:pPr marL="0" indent="0" algn="just">
              <a:buNone/>
            </a:pPr>
            <a:r>
              <a:rPr lang="en-US" sz="20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Metabolic Syndrome by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Gender</a:t>
            </a:r>
            <a:r>
              <a:rPr lang="en-US" sz="20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&amp; Marital Status :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Widowed females and divorced males have highest Metabolic Syndrome rates.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Single males/females show lowest Metabolic Syndrome proportions.</a:t>
            </a: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60132B-A45A-5680-928B-62A0EA894958}"/>
              </a:ext>
            </a:extLst>
          </p:cNvPr>
          <p:cNvSpPr txBox="1"/>
          <p:nvPr/>
        </p:nvSpPr>
        <p:spPr>
          <a:xfrm>
            <a:off x="2786743" y="59218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2F42D-67FC-05A0-4D9B-54F14B261B1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9778"/>
          <a:stretch/>
        </p:blipFill>
        <p:spPr>
          <a:xfrm>
            <a:off x="6587960" y="1480457"/>
            <a:ext cx="5600992" cy="20847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534CA3-BE59-3DBF-643D-A96DD6D091C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3126" t="49778" r="23309"/>
          <a:stretch/>
        </p:blipFill>
        <p:spPr>
          <a:xfrm>
            <a:off x="7966536" y="4104328"/>
            <a:ext cx="3277245" cy="227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04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6C6EF5-EEC2-4F56-7786-A86606A1A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4" name="Rectangle 3103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6" name="Freeform: Shape 3105">
            <a:extLst>
              <a:ext uri="{FF2B5EF4-FFF2-40B4-BE49-F238E27FC236}">
                <a16:creationId xmlns:a16="http://schemas.microsoft.com/office/drawing/2014/main" id="{DB74BAD7-F0FC-4719-A31F-1ABDB621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99F87-DCB4-A016-D116-4C32CB23D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57" y="232228"/>
            <a:ext cx="7620000" cy="662577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Proportion of Metabolic Syndrome by Number of Risk Factors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Individuals with </a:t>
            </a:r>
            <a:r>
              <a:rPr lang="en-US" sz="200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0–1 metabolic risk factors </a:t>
            </a:r>
            <a:r>
              <a: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predominantly free of Metabolic Syndrome.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 </a:t>
            </a:r>
            <a:r>
              <a:rPr lang="en-US" sz="200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3–4 risk factors</a:t>
            </a:r>
            <a:r>
              <a: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nearly all individuals fall into the </a:t>
            </a:r>
            <a:r>
              <a:rPr lang="en-US" sz="200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Metabolic Syndrome </a:t>
            </a:r>
            <a:r>
              <a: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group, showing a clear threshold effect.</a:t>
            </a:r>
          </a:p>
          <a:p>
            <a:pPr marL="0" indent="0" algn="just">
              <a:buNone/>
            </a:pPr>
            <a:r>
              <a:rPr lang="en-US" sz="20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Waist Circumference vs Uric Acid by Metabolic Syndrome</a:t>
            </a:r>
          </a:p>
          <a:p>
            <a:r>
              <a: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Most Metabolic Syndrome patients often have waists over 100 cm and have uric acid levels clustered toward the upper normal range, around 5–7 mg/dL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highlights a combination of abdominal obesity and a bit of raised uric acid.</a:t>
            </a:r>
          </a:p>
          <a:p>
            <a:pPr algn="just"/>
            <a:r>
              <a: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Most people without Metabolic Syndrome have waist sizes around 80–110 cm and keep their uric acid under 7 mg/dL, both below clinical risk cutoffs, showing a stable, healthy profile.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0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Feature Correlation with Metabolic Syndrome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Waist circumference and triglyceride</a:t>
            </a:r>
            <a:r>
              <a:rPr lang="en-US" sz="20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show the strongest positive correlations with</a:t>
            </a:r>
            <a:r>
              <a:rPr lang="en-US" sz="200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Metabolic Syndrome</a:t>
            </a:r>
            <a:r>
              <a: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HDL</a:t>
            </a:r>
            <a:r>
              <a: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is negatively correlated, as previously seen in the HDL vs Triglycerides scatter plot.</a:t>
            </a:r>
          </a:p>
          <a:p>
            <a:pPr marL="0" indent="0" algn="just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319D889-A9EC-78A9-22F0-35D2F8D73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4698"/>
          <a:stretch>
            <a:fillRect/>
          </a:stretch>
        </p:blipFill>
        <p:spPr bwMode="auto">
          <a:xfrm>
            <a:off x="8545966" y="146905"/>
            <a:ext cx="3486377" cy="237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3A42A849-5154-4D0E-0CDF-46BE13F0D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4698"/>
          <a:stretch>
            <a:fillRect/>
          </a:stretch>
        </p:blipFill>
        <p:spPr bwMode="auto">
          <a:xfrm>
            <a:off x="8264021" y="4541636"/>
            <a:ext cx="3332454" cy="214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375D819-CC05-6DCD-5983-EB7C37A8B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4698"/>
          <a:stretch>
            <a:fillRect/>
          </a:stretch>
        </p:blipFill>
        <p:spPr bwMode="auto">
          <a:xfrm>
            <a:off x="8644877" y="2522602"/>
            <a:ext cx="2716214" cy="185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ABDA80-186A-579A-258B-B65AEA81542D}"/>
              </a:ext>
            </a:extLst>
          </p:cNvPr>
          <p:cNvSpPr txBox="1"/>
          <p:nvPr/>
        </p:nvSpPr>
        <p:spPr>
          <a:xfrm>
            <a:off x="2786743" y="59218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6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4971EB-D997-E173-2513-6A7972C54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831894-1994-4098-EBB0-3E101655E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338F52-19C0-133D-88B8-ED373D7E7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020AE-6D8B-17E9-FC94-975348D58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06" y="393449"/>
            <a:ext cx="6456218" cy="690767"/>
          </a:xfrm>
        </p:spPr>
        <p:txBody>
          <a:bodyPr>
            <a:normAutofit fontScale="90000"/>
          </a:bodyPr>
          <a:lstStyle/>
          <a:p>
            <a:r>
              <a:rPr lang="en-US" b="0" i="0" u="none" strike="noStrike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Predictive Modeling &amp; Key Insights</a:t>
            </a:r>
            <a:endParaRPr lang="en-US" sz="8800" b="1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96485-BEE1-8239-12A9-0CEAB6B6C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08" y="2192985"/>
            <a:ext cx="7463705" cy="31648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0DE72AE-34FF-7987-E95A-EE2A0E040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126" name="TextBox 3">
            <a:extLst>
              <a:ext uri="{FF2B5EF4-FFF2-40B4-BE49-F238E27FC236}">
                <a16:creationId xmlns:a16="http://schemas.microsoft.com/office/drawing/2014/main" id="{3CDE00F8-0286-D9D1-FFEC-8F85FAA7E8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987433"/>
              </p:ext>
            </p:extLst>
          </p:nvPr>
        </p:nvGraphicFramePr>
        <p:xfrm>
          <a:off x="180106" y="1084217"/>
          <a:ext cx="7221887" cy="5642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6">
            <a:extLst>
              <a:ext uri="{FF2B5EF4-FFF2-40B4-BE49-F238E27FC236}">
                <a16:creationId xmlns:a16="http://schemas.microsoft.com/office/drawing/2014/main" id="{F64117B3-D4C8-227D-02E5-47BBA409B3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0" r="1722"/>
          <a:stretch/>
        </p:blipFill>
        <p:spPr bwMode="auto">
          <a:xfrm>
            <a:off x="7401993" y="767647"/>
            <a:ext cx="4883654" cy="451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75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2" name="Rectangle 6161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3" name="Freeform: Shape 6152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67A413-F5E5-1E9A-46D0-182879D9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13" y="218806"/>
            <a:ext cx="3560703" cy="89675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2D13C-4C3B-E17D-6D29-4E6251D21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50" y="1418427"/>
            <a:ext cx="4648504" cy="570040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Developed interactive Tableau dashboard that allow dynamic filtering by demographics  such as age, sex, marital status, Income Groups to explore Metabolic Syndrome risk patterns.</a:t>
            </a:r>
          </a:p>
          <a:p>
            <a:r>
              <a:rPr lang="en-US" sz="240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Enabled interactive deep dives into clinical metrics, glucose, triglycerides, and waist circumference and other, so users can pinpoint and explore high-risk patient clusters.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C3E37-89C4-7B99-14CD-62AAEDEFCFC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41523" y="667184"/>
            <a:ext cx="6847429" cy="4489435"/>
          </a:xfrm>
          <a:prstGeom prst="rect">
            <a:avLst/>
          </a:prstGeom>
        </p:spPr>
      </p:pic>
      <p:pic>
        <p:nvPicPr>
          <p:cNvPr id="6146" name="Picture 2" descr="Adobe Stock">
            <a:extLst>
              <a:ext uri="{FF2B5EF4-FFF2-40B4-BE49-F238E27FC236}">
                <a16:creationId xmlns:a16="http://schemas.microsoft.com/office/drawing/2014/main" id="{A911AE80-D68D-3063-77AA-85CCDC200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72381" y="5571967"/>
            <a:ext cx="2888992" cy="123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line of a divider&#10;&#10;Description automatically generated with medium confidence">
            <a:extLst>
              <a:ext uri="{FF2B5EF4-FFF2-40B4-BE49-F238E27FC236}">
                <a16:creationId xmlns:a16="http://schemas.microsoft.com/office/drawing/2014/main" id="{323AE91F-F712-38CF-B296-75133179492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32164" b="30071"/>
          <a:stretch/>
        </p:blipFill>
        <p:spPr>
          <a:xfrm flipV="1">
            <a:off x="734205" y="983672"/>
            <a:ext cx="4244720" cy="35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66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5958</TotalTime>
  <Words>729</Words>
  <Application>Microsoft Macintosh PowerPoint</Application>
  <PresentationFormat>Widescreen</PresentationFormat>
  <Paragraphs>79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Early Detection of Metabolic Syndrome Through Patient Risk Profiling</vt:lpstr>
      <vt:lpstr>Building a Robust Dataset for Reliable Risk Analysis </vt:lpstr>
      <vt:lpstr>Analyzing Risk Factors of Metabolic Syndrome </vt:lpstr>
      <vt:lpstr>PowerPoint Presentation</vt:lpstr>
      <vt:lpstr>Predictive Modeling &amp; Key Insights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Akhila Rachuri</dc:creator>
  <cp:lastModifiedBy>Akhila Rachuri</cp:lastModifiedBy>
  <cp:revision>5</cp:revision>
  <dcterms:created xsi:type="dcterms:W3CDTF">2025-06-26T21:41:18Z</dcterms:created>
  <dcterms:modified xsi:type="dcterms:W3CDTF">2025-07-02T03:06:33Z</dcterms:modified>
</cp:coreProperties>
</file>