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0"/>
  </p:notesMasterIdLst>
  <p:sldIdLst>
    <p:sldId id="258" r:id="rId2"/>
    <p:sldId id="261" r:id="rId3"/>
    <p:sldId id="286" r:id="rId4"/>
    <p:sldId id="354" r:id="rId5"/>
    <p:sldId id="355" r:id="rId6"/>
    <p:sldId id="356" r:id="rId7"/>
    <p:sldId id="357" r:id="rId8"/>
    <p:sldId id="360" r:id="rId9"/>
    <p:sldId id="320" r:id="rId10"/>
    <p:sldId id="361" r:id="rId11"/>
    <p:sldId id="332" r:id="rId12"/>
    <p:sldId id="333" r:id="rId13"/>
    <p:sldId id="362" r:id="rId14"/>
    <p:sldId id="363" r:id="rId15"/>
    <p:sldId id="337" r:id="rId16"/>
    <p:sldId id="338" r:id="rId17"/>
    <p:sldId id="329" r:id="rId18"/>
    <p:sldId id="290" r:id="rId19"/>
    <p:sldId id="291" r:id="rId20"/>
    <p:sldId id="292" r:id="rId21"/>
    <p:sldId id="293" r:id="rId22"/>
    <p:sldId id="295" r:id="rId23"/>
    <p:sldId id="342" r:id="rId24"/>
    <p:sldId id="343" r:id="rId25"/>
    <p:sldId id="364" r:id="rId26"/>
    <p:sldId id="351" r:id="rId27"/>
    <p:sldId id="352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0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5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F257-4233-4639-9993-849F872D284C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0DC30-95C2-4338-86FC-0B3326A45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1E914F-39B8-4BA7-91D6-5156B182EBAD}" type="datetimeFigureOut">
              <a:rPr lang="en-US" smtClean="0"/>
              <a:pPr/>
              <a:t>5/4/2020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D71C93-2892-4F39-8A21-5ACF598D4603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04088"/>
            <a:ext cx="8568952" cy="1572784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BASED CRM FOR AN INSTITUTION GROUP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29058" y="1920085"/>
            <a:ext cx="4757742" cy="4434840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sz="3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AKHILA RAJ   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Reg.No:KVE17MCA002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S6 MCA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Dept. Of COMPUTER APPLICATIONS 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SNGCE , KADAYIRUPPU</a:t>
            </a:r>
          </a:p>
          <a:p>
            <a:pPr>
              <a:buNone/>
            </a:pPr>
            <a:r>
              <a:rPr lang="en-IN" sz="1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GUIDED BY, </a:t>
            </a:r>
          </a:p>
          <a:p>
            <a:pPr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      Ms. SMITHA K.S</a:t>
            </a:r>
          </a:p>
          <a:p>
            <a:pPr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      Asst.Professor</a:t>
            </a:r>
          </a:p>
          <a:p>
            <a:pPr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      Dept. Of COMPUTER APPLICATIONS</a:t>
            </a:r>
          </a:p>
          <a:p>
            <a:pPr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buNone/>
            </a:pPr>
            <a:endParaRPr lang="en-IN" sz="2600" dirty="0"/>
          </a:p>
        </p:txBody>
      </p:sp>
      <p:sp>
        <p:nvSpPr>
          <p:cNvPr id="5" name="Rectangle 4"/>
          <p:cNvSpPr/>
          <p:nvPr/>
        </p:nvSpPr>
        <p:spPr>
          <a:xfrm>
            <a:off x="2686050" y="1485587"/>
            <a:ext cx="228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22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9C019-FF3B-48BE-A346-9E32E561D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7E494D-4600-4BE0-94AC-A57B7BE3D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631017"/>
              </p:ext>
            </p:extLst>
          </p:nvPr>
        </p:nvGraphicFramePr>
        <p:xfrm>
          <a:off x="323528" y="126876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816937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058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248525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38254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83794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8385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2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 details about new 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 details about new 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1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Created Home Page for Teachers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8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22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IN" sz="4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SCRUM MEETING – 4</a:t>
            </a:r>
          </a:p>
          <a:p>
            <a:pPr marL="0" indent="0">
              <a:buClrTx/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47203F3-9397-456B-A74E-F3210FB9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15758"/>
              </p:ext>
            </p:extLst>
          </p:nvPr>
        </p:nvGraphicFramePr>
        <p:xfrm>
          <a:off x="179512" y="1397000"/>
          <a:ext cx="878497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7697265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7690259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1999906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31354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813256968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1682777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 Have Done Since The Last 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Will Do The Next Scrum 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They Any Difficulties Faced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1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24/02/2020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new teacher 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student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8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01/03/2020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new student details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Home Page for teachers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8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05/03/2020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Created Home Page for teachers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Home Page for students</a:t>
                      </a:r>
                      <a:endParaRPr lang="en-IN" dirty="0"/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IN" sz="3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</a:t>
            </a:r>
          </a:p>
          <a:p>
            <a:pPr marL="0" indent="0">
              <a:buClrTx/>
              <a:buNone/>
            </a:pPr>
            <a:r>
              <a:rPr lang="en-IN" sz="3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  <a:p>
            <a:pPr marL="0" indent="0">
              <a:buClrTx/>
              <a:buNone/>
            </a:pPr>
            <a:endParaRPr lang="en-IN" sz="3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IN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8D528-628A-4675-98B0-65D015F6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571366"/>
            <a:ext cx="7781058" cy="46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5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5</a:t>
            </a:r>
          </a:p>
          <a:p>
            <a:pPr marL="0" indent="0">
              <a:buClrTx/>
              <a:buNone/>
            </a:pP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92B035-7E16-463A-95EF-243B581B3FB6}"/>
              </a:ext>
            </a:extLst>
          </p:cNvPr>
          <p:cNvGraphicFramePr>
            <a:graphicFrameLocks/>
          </p:cNvGraphicFramePr>
          <p:nvPr/>
        </p:nvGraphicFramePr>
        <p:xfrm>
          <a:off x="473234" y="942697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5926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882651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04805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7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09/03/2020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22/03/2020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6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846F8E-9D1B-4133-9F30-D77425BF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54791"/>
              </p:ext>
            </p:extLst>
          </p:nvPr>
        </p:nvGraphicFramePr>
        <p:xfrm>
          <a:off x="473234" y="1798528"/>
          <a:ext cx="822959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79">
                  <a:extLst>
                    <a:ext uri="{9D8B030D-6E8A-4147-A177-3AD203B41FA5}">
                      <a16:colId xmlns:a16="http://schemas.microsoft.com/office/drawing/2014/main" val="2702693488"/>
                    </a:ext>
                  </a:extLst>
                </a:gridCol>
                <a:gridCol w="2792060">
                  <a:extLst>
                    <a:ext uri="{9D8B030D-6E8A-4147-A177-3AD203B41FA5}">
                      <a16:colId xmlns:a16="http://schemas.microsoft.com/office/drawing/2014/main" val="362488483"/>
                    </a:ext>
                  </a:extLst>
                </a:gridCol>
                <a:gridCol w="2792060">
                  <a:extLst>
                    <a:ext uri="{9D8B030D-6E8A-4147-A177-3AD203B41FA5}">
                      <a16:colId xmlns:a16="http://schemas.microsoft.com/office/drawing/2014/main" val="147313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2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HOME PAGE FOR STUDENTS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2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DETAILS ABOUT  EACH DEPARTMENT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2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 CAN EDIT DETAILS ABOUT EACH 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2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08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F51E42-F647-4B30-B5B4-E4346C2BF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205326"/>
              </p:ext>
            </p:extLst>
          </p:nvPr>
        </p:nvGraphicFramePr>
        <p:xfrm>
          <a:off x="362377" y="1412776"/>
          <a:ext cx="8491254" cy="41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209">
                  <a:extLst>
                    <a:ext uri="{9D8B030D-6E8A-4147-A177-3AD203B41FA5}">
                      <a16:colId xmlns:a16="http://schemas.microsoft.com/office/drawing/2014/main" val="3181693782"/>
                    </a:ext>
                  </a:extLst>
                </a:gridCol>
                <a:gridCol w="1415209">
                  <a:extLst>
                    <a:ext uri="{9D8B030D-6E8A-4147-A177-3AD203B41FA5}">
                      <a16:colId xmlns:a16="http://schemas.microsoft.com/office/drawing/2014/main" val="4005848"/>
                    </a:ext>
                  </a:extLst>
                </a:gridCol>
                <a:gridCol w="1415209">
                  <a:extLst>
                    <a:ext uri="{9D8B030D-6E8A-4147-A177-3AD203B41FA5}">
                      <a16:colId xmlns:a16="http://schemas.microsoft.com/office/drawing/2014/main" val="524852578"/>
                    </a:ext>
                  </a:extLst>
                </a:gridCol>
                <a:gridCol w="1415209">
                  <a:extLst>
                    <a:ext uri="{9D8B030D-6E8A-4147-A177-3AD203B41FA5}">
                      <a16:colId xmlns:a16="http://schemas.microsoft.com/office/drawing/2014/main" val="43825404"/>
                    </a:ext>
                  </a:extLst>
                </a:gridCol>
                <a:gridCol w="1415209">
                  <a:extLst>
                    <a:ext uri="{9D8B030D-6E8A-4147-A177-3AD203B41FA5}">
                      <a16:colId xmlns:a16="http://schemas.microsoft.com/office/drawing/2014/main" val="1918379463"/>
                    </a:ext>
                  </a:extLst>
                </a:gridCol>
                <a:gridCol w="1415209">
                  <a:extLst>
                    <a:ext uri="{9D8B030D-6E8A-4147-A177-3AD203B41FA5}">
                      <a16:colId xmlns:a16="http://schemas.microsoft.com/office/drawing/2014/main" val="2183858088"/>
                    </a:ext>
                  </a:extLst>
                </a:gridCol>
              </a:tblGrid>
              <a:tr h="600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28561"/>
                  </a:ext>
                </a:extLst>
              </a:tr>
              <a:tr h="1114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Created Home Page for Students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481"/>
                  </a:ext>
                </a:extLst>
              </a:tr>
              <a:tr h="1114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 details about each 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15718"/>
                  </a:ext>
                </a:extLst>
              </a:tr>
              <a:tr h="1114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 can edit details about each 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86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IN" sz="4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SCRUM MEETING – 5</a:t>
            </a:r>
          </a:p>
          <a:p>
            <a:pPr marL="0" indent="0">
              <a:buClrTx/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47203F3-9397-456B-A74E-F3210FB9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8773"/>
              </p:ext>
            </p:extLst>
          </p:nvPr>
        </p:nvGraphicFramePr>
        <p:xfrm>
          <a:off x="179512" y="1397000"/>
          <a:ext cx="87849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7697265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7690259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1999906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31354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813256968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1682777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 Have Done Since The Last 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Will Do The Next Scrum 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They Any Difficulties Faced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1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09/03/2020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Home Page for Students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department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8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14/03/2020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details about each department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can edit department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8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18//03/2020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 can edit details about each 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details about Courses offered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0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IN" sz="3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</a:t>
            </a:r>
          </a:p>
          <a:p>
            <a:pPr marL="0" indent="0">
              <a:buClrTx/>
              <a:buNone/>
            </a:pPr>
            <a:r>
              <a:rPr lang="en-IN" sz="3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5</a:t>
            </a:r>
          </a:p>
          <a:p>
            <a:pPr marL="0" indent="0">
              <a:buClrTx/>
              <a:buNone/>
            </a:pPr>
            <a:endParaRPr lang="en-IN" sz="3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BD550-89F5-45CB-BBDC-E08299D3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47550"/>
            <a:ext cx="8496943" cy="49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3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7BA08-E8C6-4460-A0D3-DB1003322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186"/>
            <a:ext cx="8229600" cy="399539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188640"/>
            <a:ext cx="8856984" cy="655272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Wingdings 2"/>
              <a:buNone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912" y="341040"/>
            <a:ext cx="8856984" cy="655272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Wingdings 2"/>
              <a:buNone/>
            </a:pPr>
            <a:r>
              <a:rPr lang="en-IN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  <a:p>
            <a:pPr marL="0" indent="0" algn="ctr">
              <a:buClrTx/>
              <a:buFont typeface="Wingdings 2"/>
              <a:buNone/>
            </a:pPr>
            <a:r>
              <a:rPr lang="en-IN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0" indent="0" algn="ctr">
              <a:buClrTx/>
              <a:buFont typeface="Wingdings 2"/>
              <a:buNone/>
            </a:pPr>
            <a:endParaRPr lang="en-IN" sz="3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Font typeface="Wingdings 2"/>
              <a:buNone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1D942-9519-400B-8183-51A3901D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43886"/>
            <a:ext cx="9036496" cy="51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9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IN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0" indent="0">
              <a:buClrTx/>
              <a:buNone/>
            </a:pPr>
            <a:endParaRPr lang="en-IN" sz="5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4F0BC-7E60-4793-A94B-CA548C653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64096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05272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IN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HOME</a:t>
            </a:r>
          </a:p>
          <a:p>
            <a:pPr marL="0" indent="0" algn="just">
              <a:buClrTx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4EDA7-A129-425E-8D97-AA5521B9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1406544"/>
            <a:ext cx="8677472" cy="49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8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ClrTx/>
              <a:buNone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 (CRM) is a combination of people, processes and technology that seeks to understand a company's customers. It is an integrated approach to managing relationships by focusing on customer retention and relationship development. CRM has evolved from advances in information technology and organizational changes in customer-centric processes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cloud-based CRM software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one of the leading institution group ( Name cannot be disclosed due to MOU) in Kerala.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develops a website for a complete CRM for handling every leads involved activities from social media's like Facebook, google ads..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system that hook up; the website of a institution group that is provided for the public and students, a course available on the institution group provided for the students, a module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institution protocols, a module Lead Management is handling the leads from social media.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36746-9C98-48FE-ADE6-4F920CB9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476672"/>
            <a:ext cx="8856662" cy="5616623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9845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EA63D-7270-4733-847D-77A630618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88640"/>
            <a:ext cx="8856662" cy="540060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1080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ClrTx/>
              <a:buNone/>
            </a:pPr>
            <a:r>
              <a:rPr lang="en-IN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PRIMARY DETAILS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C8F2-552B-4F9D-85D0-7DAF86D6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2735"/>
            <a:ext cx="7344815" cy="53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0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ClrTx/>
              <a:buNone/>
            </a:pPr>
            <a:r>
              <a:rPr lang="en-US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STUDENT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7BFF5-11F4-40F2-A6F0-2A6995BA9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9" y="1052735"/>
            <a:ext cx="5992061" cy="53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5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ClrTx/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28FA1-C986-4498-BD3C-B88D9C968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6673"/>
            <a:ext cx="7056783" cy="58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2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ClrTx/>
              <a:buNone/>
            </a:pPr>
            <a:r>
              <a:rPr lang="en-US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DEPARTMENT DETAILS</a:t>
            </a: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1AD2D-9143-4E63-BCE5-AEE348D6A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5842"/>
            <a:ext cx="7632847" cy="49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7BA08-E8C6-4460-A0D3-DB1003322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186"/>
            <a:ext cx="8229600" cy="399539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188640"/>
            <a:ext cx="8856984" cy="655272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Wingdings 2"/>
              <a:buNone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912" y="341040"/>
            <a:ext cx="8856984" cy="655272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Wingdings 2"/>
              <a:buNone/>
            </a:pPr>
            <a:r>
              <a:rPr lang="en-IN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HISTORY </a:t>
            </a:r>
          </a:p>
          <a:p>
            <a:pPr marL="0" indent="0" algn="ctr">
              <a:buClrTx/>
              <a:buFont typeface="Wingdings 2"/>
              <a:buNone/>
            </a:pPr>
            <a:r>
              <a:rPr lang="en-IN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 CREATION</a:t>
            </a:r>
          </a:p>
          <a:p>
            <a:pPr marL="0" indent="0" algn="ctr">
              <a:buClrTx/>
              <a:buFont typeface="Wingdings 2"/>
              <a:buNone/>
            </a:pPr>
            <a:endParaRPr lang="en-IN" sz="3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Font typeface="Wingdings 2"/>
              <a:buNone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D6713-8279-4A07-8000-DB248162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1" y="1700808"/>
            <a:ext cx="9144000" cy="48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7BA08-E8C6-4460-A0D3-DB1003322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186"/>
            <a:ext cx="8229600" cy="399539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188640"/>
            <a:ext cx="8856984" cy="655272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Wingdings 2"/>
              <a:buNone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912" y="341040"/>
            <a:ext cx="8856984" cy="655272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Wingdings 2"/>
              <a:buNone/>
            </a:pPr>
            <a:r>
              <a:rPr lang="en-IN" sz="3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COLLABORATOR</a:t>
            </a:r>
          </a:p>
          <a:p>
            <a:pPr marL="0" indent="0" algn="ctr">
              <a:buClrTx/>
              <a:buFont typeface="Wingdings 2"/>
              <a:buNone/>
            </a:pPr>
            <a:endParaRPr lang="en-IN" sz="3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Font typeface="Wingdings 2"/>
              <a:buNone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FCA65-40F0-4875-A68B-33573F2D3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0" t="11564" r="13675" b="10883"/>
          <a:stretch/>
        </p:blipFill>
        <p:spPr>
          <a:xfrm>
            <a:off x="755576" y="965662"/>
            <a:ext cx="7931224" cy="2612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A9201B-EA4C-494B-A38D-5469CC964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t="20156" r="3382" b="14984"/>
          <a:stretch/>
        </p:blipFill>
        <p:spPr>
          <a:xfrm>
            <a:off x="755576" y="3863312"/>
            <a:ext cx="7931224" cy="28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isometricOffAxis1Right"/>
            <a:lightRig rig="threePt" dir="t"/>
          </a:scene3d>
        </p:spPr>
        <p:txBody>
          <a:bodyPr/>
          <a:lstStyle/>
          <a:p>
            <a:r>
              <a:rPr lang="en-IN" dirty="0"/>
              <a:t>               THANK YOU.....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4429156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IN" sz="4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sz="4400" dirty="0">
              <a:solidFill>
                <a:srgbClr val="FF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 This module manages the institutions protocols. Tasks performed by admin are: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/>
              <a:t>Primary Details: Admin can add primary details about the institution such as, institution name, contact details etc.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/>
              <a:t>Admin can insert and edit details of each department in that institution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/>
              <a:t>Admin can add new staff and new student details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/>
              <a:t>Admin can add details about courses offered in that institution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/>
              <a:t>Lead Source: Admin can able to check the source of lead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/>
              <a:t>Activity: Admin can save the activity details (phone call, mail, walk-in)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/>
              <a:t>Lead Stage: Admin can check the current stage of each lead </a:t>
            </a:r>
          </a:p>
          <a:p>
            <a:pPr marL="0" indent="0" algn="just">
              <a:buClr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</a:t>
            </a:r>
          </a:p>
          <a:p>
            <a:pPr marL="0" indent="0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</a:p>
          <a:p>
            <a:pPr marL="0" indent="0">
              <a:buClrTx/>
              <a:buNone/>
            </a:pPr>
            <a:endParaRPr lang="en-US" sz="3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Tx/>
              <a:buNone/>
            </a:pPr>
            <a:endParaRPr lang="en-US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15A607-BE35-448C-B02F-369645A1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2809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</a:t>
            </a:r>
          </a:p>
          <a:p>
            <a:pPr marL="0" indent="0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SPRINT-1</a:t>
            </a:r>
          </a:p>
          <a:p>
            <a:pPr marL="0" indent="0">
              <a:buClrTx/>
              <a:buNone/>
            </a:pPr>
            <a:endParaRPr lang="en-US" sz="3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Tx/>
              <a:buNone/>
            </a:pPr>
            <a:endParaRPr lang="en-US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A5674-BA86-46A2-B07D-A333F0DA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6128"/>
            <a:ext cx="7848303" cy="45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1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</a:t>
            </a:r>
          </a:p>
          <a:p>
            <a:pPr marL="0" indent="0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SPRINT-2</a:t>
            </a:r>
          </a:p>
          <a:p>
            <a:pPr marL="0" indent="0">
              <a:buClrTx/>
              <a:buNone/>
            </a:pPr>
            <a:endParaRPr lang="en-US" sz="3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Tx/>
              <a:buNone/>
            </a:pPr>
            <a:endParaRPr lang="en-US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8D936-11A3-4753-ABD9-D99202F0E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42786"/>
            <a:ext cx="8136903" cy="47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</a:t>
            </a:r>
          </a:p>
          <a:p>
            <a:pPr marL="0" indent="0">
              <a:buClrTx/>
              <a:buNone/>
            </a:pPr>
            <a:r>
              <a:rPr lang="en-US" sz="3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SPRINT-3</a:t>
            </a:r>
          </a:p>
          <a:p>
            <a:pPr marL="0" indent="0">
              <a:buClrTx/>
              <a:buNone/>
            </a:pPr>
            <a:endParaRPr lang="en-US" sz="3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Tx/>
              <a:buNone/>
            </a:pPr>
            <a:endParaRPr lang="en-US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FBC14-BDAB-4557-9BD8-FAB990A3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7076"/>
            <a:ext cx="8136904" cy="47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 TILL LAST REVIEW</a:t>
            </a:r>
          </a:p>
          <a:p>
            <a:pPr marL="0" indent="0">
              <a:buClrTx/>
              <a:buNone/>
            </a:pP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088584-5CD2-4017-962E-15FFDFFE4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171038"/>
              </p:ext>
            </p:extLst>
          </p:nvPr>
        </p:nvGraphicFramePr>
        <p:xfrm>
          <a:off x="462372" y="1196752"/>
          <a:ext cx="8219256" cy="4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2702675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29536295"/>
                    </a:ext>
                  </a:extLst>
                </a:gridCol>
              </a:tblGrid>
              <a:tr h="420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PERFORMED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240952"/>
                  </a:ext>
                </a:extLst>
              </a:tr>
              <a:tr h="420251"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Selection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54789"/>
                  </a:ext>
                </a:extLst>
              </a:tr>
              <a:tr h="4202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Feasibility Study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2344"/>
                  </a:ext>
                </a:extLst>
              </a:tr>
              <a:tr h="420251">
                <a:tc rowSpan="3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Home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584925"/>
                  </a:ext>
                </a:extLst>
              </a:tr>
              <a:tr h="4202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Login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54112"/>
                  </a:ext>
                </a:extLst>
              </a:tr>
              <a:tr h="4202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Home Page For Admin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37565"/>
                  </a:ext>
                </a:extLst>
              </a:tr>
              <a:tr h="420251">
                <a:tc rowSpan="3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Primary Details About College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5171"/>
                  </a:ext>
                </a:extLst>
              </a:tr>
              <a:tr h="72536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can Edit Primary Details About College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51874"/>
                  </a:ext>
                </a:extLst>
              </a:tr>
              <a:tr h="72536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 Can view Primary Details About College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5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5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9561DE-025D-426A-B205-947149AF7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39021"/>
              </p:ext>
            </p:extLst>
          </p:nvPr>
        </p:nvGraphicFramePr>
        <p:xfrm>
          <a:off x="529208" y="1052736"/>
          <a:ext cx="8229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5926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882651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04805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7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24/02/2020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08/03/2020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6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5C3F10-9958-4814-9744-91B653CF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32811"/>
              </p:ext>
            </p:extLst>
          </p:nvPr>
        </p:nvGraphicFramePr>
        <p:xfrm>
          <a:off x="529208" y="1988840"/>
          <a:ext cx="80855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84">
                  <a:extLst>
                    <a:ext uri="{9D8B030D-6E8A-4147-A177-3AD203B41FA5}">
                      <a16:colId xmlns:a16="http://schemas.microsoft.com/office/drawing/2014/main" val="270269348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24884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73138045"/>
                    </a:ext>
                  </a:extLst>
                </a:gridCol>
              </a:tblGrid>
              <a:tr h="323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29590"/>
                  </a:ext>
                </a:extLst>
              </a:tr>
              <a:tr h="5583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DETAILS ABOUT NEW 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77106"/>
                  </a:ext>
                </a:extLst>
              </a:tr>
              <a:tr h="5583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DETAILS ABOUT NEW STUDENT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24915"/>
                  </a:ext>
                </a:extLst>
              </a:tr>
              <a:tr h="5583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HOME PAGE FOR 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01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35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986</TotalTime>
  <Words>714</Words>
  <Application>Microsoft Office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Constantia</vt:lpstr>
      <vt:lpstr>Times New Roman</vt:lpstr>
      <vt:lpstr>Wingdings</vt:lpstr>
      <vt:lpstr>Wingdings 2</vt:lpstr>
      <vt:lpstr>Flow</vt:lpstr>
      <vt:lpstr>CLOUD BASED CRM FOR AN INSTITUTION GROUP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THANK YOU.....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PICTURE WXPERT GROUP-7</dc:title>
  <dc:creator>asus</dc:creator>
  <cp:lastModifiedBy>asus</cp:lastModifiedBy>
  <cp:revision>168</cp:revision>
  <dcterms:created xsi:type="dcterms:W3CDTF">2016-11-19T07:26:06Z</dcterms:created>
  <dcterms:modified xsi:type="dcterms:W3CDTF">2020-05-04T03:18:28Z</dcterms:modified>
</cp:coreProperties>
</file>