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6" r:id="rId6"/>
    <p:sldId id="267" r:id="rId7"/>
    <p:sldId id="260" r:id="rId8"/>
    <p:sldId id="268" r:id="rId9"/>
    <p:sldId id="269" r:id="rId10"/>
    <p:sldId id="261" r:id="rId11"/>
    <p:sldId id="270" r:id="rId12"/>
    <p:sldId id="262" r:id="rId13"/>
    <p:sldId id="263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84" autoAdjust="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11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98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228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310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964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27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62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92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0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0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37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8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33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3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0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57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BA73A-096F-4E69-9F95-EBFB1E34A06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18924E-0A02-45F1-A49F-AADABBC0C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29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XqG0kaJVHY&amp;t=5s" TargetMode="External"/><Relationship Id="rId7" Type="http://schemas.openxmlformats.org/officeDocument/2006/relationships/image" Target="../media/image15.svg"/><Relationship Id="rId2" Type="http://schemas.openxmlformats.org/officeDocument/2006/relationships/hyperlink" Target="https://www.kaggle.com/code/fabiendaniel/customer-seg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medium.com/@evgen.ryzhkov/5-stages-of-data-preprocessing-for-k-means-clustering-b755426f9932" TargetMode="External"/><Relationship Id="rId4" Type="http://schemas.openxmlformats.org/officeDocument/2006/relationships/hyperlink" Target="https://www.analyticsvidhya.com/blog/2019/08/comprehensive-guide-k-means-clusterin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Isosceles Triangle 1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1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38E2118A-0940-7F4A-AA06-554F686B3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0799" y="4050833"/>
            <a:ext cx="5413203" cy="55291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 Team Customer segmentation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C621581-3C38-3553-2646-40D63DE9B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Customer segmentation using K-Means</a:t>
            </a:r>
          </a:p>
        </p:txBody>
      </p:sp>
    </p:spTree>
    <p:extLst>
      <p:ext uri="{BB962C8B-B14F-4D97-AF65-F5344CB8AC3E}">
        <p14:creationId xmlns:p14="http://schemas.microsoft.com/office/powerpoint/2010/main" val="3746685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36360C9E-76CF-704C-160C-01963015B61F}"/>
              </a:ext>
            </a:extLst>
          </p:cNvPr>
          <p:cNvGrpSpPr/>
          <p:nvPr/>
        </p:nvGrpSpPr>
        <p:grpSpPr>
          <a:xfrm>
            <a:off x="3812317" y="1187176"/>
            <a:ext cx="6235461" cy="2989051"/>
            <a:chOff x="1787105" y="1949570"/>
            <a:chExt cx="6288321" cy="29890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97613D-83B7-B89B-4A92-C60D6BE52CD6}"/>
                </a:ext>
              </a:extLst>
            </p:cNvPr>
            <p:cNvSpPr/>
            <p:nvPr/>
          </p:nvSpPr>
          <p:spPr>
            <a:xfrm>
              <a:off x="1787105" y="1949570"/>
              <a:ext cx="1288211" cy="379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Determine the K value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D552AA-666C-AA5B-4B7B-4EFA7F637FCB}"/>
                </a:ext>
              </a:extLst>
            </p:cNvPr>
            <p:cNvSpPr/>
            <p:nvPr/>
          </p:nvSpPr>
          <p:spPr>
            <a:xfrm>
              <a:off x="3395932" y="1949570"/>
              <a:ext cx="1288211" cy="379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Selection of the centroid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CF05DC-2B21-B95B-6A11-AE6D38E7C592}"/>
                </a:ext>
              </a:extLst>
            </p:cNvPr>
            <p:cNvSpPr/>
            <p:nvPr/>
          </p:nvSpPr>
          <p:spPr>
            <a:xfrm>
              <a:off x="4975668" y="1949570"/>
              <a:ext cx="1288211" cy="379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Calculating the distance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5AFE31F8-36ED-A82C-D721-F81358B92076}"/>
                </a:ext>
              </a:extLst>
            </p:cNvPr>
            <p:cNvSpPr/>
            <p:nvPr/>
          </p:nvSpPr>
          <p:spPr>
            <a:xfrm>
              <a:off x="4791638" y="2582172"/>
              <a:ext cx="1650521" cy="874144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Is the distance is minimum?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619C62-F35B-CA8B-7F42-9E75808D7123}"/>
                </a:ext>
              </a:extLst>
            </p:cNvPr>
            <p:cNvSpPr/>
            <p:nvPr/>
          </p:nvSpPr>
          <p:spPr>
            <a:xfrm>
              <a:off x="4975668" y="3745301"/>
              <a:ext cx="1288211" cy="379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Move to the same cluster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3207F5-F0FB-E832-5875-81A1A70E7626}"/>
                </a:ext>
              </a:extLst>
            </p:cNvPr>
            <p:cNvSpPr/>
            <p:nvPr/>
          </p:nvSpPr>
          <p:spPr>
            <a:xfrm>
              <a:off x="6787215" y="2829463"/>
              <a:ext cx="1288211" cy="379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Move to the next cluster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A8E5A5-420F-BEA7-C47C-6B97F40AFB08}"/>
                </a:ext>
              </a:extLst>
            </p:cNvPr>
            <p:cNvSpPr/>
            <p:nvPr/>
          </p:nvSpPr>
          <p:spPr>
            <a:xfrm>
              <a:off x="4972792" y="4559058"/>
              <a:ext cx="1288211" cy="379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Cluster results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2B829A7-3ED7-CFF5-0D60-CFD20975F08E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075316" y="2139351"/>
              <a:ext cx="3206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01DFEE9-10B7-675F-1750-E952F2095ADA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4684143" y="2139351"/>
              <a:ext cx="291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E3B2DB0-F249-6F58-995D-7BA90D7D3EF6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616899" y="3456316"/>
              <a:ext cx="2875" cy="28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DF46F03-C797-5EFE-1B45-E663F690D28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616899" y="2329132"/>
              <a:ext cx="2875" cy="253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94D23E-90A5-5FE1-0BC8-9FAEAC429901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6442159" y="3019244"/>
              <a:ext cx="345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B95170A-4C43-2773-01C0-307008CFA8A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flipH="1">
              <a:off x="5616898" y="4124863"/>
              <a:ext cx="2876" cy="434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22C3E0D7-E7F9-8D20-1063-8FDC1546E073}"/>
                </a:ext>
              </a:extLst>
            </p:cNvPr>
            <p:cNvCxnSpPr>
              <a:stCxn id="9" idx="2"/>
            </p:cNvCxnSpPr>
            <p:nvPr/>
          </p:nvCxnSpPr>
          <p:spPr>
            <a:xfrm rot="5400000">
              <a:off x="5957642" y="2868280"/>
              <a:ext cx="1132935" cy="18144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CA35B2-1B12-8E2F-F079-2635B572B65F}"/>
                </a:ext>
              </a:extLst>
            </p:cNvPr>
            <p:cNvSpPr txBox="1"/>
            <p:nvPr/>
          </p:nvSpPr>
          <p:spPr>
            <a:xfrm>
              <a:off x="6376910" y="2839530"/>
              <a:ext cx="4755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91EBA7-94FF-028C-EC7D-5C1481007A06}"/>
                </a:ext>
              </a:extLst>
            </p:cNvPr>
            <p:cNvSpPr txBox="1"/>
            <p:nvPr/>
          </p:nvSpPr>
          <p:spPr>
            <a:xfrm>
              <a:off x="5616896" y="3465189"/>
              <a:ext cx="4755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EFA4C2B-8DEE-8BDB-101F-94F0E6522B63}"/>
                </a:ext>
              </a:extLst>
            </p:cNvPr>
            <p:cNvSpPr/>
            <p:nvPr/>
          </p:nvSpPr>
          <p:spPr>
            <a:xfrm>
              <a:off x="1787105" y="1949571"/>
              <a:ext cx="1288211" cy="379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Determine the K value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D7033F-1391-0AB3-26B4-B912796FE58B}"/>
                </a:ext>
              </a:extLst>
            </p:cNvPr>
            <p:cNvSpPr/>
            <p:nvPr/>
          </p:nvSpPr>
          <p:spPr>
            <a:xfrm>
              <a:off x="3395932" y="1949571"/>
              <a:ext cx="1288211" cy="379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Selection of the centroid 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64E131C-CD1A-1E96-DB01-9ADE11D89820}"/>
                </a:ext>
              </a:extLst>
            </p:cNvPr>
            <p:cNvSpPr/>
            <p:nvPr/>
          </p:nvSpPr>
          <p:spPr>
            <a:xfrm>
              <a:off x="4975668" y="1949571"/>
              <a:ext cx="1288211" cy="379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Calculating the distance</a:t>
              </a:r>
            </a:p>
          </p:txBody>
        </p:sp>
        <p:sp>
          <p:nvSpPr>
            <p:cNvPr id="81" name="Flowchart: Decision 80">
              <a:extLst>
                <a:ext uri="{FF2B5EF4-FFF2-40B4-BE49-F238E27FC236}">
                  <a16:creationId xmlns:a16="http://schemas.microsoft.com/office/drawing/2014/main" id="{D7461767-EF67-3E61-491F-4524DDDF4F1A}"/>
                </a:ext>
              </a:extLst>
            </p:cNvPr>
            <p:cNvSpPr/>
            <p:nvPr/>
          </p:nvSpPr>
          <p:spPr>
            <a:xfrm>
              <a:off x="4791638" y="2582173"/>
              <a:ext cx="1650521" cy="874144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Is the distance is minimum?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7F27021-5798-90BE-5962-C5F053F06AED}"/>
                </a:ext>
              </a:extLst>
            </p:cNvPr>
            <p:cNvSpPr/>
            <p:nvPr/>
          </p:nvSpPr>
          <p:spPr>
            <a:xfrm>
              <a:off x="4975668" y="3745302"/>
              <a:ext cx="1288211" cy="379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Move to the same cluster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3BC958C-266E-3B39-6D1E-6801A57E9287}"/>
                </a:ext>
              </a:extLst>
            </p:cNvPr>
            <p:cNvSpPr/>
            <p:nvPr/>
          </p:nvSpPr>
          <p:spPr>
            <a:xfrm>
              <a:off x="6787215" y="2829464"/>
              <a:ext cx="1288211" cy="379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Move to the next cluster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CF87CA4-36F7-9E72-9311-D339E491F735}"/>
                </a:ext>
              </a:extLst>
            </p:cNvPr>
            <p:cNvSpPr/>
            <p:nvPr/>
          </p:nvSpPr>
          <p:spPr>
            <a:xfrm>
              <a:off x="4972792" y="4559059"/>
              <a:ext cx="1288211" cy="379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Cluster results</a:t>
              </a:r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8C2D7BF9-B2EC-E319-5A8A-F88A486E83BB}"/>
                </a:ext>
              </a:extLst>
            </p:cNvPr>
            <p:cNvCxnSpPr>
              <a:stCxn id="83" idx="2"/>
            </p:cNvCxnSpPr>
            <p:nvPr/>
          </p:nvCxnSpPr>
          <p:spPr>
            <a:xfrm rot="5400000">
              <a:off x="5957642" y="2868281"/>
              <a:ext cx="1132935" cy="18144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5DBB37F-472B-54CB-567A-23D4A465EE36}"/>
                </a:ext>
              </a:extLst>
            </p:cNvPr>
            <p:cNvSpPr txBox="1"/>
            <p:nvPr/>
          </p:nvSpPr>
          <p:spPr>
            <a:xfrm>
              <a:off x="5616896" y="3465190"/>
              <a:ext cx="4755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</p:grp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A1E7445E-4240-5DB1-4925-2A8097817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936" y="865398"/>
            <a:ext cx="4185623" cy="576262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Algorithm</a:t>
            </a:r>
          </a:p>
        </p:txBody>
      </p:sp>
      <p:sp>
        <p:nvSpPr>
          <p:cNvPr id="94" name="Content Placeholder 93">
            <a:extLst>
              <a:ext uri="{FF2B5EF4-FFF2-40B4-BE49-F238E27FC236}">
                <a16:creationId xmlns:a16="http://schemas.microsoft.com/office/drawing/2014/main" id="{B33027D0-87D2-41F5-0BE5-C27E0AE3E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936" y="1755175"/>
            <a:ext cx="4502018" cy="3984241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K-means is a centroid-based algorithm, or a distance-based algorithm, where we calculate the distances to assign a point to a cluster. In K-Means, each cluster is associated with a centroid.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Elbow Method is method used to determine the optimal value of k.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Based on the Elbow method we decided to take 4 as the k value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used k-means++ to pick the centroid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2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405F1C4-3DF8-D748-4603-E686451DB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719" y="1229032"/>
            <a:ext cx="4185618" cy="1384235"/>
          </a:xfrm>
        </p:spPr>
        <p:txBody>
          <a:bodyPr/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Elbow Method to find the optimal K value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085390A-E243-1759-F70D-C07EA945E1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687" y="2449114"/>
            <a:ext cx="4184650" cy="270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0F70D31-3FED-D059-2812-5345D79F5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89755" y="1573161"/>
            <a:ext cx="3984246" cy="1164084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did Feature scaling, using the standard scaling technique to come together to global centroids faster using the K-Means clustering algorithm.</a:t>
            </a:r>
            <a:endParaRPr lang="en-US" sz="1800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3A1A0-5D70-0558-56C2-AA9C23CB0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27"/>
          <a:stretch/>
        </p:blipFill>
        <p:spPr>
          <a:xfrm>
            <a:off x="6292646" y="2930895"/>
            <a:ext cx="2600344" cy="33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7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C6E42D-CD4B-7C0C-73D5-E69E834C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&amp; Conclusion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3EB307D-D470-AEFA-4FAF-9C1DCA2B0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1829596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the 4 clusters.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team can further target the customers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the products they bought, providers can re-stock mall/shop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Attract the old customers who are in cluster 0 with new offers 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2D81BF9A-7B41-6D1D-FB70-012B6C34F2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9" t="11409" b="11130"/>
          <a:stretch/>
        </p:blipFill>
        <p:spPr>
          <a:xfrm>
            <a:off x="5550553" y="1606550"/>
            <a:ext cx="6348058" cy="3474714"/>
          </a:xfrm>
          <a:prstGeom prst="rect">
            <a:avLst/>
          </a:prstGeom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E80F82-8E04-2B22-5768-0437796E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80319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Topics Worked on by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15BD-CB42-DDC5-F5B0-FEC096236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16240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 analysis and selection and Data Cleaning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Akhilasri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Santhi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Analysis, Model Build – Siva Krishna, Dinesh Datta, Vaishnav.</a:t>
            </a:r>
          </a:p>
        </p:txBody>
      </p:sp>
    </p:spTree>
    <p:extLst>
      <p:ext uri="{BB962C8B-B14F-4D97-AF65-F5344CB8AC3E}">
        <p14:creationId xmlns:p14="http://schemas.microsoft.com/office/powerpoint/2010/main" val="4126995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E7CE8-4A3E-4BEA-FE65-7995B84D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CD0B7A-1DF1-3E70-BA99-9D76E409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hlinkClick r:id="rId2"/>
              </a:rPr>
              <a:t>https://www.kaggle.com/code/fabiendaniel/customer-segmentation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  <a:hlinkClick r:id="rId3"/>
              </a:rPr>
              <a:t>https://www.youtube.com/watch?v=1XqG0kaJVHY&amp;t=5s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  <a:hlinkClick r:id="rId4"/>
              </a:rPr>
              <a:t>https://www.analyticsvidhya.com/blog/2019/08/comprehensive-guide-k-means-clustering/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  <a:hlinkClick r:id="rId5"/>
              </a:rPr>
              <a:t>https://medium.com/@evgen.ryzhkov/5-stages-of-data-preprocessing-for-k-means-clustering-b755426f9932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2" name="Graphic 11" descr="Books">
            <a:extLst>
              <a:ext uri="{FF2B5EF4-FFF2-40B4-BE49-F238E27FC236}">
                <a16:creationId xmlns:a16="http://schemas.microsoft.com/office/drawing/2014/main" id="{6F1C4CD1-0956-3ECC-7918-FD3707F728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7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07AA5-086C-B5B1-191E-94F1FC06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986" y="24595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251AFEB2-6FC8-769D-266F-4BD549A94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2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17384-14B1-98D7-F70E-F67955E6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IN" b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Agenda: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F9B5ABA-590D-C20B-F765-E3D33D15B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IN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segmentation </a:t>
            </a:r>
          </a:p>
          <a:p>
            <a:r>
              <a:rPr lang="en-IN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  <a:p>
            <a:r>
              <a:rPr lang="en-IN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r>
              <a:rPr lang="en-IN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 Development</a:t>
            </a:r>
          </a:p>
          <a:p>
            <a:r>
              <a:rPr lang="en-IN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487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287">
            <a:extLst>
              <a:ext uri="{FF2B5EF4-FFF2-40B4-BE49-F238E27FC236}">
                <a16:creationId xmlns:a16="http://schemas.microsoft.com/office/drawing/2014/main" id="{48C36966-0AC3-333C-BBAF-6E63BCE70514}"/>
              </a:ext>
            </a:extLst>
          </p:cNvPr>
          <p:cNvSpPr>
            <a:spLocks/>
          </p:cNvSpPr>
          <p:nvPr/>
        </p:nvSpPr>
        <p:spPr bwMode="auto">
          <a:xfrm rot="15196441">
            <a:off x="2534305" y="-196069"/>
            <a:ext cx="3271001" cy="6147944"/>
          </a:xfrm>
          <a:custGeom>
            <a:avLst/>
            <a:gdLst>
              <a:gd name="T0" fmla="*/ 657 w 2289"/>
              <a:gd name="T1" fmla="*/ 3772 h 3772"/>
              <a:gd name="T2" fmla="*/ 168 w 2289"/>
              <a:gd name="T3" fmla="*/ 3010 h 3772"/>
              <a:gd name="T4" fmla="*/ 342 w 2289"/>
              <a:gd name="T5" fmla="*/ 2122 h 3772"/>
              <a:gd name="T6" fmla="*/ 733 w 2289"/>
              <a:gd name="T7" fmla="*/ 1806 h 3772"/>
              <a:gd name="T8" fmla="*/ 1179 w 2289"/>
              <a:gd name="T9" fmla="*/ 1971 h 3772"/>
              <a:gd name="T10" fmla="*/ 888 w 2289"/>
              <a:gd name="T11" fmla="*/ 2498 h 3772"/>
              <a:gd name="T12" fmla="*/ 277 w 2289"/>
              <a:gd name="T13" fmla="*/ 2236 h 3772"/>
              <a:gd name="T14" fmla="*/ 88 w 2289"/>
              <a:gd name="T15" fmla="*/ 1332 h 3772"/>
              <a:gd name="T16" fmla="*/ 724 w 2289"/>
              <a:gd name="T17" fmla="*/ 662 h 3772"/>
              <a:gd name="T18" fmla="*/ 1071 w 2289"/>
              <a:gd name="T19" fmla="*/ 646 h 3772"/>
              <a:gd name="T20" fmla="*/ 1264 w 2289"/>
              <a:gd name="T21" fmla="*/ 912 h 3772"/>
              <a:gd name="T22" fmla="*/ 1023 w 2289"/>
              <a:gd name="T23" fmla="*/ 1133 h 3772"/>
              <a:gd name="T24" fmla="*/ 718 w 2289"/>
              <a:gd name="T25" fmla="*/ 981 h 3772"/>
              <a:gd name="T26" fmla="*/ 752 w 2289"/>
              <a:gd name="T27" fmla="*/ 315 h 3772"/>
              <a:gd name="T28" fmla="*/ 1382 w 2289"/>
              <a:gd name="T29" fmla="*/ 16 h 3772"/>
              <a:gd name="T30" fmla="*/ 1960 w 2289"/>
              <a:gd name="T31" fmla="*/ 58 h 3772"/>
              <a:gd name="T32" fmla="*/ 2289 w 2289"/>
              <a:gd name="T33" fmla="*/ 113 h 3772"/>
              <a:gd name="connsiteX0" fmla="*/ 2647 w 9777"/>
              <a:gd name="connsiteY0" fmla="*/ 9975 h 9975"/>
              <a:gd name="connsiteX1" fmla="*/ 511 w 9777"/>
              <a:gd name="connsiteY1" fmla="*/ 7955 h 9975"/>
              <a:gd name="connsiteX2" fmla="*/ 1271 w 9777"/>
              <a:gd name="connsiteY2" fmla="*/ 5601 h 9975"/>
              <a:gd name="connsiteX3" fmla="*/ 2979 w 9777"/>
              <a:gd name="connsiteY3" fmla="*/ 4763 h 9975"/>
              <a:gd name="connsiteX4" fmla="*/ 4928 w 9777"/>
              <a:gd name="connsiteY4" fmla="*/ 5200 h 9975"/>
              <a:gd name="connsiteX5" fmla="*/ 3656 w 9777"/>
              <a:gd name="connsiteY5" fmla="*/ 6597 h 9975"/>
              <a:gd name="connsiteX6" fmla="*/ 987 w 9777"/>
              <a:gd name="connsiteY6" fmla="*/ 5903 h 9975"/>
              <a:gd name="connsiteX7" fmla="*/ 161 w 9777"/>
              <a:gd name="connsiteY7" fmla="*/ 3506 h 9975"/>
              <a:gd name="connsiteX8" fmla="*/ 2940 w 9777"/>
              <a:gd name="connsiteY8" fmla="*/ 1730 h 9975"/>
              <a:gd name="connsiteX9" fmla="*/ 4456 w 9777"/>
              <a:gd name="connsiteY9" fmla="*/ 1688 h 9975"/>
              <a:gd name="connsiteX10" fmla="*/ 5299 w 9777"/>
              <a:gd name="connsiteY10" fmla="*/ 2393 h 9975"/>
              <a:gd name="connsiteX11" fmla="*/ 4246 w 9777"/>
              <a:gd name="connsiteY11" fmla="*/ 2979 h 9975"/>
              <a:gd name="connsiteX12" fmla="*/ 2914 w 9777"/>
              <a:gd name="connsiteY12" fmla="*/ 2576 h 9975"/>
              <a:gd name="connsiteX13" fmla="*/ 3062 w 9777"/>
              <a:gd name="connsiteY13" fmla="*/ 810 h 9975"/>
              <a:gd name="connsiteX14" fmla="*/ 5815 w 9777"/>
              <a:gd name="connsiteY14" fmla="*/ 17 h 9975"/>
              <a:gd name="connsiteX15" fmla="*/ 9777 w 9777"/>
              <a:gd name="connsiteY15" fmla="*/ 275 h 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777" h="9975">
                <a:moveTo>
                  <a:pt x="2647" y="9975"/>
                </a:moveTo>
                <a:cubicBezTo>
                  <a:pt x="1546" y="9500"/>
                  <a:pt x="764" y="8761"/>
                  <a:pt x="511" y="7955"/>
                </a:cubicBezTo>
                <a:cubicBezTo>
                  <a:pt x="258" y="7152"/>
                  <a:pt x="537" y="6290"/>
                  <a:pt x="1271" y="5601"/>
                </a:cubicBezTo>
                <a:cubicBezTo>
                  <a:pt x="1682" y="5222"/>
                  <a:pt x="2254" y="4880"/>
                  <a:pt x="2979" y="4763"/>
                </a:cubicBezTo>
                <a:cubicBezTo>
                  <a:pt x="3700" y="4644"/>
                  <a:pt x="4578" y="4800"/>
                  <a:pt x="4928" y="5200"/>
                </a:cubicBezTo>
                <a:cubicBezTo>
                  <a:pt x="5408" y="5744"/>
                  <a:pt x="4652" y="6470"/>
                  <a:pt x="3656" y="6597"/>
                </a:cubicBezTo>
                <a:cubicBezTo>
                  <a:pt x="2660" y="6722"/>
                  <a:pt x="1634" y="6380"/>
                  <a:pt x="987" y="5903"/>
                </a:cubicBezTo>
                <a:cubicBezTo>
                  <a:pt x="96" y="5248"/>
                  <a:pt x="-223" y="4323"/>
                  <a:pt x="161" y="3506"/>
                </a:cubicBezTo>
                <a:cubicBezTo>
                  <a:pt x="542" y="2690"/>
                  <a:pt x="1616" y="2003"/>
                  <a:pt x="2940" y="1730"/>
                </a:cubicBezTo>
                <a:cubicBezTo>
                  <a:pt x="3429" y="1627"/>
                  <a:pt x="3971" y="1582"/>
                  <a:pt x="4456" y="1688"/>
                </a:cubicBezTo>
                <a:cubicBezTo>
                  <a:pt x="4941" y="1794"/>
                  <a:pt x="5343" y="2083"/>
                  <a:pt x="5299" y="2393"/>
                </a:cubicBezTo>
                <a:cubicBezTo>
                  <a:pt x="5255" y="2708"/>
                  <a:pt x="4766" y="2958"/>
                  <a:pt x="4246" y="2979"/>
                </a:cubicBezTo>
                <a:cubicBezTo>
                  <a:pt x="3731" y="3000"/>
                  <a:pt x="3224" y="2825"/>
                  <a:pt x="2914" y="2576"/>
                </a:cubicBezTo>
                <a:cubicBezTo>
                  <a:pt x="2280" y="2069"/>
                  <a:pt x="2411" y="1309"/>
                  <a:pt x="3062" y="810"/>
                </a:cubicBezTo>
                <a:cubicBezTo>
                  <a:pt x="3709" y="314"/>
                  <a:pt x="4770" y="60"/>
                  <a:pt x="5815" y="17"/>
                </a:cubicBezTo>
                <a:cubicBezTo>
                  <a:pt x="6934" y="-72"/>
                  <a:pt x="8952" y="221"/>
                  <a:pt x="9777" y="275"/>
                </a:cubicBezTo>
              </a:path>
            </a:pathLst>
          </a:custGeom>
          <a:noFill/>
          <a:ln w="22225" cap="rnd">
            <a:solidFill>
              <a:schemeClr val="bg2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0ABE410-289B-CEEB-FB88-214E40187788}"/>
              </a:ext>
            </a:extLst>
          </p:cNvPr>
          <p:cNvGrpSpPr/>
          <p:nvPr/>
        </p:nvGrpSpPr>
        <p:grpSpPr>
          <a:xfrm>
            <a:off x="1451511" y="1424056"/>
            <a:ext cx="2202816" cy="1690890"/>
            <a:chOff x="8921977" y="1518022"/>
            <a:chExt cx="2937088" cy="225451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63BCD38-5810-763A-9B65-D6E3EC392B13}"/>
                </a:ext>
              </a:extLst>
            </p:cNvPr>
            <p:cNvSpPr txBox="1"/>
            <p:nvPr/>
          </p:nvSpPr>
          <p:spPr>
            <a:xfrm>
              <a:off x="8921977" y="1518022"/>
              <a:ext cx="2937088" cy="41036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dirty="0">
                  <a:solidFill>
                    <a:srgbClr val="D9126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 segmentation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9443977-6AFF-35C2-6010-9C6DB0E9FE34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84665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Customer segmentation is a process by which we divide customers into segments or groups based on demographics or behaviors, So we can market to those customers more effectively.</a:t>
              </a:r>
            </a:p>
            <a:p>
              <a:endPara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5E86749-F387-2A09-3D68-D5C72931530E}"/>
              </a:ext>
            </a:extLst>
          </p:cNvPr>
          <p:cNvGrpSpPr/>
          <p:nvPr/>
        </p:nvGrpSpPr>
        <p:grpSpPr>
          <a:xfrm>
            <a:off x="4460127" y="4237000"/>
            <a:ext cx="2904234" cy="2422090"/>
            <a:chOff x="8632331" y="1230761"/>
            <a:chExt cx="2937088" cy="322945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6896D85-6FE7-481C-7592-88C8948CFCE0}"/>
                </a:ext>
              </a:extLst>
            </p:cNvPr>
            <p:cNvSpPr txBox="1"/>
            <p:nvPr/>
          </p:nvSpPr>
          <p:spPr>
            <a:xfrm>
              <a:off x="8632331" y="1230761"/>
              <a:ext cx="2937088" cy="69762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dirty="0">
                  <a:solidFill>
                    <a:srgbClr val="FE76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 segmentation is required ?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52688D8-6EE9-69D9-D45A-B3E77AF268E4}"/>
                </a:ext>
              </a:extLst>
            </p:cNvPr>
            <p:cNvSpPr txBox="1"/>
            <p:nvPr/>
          </p:nvSpPr>
          <p:spPr>
            <a:xfrm>
              <a:off x="8653140" y="1874892"/>
              <a:ext cx="2908484" cy="258532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indent="0" algn="just">
                <a:buNone/>
              </a:pP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Customer segmentation will help us to understand about the customer in better way and meet their unique needs. By enabling customer segmentation: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Retention rate can be maximized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Customer experience can be improved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Marketing costs can be reduced.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rgbClr val="11111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r>
                <a:rPr lang="en-IN" sz="1200" b="0" i="0" dirty="0">
                  <a:solidFill>
                    <a:srgbClr val="11111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arketing campaigns(</a:t>
              </a:r>
              <a:r>
                <a:rPr lang="en-US" sz="1200" dirty="0">
                  <a:solidFill>
                    <a:srgbClr val="11111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1200" b="0" i="0" dirty="0">
                  <a:solidFill>
                    <a:srgbClr val="11111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mail marketing, SMS, Facebook ads</a:t>
              </a:r>
              <a:r>
                <a:rPr lang="en-IN" sz="1200" b="0" i="0" dirty="0">
                  <a:solidFill>
                    <a:srgbClr val="11111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n-IN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just"/>
              <a:endPara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15408CF-779B-11FD-723E-DA5DEBBFD68E}"/>
              </a:ext>
            </a:extLst>
          </p:cNvPr>
          <p:cNvGrpSpPr/>
          <p:nvPr/>
        </p:nvGrpSpPr>
        <p:grpSpPr>
          <a:xfrm>
            <a:off x="4639944" y="1068773"/>
            <a:ext cx="2202816" cy="1506225"/>
            <a:chOff x="8921977" y="1518021"/>
            <a:chExt cx="2937088" cy="2008298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7012FB2-D9DD-BEBA-78E6-1CBF990704D4}"/>
                </a:ext>
              </a:extLst>
            </p:cNvPr>
            <p:cNvSpPr txBox="1"/>
            <p:nvPr/>
          </p:nvSpPr>
          <p:spPr>
            <a:xfrm>
              <a:off x="8921977" y="1518021"/>
              <a:ext cx="2937088" cy="41036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dirty="0">
                  <a:solidFill>
                    <a:srgbClr val="B1DB15">
                      <a:lumMod val="75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real time examples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A3CF832-214A-5A9A-32EC-57DB3835C762}"/>
                </a:ext>
              </a:extLst>
            </p:cNvPr>
            <p:cNvSpPr txBox="1"/>
            <p:nvPr/>
          </p:nvSpPr>
          <p:spPr>
            <a:xfrm>
              <a:off x="8929772" y="1925882"/>
              <a:ext cx="2929293" cy="160043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Amazon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Flipkart/Walmart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Food recommendations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All most all product-based companies </a:t>
              </a:r>
            </a:p>
            <a:p>
              <a:pPr algn="just"/>
              <a:endPara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8F47E8B-D0C7-52F5-8788-E37834477B29}"/>
              </a:ext>
            </a:extLst>
          </p:cNvPr>
          <p:cNvGrpSpPr/>
          <p:nvPr/>
        </p:nvGrpSpPr>
        <p:grpSpPr>
          <a:xfrm>
            <a:off x="632884" y="1562148"/>
            <a:ext cx="637794" cy="637794"/>
            <a:chOff x="276395" y="1672297"/>
            <a:chExt cx="850392" cy="850392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B4E38DB-7D34-DF4F-D782-50D6D51EF4D7}"/>
                </a:ext>
              </a:extLst>
            </p:cNvPr>
            <p:cNvSpPr/>
            <p:nvPr/>
          </p:nvSpPr>
          <p:spPr>
            <a:xfrm>
              <a:off x="316832" y="1712734"/>
              <a:ext cx="769519" cy="7695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>
                  <a:solidFill>
                    <a:srgbClr val="D9126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9" name="Circle: Hollow 168">
              <a:extLst>
                <a:ext uri="{FF2B5EF4-FFF2-40B4-BE49-F238E27FC236}">
                  <a16:creationId xmlns:a16="http://schemas.microsoft.com/office/drawing/2014/main" id="{AC4F652E-58D7-9F75-9BE7-603DA8CF1A1A}"/>
                </a:ext>
              </a:extLst>
            </p:cNvPr>
            <p:cNvSpPr/>
            <p:nvPr/>
          </p:nvSpPr>
          <p:spPr>
            <a:xfrm>
              <a:off x="276395" y="1672297"/>
              <a:ext cx="850392" cy="850392"/>
            </a:xfrm>
            <a:prstGeom prst="donut">
              <a:avLst>
                <a:gd name="adj" fmla="val 11529"/>
              </a:avLst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4D966F4-DAFF-BA6D-45FF-B047BB27DFD6}"/>
              </a:ext>
            </a:extLst>
          </p:cNvPr>
          <p:cNvGrpSpPr/>
          <p:nvPr/>
        </p:nvGrpSpPr>
        <p:grpSpPr>
          <a:xfrm>
            <a:off x="4284901" y="2251371"/>
            <a:ext cx="637794" cy="637794"/>
            <a:chOff x="5638024" y="2698783"/>
            <a:chExt cx="850392" cy="850392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6F15481-7AC0-99C6-1578-5F8A219AE95E}"/>
                </a:ext>
              </a:extLst>
            </p:cNvPr>
            <p:cNvSpPr/>
            <p:nvPr/>
          </p:nvSpPr>
          <p:spPr>
            <a:xfrm>
              <a:off x="5678461" y="2739220"/>
              <a:ext cx="769519" cy="7695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>
                  <a:solidFill>
                    <a:srgbClr val="B1DB15">
                      <a:lumMod val="75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2" name="Circle: Hollow 171">
              <a:extLst>
                <a:ext uri="{FF2B5EF4-FFF2-40B4-BE49-F238E27FC236}">
                  <a16:creationId xmlns:a16="http://schemas.microsoft.com/office/drawing/2014/main" id="{BB1C6C60-4BA8-9B54-2DD8-2ACE777EBAB4}"/>
                </a:ext>
              </a:extLst>
            </p:cNvPr>
            <p:cNvSpPr/>
            <p:nvPr/>
          </p:nvSpPr>
          <p:spPr>
            <a:xfrm>
              <a:off x="5638024" y="2698783"/>
              <a:ext cx="850392" cy="850392"/>
            </a:xfrm>
            <a:prstGeom prst="donut">
              <a:avLst>
                <a:gd name="adj" fmla="val 11529"/>
              </a:avLst>
            </a:prstGeom>
            <a:solidFill>
              <a:schemeClr val="accent4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>
                <a:solidFill>
                  <a:srgbClr val="D9126B">
                    <a:lumMod val="20000"/>
                    <a:lumOff val="8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8024BD8-FA02-FB50-E7BE-A69C808C4128}"/>
              </a:ext>
            </a:extLst>
          </p:cNvPr>
          <p:cNvGrpSpPr/>
          <p:nvPr/>
        </p:nvGrpSpPr>
        <p:grpSpPr>
          <a:xfrm>
            <a:off x="3700020" y="4333649"/>
            <a:ext cx="637794" cy="637794"/>
            <a:chOff x="4756824" y="5311245"/>
            <a:chExt cx="850392" cy="850392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D0314CA-1259-CA76-C5C0-E64E68596C78}"/>
                </a:ext>
              </a:extLst>
            </p:cNvPr>
            <p:cNvSpPr/>
            <p:nvPr/>
          </p:nvSpPr>
          <p:spPr>
            <a:xfrm>
              <a:off x="4797261" y="5351682"/>
              <a:ext cx="769519" cy="76951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>
                  <a:solidFill>
                    <a:srgbClr val="FE76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5" name="Circle: Hollow 174">
              <a:extLst>
                <a:ext uri="{FF2B5EF4-FFF2-40B4-BE49-F238E27FC236}">
                  <a16:creationId xmlns:a16="http://schemas.microsoft.com/office/drawing/2014/main" id="{FD2D44A9-F0F2-0F96-A461-6F5B216800BE}"/>
                </a:ext>
              </a:extLst>
            </p:cNvPr>
            <p:cNvSpPr/>
            <p:nvPr/>
          </p:nvSpPr>
          <p:spPr>
            <a:xfrm>
              <a:off x="4756824" y="5311245"/>
              <a:ext cx="850392" cy="850392"/>
            </a:xfrm>
            <a:prstGeom prst="donut">
              <a:avLst>
                <a:gd name="adj" fmla="val 11529"/>
              </a:avLst>
            </a:prstGeom>
            <a:solidFill>
              <a:schemeClr val="accent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>
                <a:solidFill>
                  <a:srgbClr val="D9126B">
                    <a:lumMod val="20000"/>
                    <a:lumOff val="8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84" name="Picture 183">
            <a:extLst>
              <a:ext uri="{FF2B5EF4-FFF2-40B4-BE49-F238E27FC236}">
                <a16:creationId xmlns:a16="http://schemas.microsoft.com/office/drawing/2014/main" id="{5B49CF8A-9433-5DD0-2B42-AB196B26AD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30" y="1356512"/>
            <a:ext cx="2496631" cy="1142381"/>
          </a:xfrm>
          <a:prstGeom prst="rect">
            <a:avLst/>
          </a:prstGeom>
        </p:spPr>
      </p:pic>
      <p:sp>
        <p:nvSpPr>
          <p:cNvPr id="185" name="Title 184">
            <a:extLst>
              <a:ext uri="{FF2B5EF4-FFF2-40B4-BE49-F238E27FC236}">
                <a16:creationId xmlns:a16="http://schemas.microsoft.com/office/drawing/2014/main" id="{6852FFF6-9377-93C6-ED4A-2FA1B231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34" y="496712"/>
            <a:ext cx="8596668" cy="508041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Customer Segmentation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A2C4D8E-758F-2198-ADD9-E63A22FE4EF3}"/>
              </a:ext>
            </a:extLst>
          </p:cNvPr>
          <p:cNvGrpSpPr/>
          <p:nvPr/>
        </p:nvGrpSpPr>
        <p:grpSpPr>
          <a:xfrm>
            <a:off x="6851163" y="2570268"/>
            <a:ext cx="637794" cy="637794"/>
            <a:chOff x="9370387" y="2760209"/>
            <a:chExt cx="850392" cy="850392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71B7E55A-92E7-D636-7F79-9231888E7AA3}"/>
                </a:ext>
              </a:extLst>
            </p:cNvPr>
            <p:cNvSpPr/>
            <p:nvPr/>
          </p:nvSpPr>
          <p:spPr>
            <a:xfrm>
              <a:off x="9410824" y="2800646"/>
              <a:ext cx="769519" cy="76951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>
                  <a:solidFill>
                    <a:srgbClr val="854D8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92" name="Circle: Hollow 191">
              <a:extLst>
                <a:ext uri="{FF2B5EF4-FFF2-40B4-BE49-F238E27FC236}">
                  <a16:creationId xmlns:a16="http://schemas.microsoft.com/office/drawing/2014/main" id="{8E7657CA-76CA-98B5-86D5-CED9727D9E1B}"/>
                </a:ext>
              </a:extLst>
            </p:cNvPr>
            <p:cNvSpPr/>
            <p:nvPr/>
          </p:nvSpPr>
          <p:spPr>
            <a:xfrm>
              <a:off x="9370387" y="2760209"/>
              <a:ext cx="850392" cy="850392"/>
            </a:xfrm>
            <a:prstGeom prst="donut">
              <a:avLst>
                <a:gd name="adj" fmla="val 11529"/>
              </a:avLst>
            </a:prstGeom>
            <a:solidFill>
              <a:schemeClr val="accent5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>
                <a:solidFill>
                  <a:srgbClr val="D9126B">
                    <a:lumMod val="20000"/>
                    <a:lumOff val="8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F4FB04B-A3A1-FDA6-19F6-49BE73121D3C}"/>
              </a:ext>
            </a:extLst>
          </p:cNvPr>
          <p:cNvGrpSpPr/>
          <p:nvPr/>
        </p:nvGrpSpPr>
        <p:grpSpPr>
          <a:xfrm>
            <a:off x="7534650" y="2602014"/>
            <a:ext cx="2590995" cy="2431436"/>
            <a:chOff x="8921975" y="1518020"/>
            <a:chExt cx="4491827" cy="3241909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4C24849-0604-8833-6634-C19E117E5EDD}"/>
                </a:ext>
              </a:extLst>
            </p:cNvPr>
            <p:cNvSpPr txBox="1"/>
            <p:nvPr/>
          </p:nvSpPr>
          <p:spPr>
            <a:xfrm>
              <a:off x="8921975" y="1518020"/>
              <a:ext cx="4328235" cy="41036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dirty="0">
                  <a:solidFill>
                    <a:srgbClr val="854D8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 segmentation findings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EAA08F6-1BF6-126C-A90D-1BFC51978B51}"/>
                </a:ext>
              </a:extLst>
            </p:cNvPr>
            <p:cNvSpPr txBox="1"/>
            <p:nvPr/>
          </p:nvSpPr>
          <p:spPr>
            <a:xfrm>
              <a:off x="8921975" y="1928390"/>
              <a:ext cx="4491827" cy="283153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 needs:</a:t>
              </a: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Needs are the customers motivation on  to buy any product or service </a:t>
              </a:r>
            </a:p>
            <a:p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  Behavior:</a:t>
              </a: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Behavior, like purchase frequency and transaction size, helps us understand the market dynamics and how far we have come</a:t>
              </a:r>
            </a:p>
            <a:p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 Demographics:</a:t>
              </a: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Demographics and socio-demographics help us describe the target customer group(s) in general terms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230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631A-8DAE-1155-27B9-26157295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42592"/>
            <a:ext cx="8596668" cy="534117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058F-CE85-623D-BB98-535FD108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39970"/>
            <a:ext cx="7532601" cy="2356959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https://archive.ics.uci.edu/ml/datasets/online+retail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Unlabeled set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Contains 500000+ Rows and 8 variables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37 unique countries.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Customers are from UK region.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transactions  70 percent of the revenue is from UK followed by Netherlands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stock code starts with D and they are offered under discount.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few invoices starts with “C”, those transactions were cancelled.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16.46% of orders were cancelled in the dataset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72CA3D33-8624-64AD-6CE3-DCF604EA1EAE}"/>
              </a:ext>
            </a:extLst>
          </p:cNvPr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38" y="4408519"/>
            <a:ext cx="7625753" cy="1232580"/>
          </a:xfrm>
          <a:prstGeom prst="rect">
            <a:avLst/>
          </a:prstGeom>
        </p:spPr>
      </p:pic>
      <p:pic>
        <p:nvPicPr>
          <p:cNvPr id="9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6DFC9D-6590-423A-1A16-E27609F88E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73953"/>
          <a:stretch>
            <a:fillRect/>
          </a:stretch>
        </p:blipFill>
        <p:spPr>
          <a:xfrm>
            <a:off x="1284398" y="5673439"/>
            <a:ext cx="7625753" cy="633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99490F-37AA-B93C-9868-4841EDAA42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63" r="1608" b="13411"/>
          <a:stretch>
            <a:fillRect/>
          </a:stretch>
        </p:blipFill>
        <p:spPr>
          <a:xfrm>
            <a:off x="1284398" y="6306517"/>
            <a:ext cx="7625753" cy="41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5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1297363-E046-59F8-E1D7-9203ABF1A6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8519" y="1094987"/>
            <a:ext cx="3881438" cy="354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95CEBF4-B840-4326-86EA-A621CC1FC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952" y="1042730"/>
            <a:ext cx="3676718" cy="32932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00D365-88B8-4393-7294-80CCB0C84467}"/>
              </a:ext>
            </a:extLst>
          </p:cNvPr>
          <p:cNvSpPr txBox="1"/>
          <p:nvPr/>
        </p:nvSpPr>
        <p:spPr>
          <a:xfrm>
            <a:off x="1165395" y="4976759"/>
            <a:ext cx="79392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Based on the transactions, 70 percent of the revenue is from the UK region followed by the Netherlands and most of the customers are from UK region.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4001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9A3AB0-0F2F-7AFD-0A14-E54945A2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/>
              <a:t>Data variables in a data set</a:t>
            </a:r>
            <a:endParaRPr lang="en-IN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8889CFF-206F-BED2-A646-771D0ADA3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dirty="0"/>
              <a:t>Independent variables in dataset:</a:t>
            </a:r>
          </a:p>
          <a:p>
            <a:r>
              <a:rPr lang="en-IN" dirty="0"/>
              <a:t>Invoice no</a:t>
            </a:r>
          </a:p>
          <a:p>
            <a:r>
              <a:rPr lang="en-IN" dirty="0"/>
              <a:t>Stock code</a:t>
            </a:r>
          </a:p>
          <a:p>
            <a:r>
              <a:rPr lang="en-IN" dirty="0"/>
              <a:t>Description</a:t>
            </a:r>
          </a:p>
          <a:p>
            <a:r>
              <a:rPr lang="en-IN" dirty="0"/>
              <a:t>Quantity</a:t>
            </a:r>
          </a:p>
          <a:p>
            <a:r>
              <a:rPr lang="en-IN" dirty="0"/>
              <a:t>Invoice date</a:t>
            </a:r>
          </a:p>
          <a:p>
            <a:r>
              <a:rPr lang="en-IN" dirty="0"/>
              <a:t>Unit price</a:t>
            </a:r>
          </a:p>
          <a:p>
            <a:r>
              <a:rPr lang="en-IN" dirty="0"/>
              <a:t>Customer </a:t>
            </a:r>
          </a:p>
          <a:p>
            <a:r>
              <a:rPr lang="en-IN" dirty="0"/>
              <a:t>Country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10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4C357-C1C0-6DFB-8CE6-5E41FA0F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1055326"/>
            <a:ext cx="4203045" cy="721602"/>
          </a:xfrm>
        </p:spPr>
        <p:txBody>
          <a:bodyPr anchor="ctr"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D4816-7C51-7987-ADA5-FD95643C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2160589"/>
            <a:ext cx="4516809" cy="3876417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all the required libraries</a:t>
            </a:r>
          </a:p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columns data and data type</a:t>
            </a:r>
          </a:p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Duplicate values, Null Values.</a:t>
            </a:r>
          </a:p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cancelled orders</a:t>
            </a:r>
          </a:p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Total purchase using Quantity*Unit Price.</a:t>
            </a:r>
          </a:p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the purchase </a:t>
            </a:r>
          </a:p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purchase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is very sensitive to outliers and noisy data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outliers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E82FD0-0B8F-95EB-0FEF-165480A4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02" y="1178015"/>
            <a:ext cx="5112378" cy="1701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C06099-35FE-7796-E74A-90BEB5325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102" y="3730878"/>
            <a:ext cx="5112378" cy="23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4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E45A-1666-0460-4DB5-98E08FB6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9329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RFM metrics of the dataset. </a:t>
            </a:r>
            <a:endParaRPr lang="en-IN" sz="2000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5435-7EC7-C473-DE6D-95FA7C3C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9535"/>
            <a:ext cx="8596668" cy="4841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Below are the histograms for key metrics: Recency, Frequency and Monetary </a:t>
            </a:r>
          </a:p>
          <a:p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1. Recency: How recently a customer has made a purchase. </a:t>
            </a:r>
            <a:endParaRPr lang="en-US" sz="1600" dirty="0"/>
          </a:p>
          <a:p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2. Frequency: How often a customer makes a purchase. </a:t>
            </a:r>
            <a:endParaRPr lang="en-US" sz="1600" dirty="0"/>
          </a:p>
          <a:p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3. Monetary Value: How much money a customer spends on purchases.</a:t>
            </a:r>
            <a:endParaRPr lang="en-IN" sz="16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6B65C19-28A3-9634-6F03-6BAC7CD3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05596"/>
            <a:ext cx="8388008" cy="24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8AB9-34D1-597F-6612-B1E0DC33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92D050"/>
                </a:solidFill>
              </a:rPr>
              <a:t>Histogram after removing the outliers from the above graphs.</a:t>
            </a:r>
            <a:br>
              <a:rPr lang="en-IN" b="1" dirty="0">
                <a:solidFill>
                  <a:srgbClr val="92D05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B6CD-B8EA-33D0-EBE4-BE3CF0402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>
              <a:solidFill>
                <a:srgbClr val="92D050"/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D49B6C4-D2F4-BD4C-02D0-74BF30727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02" y="2455556"/>
            <a:ext cx="7141850" cy="29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76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641</TotalTime>
  <Words>765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Customer segmentation using K-Means</vt:lpstr>
      <vt:lpstr>Agenda:</vt:lpstr>
      <vt:lpstr>Customer Segmentation</vt:lpstr>
      <vt:lpstr>Exploratory Data Analysis</vt:lpstr>
      <vt:lpstr>PowerPoint Presentation</vt:lpstr>
      <vt:lpstr>Data variables in a data set</vt:lpstr>
      <vt:lpstr>Data Pre-processing</vt:lpstr>
      <vt:lpstr>RFM metrics of the dataset. </vt:lpstr>
      <vt:lpstr>Histogram after removing the outliers from the above graphs. </vt:lpstr>
      <vt:lpstr>PowerPoint Presentation</vt:lpstr>
      <vt:lpstr>PowerPoint Presentation</vt:lpstr>
      <vt:lpstr>Results &amp; Conclusion</vt:lpstr>
      <vt:lpstr>Topics Worked on by team members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using K-Means</dc:title>
  <dc:creator>siva reddy</dc:creator>
  <cp:lastModifiedBy>Srikar  PRATHI</cp:lastModifiedBy>
  <cp:revision>18</cp:revision>
  <dcterms:created xsi:type="dcterms:W3CDTF">2022-11-07T02:55:05Z</dcterms:created>
  <dcterms:modified xsi:type="dcterms:W3CDTF">2022-11-10T22:03:47Z</dcterms:modified>
</cp:coreProperties>
</file>