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9575" cx="12190400"/>
  <p:notesSz cx="6858000" cy="9144000"/>
  <p:embeddedFontLst>
    <p:embeddedFont>
      <p:font typeface="Roboto Mono Medium"/>
      <p:regular r:id="rId18"/>
      <p:bold r:id="rId19"/>
      <p:italic r:id="rId20"/>
      <p:boldItalic r:id="rId21"/>
    </p:embeddedFont>
    <p:embeddedFont>
      <p:font typeface="Lato"/>
      <p:regular r:id="rId22"/>
      <p:bold r:id="rId23"/>
      <p:italic r:id="rId24"/>
      <p:boldItalic r:id="rId25"/>
    </p:embeddedFont>
    <p:embeddedFont>
      <p:font typeface="Comfortaa Regular"/>
      <p:regular r:id="rId26"/>
      <p:bold r:id="rId27"/>
    </p:embeddedFont>
    <p:embeddedFont>
      <p:font typeface="Lato Black"/>
      <p:bold r:id="rId28"/>
      <p:boldItalic r:id="rId29"/>
    </p:embeddedFont>
    <p:embeddedFont>
      <p:font typeface="Quattrocento Sans"/>
      <p:regular r:id="rId30"/>
      <p:bold r:id="rId31"/>
      <p:italic r:id="rId32"/>
      <p:boldItalic r:id="rId33"/>
    </p:embeddedFont>
    <p:embeddedFont>
      <p:font typeface="Roboto Mono"/>
      <p:regular r:id="rId34"/>
      <p:bold r:id="rId35"/>
      <p:italic r:id="rId36"/>
      <p:boldItalic r:id="rId37"/>
    </p:embeddedFont>
    <p:embeddedFont>
      <p:font typeface="Comforta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20">
          <p15:clr>
            <a:srgbClr val="A4A3A4"/>
          </p15:clr>
        </p15:guide>
        <p15:guide id="2" pos="3840">
          <p15:clr>
            <a:srgbClr val="A4A3A4"/>
          </p15:clr>
        </p15:guide>
        <p15:guide id="3" pos="7291">
          <p15:clr>
            <a:srgbClr val="A4A3A4"/>
          </p15:clr>
        </p15:guide>
        <p15:guide id="4" pos="3726">
          <p15:clr>
            <a:srgbClr val="A4A3A4"/>
          </p15:clr>
        </p15:guide>
        <p15:guide id="5" pos="3953">
          <p15:clr>
            <a:srgbClr val="A4A3A4"/>
          </p15:clr>
        </p15:guide>
      </p15:sldGuideLst>
    </p:ext>
    <p:ext uri="{2D200454-40CA-4A62-9FC3-DE9A4176ACB9}">
      <p15:notesGuideLst>
        <p15:guide id="1" orient="horz" pos="2761">
          <p15:clr>
            <a:srgbClr val="A4A3A4"/>
          </p15:clr>
        </p15:guide>
        <p15:guide id="2" orient="horz" pos="5330">
          <p15:clr>
            <a:srgbClr val="A4A3A4"/>
          </p15:clr>
        </p15:guide>
        <p15:guide id="3" pos="234">
          <p15:clr>
            <a:srgbClr val="A4A3A4"/>
          </p15:clr>
        </p15:guide>
        <p15:guide id="4" pos="40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020" orient="horz"/>
        <p:guide pos="3840"/>
        <p:guide pos="7291"/>
        <p:guide pos="3726"/>
        <p:guide pos="3953"/>
      </p:guideLst>
    </p:cSldViewPr>
  </p:slideViewPr>
  <p:notesViewPr>
    <p:cSldViewPr snapToGrid="0">
      <p:cViewPr varScale="1">
        <p:scale>
          <a:sx n="100" d="100"/>
          <a:sy n="100" d="100"/>
        </p:scale>
        <p:origin x="0" y="0"/>
      </p:cViewPr>
      <p:guideLst>
        <p:guide pos="2761" orient="horz"/>
        <p:guide pos="5330" orient="horz"/>
        <p:guide pos="234"/>
        <p:guide pos="405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RobotoMonoMedium-italic.fntdata"/><Relationship Id="rId22" Type="http://schemas.openxmlformats.org/officeDocument/2006/relationships/font" Target="fonts/Lato-regular.fntdata"/><Relationship Id="rId21" Type="http://schemas.openxmlformats.org/officeDocument/2006/relationships/font" Target="fonts/RobotoMonoMedium-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regular.fntdata"/><Relationship Id="rId25" Type="http://schemas.openxmlformats.org/officeDocument/2006/relationships/font" Target="fonts/Lato-boldItalic.fntdata"/><Relationship Id="rId28" Type="http://schemas.openxmlformats.org/officeDocument/2006/relationships/font" Target="fonts/LatoBlack-bold.fntdata"/><Relationship Id="rId27" Type="http://schemas.openxmlformats.org/officeDocument/2006/relationships/font" Target="fonts/ComfortaaRegula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39" Type="http://schemas.openxmlformats.org/officeDocument/2006/relationships/font" Target="fonts/Comfortaa-bold.fntdata"/><Relationship Id="rId16" Type="http://schemas.openxmlformats.org/officeDocument/2006/relationships/slide" Target="slides/slide11.xml"/><Relationship Id="rId38" Type="http://schemas.openxmlformats.org/officeDocument/2006/relationships/font" Target="fonts/Comfortaa-regular.fntdata"/><Relationship Id="rId19" Type="http://schemas.openxmlformats.org/officeDocument/2006/relationships/font" Target="fonts/RobotoMonoMedium-bold.fntdata"/><Relationship Id="rId18" Type="http://schemas.openxmlformats.org/officeDocument/2006/relationships/font" Target="fonts/RobotoMon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 name="Google Shape;5;n"/>
          <p:cNvSpPr/>
          <p:nvPr>
            <p:ph idx="3"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accent4"/>
            </a:solidFill>
            <a:prstDash val="solid"/>
            <a:round/>
            <a:headEnd len="sm" w="sm" type="none"/>
            <a:tailEnd len="sm" w="sm" type="none"/>
          </a:ln>
        </p:spPr>
      </p:sp>
      <p:sp>
        <p:nvSpPr>
          <p:cNvPr id="6" name="Google Shape;6;n"/>
          <p:cNvSpPr txBox="1"/>
          <p:nvPr>
            <p:ph idx="1" type="body"/>
          </p:nvPr>
        </p:nvSpPr>
        <p:spPr>
          <a:xfrm>
            <a:off x="369711" y="4343400"/>
            <a:ext cx="6064956" cy="4114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lt2"/>
              </a:buClr>
              <a:buSzPts val="1100"/>
              <a:buFont typeface="Noto Sans Symbols"/>
              <a:buChar char="−"/>
              <a:defRPr b="0" i="0" sz="1100" u="none" cap="none" strike="noStrike">
                <a:solidFill>
                  <a:schemeClr val="dk1"/>
                </a:solidFill>
                <a:latin typeface="Arial"/>
                <a:ea typeface="Arial"/>
                <a:cs typeface="Arial"/>
                <a:sym typeface="Arial"/>
              </a:defRPr>
            </a:lvl2pPr>
            <a:lvl3pPr indent="-285750" lvl="2" marL="1371600" marR="0" rtl="0" algn="l">
              <a:spcBef>
                <a:spcPts val="0"/>
              </a:spcBef>
              <a:spcAft>
                <a:spcPts val="0"/>
              </a:spcAft>
              <a:buClr>
                <a:schemeClr val="lt2"/>
              </a:buClr>
              <a:buSzPts val="900"/>
              <a:buFont typeface="Noto Sans Symbols"/>
              <a:buChar char="−"/>
              <a:defRPr b="0" i="0" sz="900" u="none" cap="none" strike="noStrike">
                <a:solidFill>
                  <a:schemeClr val="dk1"/>
                </a:solidFill>
                <a:latin typeface="Arial"/>
                <a:ea typeface="Arial"/>
                <a:cs typeface="Arial"/>
                <a:sym typeface="Arial"/>
              </a:defRPr>
            </a:lvl3pPr>
            <a:lvl4pPr indent="-285750" lvl="3" marL="1828800" marR="0" rtl="0" algn="l">
              <a:spcBef>
                <a:spcPts val="0"/>
              </a:spcBef>
              <a:spcAft>
                <a:spcPts val="0"/>
              </a:spcAft>
              <a:buClr>
                <a:schemeClr val="lt2"/>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rtl="0" algn="l">
              <a:spcBef>
                <a:spcPts val="0"/>
              </a:spcBef>
              <a:spcAft>
                <a:spcPts val="0"/>
              </a:spcAft>
              <a:buClr>
                <a:schemeClr val="lt2"/>
              </a:buClr>
              <a:buSzPts val="900"/>
              <a:buFont typeface="Noto Sans Symbols"/>
              <a:buChar char="−"/>
              <a:defRPr b="0" i="0" sz="900" u="none" cap="none" strike="noStrike">
                <a:solidFill>
                  <a:schemeClr val="dk1"/>
                </a:solidFill>
                <a:latin typeface="Arial"/>
                <a:ea typeface="Arial"/>
                <a:cs typeface="Arial"/>
                <a:sym typeface="Arial"/>
              </a:defRPr>
            </a:lvl5pPr>
            <a:lvl6pPr indent="-285750" lvl="5" marL="2743200" marR="0" rtl="0" algn="l">
              <a:spcBef>
                <a:spcPts val="0"/>
              </a:spcBef>
              <a:spcAft>
                <a:spcPts val="0"/>
              </a:spcAft>
              <a:buClr>
                <a:schemeClr val="lt2"/>
              </a:buClr>
              <a:buSzPts val="900"/>
              <a:buFont typeface="Noto Sans Symbols"/>
              <a:buChar char="−"/>
              <a:defRPr b="0" i="0" sz="900" u="none" cap="none" strike="noStrike">
                <a:solidFill>
                  <a:schemeClr val="dk1"/>
                </a:solidFill>
                <a:latin typeface="Quattrocento Sans"/>
                <a:ea typeface="Quattrocento Sans"/>
                <a:cs typeface="Quattrocento Sans"/>
                <a:sym typeface="Quattrocento Sans"/>
              </a:defRPr>
            </a:lvl6pPr>
            <a:lvl7pPr indent="-285750" lvl="6" marL="3200400" marR="0" rtl="0" algn="l">
              <a:spcBef>
                <a:spcPts val="0"/>
              </a:spcBef>
              <a:spcAft>
                <a:spcPts val="0"/>
              </a:spcAft>
              <a:buClr>
                <a:schemeClr val="lt2"/>
              </a:buClr>
              <a:buSzPts val="900"/>
              <a:buFont typeface="Noto Sans Symbols"/>
              <a:buChar char="−"/>
              <a:defRPr b="0" i="0" sz="900" u="none" cap="none" strike="noStrike">
                <a:solidFill>
                  <a:schemeClr val="dk1"/>
                </a:solidFill>
                <a:latin typeface="Quattrocento Sans"/>
                <a:ea typeface="Quattrocento Sans"/>
                <a:cs typeface="Quattrocento Sans"/>
                <a:sym typeface="Quattrocento Sans"/>
              </a:defRPr>
            </a:lvl7pPr>
            <a:lvl8pPr indent="-285750" lvl="7" marL="3657600" marR="0" rtl="0" algn="l">
              <a:spcBef>
                <a:spcPts val="0"/>
              </a:spcBef>
              <a:spcAft>
                <a:spcPts val="0"/>
              </a:spcAft>
              <a:buClr>
                <a:schemeClr val="lt2"/>
              </a:buClr>
              <a:buSzPts val="900"/>
              <a:buFont typeface="Noto Sans Symbols"/>
              <a:buChar char="−"/>
              <a:defRPr b="0" i="0" sz="900" u="none" cap="none" strike="noStrike">
                <a:solidFill>
                  <a:schemeClr val="dk1"/>
                </a:solidFill>
                <a:latin typeface="Quattrocento Sans"/>
                <a:ea typeface="Quattrocento Sans"/>
                <a:cs typeface="Quattrocento Sans"/>
                <a:sym typeface="Quattrocento Sans"/>
              </a:defRPr>
            </a:lvl8pPr>
            <a:lvl9pPr indent="-285750" lvl="8" marL="4114800" marR="0" rtl="0" algn="l">
              <a:spcBef>
                <a:spcPts val="0"/>
              </a:spcBef>
              <a:spcAft>
                <a:spcPts val="0"/>
              </a:spcAft>
              <a:buClr>
                <a:schemeClr val="lt2"/>
              </a:buClr>
              <a:buSzPts val="900"/>
              <a:buFont typeface="Noto Sans Symbols"/>
              <a:buChar char="−"/>
              <a:defRPr b="0" i="0" sz="900" u="none" cap="none" strike="noStrike">
                <a:solidFill>
                  <a:schemeClr val="dk1"/>
                </a:solidFill>
                <a:latin typeface="Quattrocento Sans"/>
                <a:ea typeface="Quattrocento Sans"/>
                <a:cs typeface="Quattrocento Sans"/>
                <a:sym typeface="Quattrocento Sans"/>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accent4"/>
            </a:solidFill>
            <a:prstDash val="solid"/>
            <a:round/>
            <a:headEnd len="sm" w="sm" type="none"/>
            <a:tailEnd len="sm" w="sm" type="none"/>
          </a:ln>
        </p:spPr>
      </p:sp>
      <p:sp>
        <p:nvSpPr>
          <p:cNvPr id="96" name="Google Shape;96;p1:notes"/>
          <p:cNvSpPr txBox="1"/>
          <p:nvPr>
            <p:ph idx="1" type="body"/>
          </p:nvPr>
        </p:nvSpPr>
        <p:spPr>
          <a:xfrm>
            <a:off x="369711" y="4343400"/>
            <a:ext cx="6064956" cy="411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24292E"/>
                </a:solidFill>
                <a:highlight>
                  <a:srgbClr val="FFFFFF"/>
                </a:highlight>
              </a:rPr>
              <a:t>The outbreak of Covid-19 has developed into a major international crisis and is impacting important aspects of daily life with emergencies and lockdowns across countries worldwide.</a:t>
            </a:r>
            <a:endParaRPr sz="1200">
              <a:solidFill>
                <a:srgbClr val="24292E"/>
              </a:solidFill>
              <a:highlight>
                <a:srgbClr val="FFFFFF"/>
              </a:highlight>
            </a:endParaRPr>
          </a:p>
          <a:p>
            <a:pPr indent="0" lvl="0" marL="0" rtl="0" algn="l">
              <a:lnSpc>
                <a:spcPct val="115000"/>
              </a:lnSpc>
              <a:spcBef>
                <a:spcPts val="1200"/>
              </a:spcBef>
              <a:spcAft>
                <a:spcPts val="1200"/>
              </a:spcAft>
              <a:buSzPts val="1100"/>
              <a:buNone/>
            </a:pPr>
            <a:r>
              <a:rPr lang="en-US" sz="1200">
                <a:solidFill>
                  <a:srgbClr val="24292E"/>
                </a:solidFill>
                <a:highlight>
                  <a:srgbClr val="FFFFFF"/>
                </a:highlight>
              </a:rPr>
              <a:t>This case study aims to bring data from various sources to provide a deeper understanding of the pandemic and the impact it has globally.</a:t>
            </a:r>
            <a:endParaRPr/>
          </a:p>
        </p:txBody>
      </p:sp>
      <p:sp>
        <p:nvSpPr>
          <p:cNvPr id="97" name="Google Shape;9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4aacdec5d_0_323:notes"/>
          <p:cNvSpPr txBox="1"/>
          <p:nvPr>
            <p:ph idx="1" type="body"/>
          </p:nvPr>
        </p:nvSpPr>
        <p:spPr>
          <a:xfrm>
            <a:off x="369711" y="4343400"/>
            <a:ext cx="60651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4" name="Google Shape;284;g74aacdec5d_0_323: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4aacdec5d_0_140:notes"/>
          <p:cNvSpPr txBox="1"/>
          <p:nvPr>
            <p:ph idx="1" type="body"/>
          </p:nvPr>
        </p:nvSpPr>
        <p:spPr>
          <a:xfrm>
            <a:off x="369711" y="4343400"/>
            <a:ext cx="60651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8" name="Google Shape;298;g74aacdec5d_0_140: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4aacdec5d_0_134:notes"/>
          <p:cNvSpPr txBox="1"/>
          <p:nvPr>
            <p:ph idx="1" type="body"/>
          </p:nvPr>
        </p:nvSpPr>
        <p:spPr>
          <a:xfrm>
            <a:off x="369711" y="4343400"/>
            <a:ext cx="60651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7" name="Google Shape;317;g74aacdec5d_0_134: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252413" y="685800"/>
            <a:ext cx="609282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accent4"/>
            </a:solidFill>
            <a:prstDash val="solid"/>
            <a:round/>
            <a:headEnd len="sm" w="sm" type="none"/>
            <a:tailEnd len="sm" w="sm" type="none"/>
          </a:ln>
        </p:spPr>
      </p:sp>
      <p:sp>
        <p:nvSpPr>
          <p:cNvPr id="113" name="Google Shape;113;p2:notes"/>
          <p:cNvSpPr txBox="1"/>
          <p:nvPr>
            <p:ph idx="1" type="body"/>
          </p:nvPr>
        </p:nvSpPr>
        <p:spPr>
          <a:xfrm>
            <a:off x="369711" y="4343400"/>
            <a:ext cx="6064956" cy="4114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These is the agenda for my presentation today</a:t>
            </a:r>
            <a:endParaRPr/>
          </a:p>
        </p:txBody>
      </p:sp>
      <p:sp>
        <p:nvSpPr>
          <p:cNvPr id="114" name="Google Shape;1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37942ac9d_0_34:notes"/>
          <p:cNvSpPr txBox="1"/>
          <p:nvPr>
            <p:ph idx="1" type="body"/>
          </p:nvPr>
        </p:nvSpPr>
        <p:spPr>
          <a:xfrm>
            <a:off x="369711" y="4343400"/>
            <a:ext cx="60651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Here goes an overview of my case study that can be translated to the problem statement as well.</a:t>
            </a:r>
            <a:endParaRPr/>
          </a:p>
          <a:p>
            <a:pPr indent="0" lvl="0" marL="0" rtl="0" algn="l">
              <a:spcBef>
                <a:spcPts val="0"/>
              </a:spcBef>
              <a:spcAft>
                <a:spcPts val="0"/>
              </a:spcAft>
              <a:buNone/>
            </a:pPr>
            <a:r>
              <a:rPr lang="en-US"/>
              <a:t>Analysing the current covid-19 situation through a data lens </a:t>
            </a:r>
            <a:endParaRPr/>
          </a:p>
          <a:p>
            <a:pPr indent="-317500" lvl="0" marL="457200" rtl="0" algn="l">
              <a:spcBef>
                <a:spcPts val="0"/>
              </a:spcBef>
              <a:spcAft>
                <a:spcPts val="0"/>
              </a:spcAft>
              <a:buSzPts val="1400"/>
              <a:buChar char="-"/>
            </a:pPr>
            <a:r>
              <a:rPr lang="en-US"/>
              <a:t>Insights : gain better understanding of the pandemic by looking at case trends, demographics affected, mortality rates etc. </a:t>
            </a:r>
            <a:endParaRPr/>
          </a:p>
          <a:p>
            <a:pPr indent="-317500" lvl="0" marL="457200" rtl="0" algn="l">
              <a:spcBef>
                <a:spcPts val="0"/>
              </a:spcBef>
              <a:spcAft>
                <a:spcPts val="0"/>
              </a:spcAft>
              <a:buSzPts val="1400"/>
              <a:buChar char="-"/>
            </a:pPr>
            <a:r>
              <a:rPr lang="en-US"/>
              <a:t>Housing additional sources of data within here to help with one shot view. </a:t>
            </a:r>
            <a:endParaRPr/>
          </a:p>
          <a:p>
            <a:pPr indent="-317500" lvl="0" marL="457200" rtl="0" algn="l">
              <a:spcBef>
                <a:spcPts val="0"/>
              </a:spcBef>
              <a:spcAft>
                <a:spcPts val="0"/>
              </a:spcAft>
              <a:buSzPts val="1400"/>
              <a:buChar char="-"/>
            </a:pPr>
            <a:r>
              <a:rPr lang="en-US"/>
              <a:t>Impact : Monitor impact of the pandemic in the areas of global health, government responses and global economy</a:t>
            </a:r>
            <a:endParaRPr/>
          </a:p>
          <a:p>
            <a:pPr indent="-317500" lvl="0" marL="457200" rtl="0" algn="l">
              <a:spcBef>
                <a:spcPts val="0"/>
              </a:spcBef>
              <a:spcAft>
                <a:spcPts val="0"/>
              </a:spcAft>
              <a:buSzPts val="1400"/>
              <a:buChar char="-"/>
            </a:pPr>
            <a:r>
              <a:rPr lang="en-US"/>
              <a:t>Understand the pulse of the public by tracing social media interactions from twitter to make meaningful interpretations of how people behave and react to this global crisis. </a:t>
            </a:r>
            <a:endParaRPr/>
          </a:p>
          <a:p>
            <a:pPr indent="-317500" lvl="0" marL="457200" rtl="0" algn="l">
              <a:spcBef>
                <a:spcPts val="0"/>
              </a:spcBef>
              <a:spcAft>
                <a:spcPts val="0"/>
              </a:spcAft>
              <a:buSzPts val="1400"/>
              <a:buChar char="-"/>
            </a:pPr>
            <a:r>
              <a:rPr lang="en-US"/>
              <a:t>Lastly, a close look at the immediate future by forecasting </a:t>
            </a:r>
            <a:endParaRPr/>
          </a:p>
        </p:txBody>
      </p:sp>
      <p:sp>
        <p:nvSpPr>
          <p:cNvPr id="136" name="Google Shape;136;g737942ac9d_0_34: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37942ac9d_0_1:notes"/>
          <p:cNvSpPr txBox="1"/>
          <p:nvPr>
            <p:ph idx="1" type="body"/>
          </p:nvPr>
        </p:nvSpPr>
        <p:spPr>
          <a:xfrm>
            <a:off x="369711" y="4343400"/>
            <a:ext cx="60651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highlight>
                  <a:srgbClr val="E2F3FF"/>
                </a:highlight>
                <a:latin typeface="Georgia"/>
                <a:ea typeface="Georgia"/>
                <a:cs typeface="Georgia"/>
                <a:sym typeface="Georgia"/>
              </a:rPr>
              <a:t>The mentioned scope was achieved through this journey. </a:t>
            </a:r>
            <a:endParaRPr>
              <a:highlight>
                <a:srgbClr val="E2F3FF"/>
              </a:highlight>
              <a:latin typeface="Georgia"/>
              <a:ea typeface="Georgia"/>
              <a:cs typeface="Georgia"/>
              <a:sym typeface="Georgia"/>
            </a:endParaRPr>
          </a:p>
          <a:p>
            <a:pPr indent="0" lvl="0" marL="0" rtl="0" algn="l">
              <a:spcBef>
                <a:spcPts val="0"/>
              </a:spcBef>
              <a:spcAft>
                <a:spcPts val="0"/>
              </a:spcAft>
              <a:buNone/>
            </a:pPr>
            <a:r>
              <a:t/>
            </a:r>
            <a:endParaRPr>
              <a:highlight>
                <a:srgbClr val="E2F3FF"/>
              </a:highlight>
              <a:latin typeface="Georgia"/>
              <a:ea typeface="Georgia"/>
              <a:cs typeface="Georgia"/>
              <a:sym typeface="Georgia"/>
            </a:endParaRPr>
          </a:p>
          <a:p>
            <a:pPr indent="0" lvl="0" marL="0" rtl="0" algn="l">
              <a:spcBef>
                <a:spcPts val="0"/>
              </a:spcBef>
              <a:spcAft>
                <a:spcPts val="0"/>
              </a:spcAft>
              <a:buNone/>
            </a:pPr>
            <a:r>
              <a:rPr lang="en-US">
                <a:highlight>
                  <a:srgbClr val="E2F3FF"/>
                </a:highlight>
                <a:latin typeface="Georgia"/>
                <a:ea typeface="Georgia"/>
                <a:cs typeface="Georgia"/>
                <a:sym typeface="Georgia"/>
              </a:rPr>
              <a:t>The first step being gathering data from several sources to be housed together on top of the base dataset that is available from JHU. </a:t>
            </a:r>
            <a:endParaRPr>
              <a:highlight>
                <a:srgbClr val="E2F3FF"/>
              </a:highlight>
              <a:latin typeface="Georgia"/>
              <a:ea typeface="Georgia"/>
              <a:cs typeface="Georgia"/>
              <a:sym typeface="Georgia"/>
            </a:endParaRPr>
          </a:p>
          <a:p>
            <a:pPr indent="0" lvl="0" marL="0" rtl="0" algn="l">
              <a:spcBef>
                <a:spcPts val="0"/>
              </a:spcBef>
              <a:spcAft>
                <a:spcPts val="0"/>
              </a:spcAft>
              <a:buNone/>
            </a:pPr>
            <a:r>
              <a:rPr lang="en-US">
                <a:highlight>
                  <a:srgbClr val="E2F3FF"/>
                </a:highlight>
                <a:latin typeface="Georgia"/>
                <a:ea typeface="Georgia"/>
                <a:cs typeface="Georgia"/>
                <a:sym typeface="Georgia"/>
              </a:rPr>
              <a:t>The aim was to assess the current situation with the 4 indicators hosted within Tableau vis. tool</a:t>
            </a:r>
            <a:endParaRPr>
              <a:highlight>
                <a:srgbClr val="E2F3FF"/>
              </a:highlight>
              <a:latin typeface="Georgia"/>
              <a:ea typeface="Georgia"/>
              <a:cs typeface="Georgia"/>
              <a:sym typeface="Georgia"/>
            </a:endParaRPr>
          </a:p>
          <a:p>
            <a:pPr indent="0" lvl="0" marL="0" rtl="0" algn="l">
              <a:spcBef>
                <a:spcPts val="0"/>
              </a:spcBef>
              <a:spcAft>
                <a:spcPts val="0"/>
              </a:spcAft>
              <a:buNone/>
            </a:pPr>
            <a:r>
              <a:t/>
            </a:r>
            <a:endParaRPr>
              <a:highlight>
                <a:srgbClr val="E2F3FF"/>
              </a:highlight>
              <a:latin typeface="Georgia"/>
              <a:ea typeface="Georgia"/>
              <a:cs typeface="Georgia"/>
              <a:sym typeface="Georgia"/>
            </a:endParaRPr>
          </a:p>
          <a:p>
            <a:pPr indent="0" lvl="0" marL="0" rtl="0" algn="l">
              <a:spcBef>
                <a:spcPts val="0"/>
              </a:spcBef>
              <a:spcAft>
                <a:spcPts val="0"/>
              </a:spcAft>
              <a:buNone/>
            </a:pPr>
            <a:r>
              <a:rPr lang="en-US">
                <a:highlight>
                  <a:srgbClr val="E2F3FF"/>
                </a:highlight>
                <a:latin typeface="Georgia"/>
                <a:ea typeface="Georgia"/>
                <a:cs typeface="Georgia"/>
                <a:sym typeface="Georgia"/>
              </a:rPr>
              <a:t>2nd step was to tap of social media interactions to understand how people </a:t>
            </a:r>
            <a:r>
              <a:rPr lang="en-US">
                <a:highlight>
                  <a:srgbClr val="E2F3FF"/>
                </a:highlight>
                <a:latin typeface="Georgia"/>
                <a:ea typeface="Georgia"/>
                <a:cs typeface="Georgia"/>
                <a:sym typeface="Georgia"/>
              </a:rPr>
              <a:t>expressed</a:t>
            </a:r>
            <a:r>
              <a:rPr lang="en-US">
                <a:highlight>
                  <a:srgbClr val="E2F3FF"/>
                </a:highlight>
                <a:latin typeface="Georgia"/>
                <a:ea typeface="Georgia"/>
                <a:cs typeface="Georgia"/>
                <a:sym typeface="Georgia"/>
              </a:rPr>
              <a:t> themselves in such a crisis through topic modeling of tweets relating to covid-19. Models used were SK learns’s LDA and NMF</a:t>
            </a:r>
            <a:endParaRPr>
              <a:highlight>
                <a:srgbClr val="E2F3FF"/>
              </a:highlight>
              <a:latin typeface="Georgia"/>
              <a:ea typeface="Georgia"/>
              <a:cs typeface="Georgia"/>
              <a:sym typeface="Georgia"/>
            </a:endParaRPr>
          </a:p>
          <a:p>
            <a:pPr indent="0" lvl="0" marL="0" rtl="0" algn="l">
              <a:spcBef>
                <a:spcPts val="0"/>
              </a:spcBef>
              <a:spcAft>
                <a:spcPts val="0"/>
              </a:spcAft>
              <a:buNone/>
            </a:pPr>
            <a:r>
              <a:t/>
            </a:r>
            <a:endParaRPr>
              <a:highlight>
                <a:srgbClr val="E2F3FF"/>
              </a:highlight>
              <a:latin typeface="Georgia"/>
              <a:ea typeface="Georgia"/>
              <a:cs typeface="Georgia"/>
              <a:sym typeface="Georgia"/>
            </a:endParaRPr>
          </a:p>
          <a:p>
            <a:pPr indent="0" lvl="0" marL="0" rtl="0" algn="l">
              <a:spcBef>
                <a:spcPts val="0"/>
              </a:spcBef>
              <a:spcAft>
                <a:spcPts val="0"/>
              </a:spcAft>
              <a:buNone/>
            </a:pPr>
            <a:r>
              <a:rPr lang="en-US">
                <a:highlight>
                  <a:srgbClr val="E2F3FF"/>
                </a:highlight>
                <a:latin typeface="Georgia"/>
                <a:ea typeface="Georgia"/>
                <a:cs typeface="Georgia"/>
                <a:sym typeface="Georgia"/>
              </a:rPr>
              <a:t>The final step was to perform a prediction of the number of confirmed and fatal cases for the period 19-25 Apr and to assess the accuracy of this forecast to evaluate the model. The model used was LSTM which is a form of RNN</a:t>
            </a:r>
            <a:endParaRPr>
              <a:highlight>
                <a:srgbClr val="E2F3FF"/>
              </a:highlight>
              <a:latin typeface="Georgia"/>
              <a:ea typeface="Georgia"/>
              <a:cs typeface="Georgia"/>
              <a:sym typeface="Georgia"/>
            </a:endParaRPr>
          </a:p>
          <a:p>
            <a:pPr indent="0" lvl="0" marL="0" rtl="0" algn="l">
              <a:spcBef>
                <a:spcPts val="0"/>
              </a:spcBef>
              <a:spcAft>
                <a:spcPts val="0"/>
              </a:spcAft>
              <a:buNone/>
            </a:pPr>
            <a:r>
              <a:t/>
            </a:r>
            <a:endParaRPr>
              <a:highlight>
                <a:srgbClr val="E2F3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highlight>
                  <a:srgbClr val="E2F3FF"/>
                </a:highlight>
                <a:latin typeface="Georgia"/>
                <a:ea typeface="Georgia"/>
                <a:cs typeface="Georgia"/>
                <a:sym typeface="Georgia"/>
              </a:rPr>
              <a:t>LDA is based on probabilistic graphical modeling while NMF relies on linear algebra.</a:t>
            </a:r>
            <a:endParaRPr>
              <a:highlight>
                <a:srgbClr val="E2F3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a:highlight>
                  <a:schemeClr val="lt1"/>
                </a:highlight>
                <a:latin typeface="Georgia"/>
                <a:ea typeface="Georgia"/>
                <a:cs typeface="Georgia"/>
                <a:sym typeface="Georgia"/>
              </a:rPr>
              <a:t>A tf-idf transformer is applied to the bag of words matrix that NMF must process with the TfidfVectorizer. LDA on the other hand, being a probabilistic graphical model (i.e. dealing with probabilities) only requires raw counts, so a CountVectorizer is used. </a:t>
            </a:r>
            <a:endParaRPr>
              <a:highlight>
                <a:srgbClr val="E2F3FF"/>
              </a:highlight>
              <a:latin typeface="Georgia"/>
              <a:ea typeface="Georgia"/>
              <a:cs typeface="Georgia"/>
              <a:sym typeface="Georgia"/>
            </a:endParaRPr>
          </a:p>
          <a:p>
            <a:pPr indent="0" lvl="0" marL="0" rtl="0" algn="l">
              <a:spcBef>
                <a:spcPts val="0"/>
              </a:spcBef>
              <a:spcAft>
                <a:spcPts val="0"/>
              </a:spcAft>
              <a:buNone/>
            </a:pPr>
            <a:r>
              <a:t/>
            </a:r>
            <a:endParaRPr>
              <a:highlight>
                <a:srgbClr val="E2F3FF"/>
              </a:highlight>
              <a:latin typeface="Georgia"/>
              <a:ea typeface="Georgia"/>
              <a:cs typeface="Georgia"/>
              <a:sym typeface="Georgia"/>
            </a:endParaRPr>
          </a:p>
        </p:txBody>
      </p:sp>
      <p:sp>
        <p:nvSpPr>
          <p:cNvPr id="178" name="Google Shape;178;g737942ac9d_0_1: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4aacdec5d_0_0:notes"/>
          <p:cNvSpPr txBox="1"/>
          <p:nvPr>
            <p:ph idx="1" type="body"/>
          </p:nvPr>
        </p:nvSpPr>
        <p:spPr>
          <a:xfrm>
            <a:off x="369711" y="4343400"/>
            <a:ext cx="6065100" cy="4114800"/>
          </a:xfrm>
          <a:prstGeom prst="rect">
            <a:avLst/>
          </a:prstGeom>
        </p:spPr>
        <p:txBody>
          <a:bodyPr anchorCtr="0" anchor="t" bIns="0" lIns="0" spcFirstLastPara="1" rIns="0" wrap="square" tIns="0">
            <a:noAutofit/>
          </a:bodyPr>
          <a:lstStyle/>
          <a:p>
            <a:pPr indent="0" lvl="0" marL="152400" marR="152400" rtl="0" algn="l">
              <a:lnSpc>
                <a:spcPct val="145000"/>
              </a:lnSpc>
              <a:spcBef>
                <a:spcPts val="0"/>
              </a:spcBef>
              <a:spcAft>
                <a:spcPts val="0"/>
              </a:spcAft>
              <a:buNone/>
            </a:pPr>
            <a:r>
              <a:rPr lang="en-US" sz="1300">
                <a:solidFill>
                  <a:srgbClr val="24292E"/>
                </a:solidFill>
                <a:highlight>
                  <a:srgbClr val="F6F8FA"/>
                </a:highlight>
                <a:latin typeface="Calibri"/>
                <a:ea typeface="Calibri"/>
                <a:cs typeface="Calibri"/>
                <a:sym typeface="Calibri"/>
              </a:rPr>
              <a:t>understand how people are impacted and reacting to this global crisis</a:t>
            </a:r>
            <a:endParaRPr sz="1300">
              <a:solidFill>
                <a:srgbClr val="24292E"/>
              </a:solidFill>
              <a:highlight>
                <a:srgbClr val="F6F8FA"/>
              </a:highlight>
              <a:latin typeface="Calibri"/>
              <a:ea typeface="Calibri"/>
              <a:cs typeface="Calibri"/>
              <a:sym typeface="Calibri"/>
            </a:endParaRPr>
          </a:p>
          <a:p>
            <a:pPr indent="0" lvl="0" marL="152400" marR="152400" rtl="0" algn="l">
              <a:lnSpc>
                <a:spcPct val="100000"/>
              </a:lnSpc>
              <a:spcBef>
                <a:spcPts val="1200"/>
              </a:spcBef>
              <a:spcAft>
                <a:spcPts val="0"/>
              </a:spcAft>
              <a:buNone/>
            </a:pPr>
            <a:r>
              <a:rPr lang="en-US" sz="1300">
                <a:solidFill>
                  <a:srgbClr val="24292E"/>
                </a:solidFill>
                <a:highlight>
                  <a:srgbClr val="F6F8FA"/>
                </a:highlight>
                <a:latin typeface="Calibri"/>
                <a:ea typeface="Calibri"/>
                <a:cs typeface="Calibri"/>
                <a:sym typeface="Calibri"/>
              </a:rPr>
              <a:t>Global Health Indicators - a look at the trend of daily case numbers and countries affected the most</a:t>
            </a:r>
            <a:endParaRPr sz="1300">
              <a:solidFill>
                <a:srgbClr val="24292E"/>
              </a:solidFill>
              <a:highlight>
                <a:srgbClr val="F6F8FA"/>
              </a:highlight>
              <a:latin typeface="Calibri"/>
              <a:ea typeface="Calibri"/>
              <a:cs typeface="Calibri"/>
              <a:sym typeface="Calibri"/>
            </a:endParaRPr>
          </a:p>
          <a:p>
            <a:pPr indent="0" lvl="0" marL="152400" marR="152400" rtl="0" algn="l">
              <a:lnSpc>
                <a:spcPct val="100000"/>
              </a:lnSpc>
              <a:spcBef>
                <a:spcPts val="1200"/>
              </a:spcBef>
              <a:spcAft>
                <a:spcPts val="0"/>
              </a:spcAft>
              <a:buNone/>
            </a:pPr>
            <a:r>
              <a:rPr lang="en-US" sz="1300">
                <a:solidFill>
                  <a:srgbClr val="24292E"/>
                </a:solidFill>
                <a:highlight>
                  <a:srgbClr val="F6F8FA"/>
                </a:highlight>
                <a:latin typeface="Calibri"/>
                <a:ea typeface="Calibri"/>
                <a:cs typeface="Calibri"/>
                <a:sym typeface="Calibri"/>
              </a:rPr>
              <a:t>Demographic Indicators - a look into cases by age range for highly affected countries</a:t>
            </a:r>
            <a:endParaRPr sz="1300">
              <a:solidFill>
                <a:srgbClr val="24292E"/>
              </a:solidFill>
              <a:highlight>
                <a:srgbClr val="F6F8FA"/>
              </a:highlight>
              <a:latin typeface="Calibri"/>
              <a:ea typeface="Calibri"/>
              <a:cs typeface="Calibri"/>
              <a:sym typeface="Calibri"/>
            </a:endParaRPr>
          </a:p>
          <a:p>
            <a:pPr indent="0" lvl="0" marL="152400" marR="152400" rtl="0" algn="l">
              <a:lnSpc>
                <a:spcPct val="100000"/>
              </a:lnSpc>
              <a:spcBef>
                <a:spcPts val="1200"/>
              </a:spcBef>
              <a:spcAft>
                <a:spcPts val="0"/>
              </a:spcAft>
              <a:buNone/>
            </a:pPr>
            <a:r>
              <a:rPr lang="en-US" sz="1300">
                <a:solidFill>
                  <a:srgbClr val="24292E"/>
                </a:solidFill>
                <a:highlight>
                  <a:srgbClr val="F6F8FA"/>
                </a:highlight>
                <a:latin typeface="Calibri"/>
                <a:ea typeface="Calibri"/>
                <a:cs typeface="Calibri"/>
                <a:sym typeface="Calibri"/>
              </a:rPr>
              <a:t>Government Response Indicators - association analysis of stringency measures implemented vs. increasing case numbers</a:t>
            </a:r>
            <a:endParaRPr sz="1300">
              <a:solidFill>
                <a:srgbClr val="24292E"/>
              </a:solidFill>
              <a:highlight>
                <a:srgbClr val="F6F8FA"/>
              </a:highlight>
              <a:latin typeface="Calibri"/>
              <a:ea typeface="Calibri"/>
              <a:cs typeface="Calibri"/>
              <a:sym typeface="Calibri"/>
            </a:endParaRPr>
          </a:p>
          <a:p>
            <a:pPr indent="0" lvl="0" marL="152400" marR="152400" rtl="0" algn="l">
              <a:lnSpc>
                <a:spcPct val="100000"/>
              </a:lnSpc>
              <a:spcBef>
                <a:spcPts val="1200"/>
              </a:spcBef>
              <a:spcAft>
                <a:spcPts val="0"/>
              </a:spcAft>
              <a:buNone/>
            </a:pPr>
            <a:r>
              <a:rPr lang="en-US" sz="1500">
                <a:solidFill>
                  <a:srgbClr val="24292E"/>
                </a:solidFill>
                <a:highlight>
                  <a:srgbClr val="F6F8FA"/>
                </a:highlight>
                <a:latin typeface="Calibri"/>
                <a:ea typeface="Calibri"/>
                <a:cs typeface="Calibri"/>
                <a:sym typeface="Calibri"/>
              </a:rPr>
              <a:t>: </a:t>
            </a:r>
            <a:r>
              <a:rPr lang="en-US" sz="1200">
                <a:solidFill>
                  <a:srgbClr val="24292E"/>
                </a:solidFill>
                <a:highlight>
                  <a:srgbClr val="F6F8FA"/>
                </a:highlight>
                <a:latin typeface="Calibri"/>
                <a:ea typeface="Calibri"/>
                <a:cs typeface="Calibri"/>
                <a:sym typeface="Calibri"/>
              </a:rPr>
              <a:t>Looking at association analysis between stringency index (a derivative of stringency measures taken by governments in response to covid-19 situation), most of the countries with exponential growth has managed to curb the growth and stabilize the number of newly confirmed cases with higher stringency measures. United States is an exception in this case. The country raised its overall stringency index only to 76 thus far and the confirmed cases have been growing. This does suggest a direct </a:t>
            </a:r>
            <a:r>
              <a:rPr lang="en-US" sz="1200">
                <a:solidFill>
                  <a:srgbClr val="24292E"/>
                </a:solidFill>
                <a:highlight>
                  <a:srgbClr val="F6F8FA"/>
                </a:highlight>
                <a:latin typeface="Calibri"/>
                <a:ea typeface="Calibri"/>
                <a:cs typeface="Calibri"/>
                <a:sym typeface="Calibri"/>
              </a:rPr>
              <a:t>correlation</a:t>
            </a:r>
            <a:r>
              <a:rPr lang="en-US" sz="1200">
                <a:solidFill>
                  <a:srgbClr val="24292E"/>
                </a:solidFill>
                <a:highlight>
                  <a:srgbClr val="F6F8FA"/>
                </a:highlight>
                <a:latin typeface="Calibri"/>
                <a:ea typeface="Calibri"/>
                <a:cs typeface="Calibri"/>
                <a:sym typeface="Calibri"/>
              </a:rPr>
              <a:t> between stringency measures and the growth of new cases in the countries.</a:t>
            </a:r>
            <a:endParaRPr sz="1200">
              <a:solidFill>
                <a:srgbClr val="24292E"/>
              </a:solidFill>
              <a:highlight>
                <a:srgbClr val="F6F8FA"/>
              </a:highlight>
              <a:latin typeface="Calibri"/>
              <a:ea typeface="Calibri"/>
              <a:cs typeface="Calibri"/>
              <a:sym typeface="Calibri"/>
            </a:endParaRPr>
          </a:p>
          <a:p>
            <a:pPr indent="0" lvl="0" marL="152400" marR="152400" rtl="0" algn="l">
              <a:lnSpc>
                <a:spcPct val="100000"/>
              </a:lnSpc>
              <a:spcBef>
                <a:spcPts val="1200"/>
              </a:spcBef>
              <a:spcAft>
                <a:spcPts val="0"/>
              </a:spcAft>
              <a:buNone/>
            </a:pPr>
            <a:r>
              <a:rPr lang="en-US" sz="1300">
                <a:solidFill>
                  <a:srgbClr val="24292E"/>
                </a:solidFill>
                <a:highlight>
                  <a:srgbClr val="F6F8FA"/>
                </a:highlight>
                <a:latin typeface="Calibri"/>
                <a:ea typeface="Calibri"/>
                <a:cs typeface="Calibri"/>
                <a:sym typeface="Calibri"/>
              </a:rPr>
              <a:t>Economic Indicators - exploring the trend of daily closing prices for key global stock indices</a:t>
            </a:r>
            <a:endParaRPr sz="1300">
              <a:solidFill>
                <a:srgbClr val="24292E"/>
              </a:solidFill>
              <a:highlight>
                <a:srgbClr val="F6F8FA"/>
              </a:highlight>
              <a:latin typeface="Calibri"/>
              <a:ea typeface="Calibri"/>
              <a:cs typeface="Calibri"/>
              <a:sym typeface="Calibri"/>
            </a:endParaRPr>
          </a:p>
          <a:p>
            <a:pPr indent="0" lvl="0" marL="152400" marR="152400" rtl="0" algn="l">
              <a:lnSpc>
                <a:spcPct val="145000"/>
              </a:lnSpc>
              <a:spcBef>
                <a:spcPts val="1200"/>
              </a:spcBef>
              <a:spcAft>
                <a:spcPts val="0"/>
              </a:spcAft>
              <a:buClr>
                <a:schemeClr val="dk1"/>
              </a:buClr>
              <a:buSzPts val="1100"/>
              <a:buFont typeface="Arial"/>
              <a:buNone/>
            </a:pPr>
            <a:r>
              <a:t/>
            </a:r>
            <a:endParaRPr sz="1300">
              <a:solidFill>
                <a:srgbClr val="24292E"/>
              </a:solidFill>
              <a:highlight>
                <a:srgbClr val="F6F8FA"/>
              </a:highlight>
              <a:latin typeface="Calibri"/>
              <a:ea typeface="Calibri"/>
              <a:cs typeface="Calibri"/>
              <a:sym typeface="Calibri"/>
            </a:endParaRPr>
          </a:p>
          <a:p>
            <a:pPr indent="0" lvl="0" marL="0" rtl="0" algn="l">
              <a:spcBef>
                <a:spcPts val="1200"/>
              </a:spcBef>
              <a:spcAft>
                <a:spcPts val="0"/>
              </a:spcAft>
              <a:buNone/>
            </a:pPr>
            <a:r>
              <a:t/>
            </a:r>
            <a:endParaRPr/>
          </a:p>
        </p:txBody>
      </p:sp>
      <p:sp>
        <p:nvSpPr>
          <p:cNvPr id="211" name="Google Shape;211;g74aacdec5d_0_0: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4aacdec5d_0_48:notes"/>
          <p:cNvSpPr txBox="1"/>
          <p:nvPr>
            <p:ph idx="1" type="body"/>
          </p:nvPr>
        </p:nvSpPr>
        <p:spPr>
          <a:xfrm>
            <a:off x="369711" y="4343400"/>
            <a:ext cx="60651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9" name="Google Shape;219;g74aacdec5d_0_48: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4aacdec5d_0_176:notes"/>
          <p:cNvSpPr txBox="1"/>
          <p:nvPr>
            <p:ph idx="1" type="body"/>
          </p:nvPr>
        </p:nvSpPr>
        <p:spPr>
          <a:xfrm>
            <a:off x="369711" y="4343400"/>
            <a:ext cx="6065100" cy="4114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highlight>
                  <a:srgbClr val="E2F3FF"/>
                </a:highlight>
                <a:latin typeface="Georgia"/>
                <a:ea typeface="Georgia"/>
                <a:cs typeface="Georgia"/>
                <a:sym typeface="Georgia"/>
              </a:rPr>
              <a:t>LDA is based on probabilistic graphical modeling while NMF relies on linear algebra.</a:t>
            </a:r>
            <a:endParaRPr>
              <a:highlight>
                <a:srgbClr val="E2F3FF"/>
              </a:highlight>
              <a:latin typeface="Georgia"/>
              <a:ea typeface="Georgia"/>
              <a:cs typeface="Georgia"/>
              <a:sym typeface="Georgia"/>
            </a:endParaRPr>
          </a:p>
          <a:p>
            <a:pPr indent="0" lvl="0" marL="0" rtl="0" algn="l">
              <a:spcBef>
                <a:spcPts val="0"/>
              </a:spcBef>
              <a:spcAft>
                <a:spcPts val="0"/>
              </a:spcAft>
              <a:buSzPts val="1100"/>
              <a:buNone/>
            </a:pPr>
            <a:r>
              <a:rPr lang="en-US">
                <a:highlight>
                  <a:srgbClr val="FFFFFF"/>
                </a:highlight>
                <a:latin typeface="Georgia"/>
                <a:ea typeface="Georgia"/>
                <a:cs typeface="Georgia"/>
                <a:sym typeface="Georgia"/>
              </a:rPr>
              <a:t>A tf-idf transformer is applied to the bag of words matrix that NMF must process with the TfidfVectorizer. LDA on the other hand, being a probabilistic graphical model (i.e. dealing with probabilities) only requires raw counts, so a CountVectorizer is used. </a:t>
            </a:r>
            <a:endParaRPr>
              <a:highlight>
                <a:srgbClr val="FFFFFF"/>
              </a:highlight>
              <a:latin typeface="Georgia"/>
              <a:ea typeface="Georgia"/>
              <a:cs typeface="Georgia"/>
              <a:sym typeface="Georgia"/>
            </a:endParaRPr>
          </a:p>
          <a:p>
            <a:pPr indent="0" lvl="0" marL="0" rtl="0" algn="l">
              <a:spcBef>
                <a:spcPts val="0"/>
              </a:spcBef>
              <a:spcAft>
                <a:spcPts val="0"/>
              </a:spcAft>
              <a:buSzPts val="1100"/>
              <a:buNone/>
            </a:pPr>
            <a:r>
              <a:t/>
            </a:r>
            <a:endParaRPr>
              <a:highlight>
                <a:srgbClr val="FFFFFF"/>
              </a:highlight>
              <a:latin typeface="Georgia"/>
              <a:ea typeface="Georgia"/>
              <a:cs typeface="Georgia"/>
              <a:sym typeface="Georgia"/>
            </a:endParaRPr>
          </a:p>
          <a:p>
            <a:pPr indent="0" lvl="0" marL="0" rtl="0" algn="l">
              <a:spcBef>
                <a:spcPts val="0"/>
              </a:spcBef>
              <a:spcAft>
                <a:spcPts val="0"/>
              </a:spcAft>
              <a:buSzPts val="1100"/>
              <a:buNone/>
            </a:pPr>
            <a:r>
              <a:rPr lang="en-US"/>
              <a:t>LDA Vis </a:t>
            </a:r>
            <a:endParaRPr/>
          </a:p>
          <a:p>
            <a:pPr indent="0" lvl="0" marL="0" rtl="0" algn="l">
              <a:spcBef>
                <a:spcPts val="0"/>
              </a:spcBef>
              <a:spcAft>
                <a:spcPts val="0"/>
              </a:spcAft>
              <a:buSzPts val="1100"/>
              <a:buNone/>
            </a:pPr>
            <a:r>
              <a:rPr lang="en-US"/>
              <a:t>Very big probability mass function over all of the possible words in the model for each individual topic </a:t>
            </a:r>
            <a:endParaRPr/>
          </a:p>
          <a:p>
            <a:pPr indent="0" lvl="0" marL="0" rtl="0" algn="l">
              <a:spcBef>
                <a:spcPts val="0"/>
              </a:spcBef>
              <a:spcAft>
                <a:spcPts val="0"/>
              </a:spcAft>
              <a:buSzPts val="1100"/>
              <a:buNone/>
            </a:pPr>
            <a:r>
              <a:rPr lang="en-US"/>
              <a:t>Area of the topic : relative prevalence of the topic in the corpus</a:t>
            </a:r>
            <a:endParaRPr/>
          </a:p>
          <a:p>
            <a:pPr indent="0" lvl="0" marL="0" rtl="0" algn="l">
              <a:spcBef>
                <a:spcPts val="0"/>
              </a:spcBef>
              <a:spcAft>
                <a:spcPts val="0"/>
              </a:spcAft>
              <a:buSzPts val="1100"/>
              <a:buNone/>
            </a:pPr>
            <a:r>
              <a:rPr lang="en-US"/>
              <a:t>Distance between the topics is an approximation of the semantic relationship between the 2 topics (e.g. topic 1- cure and 3- research) </a:t>
            </a:r>
            <a:endParaRPr/>
          </a:p>
          <a:p>
            <a:pPr indent="0" lvl="0" marL="0" rtl="0" algn="l">
              <a:spcBef>
                <a:spcPts val="0"/>
              </a:spcBef>
              <a:spcAft>
                <a:spcPts val="0"/>
              </a:spcAft>
              <a:buSzPts val="1100"/>
              <a:buNone/>
            </a:pPr>
            <a:r>
              <a:rPr lang="en-US"/>
              <a:t>Red bars - frequency of each word given a topic</a:t>
            </a:r>
            <a:endParaRPr/>
          </a:p>
          <a:p>
            <a:pPr indent="0" lvl="0" marL="0" rtl="0" algn="l">
              <a:spcBef>
                <a:spcPts val="0"/>
              </a:spcBef>
              <a:spcAft>
                <a:spcPts val="0"/>
              </a:spcAft>
              <a:buSzPts val="1100"/>
              <a:buNone/>
            </a:pPr>
            <a:r>
              <a:rPr lang="en-US"/>
              <a:t>Relevance or lamda - can be adjusted to down to put more weight on words frequencies within topic vs. overall word frequency (reg to grey bar ratio) or simply put term relevance</a:t>
            </a:r>
            <a:endParaRPr/>
          </a:p>
          <a:p>
            <a:pPr indent="0" lvl="0" marL="0" rtl="0" algn="l">
              <a:spcBef>
                <a:spcPts val="0"/>
              </a:spcBef>
              <a:spcAft>
                <a:spcPts val="0"/>
              </a:spcAft>
              <a:buSzPts val="1100"/>
              <a:buNone/>
            </a:pPr>
            <a:r>
              <a:t/>
            </a:r>
            <a:endParaRPr>
              <a:highlight>
                <a:srgbClr val="FFFFFF"/>
              </a:highlight>
              <a:latin typeface="Georgia"/>
              <a:ea typeface="Georgia"/>
              <a:cs typeface="Georgia"/>
              <a:sym typeface="Georgia"/>
            </a:endParaRPr>
          </a:p>
        </p:txBody>
      </p:sp>
      <p:sp>
        <p:nvSpPr>
          <p:cNvPr id="227" name="Google Shape;227;g74aacdec5d_0_176: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accent4"/>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4aacdec5d_0_59:notes"/>
          <p:cNvSpPr txBox="1"/>
          <p:nvPr>
            <p:ph idx="1" type="body"/>
          </p:nvPr>
        </p:nvSpPr>
        <p:spPr>
          <a:xfrm>
            <a:off x="369711" y="4343400"/>
            <a:ext cx="60651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p:txBody>
      </p:sp>
      <p:sp>
        <p:nvSpPr>
          <p:cNvPr id="260" name="Google Shape;260;g74aacdec5d_0_59: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4aacdec5d_0_71:notes"/>
          <p:cNvSpPr txBox="1"/>
          <p:nvPr>
            <p:ph idx="1" type="body"/>
          </p:nvPr>
        </p:nvSpPr>
        <p:spPr>
          <a:xfrm>
            <a:off x="369711" y="4343400"/>
            <a:ext cx="6065100" cy="4114800"/>
          </a:xfrm>
          <a:prstGeom prst="rect">
            <a:avLst/>
          </a:prstGeom>
        </p:spPr>
        <p:txBody>
          <a:bodyPr anchorCtr="0" anchor="t" bIns="0" lIns="0" spcFirstLastPara="1" rIns="0" wrap="square" tIns="0">
            <a:noAutofit/>
          </a:bodyPr>
          <a:lstStyle/>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Split the whole dataset into training (90%) and validation (10%) sets.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Scaled confirmed and fatal case numbers with MinMax Scaler to normalize the numbers.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Generated batches of temporal data using TimeseriesGenerator with 5 steps i.e 5 data points to predict the 6th data point.</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Instantiated a Sequential model with 150 neurons passed to LSTM layer, shrink the output to 75 neurons that is fed to a dense layer and another dense layer that further shrinks the final output to 2 (confirmed &amp; fatal case).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Activation function used is relu, optimizer used is Adam and loss function is MSE.</a:t>
            </a:r>
            <a:endParaRPr sz="1200">
              <a:solidFill>
                <a:srgbClr val="24292E"/>
              </a:solidFill>
              <a:highlight>
                <a:srgbClr val="FFFFFF"/>
              </a:highlight>
            </a:endParaRPr>
          </a:p>
          <a:p>
            <a:pPr indent="0" lvl="0" marL="0" rtl="0" algn="l">
              <a:spcBef>
                <a:spcPts val="1200"/>
              </a:spcBef>
              <a:spcAft>
                <a:spcPts val="0"/>
              </a:spcAft>
              <a:buNone/>
            </a:pPr>
            <a:r>
              <a:t/>
            </a:r>
            <a:endParaRPr/>
          </a:p>
        </p:txBody>
      </p:sp>
      <p:sp>
        <p:nvSpPr>
          <p:cNvPr id="269" name="Google Shape;269;g74aacdec5d_0_71:notes"/>
          <p:cNvSpPr/>
          <p:nvPr>
            <p:ph idx="2" type="sldImg"/>
          </p:nvPr>
        </p:nvSpPr>
        <p:spPr>
          <a:xfrm>
            <a:off x="-252413"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3802" y="1122623"/>
            <a:ext cx="9142810" cy="238815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3802" y="3602872"/>
            <a:ext cx="9142810" cy="165614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838091" y="365210"/>
            <a:ext cx="10514231" cy="13258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3919034" y="-1254894"/>
            <a:ext cx="4352346" cy="1051423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1"/>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txBox="1"/>
          <p:nvPr>
            <p:ph type="title"/>
          </p:nvPr>
        </p:nvSpPr>
        <p:spPr>
          <a:xfrm rot="5400000">
            <a:off x="7131451" y="1957522"/>
            <a:ext cx="5813184" cy="262855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txBox="1"/>
          <p:nvPr>
            <p:ph idx="1" type="body"/>
          </p:nvPr>
        </p:nvSpPr>
        <p:spPr>
          <a:xfrm rot="5400000">
            <a:off x="1798146" y="-594845"/>
            <a:ext cx="5813184" cy="773329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2"/>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b="0" l="0" r="0" t="0"/>
          <a:stretch/>
        </p:blipFill>
        <p:spPr>
          <a:xfrm>
            <a:off x="1588" y="1588"/>
            <a:ext cx="1587" cy="1587"/>
          </a:xfrm>
          <a:prstGeom prst="rect">
            <a:avLst/>
          </a:prstGeom>
          <a:noFill/>
          <a:ln>
            <a:noFill/>
          </a:ln>
        </p:spPr>
      </p:pic>
      <p:sp>
        <p:nvSpPr>
          <p:cNvPr id="24" name="Google Shape;24;p3"/>
          <p:cNvSpPr/>
          <p:nvPr/>
        </p:nvSpPr>
        <p:spPr>
          <a:xfrm>
            <a:off x="0" y="6792686"/>
            <a:ext cx="12190413" cy="66902"/>
          </a:xfrm>
          <a:prstGeom prst="rect">
            <a:avLst/>
          </a:prstGeom>
          <a:gradFill>
            <a:gsLst>
              <a:gs pos="0">
                <a:schemeClr val="accent3"/>
              </a:gs>
              <a:gs pos="51000">
                <a:schemeClr val="accent4"/>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 name="Google Shape;25;p3"/>
          <p:cNvSpPr/>
          <p:nvPr/>
        </p:nvSpPr>
        <p:spPr>
          <a:xfrm>
            <a:off x="11463564" y="6386780"/>
            <a:ext cx="391886" cy="47280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 name="Google Shape;26;p3"/>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lvl1pPr lvl="0">
              <a:lnSpc>
                <a:spcPct val="90000"/>
              </a:lnSpc>
              <a:spcBef>
                <a:spcPts val="0"/>
              </a:spcBef>
              <a:spcAft>
                <a:spcPts val="0"/>
              </a:spcAft>
              <a:buClr>
                <a:schemeClr val="accent4"/>
              </a:buClr>
              <a:buSzPts val="3000"/>
              <a:buFont typeface="Roboto Mono"/>
              <a:buNone/>
              <a:defRPr b="1" sz="3000">
                <a:solidFill>
                  <a:schemeClr val="accent4"/>
                </a:solidFill>
                <a:latin typeface="Roboto Mono"/>
                <a:ea typeface="Roboto Mono"/>
                <a:cs typeface="Roboto Mono"/>
                <a:sym typeface="Roboto Mono"/>
              </a:defRPr>
            </a:lvl1pPr>
            <a:lvl2pPr lvl="1">
              <a:spcBef>
                <a:spcPts val="0"/>
              </a:spcBef>
              <a:spcAft>
                <a:spcPts val="0"/>
              </a:spcAft>
              <a:buSzPts val="1400"/>
              <a:buFont typeface="Trebuchet MS"/>
              <a:buNone/>
              <a:defRPr b="1">
                <a:latin typeface="Trebuchet MS"/>
                <a:ea typeface="Trebuchet MS"/>
                <a:cs typeface="Trebuchet MS"/>
                <a:sym typeface="Trebuchet MS"/>
              </a:defRPr>
            </a:lvl2pPr>
            <a:lvl3pPr lvl="2">
              <a:spcBef>
                <a:spcPts val="0"/>
              </a:spcBef>
              <a:spcAft>
                <a:spcPts val="0"/>
              </a:spcAft>
              <a:buSzPts val="1400"/>
              <a:buFont typeface="Trebuchet MS"/>
              <a:buNone/>
              <a:defRPr b="1">
                <a:latin typeface="Trebuchet MS"/>
                <a:ea typeface="Trebuchet MS"/>
                <a:cs typeface="Trebuchet MS"/>
                <a:sym typeface="Trebuchet MS"/>
              </a:defRPr>
            </a:lvl3pPr>
            <a:lvl4pPr lvl="3">
              <a:spcBef>
                <a:spcPts val="0"/>
              </a:spcBef>
              <a:spcAft>
                <a:spcPts val="0"/>
              </a:spcAft>
              <a:buSzPts val="1400"/>
              <a:buFont typeface="Trebuchet MS"/>
              <a:buNone/>
              <a:defRPr b="1">
                <a:latin typeface="Trebuchet MS"/>
                <a:ea typeface="Trebuchet MS"/>
                <a:cs typeface="Trebuchet MS"/>
                <a:sym typeface="Trebuchet MS"/>
              </a:defRPr>
            </a:lvl4pPr>
            <a:lvl5pPr lvl="4">
              <a:spcBef>
                <a:spcPts val="0"/>
              </a:spcBef>
              <a:spcAft>
                <a:spcPts val="0"/>
              </a:spcAft>
              <a:buSzPts val="1400"/>
              <a:buFont typeface="Trebuchet MS"/>
              <a:buNone/>
              <a:defRPr b="1">
                <a:latin typeface="Trebuchet MS"/>
                <a:ea typeface="Trebuchet MS"/>
                <a:cs typeface="Trebuchet MS"/>
                <a:sym typeface="Trebuchet MS"/>
              </a:defRPr>
            </a:lvl5pPr>
            <a:lvl6pPr lvl="5">
              <a:spcBef>
                <a:spcPts val="0"/>
              </a:spcBef>
              <a:spcAft>
                <a:spcPts val="0"/>
              </a:spcAft>
              <a:buSzPts val="1400"/>
              <a:buFont typeface="Trebuchet MS"/>
              <a:buNone/>
              <a:defRPr b="1">
                <a:latin typeface="Trebuchet MS"/>
                <a:ea typeface="Trebuchet MS"/>
                <a:cs typeface="Trebuchet MS"/>
                <a:sym typeface="Trebuchet MS"/>
              </a:defRPr>
            </a:lvl6pPr>
            <a:lvl7pPr lvl="6">
              <a:spcBef>
                <a:spcPts val="0"/>
              </a:spcBef>
              <a:spcAft>
                <a:spcPts val="0"/>
              </a:spcAft>
              <a:buSzPts val="1400"/>
              <a:buFont typeface="Trebuchet MS"/>
              <a:buNone/>
              <a:defRPr b="1">
                <a:latin typeface="Trebuchet MS"/>
                <a:ea typeface="Trebuchet MS"/>
                <a:cs typeface="Trebuchet MS"/>
                <a:sym typeface="Trebuchet MS"/>
              </a:defRPr>
            </a:lvl7pPr>
            <a:lvl8pPr lvl="7">
              <a:spcBef>
                <a:spcPts val="0"/>
              </a:spcBef>
              <a:spcAft>
                <a:spcPts val="0"/>
              </a:spcAft>
              <a:buSzPts val="1400"/>
              <a:buFont typeface="Trebuchet MS"/>
              <a:buNone/>
              <a:defRPr b="1">
                <a:latin typeface="Trebuchet MS"/>
                <a:ea typeface="Trebuchet MS"/>
                <a:cs typeface="Trebuchet MS"/>
                <a:sym typeface="Trebuchet MS"/>
              </a:defRPr>
            </a:lvl8pPr>
            <a:lvl9pPr lvl="8">
              <a:spcBef>
                <a:spcPts val="0"/>
              </a:spcBef>
              <a:spcAft>
                <a:spcPts val="0"/>
              </a:spcAft>
              <a:buSzPts val="1400"/>
              <a:buFont typeface="Trebuchet MS"/>
              <a:buNone/>
              <a:defRPr b="1">
                <a:latin typeface="Trebuchet MS"/>
                <a:ea typeface="Trebuchet MS"/>
                <a:cs typeface="Trebuchet MS"/>
                <a:sym typeface="Trebuchet MS"/>
              </a:defRPr>
            </a:lvl9pPr>
          </a:lstStyle>
          <a:p/>
        </p:txBody>
      </p:sp>
      <p:sp>
        <p:nvSpPr>
          <p:cNvPr id="27" name="Google Shape;27;p3"/>
          <p:cNvSpPr txBox="1"/>
          <p:nvPr>
            <p:ph idx="1" type="body"/>
          </p:nvPr>
        </p:nvSpPr>
        <p:spPr>
          <a:xfrm>
            <a:off x="334963" y="1616487"/>
            <a:ext cx="11520487" cy="4561907"/>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atin typeface="Calibri"/>
                <a:ea typeface="Calibri"/>
                <a:cs typeface="Calibri"/>
                <a:sym typeface="Calibri"/>
              </a:defRPr>
            </a:lvl1pPr>
            <a:lvl2pPr indent="-317500" lvl="1" marL="914400" algn="l">
              <a:lnSpc>
                <a:spcPct val="90000"/>
              </a:lnSpc>
              <a:spcBef>
                <a:spcPts val="500"/>
              </a:spcBef>
              <a:spcAft>
                <a:spcPts val="0"/>
              </a:spcAft>
              <a:buClr>
                <a:schemeClr val="dk1"/>
              </a:buClr>
              <a:buSzPts val="1400"/>
              <a:buChar char="•"/>
              <a:defRPr sz="1400">
                <a:latin typeface="Calibri"/>
                <a:ea typeface="Calibri"/>
                <a:cs typeface="Calibri"/>
                <a:sym typeface="Calibri"/>
              </a:defRPr>
            </a:lvl2pPr>
            <a:lvl3pPr indent="-317500" lvl="2" marL="1371600" algn="l">
              <a:lnSpc>
                <a:spcPct val="90000"/>
              </a:lnSpc>
              <a:spcBef>
                <a:spcPts val="500"/>
              </a:spcBef>
              <a:spcAft>
                <a:spcPts val="0"/>
              </a:spcAft>
              <a:buClr>
                <a:schemeClr val="dk1"/>
              </a:buClr>
              <a:buSzPts val="1400"/>
              <a:buChar char="•"/>
              <a:defRPr sz="1400">
                <a:latin typeface="Calibri"/>
                <a:ea typeface="Calibri"/>
                <a:cs typeface="Calibri"/>
                <a:sym typeface="Calibri"/>
              </a:defRPr>
            </a:lvl3pPr>
            <a:lvl4pPr indent="-317500" lvl="3" marL="1828800" algn="l">
              <a:lnSpc>
                <a:spcPct val="90000"/>
              </a:lnSpc>
              <a:spcBef>
                <a:spcPts val="500"/>
              </a:spcBef>
              <a:spcAft>
                <a:spcPts val="0"/>
              </a:spcAft>
              <a:buClr>
                <a:schemeClr val="dk1"/>
              </a:buClr>
              <a:buSzPts val="1400"/>
              <a:buChar char="•"/>
              <a:defRPr sz="1400">
                <a:latin typeface="Calibri"/>
                <a:ea typeface="Calibri"/>
                <a:cs typeface="Calibri"/>
                <a:sym typeface="Calibri"/>
              </a:defRPr>
            </a:lvl4pPr>
            <a:lvl5pPr indent="-317500" lvl="4" marL="2286000" algn="l">
              <a:lnSpc>
                <a:spcPct val="90000"/>
              </a:lnSpc>
              <a:spcBef>
                <a:spcPts val="500"/>
              </a:spcBef>
              <a:spcAft>
                <a:spcPts val="0"/>
              </a:spcAft>
              <a:buClr>
                <a:schemeClr val="dk1"/>
              </a:buClr>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10" type="dt"/>
          </p:nvPr>
        </p:nvSpPr>
        <p:spPr>
          <a:xfrm>
            <a:off x="334963" y="645368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4038075" y="645368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1463564" y="6453683"/>
            <a:ext cx="391886" cy="36521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000">
                <a:solidFill>
                  <a:schemeClr val="accent4"/>
                </a:solidFill>
                <a:latin typeface="Calibri"/>
                <a:ea typeface="Calibri"/>
                <a:cs typeface="Calibri"/>
                <a:sym typeface="Calibri"/>
              </a:defRPr>
            </a:lvl1pPr>
            <a:lvl2pPr indent="0" lvl="1" marL="0" algn="ctr">
              <a:spcBef>
                <a:spcPts val="0"/>
              </a:spcBef>
              <a:buNone/>
              <a:defRPr sz="1000">
                <a:solidFill>
                  <a:schemeClr val="accent4"/>
                </a:solidFill>
                <a:latin typeface="Calibri"/>
                <a:ea typeface="Calibri"/>
                <a:cs typeface="Calibri"/>
                <a:sym typeface="Calibri"/>
              </a:defRPr>
            </a:lvl2pPr>
            <a:lvl3pPr indent="0" lvl="2" marL="0" algn="ctr">
              <a:spcBef>
                <a:spcPts val="0"/>
              </a:spcBef>
              <a:buNone/>
              <a:defRPr sz="1000">
                <a:solidFill>
                  <a:schemeClr val="accent4"/>
                </a:solidFill>
                <a:latin typeface="Calibri"/>
                <a:ea typeface="Calibri"/>
                <a:cs typeface="Calibri"/>
                <a:sym typeface="Calibri"/>
              </a:defRPr>
            </a:lvl3pPr>
            <a:lvl4pPr indent="0" lvl="3" marL="0" algn="ctr">
              <a:spcBef>
                <a:spcPts val="0"/>
              </a:spcBef>
              <a:buNone/>
              <a:defRPr sz="1000">
                <a:solidFill>
                  <a:schemeClr val="accent4"/>
                </a:solidFill>
                <a:latin typeface="Calibri"/>
                <a:ea typeface="Calibri"/>
                <a:cs typeface="Calibri"/>
                <a:sym typeface="Calibri"/>
              </a:defRPr>
            </a:lvl4pPr>
            <a:lvl5pPr indent="0" lvl="4" marL="0" algn="ctr">
              <a:spcBef>
                <a:spcPts val="0"/>
              </a:spcBef>
              <a:buNone/>
              <a:defRPr sz="1000">
                <a:solidFill>
                  <a:schemeClr val="accent4"/>
                </a:solidFill>
                <a:latin typeface="Calibri"/>
                <a:ea typeface="Calibri"/>
                <a:cs typeface="Calibri"/>
                <a:sym typeface="Calibri"/>
              </a:defRPr>
            </a:lvl5pPr>
            <a:lvl6pPr indent="0" lvl="5" marL="0" algn="ctr">
              <a:spcBef>
                <a:spcPts val="0"/>
              </a:spcBef>
              <a:buNone/>
              <a:defRPr sz="1000">
                <a:solidFill>
                  <a:schemeClr val="accent4"/>
                </a:solidFill>
                <a:latin typeface="Calibri"/>
                <a:ea typeface="Calibri"/>
                <a:cs typeface="Calibri"/>
                <a:sym typeface="Calibri"/>
              </a:defRPr>
            </a:lvl6pPr>
            <a:lvl7pPr indent="0" lvl="6" marL="0" algn="ctr">
              <a:spcBef>
                <a:spcPts val="0"/>
              </a:spcBef>
              <a:buNone/>
              <a:defRPr sz="1000">
                <a:solidFill>
                  <a:schemeClr val="accent4"/>
                </a:solidFill>
                <a:latin typeface="Calibri"/>
                <a:ea typeface="Calibri"/>
                <a:cs typeface="Calibri"/>
                <a:sym typeface="Calibri"/>
              </a:defRPr>
            </a:lvl7pPr>
            <a:lvl8pPr indent="0" lvl="7" marL="0" algn="ctr">
              <a:spcBef>
                <a:spcPts val="0"/>
              </a:spcBef>
              <a:buNone/>
              <a:defRPr sz="1000">
                <a:solidFill>
                  <a:schemeClr val="accent4"/>
                </a:solidFill>
                <a:latin typeface="Calibri"/>
                <a:ea typeface="Calibri"/>
                <a:cs typeface="Calibri"/>
                <a:sym typeface="Calibri"/>
              </a:defRPr>
            </a:lvl8pPr>
            <a:lvl9pPr indent="0" lvl="8" marL="0" algn="ctr">
              <a:spcBef>
                <a:spcPts val="0"/>
              </a:spcBef>
              <a:buNone/>
              <a:defRPr sz="1000">
                <a:solidFill>
                  <a:schemeClr val="accent4"/>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grpSp>
        <p:nvGrpSpPr>
          <p:cNvPr id="31" name="Google Shape;31;p3"/>
          <p:cNvGrpSpPr/>
          <p:nvPr/>
        </p:nvGrpSpPr>
        <p:grpSpPr>
          <a:xfrm>
            <a:off x="5374475" y="319490"/>
            <a:ext cx="1441450" cy="85323"/>
            <a:chOff x="334963" y="319490"/>
            <a:chExt cx="1441450" cy="85323"/>
          </a:xfrm>
        </p:grpSpPr>
        <p:sp>
          <p:nvSpPr>
            <p:cNvPr id="32" name="Google Shape;32;p3"/>
            <p:cNvSpPr/>
            <p:nvPr/>
          </p:nvSpPr>
          <p:spPr>
            <a:xfrm>
              <a:off x="334963" y="319490"/>
              <a:ext cx="793479" cy="8532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3"/>
            <p:cNvSpPr/>
            <p:nvPr/>
          </p:nvSpPr>
          <p:spPr>
            <a:xfrm>
              <a:off x="1128442" y="319490"/>
              <a:ext cx="215990" cy="8532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3"/>
            <p:cNvSpPr/>
            <p:nvPr/>
          </p:nvSpPr>
          <p:spPr>
            <a:xfrm>
              <a:off x="1560423" y="319490"/>
              <a:ext cx="215990" cy="8532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3"/>
            <p:cNvSpPr/>
            <p:nvPr/>
          </p:nvSpPr>
          <p:spPr>
            <a:xfrm>
              <a:off x="1344432" y="319490"/>
              <a:ext cx="215990" cy="8532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6" name="Google Shape;36;p3"/>
          <p:cNvSpPr txBox="1"/>
          <p:nvPr>
            <p:ph idx="2" type="body"/>
          </p:nvPr>
        </p:nvSpPr>
        <p:spPr>
          <a:xfrm>
            <a:off x="334963" y="1001936"/>
            <a:ext cx="11520487" cy="3175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5"/>
              </a:buClr>
              <a:buSzPts val="2000"/>
              <a:buNone/>
              <a:defRPr b="0" sz="2000">
                <a:solidFill>
                  <a:schemeClr val="accent5"/>
                </a:solidFill>
                <a:latin typeface="Calibri"/>
                <a:ea typeface="Calibri"/>
                <a:cs typeface="Calibri"/>
                <a:sym typeface="Calibri"/>
              </a:defRPr>
            </a:lvl1pPr>
            <a:lvl2pPr indent="-228600" lvl="1" marL="914400" algn="l">
              <a:lnSpc>
                <a:spcPct val="90000"/>
              </a:lnSpc>
              <a:spcBef>
                <a:spcPts val="0"/>
              </a:spcBef>
              <a:spcAft>
                <a:spcPts val="0"/>
              </a:spcAft>
              <a:buClr>
                <a:schemeClr val="accent4"/>
              </a:buClr>
              <a:buSzPts val="2800"/>
              <a:buNone/>
              <a:defRPr b="0" sz="2800">
                <a:solidFill>
                  <a:schemeClr val="accent4"/>
                </a:solidFill>
                <a:latin typeface="Calibri"/>
                <a:ea typeface="Calibri"/>
                <a:cs typeface="Calibri"/>
                <a:sym typeface="Calibri"/>
              </a:defRPr>
            </a:lvl2pPr>
            <a:lvl3pPr indent="-228600" lvl="2" marL="1371600" algn="l">
              <a:lnSpc>
                <a:spcPct val="90000"/>
              </a:lnSpc>
              <a:spcBef>
                <a:spcPts val="0"/>
              </a:spcBef>
              <a:spcAft>
                <a:spcPts val="0"/>
              </a:spcAft>
              <a:buClr>
                <a:schemeClr val="accent4"/>
              </a:buClr>
              <a:buSzPts val="2800"/>
              <a:buNone/>
              <a:defRPr b="0" sz="2800">
                <a:solidFill>
                  <a:schemeClr val="accent4"/>
                </a:solidFill>
                <a:latin typeface="Calibri"/>
                <a:ea typeface="Calibri"/>
                <a:cs typeface="Calibri"/>
                <a:sym typeface="Calibri"/>
              </a:defRPr>
            </a:lvl3pPr>
            <a:lvl4pPr indent="-228600" lvl="3" marL="1828800" algn="l">
              <a:lnSpc>
                <a:spcPct val="90000"/>
              </a:lnSpc>
              <a:spcBef>
                <a:spcPts val="0"/>
              </a:spcBef>
              <a:spcAft>
                <a:spcPts val="0"/>
              </a:spcAft>
              <a:buClr>
                <a:schemeClr val="accent4"/>
              </a:buClr>
              <a:buSzPts val="2800"/>
              <a:buNone/>
              <a:defRPr b="0" sz="2800">
                <a:solidFill>
                  <a:schemeClr val="accent4"/>
                </a:solidFill>
                <a:latin typeface="Calibri"/>
                <a:ea typeface="Calibri"/>
                <a:cs typeface="Calibri"/>
                <a:sym typeface="Calibri"/>
              </a:defRPr>
            </a:lvl4pPr>
            <a:lvl5pPr indent="-228600" lvl="4" marL="2286000" algn="l">
              <a:lnSpc>
                <a:spcPct val="90000"/>
              </a:lnSpc>
              <a:spcBef>
                <a:spcPts val="0"/>
              </a:spcBef>
              <a:spcAft>
                <a:spcPts val="0"/>
              </a:spcAft>
              <a:buClr>
                <a:schemeClr val="accent4"/>
              </a:buClr>
              <a:buSzPts val="2800"/>
              <a:buNone/>
              <a:defRPr b="0" sz="2800">
                <a:solidFill>
                  <a:schemeClr val="accent4"/>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686">
          <p15:clr>
            <a:srgbClr val="FBAE40"/>
          </p15:clr>
        </p15:guide>
        <p15:guide id="2" pos="211">
          <p15:clr>
            <a:srgbClr val="FBAE40"/>
          </p15:clr>
        </p15:guide>
        <p15:guide id="3" pos="7468">
          <p15:clr>
            <a:srgbClr val="FBAE40"/>
          </p15:clr>
        </p15:guide>
        <p15:guide id="4" orient="horz" pos="9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 name="Shape 37"/>
        <p:cNvGrpSpPr/>
        <p:nvPr/>
      </p:nvGrpSpPr>
      <p:grpSpPr>
        <a:xfrm>
          <a:off x="0" y="0"/>
          <a:ext cx="0" cy="0"/>
          <a:chOff x="0" y="0"/>
          <a:chExt cx="0" cy="0"/>
        </a:xfrm>
      </p:grpSpPr>
      <p:sp>
        <p:nvSpPr>
          <p:cNvPr id="38" name="Google Shape;38;p4"/>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sp>
        <p:nvSpPr>
          <p:cNvPr id="42" name="Google Shape;42;p5"/>
          <p:cNvSpPr txBox="1"/>
          <p:nvPr>
            <p:ph type="title"/>
          </p:nvPr>
        </p:nvSpPr>
        <p:spPr>
          <a:xfrm>
            <a:off x="831742" y="1710134"/>
            <a:ext cx="10514231" cy="285339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831742" y="4590526"/>
            <a:ext cx="10514231" cy="150053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5"/>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7" name="Shape 47"/>
        <p:cNvGrpSpPr/>
        <p:nvPr/>
      </p:nvGrpSpPr>
      <p:grpSpPr>
        <a:xfrm>
          <a:off x="0" y="0"/>
          <a:ext cx="0" cy="0"/>
          <a:chOff x="0" y="0"/>
          <a:chExt cx="0" cy="0"/>
        </a:xfrm>
      </p:grpSpPr>
      <p:sp>
        <p:nvSpPr>
          <p:cNvPr id="48" name="Google Shape;48;p6"/>
          <p:cNvSpPr txBox="1"/>
          <p:nvPr>
            <p:ph type="title"/>
          </p:nvPr>
        </p:nvSpPr>
        <p:spPr>
          <a:xfrm>
            <a:off x="838091" y="365210"/>
            <a:ext cx="10514231" cy="1325870"/>
          </a:xfrm>
          <a:prstGeom prst="rect">
            <a:avLst/>
          </a:prstGeom>
          <a:noFill/>
          <a:ln>
            <a:noFill/>
          </a:ln>
        </p:spPr>
        <p:txBody>
          <a:bodyPr anchorCtr="0" anchor="ctr" bIns="45700" lIns="91425" spcFirstLastPara="1" rIns="91425" wrap="square" tIns="45700">
            <a:noAutofit/>
          </a:bodyPr>
          <a:lstStyle>
            <a:lvl1pPr lvl="0">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838091" y="1826048"/>
            <a:ext cx="5180926" cy="435234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2" type="body"/>
          </p:nvPr>
        </p:nvSpPr>
        <p:spPr>
          <a:xfrm>
            <a:off x="6171396" y="1826048"/>
            <a:ext cx="5180926" cy="435234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7"/>
          <p:cNvSpPr txBox="1"/>
          <p:nvPr>
            <p:ph type="title"/>
          </p:nvPr>
        </p:nvSpPr>
        <p:spPr>
          <a:xfrm>
            <a:off x="839679" y="365210"/>
            <a:ext cx="10514231" cy="13258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839679" y="1681552"/>
            <a:ext cx="5157116" cy="82410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7"/>
          <p:cNvSpPr txBox="1"/>
          <p:nvPr>
            <p:ph idx="2" type="body"/>
          </p:nvPr>
        </p:nvSpPr>
        <p:spPr>
          <a:xfrm>
            <a:off x="839679" y="2505655"/>
            <a:ext cx="5157116" cy="3685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6171397" y="1681552"/>
            <a:ext cx="5182513" cy="82410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7"/>
          <p:cNvSpPr txBox="1"/>
          <p:nvPr>
            <p:ph idx="4" type="body"/>
          </p:nvPr>
        </p:nvSpPr>
        <p:spPr>
          <a:xfrm>
            <a:off x="6171397" y="2505655"/>
            <a:ext cx="5182513" cy="3685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8"/>
          <p:cNvSpPr txBox="1"/>
          <p:nvPr>
            <p:ph type="title"/>
          </p:nvPr>
        </p:nvSpPr>
        <p:spPr>
          <a:xfrm>
            <a:off x="838091" y="365210"/>
            <a:ext cx="10514231" cy="1325870"/>
          </a:xfrm>
          <a:prstGeom prst="rect">
            <a:avLst/>
          </a:prstGeom>
          <a:noFill/>
          <a:ln>
            <a:noFill/>
          </a:ln>
        </p:spPr>
        <p:txBody>
          <a:bodyPr anchorCtr="0" anchor="ctr" bIns="45700" lIns="91425" spcFirstLastPara="1" rIns="91425" wrap="square" tIns="45700">
            <a:noAutofit/>
          </a:bodyPr>
          <a:lstStyle>
            <a:lvl1pPr lvl="0">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839679" y="457306"/>
            <a:ext cx="3931725" cy="160057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5182513" y="987654"/>
            <a:ext cx="6171397" cy="4874754"/>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9"/>
          <p:cNvSpPr txBox="1"/>
          <p:nvPr>
            <p:ph idx="2" type="body"/>
          </p:nvPr>
        </p:nvSpPr>
        <p:spPr>
          <a:xfrm>
            <a:off x="839679" y="2057876"/>
            <a:ext cx="3931725" cy="381247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9"/>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839679" y="457306"/>
            <a:ext cx="3931725" cy="160057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p:nvPr>
            <p:ph idx="2" type="pic"/>
          </p:nvPr>
        </p:nvSpPr>
        <p:spPr>
          <a:xfrm>
            <a:off x="5182513" y="987654"/>
            <a:ext cx="6171397" cy="487475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 name="Google Shape;78;p10"/>
          <p:cNvSpPr txBox="1"/>
          <p:nvPr>
            <p:ph idx="1" type="body"/>
          </p:nvPr>
        </p:nvSpPr>
        <p:spPr>
          <a:xfrm>
            <a:off x="839679" y="2057876"/>
            <a:ext cx="3931725" cy="381247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0"/>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588" y="1588"/>
            <a:ext cx="1587" cy="1587"/>
          </a:xfrm>
          <a:prstGeom prst="rect">
            <a:avLst/>
          </a:prstGeom>
          <a:noFill/>
          <a:ln>
            <a:noFill/>
          </a:ln>
        </p:spPr>
      </p:pic>
      <p:sp>
        <p:nvSpPr>
          <p:cNvPr id="11" name="Google Shape;11;p1"/>
          <p:cNvSpPr txBox="1"/>
          <p:nvPr>
            <p:ph type="title"/>
          </p:nvPr>
        </p:nvSpPr>
        <p:spPr>
          <a:xfrm>
            <a:off x="838091" y="365210"/>
            <a:ext cx="10514231" cy="132587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ctr">
              <a:spcBef>
                <a:spcPts val="0"/>
              </a:spcBef>
              <a:spcAft>
                <a:spcPts val="0"/>
              </a:spcAft>
              <a:buSzPts val="1400"/>
              <a:buNone/>
              <a:defRPr sz="1800"/>
            </a:lvl2pPr>
            <a:lvl3pPr lvl="2" algn="ctr">
              <a:spcBef>
                <a:spcPts val="0"/>
              </a:spcBef>
              <a:spcAft>
                <a:spcPts val="0"/>
              </a:spcAft>
              <a:buSzPts val="1400"/>
              <a:buNone/>
              <a:defRPr sz="1800"/>
            </a:lvl3pPr>
            <a:lvl4pPr lvl="3" algn="ctr">
              <a:spcBef>
                <a:spcPts val="0"/>
              </a:spcBef>
              <a:spcAft>
                <a:spcPts val="0"/>
              </a:spcAft>
              <a:buSzPts val="1400"/>
              <a:buNone/>
              <a:defRPr sz="1800"/>
            </a:lvl4pPr>
            <a:lvl5pPr lvl="4" algn="ctr">
              <a:spcBef>
                <a:spcPts val="0"/>
              </a:spcBef>
              <a:spcAft>
                <a:spcPts val="0"/>
              </a:spcAft>
              <a:buSzPts val="1400"/>
              <a:buNone/>
              <a:defRPr sz="1800"/>
            </a:lvl5pPr>
            <a:lvl6pPr lvl="5" algn="ctr">
              <a:spcBef>
                <a:spcPts val="0"/>
              </a:spcBef>
              <a:spcAft>
                <a:spcPts val="0"/>
              </a:spcAft>
              <a:buSzPts val="1400"/>
              <a:buNone/>
              <a:defRPr sz="1800"/>
            </a:lvl6pPr>
            <a:lvl7pPr lvl="6" algn="ctr">
              <a:spcBef>
                <a:spcPts val="0"/>
              </a:spcBef>
              <a:spcAft>
                <a:spcPts val="0"/>
              </a:spcAft>
              <a:buSzPts val="1400"/>
              <a:buNone/>
              <a:defRPr sz="1800"/>
            </a:lvl7pPr>
            <a:lvl8pPr lvl="7" algn="ctr">
              <a:spcBef>
                <a:spcPts val="0"/>
              </a:spcBef>
              <a:spcAft>
                <a:spcPts val="0"/>
              </a:spcAft>
              <a:buSzPts val="1400"/>
              <a:buNone/>
              <a:defRPr sz="1800"/>
            </a:lvl8pPr>
            <a:lvl9pPr lvl="8" algn="ctr">
              <a:spcBef>
                <a:spcPts val="0"/>
              </a:spcBef>
              <a:spcAft>
                <a:spcPts val="0"/>
              </a:spcAft>
              <a:buSzPts val="1400"/>
              <a:buNone/>
              <a:defRPr sz="1800"/>
            </a:lvl9pPr>
          </a:lstStyle>
          <a:p/>
        </p:txBody>
      </p:sp>
      <p:sp>
        <p:nvSpPr>
          <p:cNvPr id="12" name="Google Shape;12;p1"/>
          <p:cNvSpPr txBox="1"/>
          <p:nvPr>
            <p:ph idx="1" type="body"/>
          </p:nvPr>
        </p:nvSpPr>
        <p:spPr>
          <a:xfrm>
            <a:off x="838091" y="1826048"/>
            <a:ext cx="10514231" cy="4352346"/>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838091" y="6357822"/>
            <a:ext cx="2742843"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4038075" y="6357822"/>
            <a:ext cx="4114264"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bsg.ox.ac.uk/research/research-projects/coronavirus-government-response-track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public.tableau.com/profile/akhila.joseph#!/vizhome/CovidDashboard2_15860650422580/Globalhealthindicators?publish=yes"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localhost:8888/view/Documents/DS/Projects/Akhila-Joseph-Projects/Project_5/Covid-19/code/lda.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3"/>
          <p:cNvPicPr preferRelativeResize="0"/>
          <p:nvPr/>
        </p:nvPicPr>
        <p:blipFill rotWithShape="1">
          <a:blip r:embed="rId3">
            <a:alphaModFix/>
          </a:blip>
          <a:srcRect b="0" l="0" r="0" t="9964"/>
          <a:stretch/>
        </p:blipFill>
        <p:spPr>
          <a:xfrm>
            <a:off x="-1" y="0"/>
            <a:ext cx="12189935" cy="6859588"/>
          </a:xfrm>
          <a:prstGeom prst="rect">
            <a:avLst/>
          </a:prstGeom>
          <a:noFill/>
          <a:ln>
            <a:noFill/>
          </a:ln>
        </p:spPr>
      </p:pic>
      <p:sp>
        <p:nvSpPr>
          <p:cNvPr id="100" name="Google Shape;100;p13"/>
          <p:cNvSpPr/>
          <p:nvPr/>
        </p:nvSpPr>
        <p:spPr>
          <a:xfrm>
            <a:off x="-31480" y="0"/>
            <a:ext cx="12221894"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3"/>
          <p:cNvSpPr/>
          <p:nvPr/>
        </p:nvSpPr>
        <p:spPr>
          <a:xfrm>
            <a:off x="3663190" y="0"/>
            <a:ext cx="6712542" cy="6858000"/>
          </a:xfrm>
          <a:custGeom>
            <a:rect b="b" l="l" r="r" t="t"/>
            <a:pathLst>
              <a:path extrusionOk="0" h="6858000" w="6712542">
                <a:moveTo>
                  <a:pt x="0" y="0"/>
                </a:moveTo>
                <a:lnTo>
                  <a:pt x="621213" y="0"/>
                </a:lnTo>
                <a:lnTo>
                  <a:pt x="6712542" y="6858000"/>
                </a:lnTo>
                <a:lnTo>
                  <a:pt x="6091329" y="6858000"/>
                </a:lnTo>
                <a:lnTo>
                  <a:pt x="0" y="0"/>
                </a:lnTo>
                <a:close/>
              </a:path>
            </a:pathLst>
          </a:custGeom>
          <a:solidFill>
            <a:srgbClr val="AED8E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3"/>
          <p:cNvSpPr/>
          <p:nvPr/>
        </p:nvSpPr>
        <p:spPr>
          <a:xfrm>
            <a:off x="-31480" y="-3984465"/>
            <a:ext cx="9425423" cy="10844053"/>
          </a:xfrm>
          <a:prstGeom prst="rtTriangle">
            <a:avLst/>
          </a:prstGeom>
          <a:gradFill>
            <a:gsLst>
              <a:gs pos="0">
                <a:schemeClr val="accent3"/>
              </a:gs>
              <a:gs pos="42000">
                <a:schemeClr val="accent4"/>
              </a:gs>
              <a:gs pos="100000">
                <a:schemeClr val="accent2"/>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3"/>
          <p:cNvSpPr txBox="1"/>
          <p:nvPr/>
        </p:nvSpPr>
        <p:spPr>
          <a:xfrm>
            <a:off x="793600" y="3500051"/>
            <a:ext cx="5302500" cy="1043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6000">
                <a:solidFill>
                  <a:schemeClr val="lt1"/>
                </a:solidFill>
                <a:latin typeface="Lato Black"/>
                <a:ea typeface="Lato Black"/>
                <a:cs typeface="Lato Black"/>
                <a:sym typeface="Lato Black"/>
              </a:rPr>
              <a:t>COVID - 19</a:t>
            </a:r>
            <a:endParaRPr sz="6000">
              <a:latin typeface="Lato Black"/>
              <a:ea typeface="Lato Black"/>
              <a:cs typeface="Lato Black"/>
              <a:sym typeface="Lato Black"/>
            </a:endParaRPr>
          </a:p>
        </p:txBody>
      </p:sp>
      <p:sp>
        <p:nvSpPr>
          <p:cNvPr id="104" name="Google Shape;104;p13"/>
          <p:cNvSpPr txBox="1"/>
          <p:nvPr/>
        </p:nvSpPr>
        <p:spPr>
          <a:xfrm>
            <a:off x="793600" y="4570025"/>
            <a:ext cx="7453200" cy="739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chemeClr val="lt1"/>
                </a:solidFill>
                <a:latin typeface="Lato"/>
                <a:ea typeface="Lato"/>
                <a:cs typeface="Lato"/>
                <a:sym typeface="Lato"/>
              </a:rPr>
              <a:t>A </a:t>
            </a:r>
            <a:r>
              <a:rPr b="1" lang="en-US" sz="3600">
                <a:solidFill>
                  <a:schemeClr val="lt1"/>
                </a:solidFill>
                <a:latin typeface="Lato"/>
                <a:ea typeface="Lato"/>
                <a:cs typeface="Lato"/>
                <a:sym typeface="Lato"/>
              </a:rPr>
              <a:t>CASE-STUDY</a:t>
            </a:r>
            <a:endParaRPr b="1" sz="3600">
              <a:latin typeface="Lato"/>
              <a:ea typeface="Lato"/>
              <a:cs typeface="Lato"/>
              <a:sym typeface="Lato"/>
            </a:endParaRPr>
          </a:p>
        </p:txBody>
      </p:sp>
      <p:cxnSp>
        <p:nvCxnSpPr>
          <p:cNvPr id="105" name="Google Shape;105;p13"/>
          <p:cNvCxnSpPr/>
          <p:nvPr/>
        </p:nvCxnSpPr>
        <p:spPr>
          <a:xfrm>
            <a:off x="793601" y="4442336"/>
            <a:ext cx="4553099" cy="0"/>
          </a:xfrm>
          <a:prstGeom prst="straightConnector1">
            <a:avLst/>
          </a:prstGeom>
          <a:noFill/>
          <a:ln cap="flat" cmpd="sng" w="9525">
            <a:solidFill>
              <a:schemeClr val="accent2"/>
            </a:solidFill>
            <a:prstDash val="solid"/>
            <a:miter lim="800000"/>
            <a:headEnd len="sm" w="sm" type="none"/>
            <a:tailEnd len="lg" w="lg" type="diamond"/>
          </a:ln>
        </p:spPr>
      </p:cxnSp>
      <p:sp>
        <p:nvSpPr>
          <p:cNvPr id="106" name="Google Shape;106;p13"/>
          <p:cNvSpPr/>
          <p:nvPr/>
        </p:nvSpPr>
        <p:spPr>
          <a:xfrm>
            <a:off x="-2572856" y="6266382"/>
            <a:ext cx="2255520" cy="182880"/>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3"/>
          <p:cNvSpPr txBox="1"/>
          <p:nvPr>
            <p:ph idx="12" type="sldNum"/>
          </p:nvPr>
        </p:nvSpPr>
        <p:spPr>
          <a:xfrm>
            <a:off x="8609479" y="6357822"/>
            <a:ext cx="2742843" cy="36521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 name="Google Shape;108;p13"/>
          <p:cNvSpPr/>
          <p:nvPr/>
        </p:nvSpPr>
        <p:spPr>
          <a:xfrm flipH="1">
            <a:off x="-2432422" y="174192"/>
            <a:ext cx="2255520" cy="182880"/>
          </a:xfrm>
          <a:prstGeom prst="roundRect">
            <a:avLst>
              <a:gd fmla="val 16667" name="adj"/>
            </a:avLst>
          </a:prstGeom>
          <a:solidFill>
            <a:srgbClr val="009C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3"/>
          <p:cNvSpPr/>
          <p:nvPr/>
        </p:nvSpPr>
        <p:spPr>
          <a:xfrm flipH="1">
            <a:off x="-1304662" y="448512"/>
            <a:ext cx="1273182" cy="182880"/>
          </a:xfrm>
          <a:prstGeom prst="roundRect">
            <a:avLst>
              <a:gd fmla="val 16667" name="adj"/>
            </a:avLst>
          </a:prstGeom>
          <a:solidFill>
            <a:srgbClr val="009C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3"/>
          <p:cNvSpPr/>
          <p:nvPr/>
        </p:nvSpPr>
        <p:spPr>
          <a:xfrm>
            <a:off x="-846690" y="5815882"/>
            <a:ext cx="681754" cy="182880"/>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2"/>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87" name="Google Shape;287;p22"/>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CASE FORECASTING - MODEL PERFORMANCE</a:t>
            </a:r>
            <a:endParaRPr sz="3000">
              <a:latin typeface="Roboto Mono"/>
              <a:ea typeface="Roboto Mono"/>
              <a:cs typeface="Roboto Mono"/>
              <a:sym typeface="Roboto Mono"/>
            </a:endParaRPr>
          </a:p>
        </p:txBody>
      </p:sp>
      <p:pic>
        <p:nvPicPr>
          <p:cNvPr id="288" name="Google Shape;288;p22"/>
          <p:cNvPicPr preferRelativeResize="0"/>
          <p:nvPr/>
        </p:nvPicPr>
        <p:blipFill>
          <a:blip r:embed="rId3">
            <a:alphaModFix/>
          </a:blip>
          <a:stretch>
            <a:fillRect/>
          </a:stretch>
        </p:blipFill>
        <p:spPr>
          <a:xfrm>
            <a:off x="152400" y="1374648"/>
            <a:ext cx="3516674" cy="2439275"/>
          </a:xfrm>
          <a:prstGeom prst="rect">
            <a:avLst/>
          </a:prstGeom>
          <a:noFill/>
          <a:ln cap="flat" cmpd="sng" w="9525">
            <a:solidFill>
              <a:srgbClr val="EFEFEF"/>
            </a:solidFill>
            <a:prstDash val="solid"/>
            <a:round/>
            <a:headEnd len="sm" w="sm" type="none"/>
            <a:tailEnd len="sm" w="sm" type="none"/>
          </a:ln>
        </p:spPr>
      </p:pic>
      <p:pic>
        <p:nvPicPr>
          <p:cNvPr id="289" name="Google Shape;289;p22"/>
          <p:cNvPicPr preferRelativeResize="0"/>
          <p:nvPr/>
        </p:nvPicPr>
        <p:blipFill>
          <a:blip r:embed="rId4">
            <a:alphaModFix/>
          </a:blip>
          <a:stretch>
            <a:fillRect/>
          </a:stretch>
        </p:blipFill>
        <p:spPr>
          <a:xfrm>
            <a:off x="163252" y="3755955"/>
            <a:ext cx="3520440" cy="2441448"/>
          </a:xfrm>
          <a:prstGeom prst="rect">
            <a:avLst/>
          </a:prstGeom>
          <a:noFill/>
          <a:ln cap="flat" cmpd="sng" w="9525">
            <a:solidFill>
              <a:srgbClr val="F3F3F3"/>
            </a:solidFill>
            <a:prstDash val="solid"/>
            <a:round/>
            <a:headEnd len="sm" w="sm" type="none"/>
            <a:tailEnd len="sm" w="sm" type="none"/>
          </a:ln>
        </p:spPr>
      </p:pic>
      <p:pic>
        <p:nvPicPr>
          <p:cNvPr id="290" name="Google Shape;290;p22"/>
          <p:cNvPicPr preferRelativeResize="0"/>
          <p:nvPr/>
        </p:nvPicPr>
        <p:blipFill>
          <a:blip r:embed="rId5">
            <a:alphaModFix/>
          </a:blip>
          <a:stretch>
            <a:fillRect/>
          </a:stretch>
        </p:blipFill>
        <p:spPr>
          <a:xfrm>
            <a:off x="3854325" y="1742275"/>
            <a:ext cx="5303551" cy="3852151"/>
          </a:xfrm>
          <a:prstGeom prst="rect">
            <a:avLst/>
          </a:prstGeom>
          <a:noFill/>
          <a:ln cap="flat" cmpd="sng" w="9525">
            <a:solidFill>
              <a:srgbClr val="EFEFEF"/>
            </a:solidFill>
            <a:prstDash val="solid"/>
            <a:round/>
            <a:headEnd len="sm" w="sm" type="none"/>
            <a:tailEnd len="sm" w="sm" type="none"/>
          </a:ln>
        </p:spPr>
      </p:pic>
      <p:grpSp>
        <p:nvGrpSpPr>
          <p:cNvPr id="291" name="Google Shape;291;p22"/>
          <p:cNvGrpSpPr/>
          <p:nvPr/>
        </p:nvGrpSpPr>
        <p:grpSpPr>
          <a:xfrm>
            <a:off x="9262872" y="1910775"/>
            <a:ext cx="2861553" cy="2857725"/>
            <a:chOff x="9262872" y="1758375"/>
            <a:chExt cx="2861553" cy="2857725"/>
          </a:xfrm>
        </p:grpSpPr>
        <p:sp>
          <p:nvSpPr>
            <p:cNvPr id="292" name="Google Shape;292;p22"/>
            <p:cNvSpPr txBox="1"/>
            <p:nvPr/>
          </p:nvSpPr>
          <p:spPr>
            <a:xfrm>
              <a:off x="9262872" y="1758375"/>
              <a:ext cx="2857500" cy="12561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009CDA"/>
                  </a:solidFill>
                  <a:latin typeface="Roboto Mono"/>
                  <a:ea typeface="Roboto Mono"/>
                  <a:cs typeface="Roboto Mono"/>
                  <a:sym typeface="Roboto Mono"/>
                </a:rPr>
                <a:t>Confirmed Cases: </a:t>
              </a:r>
              <a:endParaRPr b="1" sz="2000">
                <a:solidFill>
                  <a:srgbClr val="009CDA"/>
                </a:solidFill>
                <a:latin typeface="Roboto Mono"/>
                <a:ea typeface="Roboto Mono"/>
                <a:cs typeface="Roboto Mono"/>
                <a:sym typeface="Roboto Mono"/>
              </a:endParaRPr>
            </a:p>
          </p:txBody>
        </p:sp>
        <p:pic>
          <p:nvPicPr>
            <p:cNvPr id="293" name="Google Shape;293;p22"/>
            <p:cNvPicPr preferRelativeResize="0"/>
            <p:nvPr/>
          </p:nvPicPr>
          <p:blipFill rotWithShape="1">
            <a:blip r:embed="rId6">
              <a:alphaModFix/>
            </a:blip>
            <a:srcRect b="-8" l="0" r="32591" t="17730"/>
            <a:stretch/>
          </p:blipFill>
          <p:spPr>
            <a:xfrm>
              <a:off x="9336024" y="2292298"/>
              <a:ext cx="2597899" cy="603975"/>
            </a:xfrm>
            <a:prstGeom prst="rect">
              <a:avLst/>
            </a:prstGeom>
            <a:noFill/>
            <a:ln>
              <a:noFill/>
            </a:ln>
          </p:spPr>
        </p:pic>
        <p:sp>
          <p:nvSpPr>
            <p:cNvPr id="294" name="Google Shape;294;p22"/>
            <p:cNvSpPr txBox="1"/>
            <p:nvPr/>
          </p:nvSpPr>
          <p:spPr>
            <a:xfrm>
              <a:off x="9266925" y="3360000"/>
              <a:ext cx="2857500" cy="12561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009CDA"/>
                  </a:solidFill>
                  <a:latin typeface="Roboto Mono"/>
                  <a:ea typeface="Roboto Mono"/>
                  <a:cs typeface="Roboto Mono"/>
                  <a:sym typeface="Roboto Mono"/>
                </a:rPr>
                <a:t>Fatal</a:t>
              </a:r>
              <a:r>
                <a:rPr b="1" lang="en-US" sz="2000">
                  <a:solidFill>
                    <a:srgbClr val="009CDA"/>
                  </a:solidFill>
                  <a:latin typeface="Roboto Mono"/>
                  <a:ea typeface="Roboto Mono"/>
                  <a:cs typeface="Roboto Mono"/>
                  <a:sym typeface="Roboto Mono"/>
                </a:rPr>
                <a:t> Cases: </a:t>
              </a:r>
              <a:endParaRPr b="1" sz="2000">
                <a:solidFill>
                  <a:srgbClr val="009CDA"/>
                </a:solidFill>
                <a:latin typeface="Roboto Mono"/>
                <a:ea typeface="Roboto Mono"/>
                <a:cs typeface="Roboto Mono"/>
                <a:sym typeface="Roboto Mono"/>
              </a:endParaRPr>
            </a:p>
          </p:txBody>
        </p:sp>
        <p:pic>
          <p:nvPicPr>
            <p:cNvPr id="295" name="Google Shape;295;p22"/>
            <p:cNvPicPr preferRelativeResize="0"/>
            <p:nvPr/>
          </p:nvPicPr>
          <p:blipFill>
            <a:blip r:embed="rId7">
              <a:alphaModFix/>
            </a:blip>
            <a:stretch>
              <a:fillRect/>
            </a:stretch>
          </p:blipFill>
          <p:spPr>
            <a:xfrm>
              <a:off x="9336024" y="3836488"/>
              <a:ext cx="2596896" cy="6039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3"/>
          <p:cNvSpPr/>
          <p:nvPr/>
        </p:nvSpPr>
        <p:spPr>
          <a:xfrm>
            <a:off x="433150" y="3826549"/>
            <a:ext cx="5759400" cy="2235000"/>
          </a:xfrm>
          <a:prstGeom prst="rect">
            <a:avLst/>
          </a:prstGeom>
          <a:gradFill>
            <a:gsLst>
              <a:gs pos="0">
                <a:schemeClr val="accent3"/>
              </a:gs>
              <a:gs pos="16000">
                <a:schemeClr val="accent3"/>
              </a:gs>
              <a:gs pos="100000">
                <a:schemeClr val="accent4"/>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23"/>
          <p:cNvSpPr/>
          <p:nvPr/>
        </p:nvSpPr>
        <p:spPr>
          <a:xfrm>
            <a:off x="6192600" y="3826549"/>
            <a:ext cx="5759400" cy="2235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23"/>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03" name="Google Shape;303;p23"/>
          <p:cNvSpPr/>
          <p:nvPr/>
        </p:nvSpPr>
        <p:spPr>
          <a:xfrm>
            <a:off x="433150" y="1300324"/>
            <a:ext cx="5759400" cy="2235000"/>
          </a:xfrm>
          <a:prstGeom prst="rect">
            <a:avLst/>
          </a:prstGeom>
          <a:gradFill>
            <a:gsLst>
              <a:gs pos="0">
                <a:schemeClr val="accent3"/>
              </a:gs>
              <a:gs pos="16000">
                <a:schemeClr val="accent3"/>
              </a:gs>
              <a:gs pos="100000">
                <a:schemeClr val="accent4"/>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23"/>
          <p:cNvSpPr/>
          <p:nvPr/>
        </p:nvSpPr>
        <p:spPr>
          <a:xfrm>
            <a:off x="6192600" y="1300324"/>
            <a:ext cx="5759400" cy="2235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23"/>
          <p:cNvSpPr txBox="1"/>
          <p:nvPr/>
        </p:nvSpPr>
        <p:spPr>
          <a:xfrm>
            <a:off x="824225" y="2023112"/>
            <a:ext cx="4724400" cy="843600"/>
          </a:xfrm>
          <a:prstGeom prst="rect">
            <a:avLst/>
          </a:prstGeom>
          <a:noFill/>
          <a:ln>
            <a:noFill/>
          </a:ln>
        </p:spPr>
        <p:txBody>
          <a:bodyPr anchorCtr="0" anchor="ctr" bIns="36000" lIns="0" spcFirstLastPara="1" rIns="0" wrap="square" tIns="0">
            <a:noAutofit/>
          </a:bodyPr>
          <a:lstStyle/>
          <a:p>
            <a:pPr indent="0" lvl="0" marL="0" marR="0" rtl="0" algn="l">
              <a:spcBef>
                <a:spcPts val="0"/>
              </a:spcBef>
              <a:spcAft>
                <a:spcPts val="0"/>
              </a:spcAft>
              <a:buNone/>
            </a:pPr>
            <a:r>
              <a:rPr b="1" lang="en-US" sz="2000">
                <a:solidFill>
                  <a:schemeClr val="lt1"/>
                </a:solidFill>
                <a:latin typeface="Comfortaa"/>
                <a:ea typeface="Comfortaa"/>
                <a:cs typeface="Comfortaa"/>
                <a:sym typeface="Comfortaa"/>
              </a:rPr>
              <a:t>Topic Modeling</a:t>
            </a:r>
            <a:endParaRPr b="1" sz="2000">
              <a:solidFill>
                <a:schemeClr val="lt1"/>
              </a:solidFill>
              <a:latin typeface="Comfortaa"/>
              <a:ea typeface="Comfortaa"/>
              <a:cs typeface="Comfortaa"/>
              <a:sym typeface="Comfortaa"/>
            </a:endParaRPr>
          </a:p>
          <a:p>
            <a:pPr indent="0" lvl="0" marL="0" marR="0" rtl="0" algn="l">
              <a:spcBef>
                <a:spcPts val="0"/>
              </a:spcBef>
              <a:spcAft>
                <a:spcPts val="0"/>
              </a:spcAft>
              <a:buNone/>
            </a:pPr>
            <a:r>
              <a:rPr b="1" lang="en-US" sz="2000">
                <a:solidFill>
                  <a:schemeClr val="lt1"/>
                </a:solidFill>
                <a:latin typeface="Comfortaa"/>
                <a:ea typeface="Comfortaa"/>
                <a:cs typeface="Comfortaa"/>
                <a:sym typeface="Comfortaa"/>
              </a:rPr>
              <a:t>Enhancements </a:t>
            </a:r>
            <a:endParaRPr b="1">
              <a:latin typeface="Comfortaa"/>
              <a:ea typeface="Comfortaa"/>
              <a:cs typeface="Comfortaa"/>
              <a:sym typeface="Comfortaa"/>
            </a:endParaRPr>
          </a:p>
        </p:txBody>
      </p:sp>
      <p:sp>
        <p:nvSpPr>
          <p:cNvPr id="306" name="Google Shape;306;p23"/>
          <p:cNvSpPr txBox="1"/>
          <p:nvPr/>
        </p:nvSpPr>
        <p:spPr>
          <a:xfrm>
            <a:off x="6846650" y="1596825"/>
            <a:ext cx="4724400" cy="344100"/>
          </a:xfrm>
          <a:prstGeom prst="rect">
            <a:avLst/>
          </a:prstGeom>
          <a:noFill/>
          <a:ln>
            <a:noFill/>
          </a:ln>
        </p:spPr>
        <p:txBody>
          <a:bodyPr anchorCtr="0" anchor="t" bIns="36000" lIns="0" spcFirstLastPara="1" rIns="0" wrap="square" tIns="0">
            <a:noAutofit/>
          </a:bodyPr>
          <a:lstStyle/>
          <a:p>
            <a:pPr indent="0" lvl="0" marL="0" marR="0" rtl="0" algn="l">
              <a:spcBef>
                <a:spcPts val="0"/>
              </a:spcBef>
              <a:spcAft>
                <a:spcPts val="0"/>
              </a:spcAft>
              <a:buNone/>
            </a:pPr>
            <a:r>
              <a:rPr b="1" lang="en-US" sz="2000">
                <a:latin typeface="Comfortaa"/>
                <a:ea typeface="Comfortaa"/>
                <a:cs typeface="Comfortaa"/>
                <a:sym typeface="Comfortaa"/>
              </a:rPr>
              <a:t>Next Step</a:t>
            </a:r>
            <a:endParaRPr/>
          </a:p>
        </p:txBody>
      </p:sp>
      <p:sp>
        <p:nvSpPr>
          <p:cNvPr id="307" name="Google Shape;307;p23"/>
          <p:cNvSpPr txBox="1"/>
          <p:nvPr/>
        </p:nvSpPr>
        <p:spPr>
          <a:xfrm>
            <a:off x="6770450" y="2010283"/>
            <a:ext cx="5105400" cy="1467600"/>
          </a:xfrm>
          <a:prstGeom prst="rect">
            <a:avLst/>
          </a:prstGeom>
          <a:noFill/>
          <a:ln>
            <a:noFill/>
          </a:ln>
        </p:spPr>
        <p:txBody>
          <a:bodyPr anchorCtr="0" anchor="t" bIns="36000" lIns="0" spcFirstLastPara="1" rIns="0" wrap="square" tIns="0">
            <a:noAutofit/>
          </a:bodyPr>
          <a:lstStyle/>
          <a:p>
            <a:pPr indent="-323850" lvl="0" marL="457200" rtl="0" algn="l">
              <a:spcBef>
                <a:spcPts val="600"/>
              </a:spcBef>
              <a:spcAft>
                <a:spcPts val="0"/>
              </a:spcAft>
              <a:buClr>
                <a:schemeClr val="accent2"/>
              </a:buClr>
              <a:buSzPts val="1500"/>
              <a:buFont typeface="Comfortaa"/>
              <a:buChar char="🞂"/>
            </a:pPr>
            <a:r>
              <a:rPr b="1" lang="en-US" sz="1500">
                <a:solidFill>
                  <a:srgbClr val="434343"/>
                </a:solidFill>
                <a:latin typeface="Comfortaa"/>
                <a:ea typeface="Comfortaa"/>
                <a:cs typeface="Comfortaa"/>
                <a:sym typeface="Comfortaa"/>
              </a:rPr>
              <a:t>Use trigram option to enhance the model</a:t>
            </a:r>
            <a:endParaRPr b="1" sz="1500">
              <a:solidFill>
                <a:srgbClr val="434343"/>
              </a:solidFill>
              <a:latin typeface="Comfortaa"/>
              <a:ea typeface="Comfortaa"/>
              <a:cs typeface="Comfortaa"/>
              <a:sym typeface="Comfortaa"/>
            </a:endParaRPr>
          </a:p>
          <a:p>
            <a:pPr indent="-323850" lvl="0" marL="457200" rtl="0" algn="l">
              <a:spcBef>
                <a:spcPts val="600"/>
              </a:spcBef>
              <a:spcAft>
                <a:spcPts val="0"/>
              </a:spcAft>
              <a:buClr>
                <a:schemeClr val="accent2"/>
              </a:buClr>
              <a:buSzPts val="1500"/>
              <a:buFont typeface="Comfortaa"/>
              <a:buChar char="🞂"/>
            </a:pPr>
            <a:r>
              <a:rPr b="1" lang="en-US" sz="1500">
                <a:solidFill>
                  <a:srgbClr val="434343"/>
                </a:solidFill>
                <a:latin typeface="Comfortaa"/>
                <a:ea typeface="Comfortaa"/>
                <a:cs typeface="Comfortaa"/>
                <a:sym typeface="Comfortaa"/>
              </a:rPr>
              <a:t>Investigate why bigrams did not return as good a result as desired</a:t>
            </a:r>
            <a:endParaRPr b="1" sz="1500">
              <a:solidFill>
                <a:srgbClr val="434343"/>
              </a:solidFill>
              <a:latin typeface="Comfortaa"/>
              <a:ea typeface="Comfortaa"/>
              <a:cs typeface="Comfortaa"/>
              <a:sym typeface="Comfortaa"/>
            </a:endParaRPr>
          </a:p>
          <a:p>
            <a:pPr indent="-323850" lvl="0" marL="457200" rtl="0" algn="l">
              <a:spcBef>
                <a:spcPts val="600"/>
              </a:spcBef>
              <a:spcAft>
                <a:spcPts val="0"/>
              </a:spcAft>
              <a:buClr>
                <a:schemeClr val="accent2"/>
              </a:buClr>
              <a:buSzPts val="1500"/>
              <a:buFont typeface="Comfortaa"/>
              <a:buChar char="🞂"/>
            </a:pPr>
            <a:r>
              <a:rPr b="1" lang="en-US" sz="1500">
                <a:solidFill>
                  <a:srgbClr val="434343"/>
                </a:solidFill>
                <a:latin typeface="Comfortaa"/>
                <a:ea typeface="Comfortaa"/>
                <a:cs typeface="Comfortaa"/>
                <a:sym typeface="Comfortaa"/>
              </a:rPr>
              <a:t>Use grid search to tune hyperparameters</a:t>
            </a:r>
            <a:endParaRPr b="1" sz="1500">
              <a:solidFill>
                <a:srgbClr val="434343"/>
              </a:solidFill>
              <a:latin typeface="Comfortaa"/>
              <a:ea typeface="Comfortaa"/>
              <a:cs typeface="Comfortaa"/>
              <a:sym typeface="Comfortaa"/>
            </a:endParaRPr>
          </a:p>
        </p:txBody>
      </p:sp>
      <p:grpSp>
        <p:nvGrpSpPr>
          <p:cNvPr id="308" name="Google Shape;308;p23"/>
          <p:cNvGrpSpPr/>
          <p:nvPr/>
        </p:nvGrpSpPr>
        <p:grpSpPr>
          <a:xfrm>
            <a:off x="5564911" y="3090058"/>
            <a:ext cx="1101300" cy="1101300"/>
            <a:chOff x="5641111" y="2144047"/>
            <a:chExt cx="1101300" cy="1101300"/>
          </a:xfrm>
        </p:grpSpPr>
        <p:sp>
          <p:nvSpPr>
            <p:cNvPr id="309" name="Google Shape;309;p23"/>
            <p:cNvSpPr/>
            <p:nvPr/>
          </p:nvSpPr>
          <p:spPr>
            <a:xfrm>
              <a:off x="5641111" y="2144047"/>
              <a:ext cx="1101300" cy="1101300"/>
            </a:xfrm>
            <a:prstGeom prst="ellipse">
              <a:avLst/>
            </a:prstGeom>
            <a:gradFill>
              <a:gsLst>
                <a:gs pos="0">
                  <a:schemeClr val="accent4"/>
                </a:gs>
                <a:gs pos="100000">
                  <a:schemeClr val="accent2"/>
                </a:gs>
              </a:gsLst>
              <a:lin ang="0" scaled="0"/>
            </a:gra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23"/>
            <p:cNvSpPr/>
            <p:nvPr/>
          </p:nvSpPr>
          <p:spPr>
            <a:xfrm>
              <a:off x="5928003" y="2446046"/>
              <a:ext cx="527607" cy="497393"/>
            </a:xfrm>
            <a:custGeom>
              <a:rect b="b" l="l" r="r" t="t"/>
              <a:pathLst>
                <a:path extrusionOk="0" h="90" w="96">
                  <a:moveTo>
                    <a:pt x="95" y="44"/>
                  </a:moveTo>
                  <a:cubicBezTo>
                    <a:pt x="55" y="3"/>
                    <a:pt x="55" y="3"/>
                    <a:pt x="55" y="3"/>
                  </a:cubicBezTo>
                  <a:cubicBezTo>
                    <a:pt x="51" y="0"/>
                    <a:pt x="44" y="0"/>
                    <a:pt x="40" y="4"/>
                  </a:cubicBezTo>
                  <a:cubicBezTo>
                    <a:pt x="36" y="8"/>
                    <a:pt x="36" y="14"/>
                    <a:pt x="40" y="18"/>
                  </a:cubicBezTo>
                  <a:cubicBezTo>
                    <a:pt x="57" y="35"/>
                    <a:pt x="57" y="35"/>
                    <a:pt x="57" y="35"/>
                  </a:cubicBezTo>
                  <a:cubicBezTo>
                    <a:pt x="8" y="35"/>
                    <a:pt x="8" y="35"/>
                    <a:pt x="8" y="35"/>
                  </a:cubicBezTo>
                  <a:cubicBezTo>
                    <a:pt x="3" y="35"/>
                    <a:pt x="0" y="40"/>
                    <a:pt x="0" y="45"/>
                  </a:cubicBezTo>
                  <a:cubicBezTo>
                    <a:pt x="0" y="47"/>
                    <a:pt x="1" y="50"/>
                    <a:pt x="2" y="52"/>
                  </a:cubicBezTo>
                  <a:cubicBezTo>
                    <a:pt x="3" y="54"/>
                    <a:pt x="6" y="55"/>
                    <a:pt x="8" y="55"/>
                  </a:cubicBezTo>
                  <a:cubicBezTo>
                    <a:pt x="57" y="55"/>
                    <a:pt x="57" y="55"/>
                    <a:pt x="57" y="55"/>
                  </a:cubicBezTo>
                  <a:cubicBezTo>
                    <a:pt x="41" y="72"/>
                    <a:pt x="41" y="72"/>
                    <a:pt x="41" y="72"/>
                  </a:cubicBezTo>
                  <a:cubicBezTo>
                    <a:pt x="39" y="74"/>
                    <a:pt x="38" y="76"/>
                    <a:pt x="38" y="79"/>
                  </a:cubicBezTo>
                  <a:cubicBezTo>
                    <a:pt x="38" y="81"/>
                    <a:pt x="39" y="84"/>
                    <a:pt x="41" y="86"/>
                  </a:cubicBezTo>
                  <a:cubicBezTo>
                    <a:pt x="43" y="88"/>
                    <a:pt x="46" y="90"/>
                    <a:pt x="49" y="90"/>
                  </a:cubicBezTo>
                  <a:cubicBezTo>
                    <a:pt x="51" y="90"/>
                    <a:pt x="54" y="89"/>
                    <a:pt x="56" y="87"/>
                  </a:cubicBezTo>
                  <a:cubicBezTo>
                    <a:pt x="95" y="46"/>
                    <a:pt x="95" y="46"/>
                    <a:pt x="95" y="46"/>
                  </a:cubicBezTo>
                  <a:cubicBezTo>
                    <a:pt x="96" y="46"/>
                    <a:pt x="96" y="44"/>
                    <a:pt x="95" y="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1" name="Google Shape;311;p23"/>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RECOMMENDATIONS &amp; NEXT STEPS</a:t>
            </a:r>
            <a:endParaRPr/>
          </a:p>
        </p:txBody>
      </p:sp>
      <p:sp>
        <p:nvSpPr>
          <p:cNvPr id="312" name="Google Shape;312;p23"/>
          <p:cNvSpPr txBox="1"/>
          <p:nvPr/>
        </p:nvSpPr>
        <p:spPr>
          <a:xfrm>
            <a:off x="824225" y="4549337"/>
            <a:ext cx="4724400" cy="843600"/>
          </a:xfrm>
          <a:prstGeom prst="rect">
            <a:avLst/>
          </a:prstGeom>
          <a:noFill/>
          <a:ln>
            <a:noFill/>
          </a:ln>
        </p:spPr>
        <p:txBody>
          <a:bodyPr anchorCtr="0" anchor="ctr" bIns="36000" lIns="0" spcFirstLastPara="1" rIns="0" wrap="square" tIns="0">
            <a:noAutofit/>
          </a:bodyPr>
          <a:lstStyle/>
          <a:p>
            <a:pPr indent="0" lvl="0" marL="0" marR="0" rtl="0" algn="l">
              <a:spcBef>
                <a:spcPts val="0"/>
              </a:spcBef>
              <a:spcAft>
                <a:spcPts val="0"/>
              </a:spcAft>
              <a:buNone/>
            </a:pPr>
            <a:r>
              <a:rPr b="1" lang="en-US" sz="2000">
                <a:solidFill>
                  <a:schemeClr val="lt1"/>
                </a:solidFill>
                <a:latin typeface="Comfortaa"/>
                <a:ea typeface="Comfortaa"/>
                <a:cs typeface="Comfortaa"/>
                <a:sym typeface="Comfortaa"/>
              </a:rPr>
              <a:t>Case Forecasting</a:t>
            </a:r>
            <a:endParaRPr b="1">
              <a:latin typeface="Comfortaa"/>
              <a:ea typeface="Comfortaa"/>
              <a:cs typeface="Comfortaa"/>
              <a:sym typeface="Comfortaa"/>
            </a:endParaRPr>
          </a:p>
        </p:txBody>
      </p:sp>
      <p:sp>
        <p:nvSpPr>
          <p:cNvPr id="313" name="Google Shape;313;p23"/>
          <p:cNvSpPr txBox="1"/>
          <p:nvPr/>
        </p:nvSpPr>
        <p:spPr>
          <a:xfrm>
            <a:off x="6846650" y="4031044"/>
            <a:ext cx="4724400" cy="344100"/>
          </a:xfrm>
          <a:prstGeom prst="rect">
            <a:avLst/>
          </a:prstGeom>
          <a:noFill/>
          <a:ln>
            <a:noFill/>
          </a:ln>
        </p:spPr>
        <p:txBody>
          <a:bodyPr anchorCtr="0" anchor="t" bIns="36000" lIns="0" spcFirstLastPara="1" rIns="0" wrap="square" tIns="0">
            <a:noAutofit/>
          </a:bodyPr>
          <a:lstStyle/>
          <a:p>
            <a:pPr indent="0" lvl="0" marL="0" marR="0" rtl="0" algn="l">
              <a:spcBef>
                <a:spcPts val="0"/>
              </a:spcBef>
              <a:spcAft>
                <a:spcPts val="0"/>
              </a:spcAft>
              <a:buNone/>
            </a:pPr>
            <a:r>
              <a:rPr b="1" lang="en-US" sz="2000">
                <a:latin typeface="Comfortaa"/>
                <a:ea typeface="Comfortaa"/>
                <a:cs typeface="Comfortaa"/>
                <a:sym typeface="Comfortaa"/>
              </a:rPr>
              <a:t>Next Step</a:t>
            </a:r>
            <a:endParaRPr/>
          </a:p>
        </p:txBody>
      </p:sp>
      <p:sp>
        <p:nvSpPr>
          <p:cNvPr id="314" name="Google Shape;314;p23"/>
          <p:cNvSpPr txBox="1"/>
          <p:nvPr/>
        </p:nvSpPr>
        <p:spPr>
          <a:xfrm>
            <a:off x="6770450" y="4444502"/>
            <a:ext cx="5105400" cy="1467600"/>
          </a:xfrm>
          <a:prstGeom prst="rect">
            <a:avLst/>
          </a:prstGeom>
          <a:noFill/>
          <a:ln>
            <a:noFill/>
          </a:ln>
        </p:spPr>
        <p:txBody>
          <a:bodyPr anchorCtr="0" anchor="t" bIns="36000" lIns="0" spcFirstLastPara="1" rIns="0" wrap="square" tIns="0">
            <a:noAutofit/>
          </a:bodyPr>
          <a:lstStyle/>
          <a:p>
            <a:pPr indent="-323850" lvl="0" marL="457200" rtl="0" algn="l">
              <a:spcBef>
                <a:spcPts val="600"/>
              </a:spcBef>
              <a:spcAft>
                <a:spcPts val="0"/>
              </a:spcAft>
              <a:buClr>
                <a:schemeClr val="accent2"/>
              </a:buClr>
              <a:buSzPts val="1500"/>
              <a:buFont typeface="Comfortaa"/>
              <a:buChar char="🞂"/>
            </a:pPr>
            <a:r>
              <a:rPr b="1" lang="en-US" sz="1500">
                <a:solidFill>
                  <a:srgbClr val="434343"/>
                </a:solidFill>
                <a:latin typeface="Comfortaa"/>
                <a:ea typeface="Comfortaa"/>
                <a:cs typeface="Comfortaa"/>
                <a:sym typeface="Comfortaa"/>
              </a:rPr>
              <a:t>Explore country level forecasting</a:t>
            </a:r>
            <a:endParaRPr b="1" sz="1500">
              <a:solidFill>
                <a:srgbClr val="434343"/>
              </a:solidFill>
              <a:latin typeface="Comfortaa"/>
              <a:ea typeface="Comfortaa"/>
              <a:cs typeface="Comfortaa"/>
              <a:sym typeface="Comfortaa"/>
            </a:endParaRPr>
          </a:p>
          <a:p>
            <a:pPr indent="-323850" lvl="0" marL="457200" rtl="0" algn="l">
              <a:spcBef>
                <a:spcPts val="600"/>
              </a:spcBef>
              <a:spcAft>
                <a:spcPts val="0"/>
              </a:spcAft>
              <a:buClr>
                <a:schemeClr val="accent2"/>
              </a:buClr>
              <a:buSzPts val="1500"/>
              <a:buFont typeface="Comfortaa"/>
              <a:buChar char="🞂"/>
            </a:pPr>
            <a:r>
              <a:rPr b="1" lang="en-US" sz="1500">
                <a:solidFill>
                  <a:srgbClr val="434343"/>
                </a:solidFill>
                <a:latin typeface="Comfortaa"/>
                <a:ea typeface="Comfortaa"/>
                <a:cs typeface="Comfortaa"/>
                <a:sym typeface="Comfortaa"/>
              </a:rPr>
              <a:t>Possibility to include more features such as weather / </a:t>
            </a:r>
            <a:r>
              <a:rPr b="1" lang="en-US" sz="1500">
                <a:solidFill>
                  <a:srgbClr val="434343"/>
                </a:solidFill>
                <a:latin typeface="Comfortaa"/>
                <a:ea typeface="Comfortaa"/>
                <a:cs typeface="Comfortaa"/>
                <a:sym typeface="Comfortaa"/>
              </a:rPr>
              <a:t>temperature</a:t>
            </a:r>
            <a:r>
              <a:rPr b="1" lang="en-US" sz="1500">
                <a:solidFill>
                  <a:srgbClr val="434343"/>
                </a:solidFill>
                <a:latin typeface="Comfortaa"/>
                <a:ea typeface="Comfortaa"/>
                <a:cs typeface="Comfortaa"/>
                <a:sym typeface="Comfortaa"/>
              </a:rPr>
              <a:t> conditions, population information etc. for increased accuracy</a:t>
            </a:r>
            <a:endParaRPr b="1" sz="1500">
              <a:solidFill>
                <a:srgbClr val="434343"/>
              </a:solidFill>
              <a:latin typeface="Comfortaa"/>
              <a:ea typeface="Comfortaa"/>
              <a:cs typeface="Comfortaa"/>
              <a:sym typeface="Comfortaa"/>
            </a:endParaRPr>
          </a:p>
          <a:p>
            <a:pPr indent="-323850" lvl="0" marL="457200" rtl="0" algn="l">
              <a:spcBef>
                <a:spcPts val="600"/>
              </a:spcBef>
              <a:spcAft>
                <a:spcPts val="0"/>
              </a:spcAft>
              <a:buClr>
                <a:schemeClr val="accent2"/>
              </a:buClr>
              <a:buSzPts val="1500"/>
              <a:buFont typeface="Comfortaa"/>
              <a:buChar char="🞂"/>
            </a:pPr>
            <a:r>
              <a:rPr b="1" lang="en-US" sz="1500">
                <a:solidFill>
                  <a:srgbClr val="434343"/>
                </a:solidFill>
                <a:latin typeface="Comfortaa"/>
                <a:ea typeface="Comfortaa"/>
                <a:cs typeface="Comfortaa"/>
                <a:sym typeface="Comfortaa"/>
              </a:rPr>
              <a:t>Use grid search to tune hyperparameters</a:t>
            </a:r>
            <a:endParaRPr b="1" sz="1500">
              <a:solidFill>
                <a:srgbClr val="434343"/>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4"/>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20" name="Google Shape;320;p24"/>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DATASETS &amp; REFERENCES</a:t>
            </a:r>
            <a:endParaRPr sz="3000">
              <a:latin typeface="Roboto Mono"/>
              <a:ea typeface="Roboto Mono"/>
              <a:cs typeface="Roboto Mono"/>
              <a:sym typeface="Roboto Mono"/>
            </a:endParaRPr>
          </a:p>
        </p:txBody>
      </p:sp>
      <p:sp>
        <p:nvSpPr>
          <p:cNvPr id="321" name="Google Shape;321;p24"/>
          <p:cNvSpPr txBox="1"/>
          <p:nvPr/>
        </p:nvSpPr>
        <p:spPr>
          <a:xfrm>
            <a:off x="698800" y="1483388"/>
            <a:ext cx="10792800" cy="389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Comfortaa"/>
              <a:buAutoNum type="arabicPeriod"/>
            </a:pPr>
            <a:r>
              <a:rPr i="1" lang="en-US" sz="2000">
                <a:latin typeface="Comfortaa"/>
                <a:ea typeface="Comfortaa"/>
                <a:cs typeface="Comfortaa"/>
                <a:sym typeface="Comfortaa"/>
              </a:rPr>
              <a:t>Base dataset: John Hopkins Centre of System Science and Engineering (Covid- case numbers and training data)</a:t>
            </a:r>
            <a:endParaRPr i="1" sz="2000">
              <a:latin typeface="Comfortaa"/>
              <a:ea typeface="Comfortaa"/>
              <a:cs typeface="Comfortaa"/>
              <a:sym typeface="Comfortaa"/>
            </a:endParaRPr>
          </a:p>
          <a:p>
            <a:pPr indent="0" lvl="0" marL="0" rtl="0" algn="l">
              <a:spcBef>
                <a:spcPts val="0"/>
              </a:spcBef>
              <a:spcAft>
                <a:spcPts val="0"/>
              </a:spcAft>
              <a:buNone/>
            </a:pPr>
            <a:r>
              <a:t/>
            </a:r>
            <a:endParaRPr i="1" sz="2000">
              <a:latin typeface="Comfortaa"/>
              <a:ea typeface="Comfortaa"/>
              <a:cs typeface="Comfortaa"/>
              <a:sym typeface="Comfortaa"/>
            </a:endParaRPr>
          </a:p>
          <a:p>
            <a:pPr indent="-355600" lvl="0" marL="457200" rtl="0" algn="l">
              <a:spcBef>
                <a:spcPts val="0"/>
              </a:spcBef>
              <a:spcAft>
                <a:spcPts val="0"/>
              </a:spcAft>
              <a:buSzPts val="2000"/>
              <a:buFont typeface="Comfortaa"/>
              <a:buAutoNum type="arabicPeriod"/>
            </a:pPr>
            <a:r>
              <a:rPr i="1" lang="en-US" sz="2000">
                <a:latin typeface="Comfortaa"/>
                <a:ea typeface="Comfortaa"/>
                <a:cs typeface="Comfortaa"/>
                <a:sym typeface="Comfortaa"/>
              </a:rPr>
              <a:t>Demographic data for selected countries : The Lancet Digital Health</a:t>
            </a:r>
            <a:endParaRPr i="1" sz="2000">
              <a:latin typeface="Comfortaa"/>
              <a:ea typeface="Comfortaa"/>
              <a:cs typeface="Comfortaa"/>
              <a:sym typeface="Comfortaa"/>
            </a:endParaRPr>
          </a:p>
          <a:p>
            <a:pPr indent="0" lvl="0" marL="457200" rtl="0" algn="l">
              <a:spcBef>
                <a:spcPts val="0"/>
              </a:spcBef>
              <a:spcAft>
                <a:spcPts val="0"/>
              </a:spcAft>
              <a:buNone/>
            </a:pPr>
            <a:r>
              <a:t/>
            </a:r>
            <a:endParaRPr i="1" sz="2000">
              <a:latin typeface="Comfortaa"/>
              <a:ea typeface="Comfortaa"/>
              <a:cs typeface="Comfortaa"/>
              <a:sym typeface="Comfortaa"/>
            </a:endParaRPr>
          </a:p>
          <a:p>
            <a:pPr indent="-355600" lvl="0" marL="457200" rtl="0" algn="l">
              <a:spcBef>
                <a:spcPts val="0"/>
              </a:spcBef>
              <a:spcAft>
                <a:spcPts val="0"/>
              </a:spcAft>
              <a:buSzPts val="2000"/>
              <a:buFont typeface="Comfortaa"/>
              <a:buAutoNum type="arabicPeriod"/>
            </a:pPr>
            <a:r>
              <a:rPr i="1" lang="en-US" sz="2000">
                <a:latin typeface="Comfortaa"/>
                <a:ea typeface="Comfortaa"/>
                <a:cs typeface="Comfortaa"/>
                <a:sym typeface="Comfortaa"/>
              </a:rPr>
              <a:t>Economic Indicators : Yahoo Finance </a:t>
            </a:r>
            <a:endParaRPr i="1" sz="2000">
              <a:latin typeface="Comfortaa"/>
              <a:ea typeface="Comfortaa"/>
              <a:cs typeface="Comfortaa"/>
              <a:sym typeface="Comfortaa"/>
            </a:endParaRPr>
          </a:p>
          <a:p>
            <a:pPr indent="0" lvl="0" marL="457200" rtl="0" algn="l">
              <a:spcBef>
                <a:spcPts val="0"/>
              </a:spcBef>
              <a:spcAft>
                <a:spcPts val="0"/>
              </a:spcAft>
              <a:buNone/>
            </a:pPr>
            <a:r>
              <a:t/>
            </a:r>
            <a:endParaRPr i="1" sz="2000">
              <a:latin typeface="Comfortaa"/>
              <a:ea typeface="Comfortaa"/>
              <a:cs typeface="Comfortaa"/>
              <a:sym typeface="Comfortaa"/>
            </a:endParaRPr>
          </a:p>
          <a:p>
            <a:pPr indent="-355600" lvl="0" marL="457200" rtl="0" algn="l">
              <a:spcBef>
                <a:spcPts val="0"/>
              </a:spcBef>
              <a:spcAft>
                <a:spcPts val="0"/>
              </a:spcAft>
              <a:buSzPts val="2000"/>
              <a:buFont typeface="Comfortaa"/>
              <a:buAutoNum type="arabicPeriod"/>
            </a:pPr>
            <a:r>
              <a:rPr i="1" lang="en-US" sz="2000">
                <a:latin typeface="Comfortaa"/>
                <a:ea typeface="Comfortaa"/>
                <a:cs typeface="Comfortaa"/>
                <a:sym typeface="Comfortaa"/>
              </a:rPr>
              <a:t>Worldwide Government Responses: </a:t>
            </a:r>
            <a:r>
              <a:rPr i="1" lang="en-US" sz="2000" u="sng">
                <a:solidFill>
                  <a:schemeClr val="hlink"/>
                </a:solidFill>
                <a:latin typeface="Comfortaa"/>
                <a:ea typeface="Comfortaa"/>
                <a:cs typeface="Comfortaa"/>
                <a:sym typeface="Comfortaa"/>
                <a:hlinkClick r:id="rId3"/>
              </a:rPr>
              <a:t>Oxford University Govt. Response Tracker</a:t>
            </a:r>
            <a:endParaRPr i="1" sz="2000">
              <a:latin typeface="Comfortaa"/>
              <a:ea typeface="Comfortaa"/>
              <a:cs typeface="Comfortaa"/>
              <a:sym typeface="Comfortaa"/>
            </a:endParaRPr>
          </a:p>
          <a:p>
            <a:pPr indent="0" lvl="0" marL="457200" rtl="0" algn="l">
              <a:spcBef>
                <a:spcPts val="0"/>
              </a:spcBef>
              <a:spcAft>
                <a:spcPts val="0"/>
              </a:spcAft>
              <a:buNone/>
            </a:pPr>
            <a:r>
              <a:t/>
            </a:r>
            <a:endParaRPr i="1" sz="2000">
              <a:latin typeface="Comfortaa"/>
              <a:ea typeface="Comfortaa"/>
              <a:cs typeface="Comfortaa"/>
              <a:sym typeface="Comfortaa"/>
            </a:endParaRPr>
          </a:p>
          <a:p>
            <a:pPr indent="-355600" lvl="0" marL="457200" rtl="0" algn="l">
              <a:spcBef>
                <a:spcPts val="0"/>
              </a:spcBef>
              <a:spcAft>
                <a:spcPts val="0"/>
              </a:spcAft>
              <a:buClr>
                <a:schemeClr val="dk1"/>
              </a:buClr>
              <a:buSzPts val="2000"/>
              <a:buFont typeface="Comfortaa"/>
              <a:buAutoNum type="arabicPeriod"/>
            </a:pPr>
            <a:r>
              <a:rPr i="1" lang="en-US" sz="2000">
                <a:solidFill>
                  <a:schemeClr val="dk1"/>
                </a:solidFill>
                <a:latin typeface="Comfortaa"/>
                <a:ea typeface="Comfortaa"/>
                <a:cs typeface="Comfortaa"/>
                <a:sym typeface="Comfortaa"/>
              </a:rPr>
              <a:t>Tweets: Scraped using Twitter scraper API</a:t>
            </a:r>
            <a:endParaRPr i="1"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CONTENTS</a:t>
            </a:r>
            <a:endParaRPr/>
          </a:p>
        </p:txBody>
      </p:sp>
      <p:sp>
        <p:nvSpPr>
          <p:cNvPr id="117" name="Google Shape;117;p14"/>
          <p:cNvSpPr/>
          <p:nvPr/>
        </p:nvSpPr>
        <p:spPr>
          <a:xfrm>
            <a:off x="850017" y="1790415"/>
            <a:ext cx="567900" cy="567900"/>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Roboto Mono"/>
                <a:ea typeface="Roboto Mono"/>
                <a:cs typeface="Roboto Mono"/>
                <a:sym typeface="Roboto Mono"/>
              </a:rPr>
              <a:t>1</a:t>
            </a:r>
            <a:endParaRPr sz="1800">
              <a:solidFill>
                <a:schemeClr val="lt1"/>
              </a:solidFill>
              <a:latin typeface="Roboto Mono"/>
              <a:ea typeface="Roboto Mono"/>
              <a:cs typeface="Roboto Mono"/>
              <a:sym typeface="Roboto Mono"/>
            </a:endParaRPr>
          </a:p>
        </p:txBody>
      </p:sp>
      <p:sp>
        <p:nvSpPr>
          <p:cNvPr id="118" name="Google Shape;118;p14"/>
          <p:cNvSpPr txBox="1"/>
          <p:nvPr/>
        </p:nvSpPr>
        <p:spPr>
          <a:xfrm>
            <a:off x="1622045" y="1874246"/>
            <a:ext cx="4145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434343"/>
                </a:solidFill>
                <a:latin typeface="Roboto Mono Medium"/>
                <a:ea typeface="Roboto Mono Medium"/>
                <a:cs typeface="Roboto Mono Medium"/>
                <a:sym typeface="Roboto Mono Medium"/>
              </a:rPr>
              <a:t>Introduction</a:t>
            </a:r>
            <a:endParaRPr>
              <a:solidFill>
                <a:srgbClr val="434343"/>
              </a:solidFill>
              <a:latin typeface="Roboto Mono Medium"/>
              <a:ea typeface="Roboto Mono Medium"/>
              <a:cs typeface="Roboto Mono Medium"/>
              <a:sym typeface="Roboto Mono Medium"/>
            </a:endParaRPr>
          </a:p>
        </p:txBody>
      </p:sp>
      <p:sp>
        <p:nvSpPr>
          <p:cNvPr id="119" name="Google Shape;119;p14"/>
          <p:cNvSpPr/>
          <p:nvPr/>
        </p:nvSpPr>
        <p:spPr>
          <a:xfrm>
            <a:off x="850017" y="3202030"/>
            <a:ext cx="567900" cy="567900"/>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Roboto Mono"/>
                <a:ea typeface="Roboto Mono"/>
                <a:cs typeface="Roboto Mono"/>
                <a:sym typeface="Roboto Mono"/>
              </a:rPr>
              <a:t>2</a:t>
            </a:r>
            <a:endParaRPr sz="1800">
              <a:solidFill>
                <a:schemeClr val="lt1"/>
              </a:solidFill>
              <a:latin typeface="Roboto Mono"/>
              <a:ea typeface="Roboto Mono"/>
              <a:cs typeface="Roboto Mono"/>
              <a:sym typeface="Roboto Mono"/>
            </a:endParaRPr>
          </a:p>
        </p:txBody>
      </p:sp>
      <p:sp>
        <p:nvSpPr>
          <p:cNvPr id="120" name="Google Shape;120;p14"/>
          <p:cNvSpPr txBox="1"/>
          <p:nvPr/>
        </p:nvSpPr>
        <p:spPr>
          <a:xfrm>
            <a:off x="1622045" y="3285860"/>
            <a:ext cx="4145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434343"/>
                </a:solidFill>
                <a:latin typeface="Roboto Mono Medium"/>
                <a:ea typeface="Roboto Mono Medium"/>
                <a:cs typeface="Roboto Mono Medium"/>
                <a:sym typeface="Roboto Mono Medium"/>
              </a:rPr>
              <a:t>The Journey</a:t>
            </a:r>
            <a:endParaRPr>
              <a:solidFill>
                <a:srgbClr val="434343"/>
              </a:solidFill>
              <a:latin typeface="Roboto Mono Medium"/>
              <a:ea typeface="Roboto Mono Medium"/>
              <a:cs typeface="Roboto Mono Medium"/>
              <a:sym typeface="Roboto Mono Medium"/>
            </a:endParaRPr>
          </a:p>
        </p:txBody>
      </p:sp>
      <p:sp>
        <p:nvSpPr>
          <p:cNvPr id="121" name="Google Shape;121;p14"/>
          <p:cNvSpPr/>
          <p:nvPr/>
        </p:nvSpPr>
        <p:spPr>
          <a:xfrm>
            <a:off x="850017" y="4501260"/>
            <a:ext cx="567900" cy="567900"/>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Roboto Mono"/>
                <a:ea typeface="Roboto Mono"/>
                <a:cs typeface="Roboto Mono"/>
                <a:sym typeface="Roboto Mono"/>
              </a:rPr>
              <a:t>3</a:t>
            </a:r>
            <a:endParaRPr sz="1800">
              <a:solidFill>
                <a:schemeClr val="lt1"/>
              </a:solidFill>
              <a:latin typeface="Roboto Mono"/>
              <a:ea typeface="Roboto Mono"/>
              <a:cs typeface="Roboto Mono"/>
              <a:sym typeface="Roboto Mono"/>
            </a:endParaRPr>
          </a:p>
        </p:txBody>
      </p:sp>
      <p:sp>
        <p:nvSpPr>
          <p:cNvPr id="122" name="Google Shape;122;p14"/>
          <p:cNvSpPr txBox="1"/>
          <p:nvPr/>
        </p:nvSpPr>
        <p:spPr>
          <a:xfrm>
            <a:off x="1622045" y="4585089"/>
            <a:ext cx="4145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434343"/>
                </a:solidFill>
                <a:latin typeface="Roboto Mono Medium"/>
                <a:ea typeface="Roboto Mono Medium"/>
                <a:cs typeface="Roboto Mono Medium"/>
                <a:sym typeface="Roboto Mono Medium"/>
              </a:rPr>
              <a:t>Research &amp; Insights</a:t>
            </a:r>
            <a:endParaRPr>
              <a:solidFill>
                <a:srgbClr val="434343"/>
              </a:solidFill>
              <a:latin typeface="Roboto Mono Medium"/>
              <a:ea typeface="Roboto Mono Medium"/>
              <a:cs typeface="Roboto Mono Medium"/>
              <a:sym typeface="Roboto Mono Medium"/>
            </a:endParaRPr>
          </a:p>
        </p:txBody>
      </p:sp>
      <p:cxnSp>
        <p:nvCxnSpPr>
          <p:cNvPr id="123" name="Google Shape;123;p14"/>
          <p:cNvCxnSpPr/>
          <p:nvPr/>
        </p:nvCxnSpPr>
        <p:spPr>
          <a:xfrm>
            <a:off x="850017" y="2780108"/>
            <a:ext cx="3656400" cy="0"/>
          </a:xfrm>
          <a:prstGeom prst="straightConnector1">
            <a:avLst/>
          </a:prstGeom>
          <a:noFill/>
          <a:ln cap="flat" cmpd="sng" w="9525">
            <a:solidFill>
              <a:schemeClr val="lt2"/>
            </a:solidFill>
            <a:prstDash val="solid"/>
            <a:miter lim="800000"/>
            <a:headEnd len="sm" w="sm" type="none"/>
            <a:tailEnd len="sm" w="sm" type="none"/>
          </a:ln>
        </p:spPr>
      </p:cxnSp>
      <p:cxnSp>
        <p:nvCxnSpPr>
          <p:cNvPr id="124" name="Google Shape;124;p14"/>
          <p:cNvCxnSpPr/>
          <p:nvPr/>
        </p:nvCxnSpPr>
        <p:spPr>
          <a:xfrm>
            <a:off x="850017" y="4231738"/>
            <a:ext cx="3656400" cy="0"/>
          </a:xfrm>
          <a:prstGeom prst="straightConnector1">
            <a:avLst/>
          </a:prstGeom>
          <a:noFill/>
          <a:ln cap="flat" cmpd="sng" w="9525">
            <a:solidFill>
              <a:schemeClr val="lt2"/>
            </a:solidFill>
            <a:prstDash val="solid"/>
            <a:miter lim="800000"/>
            <a:headEnd len="sm" w="sm" type="none"/>
            <a:tailEnd len="sm" w="sm" type="none"/>
          </a:ln>
        </p:spPr>
      </p:cxnSp>
      <p:sp>
        <p:nvSpPr>
          <p:cNvPr id="125" name="Google Shape;125;p14"/>
          <p:cNvSpPr/>
          <p:nvPr/>
        </p:nvSpPr>
        <p:spPr>
          <a:xfrm>
            <a:off x="5189953" y="1790415"/>
            <a:ext cx="567900" cy="567900"/>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Roboto Mono"/>
                <a:ea typeface="Roboto Mono"/>
                <a:cs typeface="Roboto Mono"/>
                <a:sym typeface="Roboto Mono"/>
              </a:rPr>
              <a:t>4</a:t>
            </a:r>
            <a:endParaRPr sz="1800">
              <a:solidFill>
                <a:schemeClr val="lt1"/>
              </a:solidFill>
              <a:latin typeface="Roboto Mono"/>
              <a:ea typeface="Roboto Mono"/>
              <a:cs typeface="Roboto Mono"/>
              <a:sym typeface="Roboto Mono"/>
            </a:endParaRPr>
          </a:p>
        </p:txBody>
      </p:sp>
      <p:sp>
        <p:nvSpPr>
          <p:cNvPr id="126" name="Google Shape;126;p14"/>
          <p:cNvSpPr txBox="1"/>
          <p:nvPr/>
        </p:nvSpPr>
        <p:spPr>
          <a:xfrm>
            <a:off x="5961983" y="1874256"/>
            <a:ext cx="4560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434343"/>
                </a:solidFill>
                <a:latin typeface="Roboto Mono Medium"/>
                <a:ea typeface="Roboto Mono Medium"/>
                <a:cs typeface="Roboto Mono Medium"/>
                <a:sym typeface="Roboto Mono Medium"/>
              </a:rPr>
              <a:t>Social Media Interactions </a:t>
            </a:r>
            <a:endParaRPr>
              <a:solidFill>
                <a:srgbClr val="434343"/>
              </a:solidFill>
              <a:latin typeface="Roboto Mono Medium"/>
              <a:ea typeface="Roboto Mono Medium"/>
              <a:cs typeface="Roboto Mono Medium"/>
              <a:sym typeface="Roboto Mono Medium"/>
            </a:endParaRPr>
          </a:p>
        </p:txBody>
      </p:sp>
      <p:sp>
        <p:nvSpPr>
          <p:cNvPr id="127" name="Google Shape;127;p14"/>
          <p:cNvSpPr/>
          <p:nvPr/>
        </p:nvSpPr>
        <p:spPr>
          <a:xfrm>
            <a:off x="5189953" y="3202030"/>
            <a:ext cx="567900" cy="567900"/>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Roboto Mono"/>
                <a:ea typeface="Roboto Mono"/>
                <a:cs typeface="Roboto Mono"/>
                <a:sym typeface="Roboto Mono"/>
              </a:rPr>
              <a:t>5</a:t>
            </a:r>
            <a:endParaRPr sz="1800">
              <a:solidFill>
                <a:schemeClr val="lt1"/>
              </a:solidFill>
              <a:latin typeface="Roboto Mono"/>
              <a:ea typeface="Roboto Mono"/>
              <a:cs typeface="Roboto Mono"/>
              <a:sym typeface="Roboto Mono"/>
            </a:endParaRPr>
          </a:p>
        </p:txBody>
      </p:sp>
      <p:sp>
        <p:nvSpPr>
          <p:cNvPr id="128" name="Google Shape;128;p14"/>
          <p:cNvSpPr txBox="1"/>
          <p:nvPr/>
        </p:nvSpPr>
        <p:spPr>
          <a:xfrm>
            <a:off x="5961980" y="3285860"/>
            <a:ext cx="4145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434343"/>
                </a:solidFill>
                <a:latin typeface="Roboto Mono Medium"/>
                <a:ea typeface="Roboto Mono Medium"/>
                <a:cs typeface="Roboto Mono Medium"/>
                <a:sym typeface="Roboto Mono Medium"/>
              </a:rPr>
              <a:t>Forecast (cases)</a:t>
            </a:r>
            <a:endParaRPr>
              <a:solidFill>
                <a:srgbClr val="434343"/>
              </a:solidFill>
              <a:latin typeface="Roboto Mono Medium"/>
              <a:ea typeface="Roboto Mono Medium"/>
              <a:cs typeface="Roboto Mono Medium"/>
              <a:sym typeface="Roboto Mono Medium"/>
            </a:endParaRPr>
          </a:p>
        </p:txBody>
      </p:sp>
      <p:sp>
        <p:nvSpPr>
          <p:cNvPr id="129" name="Google Shape;129;p14"/>
          <p:cNvSpPr/>
          <p:nvPr/>
        </p:nvSpPr>
        <p:spPr>
          <a:xfrm>
            <a:off x="5189953" y="4501260"/>
            <a:ext cx="567900" cy="567900"/>
          </a:xfrm>
          <a:prstGeom prst="ellipse">
            <a:avLst/>
          </a:prstGeom>
          <a:gradFill>
            <a:gsLst>
              <a:gs pos="0">
                <a:schemeClr val="accent4"/>
              </a:gs>
              <a:gs pos="100000">
                <a:schemeClr val="accent1"/>
              </a:gs>
            </a:gsLst>
            <a:lin ang="2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Roboto Mono"/>
                <a:ea typeface="Roboto Mono"/>
                <a:cs typeface="Roboto Mono"/>
                <a:sym typeface="Roboto Mono"/>
              </a:rPr>
              <a:t>6</a:t>
            </a:r>
            <a:endParaRPr sz="1800">
              <a:solidFill>
                <a:schemeClr val="lt1"/>
              </a:solidFill>
              <a:latin typeface="Roboto Mono"/>
              <a:ea typeface="Roboto Mono"/>
              <a:cs typeface="Roboto Mono"/>
              <a:sym typeface="Roboto Mono"/>
            </a:endParaRPr>
          </a:p>
        </p:txBody>
      </p:sp>
      <p:sp>
        <p:nvSpPr>
          <p:cNvPr id="130" name="Google Shape;130;p14"/>
          <p:cNvSpPr txBox="1"/>
          <p:nvPr/>
        </p:nvSpPr>
        <p:spPr>
          <a:xfrm>
            <a:off x="5961983" y="4585081"/>
            <a:ext cx="5378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434343"/>
                </a:solidFill>
                <a:latin typeface="Roboto Mono Medium"/>
                <a:ea typeface="Roboto Mono Medium"/>
                <a:cs typeface="Roboto Mono Medium"/>
                <a:sym typeface="Roboto Mono Medium"/>
              </a:rPr>
              <a:t>Recommendations &amp; </a:t>
            </a:r>
            <a:r>
              <a:rPr lang="en-US" sz="2000">
                <a:solidFill>
                  <a:srgbClr val="434343"/>
                </a:solidFill>
                <a:latin typeface="Roboto Mono Medium"/>
                <a:ea typeface="Roboto Mono Medium"/>
                <a:cs typeface="Roboto Mono Medium"/>
                <a:sym typeface="Roboto Mono Medium"/>
              </a:rPr>
              <a:t>Next Steps</a:t>
            </a:r>
            <a:endParaRPr>
              <a:solidFill>
                <a:srgbClr val="434343"/>
              </a:solidFill>
              <a:latin typeface="Roboto Mono Medium"/>
              <a:ea typeface="Roboto Mono Medium"/>
              <a:cs typeface="Roboto Mono Medium"/>
              <a:sym typeface="Roboto Mono Medium"/>
            </a:endParaRPr>
          </a:p>
        </p:txBody>
      </p:sp>
      <p:cxnSp>
        <p:nvCxnSpPr>
          <p:cNvPr id="131" name="Google Shape;131;p14"/>
          <p:cNvCxnSpPr/>
          <p:nvPr/>
        </p:nvCxnSpPr>
        <p:spPr>
          <a:xfrm>
            <a:off x="5189953" y="2780108"/>
            <a:ext cx="3656400" cy="0"/>
          </a:xfrm>
          <a:prstGeom prst="straightConnector1">
            <a:avLst/>
          </a:prstGeom>
          <a:noFill/>
          <a:ln cap="flat" cmpd="sng" w="9525">
            <a:solidFill>
              <a:schemeClr val="lt2"/>
            </a:solidFill>
            <a:prstDash val="solid"/>
            <a:miter lim="800000"/>
            <a:headEnd len="sm" w="sm" type="none"/>
            <a:tailEnd len="sm" w="sm" type="none"/>
          </a:ln>
        </p:spPr>
      </p:cxnSp>
      <p:cxnSp>
        <p:nvCxnSpPr>
          <p:cNvPr id="132" name="Google Shape;132;p14"/>
          <p:cNvCxnSpPr/>
          <p:nvPr/>
        </p:nvCxnSpPr>
        <p:spPr>
          <a:xfrm>
            <a:off x="5189953" y="4231738"/>
            <a:ext cx="3656400" cy="0"/>
          </a:xfrm>
          <a:prstGeom prst="straightConnector1">
            <a:avLst/>
          </a:prstGeom>
          <a:noFill/>
          <a:ln cap="flat" cmpd="sng" w="9525">
            <a:solidFill>
              <a:schemeClr val="lt2"/>
            </a:solidFill>
            <a:prstDash val="solid"/>
            <a:miter lim="800000"/>
            <a:headEnd len="sm" w="sm" type="none"/>
            <a:tailEnd len="sm" w="sm" type="none"/>
          </a:ln>
        </p:spPr>
      </p:cxnSp>
      <p:sp>
        <p:nvSpPr>
          <p:cNvPr id="133" name="Google Shape;133;p14"/>
          <p:cNvSpPr txBox="1"/>
          <p:nvPr>
            <p:ph idx="12" type="sldNum"/>
          </p:nvPr>
        </p:nvSpPr>
        <p:spPr>
          <a:xfrm>
            <a:off x="11463564" y="6453683"/>
            <a:ext cx="391886" cy="3652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5"/>
          <p:cNvSpPr txBox="1"/>
          <p:nvPr/>
        </p:nvSpPr>
        <p:spPr>
          <a:xfrm>
            <a:off x="334975" y="3407725"/>
            <a:ext cx="4148100" cy="1145700"/>
          </a:xfrm>
          <a:prstGeom prst="rect">
            <a:avLst/>
          </a:prstGeom>
          <a:solidFill>
            <a:srgbClr val="F2F2F2"/>
          </a:solidFill>
          <a:ln>
            <a:noFill/>
          </a:ln>
        </p:spPr>
        <p:txBody>
          <a:bodyPr anchorCtr="0" anchor="t" bIns="72000" lIns="72000" spcFirstLastPara="1" rIns="72000" wrap="square" tIns="72000">
            <a:noAutofit/>
          </a:bodyPr>
          <a:lstStyle/>
          <a:p>
            <a:pPr indent="0" lvl="0" marL="0" rtl="0" algn="l">
              <a:spcBef>
                <a:spcPts val="0"/>
              </a:spcBef>
              <a:spcAft>
                <a:spcPts val="0"/>
              </a:spcAft>
              <a:buClr>
                <a:schemeClr val="dk1"/>
              </a:buClr>
              <a:buSzPts val="1100"/>
              <a:buFont typeface="Arial"/>
              <a:buNone/>
            </a:pPr>
            <a:r>
              <a:rPr b="1" lang="en-US" sz="1800">
                <a:solidFill>
                  <a:schemeClr val="hlink"/>
                </a:solidFill>
                <a:latin typeface="Roboto Mono"/>
                <a:ea typeface="Roboto Mono"/>
                <a:cs typeface="Roboto Mono"/>
                <a:sym typeface="Roboto Mono"/>
              </a:rPr>
              <a:t>RESEARCH</a:t>
            </a:r>
            <a:endParaRPr b="1" sz="1800">
              <a:solidFill>
                <a:schemeClr val="hlink"/>
              </a:solidFill>
              <a:latin typeface="Roboto Mono"/>
              <a:ea typeface="Roboto Mono"/>
              <a:cs typeface="Roboto Mono"/>
              <a:sym typeface="Roboto Mono"/>
            </a:endParaRPr>
          </a:p>
          <a:p>
            <a:pPr indent="-330200" lvl="0" marL="457200" marR="0" rtl="0" algn="l">
              <a:lnSpc>
                <a:spcPct val="100000"/>
              </a:lnSpc>
              <a:spcBef>
                <a:spcPts val="0"/>
              </a:spcBef>
              <a:spcAft>
                <a:spcPts val="0"/>
              </a:spcAft>
              <a:buSzPts val="1600"/>
              <a:buFont typeface="Roboto Mono"/>
              <a:buChar char="-"/>
            </a:pPr>
            <a:r>
              <a:rPr lang="en-US" sz="1600">
                <a:solidFill>
                  <a:schemeClr val="hlink"/>
                </a:solidFill>
                <a:latin typeface="Roboto Mono"/>
                <a:ea typeface="Roboto Mono"/>
                <a:cs typeface="Roboto Mono"/>
                <a:sym typeface="Roboto Mono"/>
              </a:rPr>
              <a:t>Bring together multiple data sources</a:t>
            </a:r>
            <a:r>
              <a:rPr lang="en-US" sz="1600">
                <a:solidFill>
                  <a:srgbClr val="3F3F3F"/>
                </a:solidFill>
                <a:latin typeface="Roboto Mono"/>
                <a:ea typeface="Roboto Mono"/>
                <a:cs typeface="Roboto Mono"/>
                <a:sym typeface="Roboto Mono"/>
              </a:rPr>
              <a:t> </a:t>
            </a:r>
            <a:endParaRPr sz="1600">
              <a:solidFill>
                <a:srgbClr val="3F3F3F"/>
              </a:solidFill>
              <a:latin typeface="Roboto Mono"/>
              <a:ea typeface="Roboto Mono"/>
              <a:cs typeface="Roboto Mono"/>
              <a:sym typeface="Roboto Mono"/>
            </a:endParaRPr>
          </a:p>
          <a:p>
            <a:pPr indent="0" lvl="0" marL="457200" marR="0" rtl="0" algn="l">
              <a:spcBef>
                <a:spcPts val="0"/>
              </a:spcBef>
              <a:spcAft>
                <a:spcPts val="0"/>
              </a:spcAft>
              <a:buNone/>
            </a:pPr>
            <a:r>
              <a:t/>
            </a:r>
            <a:endParaRPr sz="1300">
              <a:solidFill>
                <a:srgbClr val="3F3F3F"/>
              </a:solidFill>
              <a:latin typeface="Calibri"/>
              <a:ea typeface="Calibri"/>
              <a:cs typeface="Calibri"/>
              <a:sym typeface="Calibri"/>
            </a:endParaRPr>
          </a:p>
        </p:txBody>
      </p:sp>
      <p:sp>
        <p:nvSpPr>
          <p:cNvPr id="139" name="Google Shape;139;p15"/>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sz="3000">
                <a:latin typeface="Roboto Mono"/>
                <a:ea typeface="Roboto Mono"/>
                <a:cs typeface="Roboto Mono"/>
                <a:sym typeface="Roboto Mono"/>
              </a:rPr>
              <a:t>COVID-19 THROUGH DATA LENS</a:t>
            </a:r>
            <a:endParaRPr sz="3000">
              <a:latin typeface="Roboto Mono"/>
              <a:ea typeface="Roboto Mono"/>
              <a:cs typeface="Roboto Mono"/>
              <a:sym typeface="Roboto Mono"/>
            </a:endParaRPr>
          </a:p>
        </p:txBody>
      </p:sp>
      <p:sp>
        <p:nvSpPr>
          <p:cNvPr id="140" name="Google Shape;140;p15"/>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pSp>
        <p:nvGrpSpPr>
          <p:cNvPr id="141" name="Google Shape;141;p15"/>
          <p:cNvGrpSpPr/>
          <p:nvPr/>
        </p:nvGrpSpPr>
        <p:grpSpPr>
          <a:xfrm>
            <a:off x="7752175" y="3407725"/>
            <a:ext cx="4252500" cy="1145700"/>
            <a:chOff x="7752175" y="3407725"/>
            <a:chExt cx="4252500" cy="1145700"/>
          </a:xfrm>
        </p:grpSpPr>
        <p:sp>
          <p:nvSpPr>
            <p:cNvPr id="142" name="Google Shape;142;p15"/>
            <p:cNvSpPr txBox="1"/>
            <p:nvPr/>
          </p:nvSpPr>
          <p:spPr>
            <a:xfrm>
              <a:off x="7752175" y="3407725"/>
              <a:ext cx="4252500" cy="1145700"/>
            </a:xfrm>
            <a:prstGeom prst="rect">
              <a:avLst/>
            </a:prstGeom>
            <a:solidFill>
              <a:srgbClr val="F2F2F2"/>
            </a:solidFill>
            <a:ln>
              <a:noFill/>
            </a:ln>
          </p:spPr>
          <p:txBody>
            <a:bodyPr anchorCtr="0" anchor="t" bIns="72000" lIns="72000" spcFirstLastPara="1" rIns="72000" wrap="square" tIns="72000">
              <a:noAutofit/>
            </a:bodyPr>
            <a:lstStyle/>
            <a:p>
              <a:pPr indent="0" lvl="0" marL="0" rtl="0" algn="l">
                <a:spcBef>
                  <a:spcPts val="0"/>
                </a:spcBef>
                <a:spcAft>
                  <a:spcPts val="0"/>
                </a:spcAft>
                <a:buNone/>
              </a:pPr>
              <a:r>
                <a:rPr b="1" lang="en-US" sz="1800">
                  <a:solidFill>
                    <a:srgbClr val="3F3F3F"/>
                  </a:solidFill>
                  <a:latin typeface="Roboto Mono"/>
                  <a:ea typeface="Roboto Mono"/>
                  <a:cs typeface="Roboto Mono"/>
                  <a:sym typeface="Roboto Mono"/>
                </a:rPr>
                <a:t>SOCIAL PULSE</a:t>
              </a:r>
              <a:endParaRPr sz="1800">
                <a:solidFill>
                  <a:schemeClr val="hlink"/>
                </a:solidFill>
                <a:latin typeface="Lato Black"/>
                <a:ea typeface="Lato Black"/>
                <a:cs typeface="Lato Black"/>
                <a:sym typeface="Lato Black"/>
              </a:endParaRPr>
            </a:p>
            <a:p>
              <a:pPr indent="-330200" lvl="0" marL="457200" marR="0" rtl="0" algn="l">
                <a:lnSpc>
                  <a:spcPct val="100000"/>
                </a:lnSpc>
                <a:spcBef>
                  <a:spcPts val="0"/>
                </a:spcBef>
                <a:spcAft>
                  <a:spcPts val="0"/>
                </a:spcAft>
                <a:buClr>
                  <a:srgbClr val="3F3F3F"/>
                </a:buClr>
                <a:buSzPts val="1600"/>
                <a:buFont typeface="Roboto Mono"/>
                <a:buChar char="-"/>
              </a:pPr>
              <a:r>
                <a:rPr lang="en-US" sz="1600">
                  <a:solidFill>
                    <a:srgbClr val="3F3F3F"/>
                  </a:solidFill>
                  <a:latin typeface="Roboto Mono"/>
                  <a:ea typeface="Roboto Mono"/>
                  <a:cs typeface="Roboto Mono"/>
                  <a:sym typeface="Roboto Mono"/>
                </a:rPr>
                <a:t>See how communities lift themselves  up in crisis</a:t>
              </a:r>
              <a:endParaRPr sz="1600">
                <a:solidFill>
                  <a:srgbClr val="3F3F3F"/>
                </a:solidFill>
                <a:latin typeface="Roboto Mono"/>
                <a:ea typeface="Roboto Mono"/>
                <a:cs typeface="Roboto Mono"/>
                <a:sym typeface="Roboto Mono"/>
              </a:endParaRPr>
            </a:p>
          </p:txBody>
        </p:sp>
        <p:grpSp>
          <p:nvGrpSpPr>
            <p:cNvPr id="143" name="Google Shape;143;p15"/>
            <p:cNvGrpSpPr/>
            <p:nvPr/>
          </p:nvGrpSpPr>
          <p:grpSpPr>
            <a:xfrm>
              <a:off x="7765675" y="3407736"/>
              <a:ext cx="4236600" cy="45600"/>
              <a:chOff x="7765675" y="3407736"/>
              <a:chExt cx="4236600" cy="45600"/>
            </a:xfrm>
          </p:grpSpPr>
          <p:sp>
            <p:nvSpPr>
              <p:cNvPr id="144" name="Google Shape;144;p15"/>
              <p:cNvSpPr/>
              <p:nvPr/>
            </p:nvSpPr>
            <p:spPr>
              <a:xfrm flipH="1">
                <a:off x="11587074" y="3407736"/>
                <a:ext cx="4152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5" name="Google Shape;145;p15"/>
              <p:cNvCxnSpPr/>
              <p:nvPr/>
            </p:nvCxnSpPr>
            <p:spPr>
              <a:xfrm rot="10800000">
                <a:off x="7765675" y="3407736"/>
                <a:ext cx="4236600" cy="0"/>
              </a:xfrm>
              <a:prstGeom prst="straightConnector1">
                <a:avLst/>
              </a:prstGeom>
              <a:noFill/>
              <a:ln cap="flat" cmpd="sng" w="9525">
                <a:solidFill>
                  <a:schemeClr val="accent1"/>
                </a:solidFill>
                <a:prstDash val="solid"/>
                <a:miter lim="800000"/>
                <a:headEnd len="sm" w="sm" type="none"/>
                <a:tailEnd len="med" w="med" type="oval"/>
              </a:ln>
            </p:spPr>
          </p:cxnSp>
        </p:grpSp>
      </p:grpSp>
      <p:grpSp>
        <p:nvGrpSpPr>
          <p:cNvPr id="146" name="Google Shape;146;p15"/>
          <p:cNvGrpSpPr/>
          <p:nvPr/>
        </p:nvGrpSpPr>
        <p:grpSpPr>
          <a:xfrm>
            <a:off x="334963" y="3407736"/>
            <a:ext cx="4148100" cy="45600"/>
            <a:chOff x="334963" y="2537629"/>
            <a:chExt cx="4148100" cy="45600"/>
          </a:xfrm>
        </p:grpSpPr>
        <p:sp>
          <p:nvSpPr>
            <p:cNvPr id="147" name="Google Shape;147;p15"/>
            <p:cNvSpPr/>
            <p:nvPr/>
          </p:nvSpPr>
          <p:spPr>
            <a:xfrm>
              <a:off x="334963" y="2537629"/>
              <a:ext cx="4152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8" name="Google Shape;148;p15"/>
            <p:cNvCxnSpPr/>
            <p:nvPr/>
          </p:nvCxnSpPr>
          <p:spPr>
            <a:xfrm>
              <a:off x="334963" y="2537629"/>
              <a:ext cx="4148100" cy="0"/>
            </a:xfrm>
            <a:prstGeom prst="straightConnector1">
              <a:avLst/>
            </a:prstGeom>
            <a:noFill/>
            <a:ln cap="flat" cmpd="sng" w="9525">
              <a:solidFill>
                <a:schemeClr val="accent1"/>
              </a:solidFill>
              <a:prstDash val="solid"/>
              <a:miter lim="800000"/>
              <a:headEnd len="sm" w="sm" type="none"/>
              <a:tailEnd len="med" w="med" type="oval"/>
            </a:ln>
          </p:spPr>
        </p:cxnSp>
      </p:grpSp>
      <p:grpSp>
        <p:nvGrpSpPr>
          <p:cNvPr id="149" name="Google Shape;149;p15"/>
          <p:cNvGrpSpPr/>
          <p:nvPr/>
        </p:nvGrpSpPr>
        <p:grpSpPr>
          <a:xfrm>
            <a:off x="334963" y="1696750"/>
            <a:ext cx="4604303" cy="1145700"/>
            <a:chOff x="334963" y="1696750"/>
            <a:chExt cx="4604303" cy="1145700"/>
          </a:xfrm>
        </p:grpSpPr>
        <p:sp>
          <p:nvSpPr>
            <p:cNvPr id="150" name="Google Shape;150;p15"/>
            <p:cNvSpPr txBox="1"/>
            <p:nvPr/>
          </p:nvSpPr>
          <p:spPr>
            <a:xfrm>
              <a:off x="334975" y="1696750"/>
              <a:ext cx="4148100" cy="1145700"/>
            </a:xfrm>
            <a:prstGeom prst="rect">
              <a:avLst/>
            </a:prstGeom>
            <a:solidFill>
              <a:srgbClr val="F2F2F2"/>
            </a:solidFill>
            <a:ln>
              <a:noFill/>
            </a:ln>
          </p:spPr>
          <p:txBody>
            <a:bodyPr anchorCtr="0" anchor="t" bIns="72000" lIns="72000" spcFirstLastPara="1" rIns="72000" wrap="square" tIns="72000">
              <a:noAutofit/>
            </a:bodyPr>
            <a:lstStyle/>
            <a:p>
              <a:pPr indent="0" lvl="0" marL="0" rtl="0" algn="l">
                <a:spcBef>
                  <a:spcPts val="0"/>
                </a:spcBef>
                <a:spcAft>
                  <a:spcPts val="0"/>
                </a:spcAft>
                <a:buClr>
                  <a:schemeClr val="dk1"/>
                </a:buClr>
                <a:buSzPts val="1100"/>
                <a:buFont typeface="Arial"/>
                <a:buNone/>
              </a:pPr>
              <a:r>
                <a:rPr b="1" lang="en-US" sz="1800">
                  <a:solidFill>
                    <a:schemeClr val="hlink"/>
                  </a:solidFill>
                  <a:latin typeface="Roboto Mono"/>
                  <a:ea typeface="Roboto Mono"/>
                  <a:cs typeface="Roboto Mono"/>
                  <a:sym typeface="Roboto Mono"/>
                </a:rPr>
                <a:t>INSIGHTS</a:t>
              </a:r>
              <a:endParaRPr sz="1800">
                <a:solidFill>
                  <a:schemeClr val="hlink"/>
                </a:solidFill>
                <a:latin typeface="Lato Black"/>
                <a:ea typeface="Lato Black"/>
                <a:cs typeface="Lato Black"/>
                <a:sym typeface="Lato Black"/>
              </a:endParaRPr>
            </a:p>
            <a:p>
              <a:pPr indent="-330200" lvl="0" marL="457200" rtl="0" algn="l">
                <a:spcBef>
                  <a:spcPts val="0"/>
                </a:spcBef>
                <a:spcAft>
                  <a:spcPts val="0"/>
                </a:spcAft>
                <a:buClr>
                  <a:schemeClr val="hlink"/>
                </a:buClr>
                <a:buSzPts val="1600"/>
                <a:buFont typeface="Roboto Mono"/>
                <a:buChar char="-"/>
              </a:pPr>
              <a:r>
                <a:rPr lang="en-US" sz="1600">
                  <a:solidFill>
                    <a:schemeClr val="hlink"/>
                  </a:solidFill>
                  <a:latin typeface="Roboto Mono"/>
                  <a:ea typeface="Roboto Mono"/>
                  <a:cs typeface="Roboto Mono"/>
                  <a:sym typeface="Roboto Mono"/>
                </a:rPr>
                <a:t>Gain better understanding of the pandemic - trends, demographics</a:t>
              </a:r>
              <a:endParaRPr sz="1600">
                <a:solidFill>
                  <a:srgbClr val="3F3F3F"/>
                </a:solidFill>
                <a:latin typeface="Roboto Mono"/>
                <a:ea typeface="Roboto Mono"/>
                <a:cs typeface="Roboto Mono"/>
                <a:sym typeface="Roboto Mono"/>
              </a:endParaRPr>
            </a:p>
          </p:txBody>
        </p:sp>
        <p:sp>
          <p:nvSpPr>
            <p:cNvPr id="151" name="Google Shape;151;p15"/>
            <p:cNvSpPr/>
            <p:nvPr/>
          </p:nvSpPr>
          <p:spPr>
            <a:xfrm>
              <a:off x="334963" y="1696750"/>
              <a:ext cx="4152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2" name="Google Shape;152;p15"/>
            <p:cNvGrpSpPr/>
            <p:nvPr/>
          </p:nvGrpSpPr>
          <p:grpSpPr>
            <a:xfrm>
              <a:off x="334963" y="1696750"/>
              <a:ext cx="4604303" cy="476796"/>
              <a:chOff x="334963" y="1696750"/>
              <a:chExt cx="4604303" cy="476796"/>
            </a:xfrm>
          </p:grpSpPr>
          <p:cxnSp>
            <p:nvCxnSpPr>
              <p:cNvPr id="153" name="Google Shape;153;p15"/>
              <p:cNvCxnSpPr/>
              <p:nvPr/>
            </p:nvCxnSpPr>
            <p:spPr>
              <a:xfrm>
                <a:off x="334963" y="1696750"/>
                <a:ext cx="4153500" cy="0"/>
              </a:xfrm>
              <a:prstGeom prst="straightConnector1">
                <a:avLst/>
              </a:prstGeom>
              <a:noFill/>
              <a:ln cap="flat" cmpd="sng" w="9525">
                <a:solidFill>
                  <a:schemeClr val="accent1"/>
                </a:solidFill>
                <a:prstDash val="solid"/>
                <a:miter lim="800000"/>
                <a:headEnd len="sm" w="sm" type="none"/>
                <a:tailEnd len="sm" w="sm" type="none"/>
              </a:ln>
            </p:spPr>
          </p:cxnSp>
          <p:cxnSp>
            <p:nvCxnSpPr>
              <p:cNvPr id="154" name="Google Shape;154;p15"/>
              <p:cNvCxnSpPr/>
              <p:nvPr/>
            </p:nvCxnSpPr>
            <p:spPr>
              <a:xfrm>
                <a:off x="4455366" y="1700146"/>
                <a:ext cx="483900" cy="473400"/>
              </a:xfrm>
              <a:prstGeom prst="straightConnector1">
                <a:avLst/>
              </a:prstGeom>
              <a:noFill/>
              <a:ln cap="flat" cmpd="sng" w="9525">
                <a:solidFill>
                  <a:schemeClr val="accent1"/>
                </a:solidFill>
                <a:prstDash val="solid"/>
                <a:miter lim="800000"/>
                <a:headEnd len="sm" w="sm" type="none"/>
                <a:tailEnd len="med" w="med" type="oval"/>
              </a:ln>
            </p:spPr>
          </p:cxnSp>
        </p:grpSp>
      </p:grpSp>
      <p:grpSp>
        <p:nvGrpSpPr>
          <p:cNvPr id="155" name="Google Shape;155;p15"/>
          <p:cNvGrpSpPr/>
          <p:nvPr/>
        </p:nvGrpSpPr>
        <p:grpSpPr>
          <a:xfrm>
            <a:off x="7322080" y="1696750"/>
            <a:ext cx="4682470" cy="1145700"/>
            <a:chOff x="7322080" y="1696750"/>
            <a:chExt cx="4682470" cy="1145700"/>
          </a:xfrm>
        </p:grpSpPr>
        <p:sp>
          <p:nvSpPr>
            <p:cNvPr id="156" name="Google Shape;156;p15"/>
            <p:cNvSpPr txBox="1"/>
            <p:nvPr/>
          </p:nvSpPr>
          <p:spPr>
            <a:xfrm>
              <a:off x="7752050" y="1696750"/>
              <a:ext cx="4252500" cy="1145700"/>
            </a:xfrm>
            <a:prstGeom prst="rect">
              <a:avLst/>
            </a:prstGeom>
            <a:solidFill>
              <a:srgbClr val="F2F2F2"/>
            </a:solidFill>
            <a:ln>
              <a:noFill/>
            </a:ln>
          </p:spPr>
          <p:txBody>
            <a:bodyPr anchorCtr="0" anchor="t" bIns="72000" lIns="72000" spcFirstLastPara="1" rIns="72000" wrap="square" tIns="72000">
              <a:noAutofit/>
            </a:bodyPr>
            <a:lstStyle/>
            <a:p>
              <a:pPr indent="0" lvl="0" marL="0" rtl="0" algn="l">
                <a:spcBef>
                  <a:spcPts val="0"/>
                </a:spcBef>
                <a:spcAft>
                  <a:spcPts val="0"/>
                </a:spcAft>
                <a:buClr>
                  <a:schemeClr val="dk1"/>
                </a:buClr>
                <a:buSzPts val="1100"/>
                <a:buFont typeface="Arial"/>
                <a:buNone/>
              </a:pPr>
              <a:r>
                <a:rPr b="1" lang="en-US" sz="1800">
                  <a:solidFill>
                    <a:srgbClr val="3F3F3F"/>
                  </a:solidFill>
                  <a:latin typeface="Roboto Mono"/>
                  <a:ea typeface="Roboto Mono"/>
                  <a:cs typeface="Roboto Mono"/>
                  <a:sym typeface="Roboto Mono"/>
                </a:rPr>
                <a:t>FUTURE</a:t>
              </a:r>
              <a:endParaRPr sz="1800">
                <a:solidFill>
                  <a:schemeClr val="hlink"/>
                </a:solidFill>
                <a:latin typeface="Lato Black"/>
                <a:ea typeface="Lato Black"/>
                <a:cs typeface="Lato Black"/>
                <a:sym typeface="Lato Black"/>
              </a:endParaRPr>
            </a:p>
            <a:p>
              <a:pPr indent="-330200" lvl="0" marL="457200" marR="0" rtl="0" algn="l">
                <a:lnSpc>
                  <a:spcPct val="100000"/>
                </a:lnSpc>
                <a:spcBef>
                  <a:spcPts val="0"/>
                </a:spcBef>
                <a:spcAft>
                  <a:spcPts val="0"/>
                </a:spcAft>
                <a:buClr>
                  <a:srgbClr val="3F3F3F"/>
                </a:buClr>
                <a:buSzPts val="1600"/>
                <a:buFont typeface="Roboto Mono"/>
                <a:buChar char="-"/>
              </a:pPr>
              <a:r>
                <a:rPr lang="en-US" sz="1600">
                  <a:solidFill>
                    <a:srgbClr val="3F3F3F"/>
                  </a:solidFill>
                  <a:latin typeface="Roboto Mono"/>
                  <a:ea typeface="Roboto Mono"/>
                  <a:cs typeface="Roboto Mono"/>
                  <a:sym typeface="Roboto Mono"/>
                </a:rPr>
                <a:t>Forecasting new cases for the near future</a:t>
              </a:r>
              <a:endParaRPr sz="1600">
                <a:solidFill>
                  <a:srgbClr val="3F3F3F"/>
                </a:solidFill>
                <a:latin typeface="Roboto Mono"/>
                <a:ea typeface="Roboto Mono"/>
                <a:cs typeface="Roboto Mono"/>
                <a:sym typeface="Roboto Mono"/>
              </a:endParaRPr>
            </a:p>
          </p:txBody>
        </p:sp>
        <p:grpSp>
          <p:nvGrpSpPr>
            <p:cNvPr id="157" name="Google Shape;157;p15"/>
            <p:cNvGrpSpPr/>
            <p:nvPr/>
          </p:nvGrpSpPr>
          <p:grpSpPr>
            <a:xfrm>
              <a:off x="7322080" y="1696750"/>
              <a:ext cx="4680194" cy="476796"/>
              <a:chOff x="7322080" y="1696750"/>
              <a:chExt cx="4680194" cy="476796"/>
            </a:xfrm>
          </p:grpSpPr>
          <p:cxnSp>
            <p:nvCxnSpPr>
              <p:cNvPr id="158" name="Google Shape;158;p15"/>
              <p:cNvCxnSpPr/>
              <p:nvPr/>
            </p:nvCxnSpPr>
            <p:spPr>
              <a:xfrm flipH="1">
                <a:off x="7778277" y="1696750"/>
                <a:ext cx="4173300" cy="12000"/>
              </a:xfrm>
              <a:prstGeom prst="straightConnector1">
                <a:avLst/>
              </a:prstGeom>
              <a:noFill/>
              <a:ln cap="flat" cmpd="sng" w="9525">
                <a:solidFill>
                  <a:schemeClr val="accent1"/>
                </a:solidFill>
                <a:prstDash val="solid"/>
                <a:miter lim="800000"/>
                <a:headEnd len="sm" w="sm" type="none"/>
                <a:tailEnd len="sm" w="sm" type="none"/>
              </a:ln>
            </p:spPr>
          </p:cxnSp>
          <p:sp>
            <p:nvSpPr>
              <p:cNvPr id="159" name="Google Shape;159;p15"/>
              <p:cNvSpPr/>
              <p:nvPr/>
            </p:nvSpPr>
            <p:spPr>
              <a:xfrm flipH="1">
                <a:off x="11587074" y="1696750"/>
                <a:ext cx="4152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0" name="Google Shape;160;p15"/>
              <p:cNvCxnSpPr/>
              <p:nvPr/>
            </p:nvCxnSpPr>
            <p:spPr>
              <a:xfrm flipH="1">
                <a:off x="7322080" y="1700146"/>
                <a:ext cx="483900" cy="473400"/>
              </a:xfrm>
              <a:prstGeom prst="straightConnector1">
                <a:avLst/>
              </a:prstGeom>
              <a:noFill/>
              <a:ln cap="flat" cmpd="sng" w="9525">
                <a:solidFill>
                  <a:schemeClr val="accent1"/>
                </a:solidFill>
                <a:prstDash val="solid"/>
                <a:miter lim="800000"/>
                <a:headEnd len="sm" w="sm" type="none"/>
                <a:tailEnd len="med" w="med" type="oval"/>
              </a:ln>
            </p:spPr>
          </p:cxnSp>
        </p:grpSp>
      </p:grpSp>
      <p:grpSp>
        <p:nvGrpSpPr>
          <p:cNvPr id="161" name="Google Shape;161;p15"/>
          <p:cNvGrpSpPr/>
          <p:nvPr/>
        </p:nvGrpSpPr>
        <p:grpSpPr>
          <a:xfrm>
            <a:off x="5404786" y="2157771"/>
            <a:ext cx="1425559" cy="1542761"/>
            <a:chOff x="2652825" y="314175"/>
            <a:chExt cx="539025" cy="539050"/>
          </a:xfrm>
        </p:grpSpPr>
        <p:sp>
          <p:nvSpPr>
            <p:cNvPr id="162" name="Google Shape;162;p15"/>
            <p:cNvSpPr/>
            <p:nvPr/>
          </p:nvSpPr>
          <p:spPr>
            <a:xfrm>
              <a:off x="2652825" y="314175"/>
              <a:ext cx="539025" cy="539050"/>
            </a:xfrm>
            <a:custGeom>
              <a:rect b="b" l="l" r="r" t="t"/>
              <a:pathLst>
                <a:path extrusionOk="0" h="21562" w="21561">
                  <a:moveTo>
                    <a:pt x="16612" y="724"/>
                  </a:moveTo>
                  <a:cubicBezTo>
                    <a:pt x="16928" y="724"/>
                    <a:pt x="17224" y="846"/>
                    <a:pt x="17447" y="1069"/>
                  </a:cubicBezTo>
                  <a:cubicBezTo>
                    <a:pt x="17670" y="1292"/>
                    <a:pt x="17792" y="1587"/>
                    <a:pt x="17792" y="1904"/>
                  </a:cubicBezTo>
                  <a:cubicBezTo>
                    <a:pt x="17792" y="2217"/>
                    <a:pt x="17670" y="2513"/>
                    <a:pt x="17447" y="2736"/>
                  </a:cubicBezTo>
                  <a:cubicBezTo>
                    <a:pt x="17217" y="2967"/>
                    <a:pt x="16915" y="3083"/>
                    <a:pt x="16614" y="3083"/>
                  </a:cubicBezTo>
                  <a:cubicBezTo>
                    <a:pt x="16312" y="3083"/>
                    <a:pt x="16010" y="2967"/>
                    <a:pt x="15780" y="2736"/>
                  </a:cubicBezTo>
                  <a:cubicBezTo>
                    <a:pt x="15318" y="2276"/>
                    <a:pt x="15318" y="1528"/>
                    <a:pt x="15780" y="1069"/>
                  </a:cubicBezTo>
                  <a:cubicBezTo>
                    <a:pt x="16003" y="846"/>
                    <a:pt x="16299" y="724"/>
                    <a:pt x="16612" y="724"/>
                  </a:cubicBezTo>
                  <a:close/>
                  <a:moveTo>
                    <a:pt x="17802" y="8847"/>
                  </a:moveTo>
                  <a:cubicBezTo>
                    <a:pt x="17774" y="8980"/>
                    <a:pt x="17757" y="9119"/>
                    <a:pt x="17757" y="9258"/>
                  </a:cubicBezTo>
                  <a:cubicBezTo>
                    <a:pt x="17757" y="9398"/>
                    <a:pt x="17774" y="9536"/>
                    <a:pt x="17802" y="9666"/>
                  </a:cubicBezTo>
                  <a:lnTo>
                    <a:pt x="15770" y="9666"/>
                  </a:lnTo>
                  <a:cubicBezTo>
                    <a:pt x="15777" y="9530"/>
                    <a:pt x="15784" y="9394"/>
                    <a:pt x="15784" y="9258"/>
                  </a:cubicBezTo>
                  <a:cubicBezTo>
                    <a:pt x="15784" y="9123"/>
                    <a:pt x="15777" y="8983"/>
                    <a:pt x="15770" y="8847"/>
                  </a:cubicBezTo>
                  <a:close/>
                  <a:moveTo>
                    <a:pt x="19657" y="8079"/>
                  </a:moveTo>
                  <a:cubicBezTo>
                    <a:pt x="20308" y="8079"/>
                    <a:pt x="20837" y="8607"/>
                    <a:pt x="20837" y="9258"/>
                  </a:cubicBezTo>
                  <a:cubicBezTo>
                    <a:pt x="20837" y="9909"/>
                    <a:pt x="20308" y="10438"/>
                    <a:pt x="19657" y="10438"/>
                  </a:cubicBezTo>
                  <a:cubicBezTo>
                    <a:pt x="19010" y="10438"/>
                    <a:pt x="18481" y="9909"/>
                    <a:pt x="18481" y="9258"/>
                  </a:cubicBezTo>
                  <a:cubicBezTo>
                    <a:pt x="18481" y="8607"/>
                    <a:pt x="19010" y="8079"/>
                    <a:pt x="19657" y="8079"/>
                  </a:cubicBezTo>
                  <a:close/>
                  <a:moveTo>
                    <a:pt x="1904" y="15433"/>
                  </a:moveTo>
                  <a:cubicBezTo>
                    <a:pt x="2207" y="15433"/>
                    <a:pt x="2510" y="15547"/>
                    <a:pt x="2739" y="15777"/>
                  </a:cubicBezTo>
                  <a:cubicBezTo>
                    <a:pt x="3199" y="16240"/>
                    <a:pt x="3199" y="16988"/>
                    <a:pt x="2739" y="17447"/>
                  </a:cubicBezTo>
                  <a:cubicBezTo>
                    <a:pt x="2516" y="17671"/>
                    <a:pt x="2217" y="17792"/>
                    <a:pt x="1904" y="17792"/>
                  </a:cubicBezTo>
                  <a:cubicBezTo>
                    <a:pt x="1588" y="17792"/>
                    <a:pt x="1291" y="17671"/>
                    <a:pt x="1069" y="17447"/>
                  </a:cubicBezTo>
                  <a:cubicBezTo>
                    <a:pt x="846" y="17225"/>
                    <a:pt x="724" y="16929"/>
                    <a:pt x="724" y="16612"/>
                  </a:cubicBezTo>
                  <a:cubicBezTo>
                    <a:pt x="724" y="16296"/>
                    <a:pt x="846" y="16000"/>
                    <a:pt x="1069" y="15777"/>
                  </a:cubicBezTo>
                  <a:cubicBezTo>
                    <a:pt x="1299" y="15547"/>
                    <a:pt x="1601" y="15433"/>
                    <a:pt x="1904" y="15433"/>
                  </a:cubicBezTo>
                  <a:close/>
                  <a:moveTo>
                    <a:pt x="16612" y="15433"/>
                  </a:moveTo>
                  <a:cubicBezTo>
                    <a:pt x="16915" y="15433"/>
                    <a:pt x="17217" y="15547"/>
                    <a:pt x="17447" y="15777"/>
                  </a:cubicBezTo>
                  <a:cubicBezTo>
                    <a:pt x="17670" y="16000"/>
                    <a:pt x="17792" y="16296"/>
                    <a:pt x="17792" y="16612"/>
                  </a:cubicBezTo>
                  <a:cubicBezTo>
                    <a:pt x="17792" y="16929"/>
                    <a:pt x="17670" y="17225"/>
                    <a:pt x="17447" y="17447"/>
                  </a:cubicBezTo>
                  <a:cubicBezTo>
                    <a:pt x="17224" y="17671"/>
                    <a:pt x="16928" y="17792"/>
                    <a:pt x="16612" y="17792"/>
                  </a:cubicBezTo>
                  <a:cubicBezTo>
                    <a:pt x="16299" y="17792"/>
                    <a:pt x="16003" y="17671"/>
                    <a:pt x="15780" y="17447"/>
                  </a:cubicBezTo>
                  <a:cubicBezTo>
                    <a:pt x="15318" y="16988"/>
                    <a:pt x="15318" y="16240"/>
                    <a:pt x="15780" y="15777"/>
                  </a:cubicBezTo>
                  <a:cubicBezTo>
                    <a:pt x="16010" y="15547"/>
                    <a:pt x="16310" y="15433"/>
                    <a:pt x="16612" y="15433"/>
                  </a:cubicBezTo>
                  <a:close/>
                  <a:moveTo>
                    <a:pt x="9669" y="15770"/>
                  </a:moveTo>
                  <a:lnTo>
                    <a:pt x="9669" y="17802"/>
                  </a:lnTo>
                  <a:cubicBezTo>
                    <a:pt x="9536" y="17772"/>
                    <a:pt x="9398" y="17757"/>
                    <a:pt x="9258" y="17757"/>
                  </a:cubicBezTo>
                  <a:cubicBezTo>
                    <a:pt x="9119" y="17757"/>
                    <a:pt x="8980" y="17772"/>
                    <a:pt x="8847" y="17802"/>
                  </a:cubicBezTo>
                  <a:lnTo>
                    <a:pt x="8847" y="15770"/>
                  </a:lnTo>
                  <a:cubicBezTo>
                    <a:pt x="8987" y="15777"/>
                    <a:pt x="9122" y="15784"/>
                    <a:pt x="9258" y="15784"/>
                  </a:cubicBezTo>
                  <a:cubicBezTo>
                    <a:pt x="9394" y="15784"/>
                    <a:pt x="9533" y="15777"/>
                    <a:pt x="9669" y="15770"/>
                  </a:cubicBezTo>
                  <a:close/>
                  <a:moveTo>
                    <a:pt x="9258" y="18478"/>
                  </a:moveTo>
                  <a:cubicBezTo>
                    <a:pt x="9909" y="18478"/>
                    <a:pt x="10438" y="19007"/>
                    <a:pt x="10438" y="19658"/>
                  </a:cubicBezTo>
                  <a:cubicBezTo>
                    <a:pt x="10438" y="20308"/>
                    <a:pt x="9909" y="20838"/>
                    <a:pt x="9258" y="20838"/>
                  </a:cubicBezTo>
                  <a:cubicBezTo>
                    <a:pt x="8608" y="20838"/>
                    <a:pt x="8078" y="20308"/>
                    <a:pt x="8078" y="19658"/>
                  </a:cubicBezTo>
                  <a:cubicBezTo>
                    <a:pt x="8078" y="19007"/>
                    <a:pt x="8608" y="18478"/>
                    <a:pt x="9258" y="18478"/>
                  </a:cubicBezTo>
                  <a:close/>
                  <a:moveTo>
                    <a:pt x="16612" y="0"/>
                  </a:moveTo>
                  <a:cubicBezTo>
                    <a:pt x="16105" y="0"/>
                    <a:pt x="15628" y="198"/>
                    <a:pt x="15269" y="557"/>
                  </a:cubicBezTo>
                  <a:cubicBezTo>
                    <a:pt x="14827" y="999"/>
                    <a:pt x="14649" y="1608"/>
                    <a:pt x="14733" y="2182"/>
                  </a:cubicBezTo>
                  <a:lnTo>
                    <a:pt x="11726" y="5189"/>
                  </a:lnTo>
                  <a:lnTo>
                    <a:pt x="12238" y="5701"/>
                  </a:lnTo>
                  <a:lnTo>
                    <a:pt x="15011" y="2927"/>
                  </a:lnTo>
                  <a:cubicBezTo>
                    <a:pt x="15085" y="3042"/>
                    <a:pt x="15168" y="3150"/>
                    <a:pt x="15269" y="3247"/>
                  </a:cubicBezTo>
                  <a:cubicBezTo>
                    <a:pt x="15366" y="3348"/>
                    <a:pt x="15475" y="3432"/>
                    <a:pt x="15589" y="3505"/>
                  </a:cubicBezTo>
                  <a:lnTo>
                    <a:pt x="12815" y="6278"/>
                  </a:lnTo>
                  <a:lnTo>
                    <a:pt x="13327" y="6791"/>
                  </a:lnTo>
                  <a:lnTo>
                    <a:pt x="14082" y="6032"/>
                  </a:lnTo>
                  <a:cubicBezTo>
                    <a:pt x="14726" y="6985"/>
                    <a:pt x="15060" y="8092"/>
                    <a:pt x="15060" y="9258"/>
                  </a:cubicBezTo>
                  <a:cubicBezTo>
                    <a:pt x="15060" y="10424"/>
                    <a:pt x="14726" y="11531"/>
                    <a:pt x="14082" y="12481"/>
                  </a:cubicBezTo>
                  <a:lnTo>
                    <a:pt x="13327" y="11726"/>
                  </a:lnTo>
                  <a:lnTo>
                    <a:pt x="12815" y="12238"/>
                  </a:lnTo>
                  <a:lnTo>
                    <a:pt x="15589" y="15012"/>
                  </a:lnTo>
                  <a:cubicBezTo>
                    <a:pt x="15475" y="15081"/>
                    <a:pt x="15366" y="15168"/>
                    <a:pt x="15269" y="15269"/>
                  </a:cubicBezTo>
                  <a:cubicBezTo>
                    <a:pt x="15168" y="15367"/>
                    <a:pt x="15085" y="15474"/>
                    <a:pt x="15011" y="15589"/>
                  </a:cubicBezTo>
                  <a:lnTo>
                    <a:pt x="12238" y="12815"/>
                  </a:lnTo>
                  <a:lnTo>
                    <a:pt x="11726" y="13327"/>
                  </a:lnTo>
                  <a:lnTo>
                    <a:pt x="12484" y="14082"/>
                  </a:lnTo>
                  <a:cubicBezTo>
                    <a:pt x="11531" y="14723"/>
                    <a:pt x="10424" y="15060"/>
                    <a:pt x="9258" y="15060"/>
                  </a:cubicBezTo>
                  <a:cubicBezTo>
                    <a:pt x="8092" y="15060"/>
                    <a:pt x="6985" y="14723"/>
                    <a:pt x="6036" y="14082"/>
                  </a:cubicBezTo>
                  <a:lnTo>
                    <a:pt x="6791" y="13327"/>
                  </a:lnTo>
                  <a:lnTo>
                    <a:pt x="6279" y="12815"/>
                  </a:lnTo>
                  <a:lnTo>
                    <a:pt x="3505" y="15589"/>
                  </a:lnTo>
                  <a:cubicBezTo>
                    <a:pt x="3435" y="15474"/>
                    <a:pt x="3348" y="15367"/>
                    <a:pt x="3247" y="15269"/>
                  </a:cubicBezTo>
                  <a:cubicBezTo>
                    <a:pt x="2877" y="14898"/>
                    <a:pt x="2391" y="14713"/>
                    <a:pt x="1904" y="14713"/>
                  </a:cubicBezTo>
                  <a:cubicBezTo>
                    <a:pt x="1418" y="14713"/>
                    <a:pt x="931" y="14898"/>
                    <a:pt x="560" y="15269"/>
                  </a:cubicBezTo>
                  <a:cubicBezTo>
                    <a:pt x="198" y="15627"/>
                    <a:pt x="0" y="16104"/>
                    <a:pt x="0" y="16612"/>
                  </a:cubicBezTo>
                  <a:cubicBezTo>
                    <a:pt x="0" y="17121"/>
                    <a:pt x="198" y="17597"/>
                    <a:pt x="560" y="17956"/>
                  </a:cubicBezTo>
                  <a:cubicBezTo>
                    <a:pt x="919" y="18318"/>
                    <a:pt x="1395" y="18516"/>
                    <a:pt x="1904" y="18516"/>
                  </a:cubicBezTo>
                  <a:cubicBezTo>
                    <a:pt x="2412" y="18516"/>
                    <a:pt x="2889" y="18318"/>
                    <a:pt x="3247" y="17956"/>
                  </a:cubicBezTo>
                  <a:cubicBezTo>
                    <a:pt x="3689" y="17513"/>
                    <a:pt x="3871" y="16908"/>
                    <a:pt x="3784" y="16334"/>
                  </a:cubicBezTo>
                  <a:lnTo>
                    <a:pt x="5514" y="14601"/>
                  </a:lnTo>
                  <a:cubicBezTo>
                    <a:pt x="6296" y="15147"/>
                    <a:pt x="7191" y="15516"/>
                    <a:pt x="8127" y="15683"/>
                  </a:cubicBezTo>
                  <a:lnTo>
                    <a:pt x="8127" y="18130"/>
                  </a:lnTo>
                  <a:cubicBezTo>
                    <a:pt x="7660" y="18478"/>
                    <a:pt x="7358" y="19035"/>
                    <a:pt x="7358" y="19658"/>
                  </a:cubicBezTo>
                  <a:cubicBezTo>
                    <a:pt x="7358" y="20709"/>
                    <a:pt x="8211" y="21561"/>
                    <a:pt x="9258" y="21561"/>
                  </a:cubicBezTo>
                  <a:cubicBezTo>
                    <a:pt x="10306" y="21561"/>
                    <a:pt x="11162" y="20709"/>
                    <a:pt x="11162" y="19658"/>
                  </a:cubicBezTo>
                  <a:cubicBezTo>
                    <a:pt x="11162" y="19035"/>
                    <a:pt x="10855" y="18478"/>
                    <a:pt x="10389" y="18130"/>
                  </a:cubicBezTo>
                  <a:lnTo>
                    <a:pt x="10389" y="15683"/>
                  </a:lnTo>
                  <a:cubicBezTo>
                    <a:pt x="11326" y="15516"/>
                    <a:pt x="12220" y="15147"/>
                    <a:pt x="13003" y="14601"/>
                  </a:cubicBezTo>
                  <a:lnTo>
                    <a:pt x="14733" y="16334"/>
                  </a:lnTo>
                  <a:cubicBezTo>
                    <a:pt x="14649" y="16908"/>
                    <a:pt x="14827" y="17513"/>
                    <a:pt x="15269" y="17956"/>
                  </a:cubicBezTo>
                  <a:cubicBezTo>
                    <a:pt x="15628" y="18318"/>
                    <a:pt x="16105" y="18516"/>
                    <a:pt x="16612" y="18516"/>
                  </a:cubicBezTo>
                  <a:cubicBezTo>
                    <a:pt x="17119" y="18516"/>
                    <a:pt x="17596" y="18318"/>
                    <a:pt x="17959" y="17956"/>
                  </a:cubicBezTo>
                  <a:cubicBezTo>
                    <a:pt x="18317" y="17597"/>
                    <a:pt x="18515" y="17121"/>
                    <a:pt x="18515" y="16612"/>
                  </a:cubicBezTo>
                  <a:cubicBezTo>
                    <a:pt x="18515" y="16104"/>
                    <a:pt x="18317" y="15627"/>
                    <a:pt x="17959" y="15269"/>
                  </a:cubicBezTo>
                  <a:cubicBezTo>
                    <a:pt x="17588" y="14899"/>
                    <a:pt x="17101" y="14712"/>
                    <a:pt x="16615" y="14712"/>
                  </a:cubicBezTo>
                  <a:cubicBezTo>
                    <a:pt x="16521" y="14712"/>
                    <a:pt x="16427" y="14719"/>
                    <a:pt x="16334" y="14733"/>
                  </a:cubicBezTo>
                  <a:lnTo>
                    <a:pt x="14604" y="13003"/>
                  </a:lnTo>
                  <a:cubicBezTo>
                    <a:pt x="15151" y="12220"/>
                    <a:pt x="15520" y="11325"/>
                    <a:pt x="15684" y="10389"/>
                  </a:cubicBezTo>
                  <a:lnTo>
                    <a:pt x="18133" y="10389"/>
                  </a:lnTo>
                  <a:cubicBezTo>
                    <a:pt x="18477" y="10856"/>
                    <a:pt x="19034" y="11158"/>
                    <a:pt x="19657" y="11158"/>
                  </a:cubicBezTo>
                  <a:cubicBezTo>
                    <a:pt x="20708" y="11158"/>
                    <a:pt x="21561" y="10306"/>
                    <a:pt x="21561" y="9258"/>
                  </a:cubicBezTo>
                  <a:cubicBezTo>
                    <a:pt x="21561" y="8211"/>
                    <a:pt x="20708" y="7354"/>
                    <a:pt x="19657" y="7354"/>
                  </a:cubicBezTo>
                  <a:cubicBezTo>
                    <a:pt x="19034" y="7354"/>
                    <a:pt x="18477" y="7661"/>
                    <a:pt x="18133" y="8127"/>
                  </a:cubicBezTo>
                  <a:lnTo>
                    <a:pt x="15684" y="8127"/>
                  </a:lnTo>
                  <a:cubicBezTo>
                    <a:pt x="15520" y="7191"/>
                    <a:pt x="15151" y="6296"/>
                    <a:pt x="14604" y="5513"/>
                  </a:cubicBezTo>
                  <a:lnTo>
                    <a:pt x="16334" y="3783"/>
                  </a:lnTo>
                  <a:cubicBezTo>
                    <a:pt x="16424" y="3798"/>
                    <a:pt x="16518" y="3804"/>
                    <a:pt x="16612" y="3804"/>
                  </a:cubicBezTo>
                  <a:cubicBezTo>
                    <a:pt x="17099" y="3804"/>
                    <a:pt x="17586" y="3620"/>
                    <a:pt x="17959" y="3247"/>
                  </a:cubicBezTo>
                  <a:cubicBezTo>
                    <a:pt x="18317" y="2889"/>
                    <a:pt x="18515" y="2412"/>
                    <a:pt x="18515" y="1904"/>
                  </a:cubicBezTo>
                  <a:cubicBezTo>
                    <a:pt x="18515" y="1396"/>
                    <a:pt x="18317" y="919"/>
                    <a:pt x="17959" y="557"/>
                  </a:cubicBezTo>
                  <a:cubicBezTo>
                    <a:pt x="17596" y="198"/>
                    <a:pt x="17119" y="0"/>
                    <a:pt x="16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2798200" y="536575"/>
              <a:ext cx="95125" cy="95125"/>
            </a:xfrm>
            <a:custGeom>
              <a:rect b="b" l="l" r="r" t="t"/>
              <a:pathLst>
                <a:path extrusionOk="0" h="3805" w="3805">
                  <a:moveTo>
                    <a:pt x="1901" y="724"/>
                  </a:moveTo>
                  <a:cubicBezTo>
                    <a:pt x="2552" y="724"/>
                    <a:pt x="3082" y="1253"/>
                    <a:pt x="3082" y="1904"/>
                  </a:cubicBezTo>
                  <a:cubicBezTo>
                    <a:pt x="3082" y="2555"/>
                    <a:pt x="2552" y="3083"/>
                    <a:pt x="1901" y="3083"/>
                  </a:cubicBezTo>
                  <a:cubicBezTo>
                    <a:pt x="1251" y="3083"/>
                    <a:pt x="722" y="2555"/>
                    <a:pt x="722" y="1904"/>
                  </a:cubicBezTo>
                  <a:cubicBezTo>
                    <a:pt x="722" y="1253"/>
                    <a:pt x="1251" y="724"/>
                    <a:pt x="1901" y="724"/>
                  </a:cubicBezTo>
                  <a:close/>
                  <a:moveTo>
                    <a:pt x="1901" y="0"/>
                  </a:moveTo>
                  <a:cubicBezTo>
                    <a:pt x="854" y="0"/>
                    <a:pt x="1" y="853"/>
                    <a:pt x="1" y="1904"/>
                  </a:cubicBezTo>
                  <a:cubicBezTo>
                    <a:pt x="1" y="2952"/>
                    <a:pt x="854" y="3804"/>
                    <a:pt x="1901" y="3804"/>
                  </a:cubicBezTo>
                  <a:cubicBezTo>
                    <a:pt x="2952" y="3804"/>
                    <a:pt x="3805" y="2952"/>
                    <a:pt x="3805" y="1904"/>
                  </a:cubicBezTo>
                  <a:cubicBezTo>
                    <a:pt x="3805" y="853"/>
                    <a:pt x="2952" y="0"/>
                    <a:pt x="19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2904100" y="488450"/>
              <a:ext cx="75900" cy="75825"/>
            </a:xfrm>
            <a:custGeom>
              <a:rect b="b" l="l" r="r" t="t"/>
              <a:pathLst>
                <a:path extrusionOk="0" h="3033" w="3036">
                  <a:moveTo>
                    <a:pt x="1519" y="721"/>
                  </a:moveTo>
                  <a:cubicBezTo>
                    <a:pt x="1957" y="721"/>
                    <a:pt x="2312" y="1079"/>
                    <a:pt x="2312" y="1518"/>
                  </a:cubicBezTo>
                  <a:cubicBezTo>
                    <a:pt x="2312" y="1953"/>
                    <a:pt x="1957" y="2311"/>
                    <a:pt x="1519" y="2311"/>
                  </a:cubicBezTo>
                  <a:cubicBezTo>
                    <a:pt x="1080" y="2311"/>
                    <a:pt x="725" y="1953"/>
                    <a:pt x="725" y="1518"/>
                  </a:cubicBezTo>
                  <a:cubicBezTo>
                    <a:pt x="725" y="1079"/>
                    <a:pt x="1080" y="721"/>
                    <a:pt x="1519" y="721"/>
                  </a:cubicBezTo>
                  <a:close/>
                  <a:moveTo>
                    <a:pt x="1519" y="1"/>
                  </a:moveTo>
                  <a:cubicBezTo>
                    <a:pt x="683" y="1"/>
                    <a:pt x="1" y="679"/>
                    <a:pt x="1" y="1518"/>
                  </a:cubicBezTo>
                  <a:cubicBezTo>
                    <a:pt x="1" y="2353"/>
                    <a:pt x="683" y="3032"/>
                    <a:pt x="1519" y="3032"/>
                  </a:cubicBezTo>
                  <a:cubicBezTo>
                    <a:pt x="2354" y="3032"/>
                    <a:pt x="3036" y="2353"/>
                    <a:pt x="3036" y="1518"/>
                  </a:cubicBezTo>
                  <a:cubicBezTo>
                    <a:pt x="3036" y="679"/>
                    <a:pt x="2354" y="1"/>
                    <a:pt x="15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2836750" y="449900"/>
              <a:ext cx="56575" cy="56575"/>
            </a:xfrm>
            <a:custGeom>
              <a:rect b="b" l="l" r="r" t="t"/>
              <a:pathLst>
                <a:path extrusionOk="0" h="2263" w="2263">
                  <a:moveTo>
                    <a:pt x="1132" y="724"/>
                  </a:moveTo>
                  <a:cubicBezTo>
                    <a:pt x="1358" y="724"/>
                    <a:pt x="1540" y="905"/>
                    <a:pt x="1540" y="1132"/>
                  </a:cubicBezTo>
                  <a:cubicBezTo>
                    <a:pt x="1540" y="1358"/>
                    <a:pt x="1358" y="1543"/>
                    <a:pt x="1132" y="1543"/>
                  </a:cubicBezTo>
                  <a:cubicBezTo>
                    <a:pt x="906" y="1543"/>
                    <a:pt x="721" y="1358"/>
                    <a:pt x="721" y="1132"/>
                  </a:cubicBezTo>
                  <a:cubicBezTo>
                    <a:pt x="721" y="905"/>
                    <a:pt x="906" y="724"/>
                    <a:pt x="1132" y="724"/>
                  </a:cubicBezTo>
                  <a:close/>
                  <a:moveTo>
                    <a:pt x="1132" y="1"/>
                  </a:moveTo>
                  <a:cubicBezTo>
                    <a:pt x="505" y="1"/>
                    <a:pt x="1" y="509"/>
                    <a:pt x="1" y="1132"/>
                  </a:cubicBezTo>
                  <a:cubicBezTo>
                    <a:pt x="1" y="1755"/>
                    <a:pt x="505" y="2263"/>
                    <a:pt x="1132" y="2263"/>
                  </a:cubicBezTo>
                  <a:cubicBezTo>
                    <a:pt x="1755" y="2263"/>
                    <a:pt x="2263" y="1755"/>
                    <a:pt x="2263" y="1132"/>
                  </a:cubicBezTo>
                  <a:cubicBezTo>
                    <a:pt x="2263" y="509"/>
                    <a:pt x="1755" y="1"/>
                    <a:pt x="1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2787925" y="507675"/>
              <a:ext cx="19350" cy="18125"/>
            </a:xfrm>
            <a:custGeom>
              <a:rect b="b" l="l" r="r" t="t"/>
              <a:pathLst>
                <a:path extrusionOk="0" h="725" w="774">
                  <a:moveTo>
                    <a:pt x="1" y="0"/>
                  </a:moveTo>
                  <a:lnTo>
                    <a:pt x="1" y="724"/>
                  </a:lnTo>
                  <a:lnTo>
                    <a:pt x="774" y="724"/>
                  </a:lnTo>
                  <a:lnTo>
                    <a:pt x="7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2768725" y="526900"/>
              <a:ext cx="19225" cy="18125"/>
            </a:xfrm>
            <a:custGeom>
              <a:rect b="b" l="l" r="r" t="t"/>
              <a:pathLst>
                <a:path extrusionOk="0" h="725" w="769">
                  <a:moveTo>
                    <a:pt x="0" y="1"/>
                  </a:moveTo>
                  <a:lnTo>
                    <a:pt x="0" y="725"/>
                  </a:lnTo>
                  <a:lnTo>
                    <a:pt x="769" y="725"/>
                  </a:lnTo>
                  <a:lnTo>
                    <a:pt x="7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2990250" y="555800"/>
              <a:ext cx="19250" cy="18125"/>
            </a:xfrm>
            <a:custGeom>
              <a:rect b="b" l="l" r="r" t="t"/>
              <a:pathLst>
                <a:path extrusionOk="0" h="725" w="770">
                  <a:moveTo>
                    <a:pt x="1" y="1"/>
                  </a:moveTo>
                  <a:lnTo>
                    <a:pt x="1" y="724"/>
                  </a:lnTo>
                  <a:lnTo>
                    <a:pt x="770" y="724"/>
                  </a:lnTo>
                  <a:lnTo>
                    <a:pt x="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2970925" y="575125"/>
              <a:ext cx="19350" cy="18025"/>
            </a:xfrm>
            <a:custGeom>
              <a:rect b="b" l="l" r="r" t="t"/>
              <a:pathLst>
                <a:path extrusionOk="0" h="721" w="774">
                  <a:moveTo>
                    <a:pt x="1" y="0"/>
                  </a:moveTo>
                  <a:lnTo>
                    <a:pt x="1" y="720"/>
                  </a:lnTo>
                  <a:lnTo>
                    <a:pt x="774" y="720"/>
                  </a:lnTo>
                  <a:lnTo>
                    <a:pt x="7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0" name="Google Shape;170;p15"/>
          <p:cNvPicPr preferRelativeResize="0"/>
          <p:nvPr/>
        </p:nvPicPr>
        <p:blipFill rotWithShape="1">
          <a:blip r:embed="rId3">
            <a:alphaModFix/>
          </a:blip>
          <a:srcRect b="427" l="0" r="20942" t="12258"/>
          <a:stretch/>
        </p:blipFill>
        <p:spPr>
          <a:xfrm>
            <a:off x="5341899" y="2242137"/>
            <a:ext cx="1556874" cy="1352801"/>
          </a:xfrm>
          <a:prstGeom prst="rect">
            <a:avLst/>
          </a:prstGeom>
          <a:noFill/>
          <a:ln>
            <a:noFill/>
          </a:ln>
        </p:spPr>
      </p:pic>
      <p:grpSp>
        <p:nvGrpSpPr>
          <p:cNvPr id="171" name="Google Shape;171;p15"/>
          <p:cNvGrpSpPr/>
          <p:nvPr/>
        </p:nvGrpSpPr>
        <p:grpSpPr>
          <a:xfrm>
            <a:off x="3976299" y="3595000"/>
            <a:ext cx="4252500" cy="2669400"/>
            <a:chOff x="3976299" y="3595000"/>
            <a:chExt cx="4252500" cy="2669400"/>
          </a:xfrm>
        </p:grpSpPr>
        <p:sp>
          <p:nvSpPr>
            <p:cNvPr id="172" name="Google Shape;172;p15"/>
            <p:cNvSpPr txBox="1"/>
            <p:nvPr/>
          </p:nvSpPr>
          <p:spPr>
            <a:xfrm>
              <a:off x="3976299" y="5118700"/>
              <a:ext cx="4252500" cy="1145700"/>
            </a:xfrm>
            <a:prstGeom prst="rect">
              <a:avLst/>
            </a:prstGeom>
            <a:solidFill>
              <a:srgbClr val="F2F2F2"/>
            </a:solidFill>
            <a:ln>
              <a:noFill/>
            </a:ln>
          </p:spPr>
          <p:txBody>
            <a:bodyPr anchorCtr="0" anchor="t" bIns="72000" lIns="72000" spcFirstLastPara="1" rIns="72000" wrap="square" tIns="72000">
              <a:noAutofit/>
            </a:bodyPr>
            <a:lstStyle/>
            <a:p>
              <a:pPr indent="0" lvl="0" marL="0" rtl="0" algn="l">
                <a:spcBef>
                  <a:spcPts val="0"/>
                </a:spcBef>
                <a:spcAft>
                  <a:spcPts val="0"/>
                </a:spcAft>
                <a:buNone/>
              </a:pPr>
              <a:r>
                <a:rPr b="1" lang="en-US" sz="1800">
                  <a:solidFill>
                    <a:srgbClr val="3F3F3F"/>
                  </a:solidFill>
                  <a:latin typeface="Roboto Mono"/>
                  <a:ea typeface="Roboto Mono"/>
                  <a:cs typeface="Roboto Mono"/>
                  <a:sym typeface="Roboto Mono"/>
                </a:rPr>
                <a:t>IMPACT </a:t>
              </a:r>
              <a:endParaRPr b="1" sz="1800">
                <a:solidFill>
                  <a:srgbClr val="3F3F3F"/>
                </a:solidFill>
                <a:latin typeface="Roboto Mono"/>
                <a:ea typeface="Roboto Mono"/>
                <a:cs typeface="Roboto Mono"/>
                <a:sym typeface="Roboto Mono"/>
              </a:endParaRPr>
            </a:p>
            <a:p>
              <a:pPr indent="-330200" lvl="0" marL="457200" marR="0" rtl="0" algn="l">
                <a:lnSpc>
                  <a:spcPct val="100000"/>
                </a:lnSpc>
                <a:spcBef>
                  <a:spcPts val="0"/>
                </a:spcBef>
                <a:spcAft>
                  <a:spcPts val="0"/>
                </a:spcAft>
                <a:buClr>
                  <a:srgbClr val="3F3F3F"/>
                </a:buClr>
                <a:buSzPts val="1600"/>
                <a:buFont typeface="Roboto Mono"/>
                <a:buChar char="-"/>
              </a:pPr>
              <a:r>
                <a:rPr lang="en-US" sz="1600">
                  <a:solidFill>
                    <a:srgbClr val="3F3F3F"/>
                  </a:solidFill>
                  <a:latin typeface="Roboto Mono"/>
                  <a:ea typeface="Roboto Mono"/>
                  <a:cs typeface="Roboto Mono"/>
                  <a:sym typeface="Roboto Mono"/>
                </a:rPr>
                <a:t>Monitor impact in the areas of global health, government responses &amp; economy</a:t>
              </a:r>
              <a:endParaRPr sz="1600">
                <a:solidFill>
                  <a:srgbClr val="3F3F3F"/>
                </a:solidFill>
                <a:latin typeface="Roboto Mono"/>
                <a:ea typeface="Roboto Mono"/>
                <a:cs typeface="Roboto Mono"/>
                <a:sym typeface="Roboto Mono"/>
              </a:endParaRPr>
            </a:p>
          </p:txBody>
        </p:sp>
        <p:sp>
          <p:nvSpPr>
            <p:cNvPr id="173" name="Google Shape;173;p15"/>
            <p:cNvSpPr/>
            <p:nvPr/>
          </p:nvSpPr>
          <p:spPr>
            <a:xfrm rot="10800000">
              <a:off x="7759344" y="5094025"/>
              <a:ext cx="413700" cy="34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4" name="Google Shape;174;p15"/>
            <p:cNvCxnSpPr/>
            <p:nvPr/>
          </p:nvCxnSpPr>
          <p:spPr>
            <a:xfrm flipH="1">
              <a:off x="4013844" y="5128825"/>
              <a:ext cx="3930600" cy="29100"/>
            </a:xfrm>
            <a:prstGeom prst="straightConnector1">
              <a:avLst/>
            </a:prstGeom>
            <a:noFill/>
            <a:ln cap="flat" cmpd="sng" w="9525">
              <a:solidFill>
                <a:schemeClr val="accent1"/>
              </a:solidFill>
              <a:prstDash val="solid"/>
              <a:miter lim="800000"/>
              <a:headEnd len="sm" w="sm" type="none"/>
              <a:tailEnd len="sm" w="sm" type="none"/>
            </a:ln>
          </p:spPr>
        </p:cxnSp>
        <p:cxnSp>
          <p:nvCxnSpPr>
            <p:cNvPr id="175" name="Google Shape;175;p15"/>
            <p:cNvCxnSpPr>
              <a:stCxn id="172" idx="0"/>
              <a:endCxn id="170" idx="2"/>
            </p:cNvCxnSpPr>
            <p:nvPr/>
          </p:nvCxnSpPr>
          <p:spPr>
            <a:xfrm flipH="1" rot="10800000">
              <a:off x="6102549" y="3595000"/>
              <a:ext cx="17700" cy="1523700"/>
            </a:xfrm>
            <a:prstGeom prst="straightConnector1">
              <a:avLst/>
            </a:prstGeom>
            <a:noFill/>
            <a:ln cap="flat" cmpd="sng" w="9525">
              <a:solidFill>
                <a:schemeClr val="accent1"/>
              </a:solidFill>
              <a:prstDash val="solid"/>
              <a:miter lim="800000"/>
              <a:headEnd len="sm" w="sm" type="none"/>
              <a:tailEnd len="med" w="med" type="oval"/>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6"/>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grpSp>
        <p:nvGrpSpPr>
          <p:cNvPr id="181" name="Google Shape;181;p16"/>
          <p:cNvGrpSpPr/>
          <p:nvPr/>
        </p:nvGrpSpPr>
        <p:grpSpPr>
          <a:xfrm>
            <a:off x="5957817" y="5816926"/>
            <a:ext cx="884400" cy="45600"/>
            <a:chOff x="2581682" y="4571495"/>
            <a:chExt cx="884400" cy="45600"/>
          </a:xfrm>
        </p:grpSpPr>
        <p:cxnSp>
          <p:nvCxnSpPr>
            <p:cNvPr id="182" name="Google Shape;182;p16"/>
            <p:cNvCxnSpPr/>
            <p:nvPr/>
          </p:nvCxnSpPr>
          <p:spPr>
            <a:xfrm>
              <a:off x="2581682" y="4594354"/>
              <a:ext cx="884400" cy="0"/>
            </a:xfrm>
            <a:prstGeom prst="straightConnector1">
              <a:avLst/>
            </a:prstGeom>
            <a:noFill/>
            <a:ln cap="flat" cmpd="sng" w="9525">
              <a:solidFill>
                <a:srgbClr val="D8D8D8"/>
              </a:solidFill>
              <a:prstDash val="solid"/>
              <a:miter lim="800000"/>
              <a:headEnd len="sm" w="sm" type="none"/>
              <a:tailEnd len="sm" w="sm" type="none"/>
            </a:ln>
          </p:spPr>
        </p:cxnSp>
        <p:sp>
          <p:nvSpPr>
            <p:cNvPr id="183" name="Google Shape;183;p16"/>
            <p:cNvSpPr/>
            <p:nvPr/>
          </p:nvSpPr>
          <p:spPr>
            <a:xfrm>
              <a:off x="2827021" y="4571495"/>
              <a:ext cx="393600" cy="4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4" name="Google Shape;184;p16"/>
          <p:cNvSpPr txBox="1"/>
          <p:nvPr/>
        </p:nvSpPr>
        <p:spPr>
          <a:xfrm>
            <a:off x="8522100" y="3428233"/>
            <a:ext cx="3239100" cy="884400"/>
          </a:xfrm>
          <a:prstGeom prst="rect">
            <a:avLst/>
          </a:prstGeom>
          <a:noFill/>
          <a:ln>
            <a:noFill/>
          </a:ln>
        </p:spPr>
        <p:txBody>
          <a:bodyPr anchorCtr="0" anchor="t" bIns="36000" lIns="0" spcFirstLastPara="1" rIns="0" wrap="square" tIns="0">
            <a:noAutofit/>
          </a:bodyPr>
          <a:lstStyle/>
          <a:p>
            <a:pPr indent="0" lvl="0" marL="0" marR="0" rtl="0" algn="ctr">
              <a:spcBef>
                <a:spcPts val="0"/>
              </a:spcBef>
              <a:spcAft>
                <a:spcPts val="0"/>
              </a:spcAft>
              <a:buNone/>
            </a:pPr>
            <a:r>
              <a:rPr lang="en-US">
                <a:solidFill>
                  <a:srgbClr val="3F3F3F"/>
                </a:solidFill>
                <a:latin typeface="Comfortaa Regular"/>
                <a:ea typeface="Comfortaa Regular"/>
                <a:cs typeface="Comfortaa Regular"/>
                <a:sym typeface="Comfortaa Regular"/>
              </a:rPr>
              <a:t>Forecast for 19-25 April through predictive modeling.</a:t>
            </a:r>
            <a:endParaRPr>
              <a:solidFill>
                <a:srgbClr val="3F3F3F"/>
              </a:solidFill>
              <a:latin typeface="Comfortaa Regular"/>
              <a:ea typeface="Comfortaa Regular"/>
              <a:cs typeface="Comfortaa Regular"/>
              <a:sym typeface="Comfortaa Regular"/>
            </a:endParaRPr>
          </a:p>
          <a:p>
            <a:pPr indent="0" lvl="0" marL="0" marR="0" rtl="0" algn="ctr">
              <a:spcBef>
                <a:spcPts val="0"/>
              </a:spcBef>
              <a:spcAft>
                <a:spcPts val="0"/>
              </a:spcAft>
              <a:buNone/>
            </a:pPr>
            <a:r>
              <a:t/>
            </a:r>
            <a:endParaRPr>
              <a:solidFill>
                <a:srgbClr val="3F3F3F"/>
              </a:solidFill>
              <a:latin typeface="Calibri"/>
              <a:ea typeface="Calibri"/>
              <a:cs typeface="Calibri"/>
              <a:sym typeface="Calibri"/>
            </a:endParaRPr>
          </a:p>
        </p:txBody>
      </p:sp>
      <p:sp>
        <p:nvSpPr>
          <p:cNvPr id="185" name="Google Shape;185;p16"/>
          <p:cNvSpPr/>
          <p:nvPr/>
        </p:nvSpPr>
        <p:spPr>
          <a:xfrm>
            <a:off x="9568454" y="1279412"/>
            <a:ext cx="884400" cy="884400"/>
          </a:xfrm>
          <a:prstGeom prst="ellipse">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rgbClr val="3F3F3F"/>
                </a:solidFill>
                <a:latin typeface="Calibri"/>
                <a:ea typeface="Calibri"/>
                <a:cs typeface="Calibri"/>
                <a:sym typeface="Calibri"/>
              </a:rPr>
              <a:t>03</a:t>
            </a:r>
            <a:endParaRPr b="1" sz="2400">
              <a:solidFill>
                <a:srgbClr val="3F3F3F"/>
              </a:solidFill>
              <a:latin typeface="Calibri"/>
              <a:ea typeface="Calibri"/>
              <a:cs typeface="Calibri"/>
              <a:sym typeface="Calibri"/>
            </a:endParaRPr>
          </a:p>
        </p:txBody>
      </p:sp>
      <p:sp>
        <p:nvSpPr>
          <p:cNvPr id="186" name="Google Shape;186;p16"/>
          <p:cNvSpPr txBox="1"/>
          <p:nvPr/>
        </p:nvSpPr>
        <p:spPr>
          <a:xfrm>
            <a:off x="8957927" y="2337033"/>
            <a:ext cx="2090400" cy="313500"/>
          </a:xfrm>
          <a:prstGeom prst="rect">
            <a:avLst/>
          </a:prstGeom>
          <a:noFill/>
          <a:ln>
            <a:noFill/>
          </a:ln>
        </p:spPr>
        <p:txBody>
          <a:bodyPr anchorCtr="0" anchor="t" bIns="36000" lIns="0" spcFirstLastPara="1" rIns="0" wrap="square" tIns="0">
            <a:noAutofit/>
          </a:bodyPr>
          <a:lstStyle/>
          <a:p>
            <a:pPr indent="0" lvl="0" marL="0" marR="0" rtl="0" algn="ctr">
              <a:spcBef>
                <a:spcPts val="0"/>
              </a:spcBef>
              <a:spcAft>
                <a:spcPts val="0"/>
              </a:spcAft>
              <a:buNone/>
            </a:pPr>
            <a:r>
              <a:rPr lang="en-US" sz="2200">
                <a:solidFill>
                  <a:srgbClr val="3F3F3F"/>
                </a:solidFill>
                <a:latin typeface="Roboto Mono Medium"/>
                <a:ea typeface="Roboto Mono Medium"/>
                <a:cs typeface="Roboto Mono Medium"/>
                <a:sym typeface="Roboto Mono Medium"/>
              </a:rPr>
              <a:t>FORECASTING</a:t>
            </a:r>
            <a:r>
              <a:rPr b="1" lang="en-US" sz="1900">
                <a:solidFill>
                  <a:srgbClr val="3F3F3F"/>
                </a:solidFill>
                <a:latin typeface="Lato"/>
                <a:ea typeface="Lato"/>
                <a:cs typeface="Lato"/>
                <a:sym typeface="Lato"/>
              </a:rPr>
              <a:t> </a:t>
            </a:r>
            <a:endParaRPr b="1" sz="1900">
              <a:solidFill>
                <a:srgbClr val="3F3F3F"/>
              </a:solidFill>
              <a:latin typeface="Lato"/>
              <a:ea typeface="Lato"/>
              <a:cs typeface="Lato"/>
              <a:sym typeface="Lato"/>
            </a:endParaRPr>
          </a:p>
        </p:txBody>
      </p:sp>
      <p:sp>
        <p:nvSpPr>
          <p:cNvPr id="187" name="Google Shape;187;p16"/>
          <p:cNvSpPr txBox="1"/>
          <p:nvPr/>
        </p:nvSpPr>
        <p:spPr>
          <a:xfrm>
            <a:off x="8411701" y="2996908"/>
            <a:ext cx="3239100" cy="282600"/>
          </a:xfrm>
          <a:prstGeom prst="rect">
            <a:avLst/>
          </a:prstGeom>
          <a:noFill/>
          <a:ln>
            <a:noFill/>
          </a:ln>
        </p:spPr>
        <p:txBody>
          <a:bodyPr anchorCtr="0" anchor="t" bIns="36000" lIns="0" spcFirstLastPara="1" rIns="0" wrap="square" tIns="0">
            <a:noAutofit/>
          </a:bodyPr>
          <a:lstStyle/>
          <a:p>
            <a:pPr indent="0" lvl="0" marL="0" marR="0" rtl="0" algn="ctr">
              <a:spcBef>
                <a:spcPts val="0"/>
              </a:spcBef>
              <a:spcAft>
                <a:spcPts val="0"/>
              </a:spcAft>
              <a:buNone/>
            </a:pPr>
            <a:r>
              <a:rPr lang="en-US" sz="1600">
                <a:solidFill>
                  <a:srgbClr val="3F3F3F"/>
                </a:solidFill>
                <a:latin typeface="Roboto Mono Medium"/>
                <a:ea typeface="Roboto Mono Medium"/>
                <a:cs typeface="Roboto Mono Medium"/>
                <a:sym typeface="Roboto Mono Medium"/>
              </a:rPr>
              <a:t>CONFIRMED</a:t>
            </a:r>
            <a:r>
              <a:rPr b="1" lang="en-US" sz="1600">
                <a:solidFill>
                  <a:srgbClr val="3F3F3F"/>
                </a:solidFill>
                <a:latin typeface="Calibri"/>
                <a:ea typeface="Calibri"/>
                <a:cs typeface="Calibri"/>
                <a:sym typeface="Calibri"/>
              </a:rPr>
              <a:t> </a:t>
            </a:r>
            <a:r>
              <a:rPr lang="en-US" sz="1600">
                <a:solidFill>
                  <a:srgbClr val="3F3F3F"/>
                </a:solidFill>
                <a:latin typeface="Roboto Mono Medium"/>
                <a:ea typeface="Roboto Mono Medium"/>
                <a:cs typeface="Roboto Mono Medium"/>
                <a:sym typeface="Roboto Mono Medium"/>
              </a:rPr>
              <a:t>&amp; FATAL CASES</a:t>
            </a:r>
            <a:endParaRPr sz="1600">
              <a:solidFill>
                <a:srgbClr val="3F3F3F"/>
              </a:solidFill>
              <a:latin typeface="Roboto Mono Medium"/>
              <a:ea typeface="Roboto Mono Medium"/>
              <a:cs typeface="Roboto Mono Medium"/>
              <a:sym typeface="Roboto Mono Medium"/>
            </a:endParaRPr>
          </a:p>
        </p:txBody>
      </p:sp>
      <p:cxnSp>
        <p:nvCxnSpPr>
          <p:cNvPr id="188" name="Google Shape;188;p16"/>
          <p:cNvCxnSpPr/>
          <p:nvPr/>
        </p:nvCxnSpPr>
        <p:spPr>
          <a:xfrm>
            <a:off x="9568454" y="2823647"/>
            <a:ext cx="884400" cy="0"/>
          </a:xfrm>
          <a:prstGeom prst="straightConnector1">
            <a:avLst/>
          </a:prstGeom>
          <a:noFill/>
          <a:ln cap="flat" cmpd="sng" w="9525">
            <a:solidFill>
              <a:srgbClr val="D8D8D8"/>
            </a:solidFill>
            <a:prstDash val="solid"/>
            <a:miter lim="800000"/>
            <a:headEnd len="sm" w="sm" type="none"/>
            <a:tailEnd len="sm" w="sm" type="none"/>
          </a:ln>
        </p:spPr>
      </p:cxnSp>
      <p:grpSp>
        <p:nvGrpSpPr>
          <p:cNvPr id="189" name="Google Shape;189;p16"/>
          <p:cNvGrpSpPr/>
          <p:nvPr/>
        </p:nvGrpSpPr>
        <p:grpSpPr>
          <a:xfrm>
            <a:off x="9720465" y="5816926"/>
            <a:ext cx="884400" cy="45600"/>
            <a:chOff x="2581682" y="4571495"/>
            <a:chExt cx="884400" cy="45600"/>
          </a:xfrm>
        </p:grpSpPr>
        <p:cxnSp>
          <p:nvCxnSpPr>
            <p:cNvPr id="190" name="Google Shape;190;p16"/>
            <p:cNvCxnSpPr/>
            <p:nvPr/>
          </p:nvCxnSpPr>
          <p:spPr>
            <a:xfrm>
              <a:off x="2581682" y="4594354"/>
              <a:ext cx="884400" cy="0"/>
            </a:xfrm>
            <a:prstGeom prst="straightConnector1">
              <a:avLst/>
            </a:prstGeom>
            <a:noFill/>
            <a:ln cap="flat" cmpd="sng" w="9525">
              <a:solidFill>
                <a:srgbClr val="D8D8D8"/>
              </a:solidFill>
              <a:prstDash val="solid"/>
              <a:miter lim="800000"/>
              <a:headEnd len="sm" w="sm" type="none"/>
              <a:tailEnd len="sm" w="sm" type="none"/>
            </a:ln>
          </p:spPr>
        </p:cxnSp>
        <p:sp>
          <p:nvSpPr>
            <p:cNvPr id="191" name="Google Shape;191;p16"/>
            <p:cNvSpPr/>
            <p:nvPr/>
          </p:nvSpPr>
          <p:spPr>
            <a:xfrm>
              <a:off x="2827021" y="4571495"/>
              <a:ext cx="393600" cy="456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2" name="Google Shape;192;p16"/>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THE JOURNEY</a:t>
            </a:r>
            <a:endParaRPr sz="3000">
              <a:latin typeface="Roboto Mono"/>
              <a:ea typeface="Roboto Mono"/>
              <a:cs typeface="Roboto Mono"/>
              <a:sym typeface="Roboto Mono"/>
            </a:endParaRPr>
          </a:p>
        </p:txBody>
      </p:sp>
      <p:sp>
        <p:nvSpPr>
          <p:cNvPr id="193" name="Google Shape;193;p16"/>
          <p:cNvSpPr txBox="1"/>
          <p:nvPr/>
        </p:nvSpPr>
        <p:spPr>
          <a:xfrm>
            <a:off x="4452400" y="3437000"/>
            <a:ext cx="3673200" cy="1084200"/>
          </a:xfrm>
          <a:prstGeom prst="rect">
            <a:avLst/>
          </a:prstGeom>
          <a:noFill/>
          <a:ln>
            <a:noFill/>
          </a:ln>
        </p:spPr>
        <p:txBody>
          <a:bodyPr anchorCtr="0" anchor="t" bIns="36000" lIns="0" spcFirstLastPara="1" rIns="0" wrap="square" tIns="0">
            <a:noAutofit/>
          </a:bodyPr>
          <a:lstStyle/>
          <a:p>
            <a:pPr indent="0" lvl="0" marL="0" marR="0" rtl="0" algn="ctr">
              <a:lnSpc>
                <a:spcPct val="100000"/>
              </a:lnSpc>
              <a:spcBef>
                <a:spcPts val="0"/>
              </a:spcBef>
              <a:spcAft>
                <a:spcPts val="0"/>
              </a:spcAft>
              <a:buNone/>
            </a:pPr>
            <a:r>
              <a:rPr lang="en-US">
                <a:solidFill>
                  <a:srgbClr val="3F3F3F"/>
                </a:solidFill>
                <a:latin typeface="Comfortaa Regular"/>
                <a:ea typeface="Comfortaa Regular"/>
                <a:cs typeface="Comfortaa Regular"/>
                <a:sym typeface="Comfortaa Regular"/>
              </a:rPr>
              <a:t>Understanding social media </a:t>
            </a:r>
            <a:r>
              <a:rPr lang="en-US">
                <a:solidFill>
                  <a:srgbClr val="3F3F3F"/>
                </a:solidFill>
                <a:latin typeface="Comfortaa Regular"/>
                <a:ea typeface="Comfortaa Regular"/>
                <a:cs typeface="Comfortaa Regular"/>
                <a:sym typeface="Comfortaa Regular"/>
              </a:rPr>
              <a:t>interactions</a:t>
            </a:r>
            <a:r>
              <a:rPr lang="en-US">
                <a:solidFill>
                  <a:srgbClr val="3F3F3F"/>
                </a:solidFill>
                <a:latin typeface="Comfortaa Regular"/>
                <a:ea typeface="Comfortaa Regular"/>
                <a:cs typeface="Comfortaa Regular"/>
                <a:sym typeface="Comfortaa Regular"/>
              </a:rPr>
              <a:t> </a:t>
            </a:r>
            <a:r>
              <a:rPr lang="en-US">
                <a:solidFill>
                  <a:srgbClr val="3F3F3F"/>
                </a:solidFill>
                <a:latin typeface="Comfortaa Regular"/>
                <a:ea typeface="Comfortaa Regular"/>
                <a:cs typeface="Comfortaa Regular"/>
                <a:sym typeface="Comfortaa Regular"/>
              </a:rPr>
              <a:t>through</a:t>
            </a:r>
            <a:r>
              <a:rPr lang="en-US">
                <a:solidFill>
                  <a:srgbClr val="3F3F3F"/>
                </a:solidFill>
                <a:latin typeface="Comfortaa Regular"/>
                <a:ea typeface="Comfortaa Regular"/>
                <a:cs typeface="Comfortaa Regular"/>
                <a:sym typeface="Comfortaa Regular"/>
              </a:rPr>
              <a:t> topic modeling of tweets relating to Covid-19</a:t>
            </a:r>
            <a:endParaRPr>
              <a:solidFill>
                <a:srgbClr val="3F3F3F"/>
              </a:solidFill>
              <a:latin typeface="Comfortaa Regular"/>
              <a:ea typeface="Comfortaa Regular"/>
              <a:cs typeface="Comfortaa Regular"/>
              <a:sym typeface="Comfortaa Regular"/>
            </a:endParaRPr>
          </a:p>
        </p:txBody>
      </p:sp>
      <p:sp>
        <p:nvSpPr>
          <p:cNvPr id="194" name="Google Shape;194;p16"/>
          <p:cNvSpPr/>
          <p:nvPr/>
        </p:nvSpPr>
        <p:spPr>
          <a:xfrm>
            <a:off x="5837774" y="1263679"/>
            <a:ext cx="884400" cy="884400"/>
          </a:xfrm>
          <a:prstGeom prst="ellipse">
            <a:avLst/>
          </a:prstGeom>
          <a:solidFill>
            <a:schemeClr val="accent3"/>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02</a:t>
            </a:r>
            <a:endParaRPr b="1" sz="2400">
              <a:solidFill>
                <a:schemeClr val="lt1"/>
              </a:solidFill>
              <a:latin typeface="Calibri"/>
              <a:ea typeface="Calibri"/>
              <a:cs typeface="Calibri"/>
              <a:sym typeface="Calibri"/>
            </a:endParaRPr>
          </a:p>
        </p:txBody>
      </p:sp>
      <p:sp>
        <p:nvSpPr>
          <p:cNvPr id="195" name="Google Shape;195;p16"/>
          <p:cNvSpPr txBox="1"/>
          <p:nvPr/>
        </p:nvSpPr>
        <p:spPr>
          <a:xfrm>
            <a:off x="4570917" y="2321300"/>
            <a:ext cx="3417300" cy="313500"/>
          </a:xfrm>
          <a:prstGeom prst="rect">
            <a:avLst/>
          </a:prstGeom>
          <a:noFill/>
          <a:ln>
            <a:noFill/>
          </a:ln>
        </p:spPr>
        <p:txBody>
          <a:bodyPr anchorCtr="0" anchor="t" bIns="36000" lIns="0" spcFirstLastPara="1" rIns="0" wrap="square" tIns="0">
            <a:noAutofit/>
          </a:bodyPr>
          <a:lstStyle/>
          <a:p>
            <a:pPr indent="0" lvl="0" marL="0" marR="0" rtl="0" algn="ctr">
              <a:spcBef>
                <a:spcPts val="0"/>
              </a:spcBef>
              <a:spcAft>
                <a:spcPts val="0"/>
              </a:spcAft>
              <a:buNone/>
            </a:pPr>
            <a:r>
              <a:rPr lang="en-US" sz="2200">
                <a:solidFill>
                  <a:srgbClr val="3F3F3F"/>
                </a:solidFill>
                <a:latin typeface="Roboto Mono Medium"/>
                <a:ea typeface="Roboto Mono Medium"/>
                <a:cs typeface="Roboto Mono Medium"/>
                <a:sym typeface="Roboto Mono Medium"/>
              </a:rPr>
              <a:t>SOCIAL INTERACTIONS</a:t>
            </a:r>
            <a:r>
              <a:rPr b="1" lang="en-US" sz="2200">
                <a:solidFill>
                  <a:srgbClr val="3F3F3F"/>
                </a:solidFill>
                <a:latin typeface="Lato"/>
                <a:ea typeface="Lato"/>
                <a:cs typeface="Lato"/>
                <a:sym typeface="Lato"/>
              </a:rPr>
              <a:t> </a:t>
            </a:r>
            <a:endParaRPr b="1" sz="2200">
              <a:solidFill>
                <a:srgbClr val="3F3F3F"/>
              </a:solidFill>
              <a:latin typeface="Lato"/>
              <a:ea typeface="Lato"/>
              <a:cs typeface="Lato"/>
              <a:sym typeface="Lato"/>
            </a:endParaRPr>
          </a:p>
        </p:txBody>
      </p:sp>
      <p:cxnSp>
        <p:nvCxnSpPr>
          <p:cNvPr id="196" name="Google Shape;196;p16"/>
          <p:cNvCxnSpPr/>
          <p:nvPr/>
        </p:nvCxnSpPr>
        <p:spPr>
          <a:xfrm>
            <a:off x="5837774" y="2807914"/>
            <a:ext cx="884400" cy="0"/>
          </a:xfrm>
          <a:prstGeom prst="straightConnector1">
            <a:avLst/>
          </a:prstGeom>
          <a:noFill/>
          <a:ln cap="flat" cmpd="sng" w="9525">
            <a:solidFill>
              <a:srgbClr val="D8D8D8"/>
            </a:solidFill>
            <a:prstDash val="solid"/>
            <a:miter lim="800000"/>
            <a:headEnd len="sm" w="sm" type="none"/>
            <a:tailEnd len="sm" w="sm" type="none"/>
          </a:ln>
        </p:spPr>
      </p:cxnSp>
      <p:sp>
        <p:nvSpPr>
          <p:cNvPr id="197" name="Google Shape;197;p16"/>
          <p:cNvSpPr txBox="1"/>
          <p:nvPr/>
        </p:nvSpPr>
        <p:spPr>
          <a:xfrm>
            <a:off x="4833409" y="2981167"/>
            <a:ext cx="3018300" cy="282600"/>
          </a:xfrm>
          <a:prstGeom prst="rect">
            <a:avLst/>
          </a:prstGeom>
          <a:noFill/>
          <a:ln>
            <a:noFill/>
          </a:ln>
        </p:spPr>
        <p:txBody>
          <a:bodyPr anchorCtr="0" anchor="t" bIns="36000" lIns="0" spcFirstLastPara="1" rIns="0" wrap="square" tIns="0">
            <a:noAutofit/>
          </a:bodyPr>
          <a:lstStyle/>
          <a:p>
            <a:pPr indent="0" lvl="0" marL="0" marR="0" rtl="0" algn="ctr">
              <a:lnSpc>
                <a:spcPct val="100000"/>
              </a:lnSpc>
              <a:spcBef>
                <a:spcPts val="0"/>
              </a:spcBef>
              <a:spcAft>
                <a:spcPts val="0"/>
              </a:spcAft>
              <a:buNone/>
            </a:pPr>
            <a:r>
              <a:rPr lang="en-US" sz="1600">
                <a:solidFill>
                  <a:srgbClr val="3F3F3F"/>
                </a:solidFill>
                <a:latin typeface="Roboto Mono Medium"/>
                <a:ea typeface="Roboto Mono Medium"/>
                <a:cs typeface="Roboto Mono Medium"/>
                <a:sym typeface="Roboto Mono Medium"/>
              </a:rPr>
              <a:t>SOCIAL</a:t>
            </a:r>
            <a:r>
              <a:rPr b="1" lang="en-US" sz="1600">
                <a:solidFill>
                  <a:srgbClr val="3F3F3F"/>
                </a:solidFill>
                <a:latin typeface="Calibri"/>
                <a:ea typeface="Calibri"/>
                <a:cs typeface="Calibri"/>
                <a:sym typeface="Calibri"/>
              </a:rPr>
              <a:t> </a:t>
            </a:r>
            <a:r>
              <a:rPr lang="en-US" sz="1600">
                <a:solidFill>
                  <a:srgbClr val="3F3F3F"/>
                </a:solidFill>
                <a:latin typeface="Roboto Mono Medium"/>
                <a:ea typeface="Roboto Mono Medium"/>
                <a:cs typeface="Roboto Mono Medium"/>
                <a:sym typeface="Roboto Mono Medium"/>
              </a:rPr>
              <a:t>INDICATORS</a:t>
            </a:r>
            <a:endParaRPr sz="1600"/>
          </a:p>
        </p:txBody>
      </p:sp>
      <p:sp>
        <p:nvSpPr>
          <p:cNvPr id="198" name="Google Shape;198;p16"/>
          <p:cNvSpPr txBox="1"/>
          <p:nvPr/>
        </p:nvSpPr>
        <p:spPr>
          <a:xfrm>
            <a:off x="4324450" y="4313425"/>
            <a:ext cx="3998700" cy="128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Font typeface="Arial"/>
              <a:buNone/>
            </a:pPr>
            <a:r>
              <a:rPr lang="en-US" sz="1600" u="sng">
                <a:solidFill>
                  <a:srgbClr val="009CDA"/>
                </a:solidFill>
                <a:latin typeface="Roboto Mono"/>
                <a:ea typeface="Roboto Mono"/>
                <a:cs typeface="Roboto Mono"/>
                <a:sym typeface="Roboto Mono"/>
              </a:rPr>
              <a:t>Models</a:t>
            </a:r>
            <a:r>
              <a:rPr lang="en-US" sz="1600">
                <a:solidFill>
                  <a:srgbClr val="009CDA"/>
                </a:solidFill>
                <a:latin typeface="Roboto Mono"/>
                <a:ea typeface="Roboto Mono"/>
                <a:cs typeface="Roboto Mono"/>
                <a:sym typeface="Roboto Mono"/>
              </a:rPr>
              <a:t> </a:t>
            </a:r>
            <a:endParaRPr sz="1600">
              <a:solidFill>
                <a:srgbClr val="009CDA"/>
              </a:solidFill>
              <a:latin typeface="Roboto Mono"/>
              <a:ea typeface="Roboto Mono"/>
              <a:cs typeface="Roboto Mono"/>
              <a:sym typeface="Roboto Mono"/>
            </a:endParaRPr>
          </a:p>
          <a:p>
            <a:pPr indent="0" lvl="0" marL="0" rtl="0" algn="ctr">
              <a:lnSpc>
                <a:spcPct val="115000"/>
              </a:lnSpc>
              <a:spcBef>
                <a:spcPts val="0"/>
              </a:spcBef>
              <a:spcAft>
                <a:spcPts val="0"/>
              </a:spcAft>
              <a:buNone/>
            </a:pPr>
            <a:r>
              <a:rPr b="1" lang="en-US" sz="1800">
                <a:solidFill>
                  <a:srgbClr val="009CDA"/>
                </a:solidFill>
                <a:latin typeface="Roboto Mono"/>
                <a:ea typeface="Roboto Mono"/>
                <a:cs typeface="Roboto Mono"/>
                <a:sym typeface="Roboto Mono"/>
              </a:rPr>
              <a:t>Latent Dirichlet Allocation Non-Negative Matrix Factorization</a:t>
            </a:r>
            <a:endParaRPr b="1" sz="1800">
              <a:solidFill>
                <a:srgbClr val="009CDA"/>
              </a:solidFill>
              <a:latin typeface="Calibri"/>
              <a:ea typeface="Calibri"/>
              <a:cs typeface="Calibri"/>
              <a:sym typeface="Calibri"/>
            </a:endParaRPr>
          </a:p>
        </p:txBody>
      </p:sp>
      <p:sp>
        <p:nvSpPr>
          <p:cNvPr id="199" name="Google Shape;199;p16"/>
          <p:cNvSpPr txBox="1"/>
          <p:nvPr/>
        </p:nvSpPr>
        <p:spPr>
          <a:xfrm>
            <a:off x="8142300" y="4301933"/>
            <a:ext cx="3998700" cy="108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600" u="sng">
                <a:solidFill>
                  <a:srgbClr val="009CDA"/>
                </a:solidFill>
                <a:latin typeface="Roboto Mono"/>
                <a:ea typeface="Roboto Mono"/>
                <a:cs typeface="Roboto Mono"/>
                <a:sym typeface="Roboto Mono"/>
              </a:rPr>
              <a:t>Model</a:t>
            </a:r>
            <a:r>
              <a:rPr lang="en-US" sz="1600">
                <a:solidFill>
                  <a:srgbClr val="009CDA"/>
                </a:solidFill>
                <a:latin typeface="Roboto Mono"/>
                <a:ea typeface="Roboto Mono"/>
                <a:cs typeface="Roboto Mono"/>
                <a:sym typeface="Roboto Mono"/>
              </a:rPr>
              <a:t> </a:t>
            </a:r>
            <a:endParaRPr sz="1600">
              <a:solidFill>
                <a:srgbClr val="009CDA"/>
              </a:solidFill>
              <a:latin typeface="Roboto Mono"/>
              <a:ea typeface="Roboto Mono"/>
              <a:cs typeface="Roboto Mono"/>
              <a:sym typeface="Roboto Mono"/>
            </a:endParaRPr>
          </a:p>
          <a:p>
            <a:pPr indent="0" lvl="0" marL="0" rtl="0" algn="ctr">
              <a:lnSpc>
                <a:spcPct val="115000"/>
              </a:lnSpc>
              <a:spcBef>
                <a:spcPts val="0"/>
              </a:spcBef>
              <a:spcAft>
                <a:spcPts val="0"/>
              </a:spcAft>
              <a:buNone/>
            </a:pPr>
            <a:r>
              <a:rPr b="1" lang="en-US" sz="1800">
                <a:solidFill>
                  <a:srgbClr val="009CDA"/>
                </a:solidFill>
                <a:latin typeface="Roboto Mono"/>
                <a:ea typeface="Roboto Mono"/>
                <a:cs typeface="Roboto Mono"/>
                <a:sym typeface="Roboto Mono"/>
              </a:rPr>
              <a:t>RNN-LSTM</a:t>
            </a:r>
            <a:endParaRPr b="1" sz="1800">
              <a:solidFill>
                <a:srgbClr val="009CDA"/>
              </a:solidFill>
              <a:latin typeface="Calibri"/>
              <a:ea typeface="Calibri"/>
              <a:cs typeface="Calibri"/>
              <a:sym typeface="Calibri"/>
            </a:endParaRPr>
          </a:p>
        </p:txBody>
      </p:sp>
      <p:grpSp>
        <p:nvGrpSpPr>
          <p:cNvPr id="200" name="Google Shape;200;p16"/>
          <p:cNvGrpSpPr/>
          <p:nvPr/>
        </p:nvGrpSpPr>
        <p:grpSpPr>
          <a:xfrm>
            <a:off x="1751237" y="5816926"/>
            <a:ext cx="884400" cy="45600"/>
            <a:chOff x="2581682" y="4571495"/>
            <a:chExt cx="884400" cy="45600"/>
          </a:xfrm>
        </p:grpSpPr>
        <p:cxnSp>
          <p:nvCxnSpPr>
            <p:cNvPr id="201" name="Google Shape;201;p16"/>
            <p:cNvCxnSpPr/>
            <p:nvPr/>
          </p:nvCxnSpPr>
          <p:spPr>
            <a:xfrm>
              <a:off x="2581682" y="4594354"/>
              <a:ext cx="884400" cy="0"/>
            </a:xfrm>
            <a:prstGeom prst="straightConnector1">
              <a:avLst/>
            </a:prstGeom>
            <a:noFill/>
            <a:ln cap="flat" cmpd="sng" w="9525">
              <a:solidFill>
                <a:srgbClr val="D8D8D8"/>
              </a:solidFill>
              <a:prstDash val="solid"/>
              <a:miter lim="800000"/>
              <a:headEnd len="sm" w="sm" type="none"/>
              <a:tailEnd len="sm" w="sm" type="none"/>
            </a:ln>
          </p:spPr>
        </p:cxnSp>
        <p:sp>
          <p:nvSpPr>
            <p:cNvPr id="202" name="Google Shape;202;p16"/>
            <p:cNvSpPr/>
            <p:nvPr/>
          </p:nvSpPr>
          <p:spPr>
            <a:xfrm>
              <a:off x="2827021" y="4571495"/>
              <a:ext cx="393600" cy="45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3" name="Google Shape;203;p16"/>
          <p:cNvSpPr txBox="1"/>
          <p:nvPr/>
        </p:nvSpPr>
        <p:spPr>
          <a:xfrm>
            <a:off x="608125" y="3437000"/>
            <a:ext cx="3571800" cy="1084200"/>
          </a:xfrm>
          <a:prstGeom prst="rect">
            <a:avLst/>
          </a:prstGeom>
          <a:noFill/>
          <a:ln>
            <a:noFill/>
          </a:ln>
        </p:spPr>
        <p:txBody>
          <a:bodyPr anchorCtr="0" anchor="t" bIns="36000" lIns="0" spcFirstLastPara="1" rIns="0" wrap="square" tIns="0">
            <a:noAutofit/>
          </a:bodyPr>
          <a:lstStyle/>
          <a:p>
            <a:pPr indent="-317500" lvl="0" marL="457200" marR="0" rtl="0" algn="l">
              <a:spcBef>
                <a:spcPts val="0"/>
              </a:spcBef>
              <a:spcAft>
                <a:spcPts val="0"/>
              </a:spcAft>
              <a:buSzPts val="1400"/>
              <a:buFont typeface="Comfortaa Regular"/>
              <a:buAutoNum type="arabicPeriod"/>
            </a:pPr>
            <a:r>
              <a:rPr lang="en-US">
                <a:solidFill>
                  <a:srgbClr val="3F3F3F"/>
                </a:solidFill>
                <a:latin typeface="Comfortaa Regular"/>
                <a:ea typeface="Comfortaa Regular"/>
                <a:cs typeface="Comfortaa Regular"/>
                <a:sym typeface="Comfortaa Regular"/>
              </a:rPr>
              <a:t>Global Health Indicators</a:t>
            </a:r>
            <a:endParaRPr>
              <a:solidFill>
                <a:srgbClr val="3F3F3F"/>
              </a:solidFill>
              <a:latin typeface="Comfortaa Regular"/>
              <a:ea typeface="Comfortaa Regular"/>
              <a:cs typeface="Comfortaa Regular"/>
              <a:sym typeface="Comfortaa Regular"/>
            </a:endParaRPr>
          </a:p>
          <a:p>
            <a:pPr indent="-317500" lvl="0" marL="457200" marR="0" rtl="0" algn="just">
              <a:spcBef>
                <a:spcPts val="0"/>
              </a:spcBef>
              <a:spcAft>
                <a:spcPts val="0"/>
              </a:spcAft>
              <a:buClr>
                <a:srgbClr val="3F3F3F"/>
              </a:buClr>
              <a:buSzPts val="1400"/>
              <a:buFont typeface="Comfortaa Regular"/>
              <a:buAutoNum type="arabicPeriod"/>
            </a:pPr>
            <a:r>
              <a:rPr lang="en-US">
                <a:solidFill>
                  <a:srgbClr val="3F3F3F"/>
                </a:solidFill>
                <a:latin typeface="Comfortaa Regular"/>
                <a:ea typeface="Comfortaa Regular"/>
                <a:cs typeface="Comfortaa Regular"/>
                <a:sym typeface="Comfortaa Regular"/>
              </a:rPr>
              <a:t>Demographic Indicators</a:t>
            </a:r>
            <a:endParaRPr>
              <a:solidFill>
                <a:srgbClr val="3F3F3F"/>
              </a:solidFill>
              <a:latin typeface="Comfortaa Regular"/>
              <a:ea typeface="Comfortaa Regular"/>
              <a:cs typeface="Comfortaa Regular"/>
              <a:sym typeface="Comfortaa Regular"/>
            </a:endParaRPr>
          </a:p>
          <a:p>
            <a:pPr indent="-317500" lvl="0" marL="457200" marR="0" rtl="0" algn="l">
              <a:spcBef>
                <a:spcPts val="0"/>
              </a:spcBef>
              <a:spcAft>
                <a:spcPts val="0"/>
              </a:spcAft>
              <a:buClr>
                <a:srgbClr val="3F3F3F"/>
              </a:buClr>
              <a:buSzPts val="1400"/>
              <a:buFont typeface="Comfortaa Regular"/>
              <a:buAutoNum type="arabicPeriod"/>
            </a:pPr>
            <a:r>
              <a:rPr lang="en-US">
                <a:solidFill>
                  <a:srgbClr val="3F3F3F"/>
                </a:solidFill>
                <a:latin typeface="Comfortaa Regular"/>
                <a:ea typeface="Comfortaa Regular"/>
                <a:cs typeface="Comfortaa Regular"/>
                <a:sym typeface="Comfortaa Regular"/>
              </a:rPr>
              <a:t>Government Response Indicators</a:t>
            </a:r>
            <a:endParaRPr>
              <a:solidFill>
                <a:srgbClr val="3F3F3F"/>
              </a:solidFill>
              <a:latin typeface="Comfortaa Regular"/>
              <a:ea typeface="Comfortaa Regular"/>
              <a:cs typeface="Comfortaa Regular"/>
              <a:sym typeface="Comfortaa Regular"/>
            </a:endParaRPr>
          </a:p>
          <a:p>
            <a:pPr indent="-317500" lvl="0" marL="457200" marR="0" rtl="0" algn="l">
              <a:spcBef>
                <a:spcPts val="0"/>
              </a:spcBef>
              <a:spcAft>
                <a:spcPts val="0"/>
              </a:spcAft>
              <a:buClr>
                <a:srgbClr val="3F3F3F"/>
              </a:buClr>
              <a:buSzPts val="1400"/>
              <a:buFont typeface="Comfortaa Regular"/>
              <a:buAutoNum type="arabicPeriod"/>
            </a:pPr>
            <a:r>
              <a:rPr lang="en-US">
                <a:solidFill>
                  <a:srgbClr val="3F3F3F"/>
                </a:solidFill>
                <a:latin typeface="Comfortaa Regular"/>
                <a:ea typeface="Comfortaa Regular"/>
                <a:cs typeface="Comfortaa Regular"/>
                <a:sym typeface="Comfortaa Regular"/>
              </a:rPr>
              <a:t>Economic Indicators</a:t>
            </a:r>
            <a:endParaRPr>
              <a:solidFill>
                <a:srgbClr val="3F3F3F"/>
              </a:solidFill>
              <a:latin typeface="Comfortaa Regular"/>
              <a:ea typeface="Comfortaa Regular"/>
              <a:cs typeface="Comfortaa Regular"/>
              <a:sym typeface="Comfortaa Regular"/>
            </a:endParaRPr>
          </a:p>
        </p:txBody>
      </p:sp>
      <p:sp>
        <p:nvSpPr>
          <p:cNvPr id="204" name="Google Shape;204;p16"/>
          <p:cNvSpPr/>
          <p:nvPr/>
        </p:nvSpPr>
        <p:spPr>
          <a:xfrm>
            <a:off x="1993494" y="1263679"/>
            <a:ext cx="884400" cy="884400"/>
          </a:xfrm>
          <a:prstGeom prst="ellipse">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rgbClr val="3F3F3F"/>
                </a:solidFill>
                <a:latin typeface="Calibri"/>
                <a:ea typeface="Calibri"/>
                <a:cs typeface="Calibri"/>
                <a:sym typeface="Calibri"/>
              </a:rPr>
              <a:t>01</a:t>
            </a:r>
            <a:endParaRPr b="1" sz="2400">
              <a:solidFill>
                <a:srgbClr val="3F3F3F"/>
              </a:solidFill>
              <a:latin typeface="Calibri"/>
              <a:ea typeface="Calibri"/>
              <a:cs typeface="Calibri"/>
              <a:sym typeface="Calibri"/>
            </a:endParaRPr>
          </a:p>
        </p:txBody>
      </p:sp>
      <p:sp>
        <p:nvSpPr>
          <p:cNvPr id="205" name="Google Shape;205;p16"/>
          <p:cNvSpPr txBox="1"/>
          <p:nvPr/>
        </p:nvSpPr>
        <p:spPr>
          <a:xfrm>
            <a:off x="713375" y="2321250"/>
            <a:ext cx="3417300" cy="313500"/>
          </a:xfrm>
          <a:prstGeom prst="rect">
            <a:avLst/>
          </a:prstGeom>
          <a:noFill/>
          <a:ln>
            <a:noFill/>
          </a:ln>
        </p:spPr>
        <p:txBody>
          <a:bodyPr anchorCtr="0" anchor="t" bIns="36000" lIns="0" spcFirstLastPara="1" rIns="0" wrap="square" tIns="0">
            <a:noAutofit/>
          </a:bodyPr>
          <a:lstStyle/>
          <a:p>
            <a:pPr indent="0" lvl="0" marL="0" marR="0" rtl="0" algn="ctr">
              <a:spcBef>
                <a:spcPts val="0"/>
              </a:spcBef>
              <a:spcAft>
                <a:spcPts val="0"/>
              </a:spcAft>
              <a:buNone/>
            </a:pPr>
            <a:r>
              <a:rPr lang="en-US" sz="2200">
                <a:solidFill>
                  <a:srgbClr val="3F3F3F"/>
                </a:solidFill>
                <a:latin typeface="Roboto Mono Medium"/>
                <a:ea typeface="Roboto Mono Medium"/>
                <a:cs typeface="Roboto Mono Medium"/>
                <a:sym typeface="Roboto Mono Medium"/>
              </a:rPr>
              <a:t>RESEARCH &amp; INSIGHTS</a:t>
            </a:r>
            <a:r>
              <a:rPr lang="en-US" sz="2200">
                <a:solidFill>
                  <a:srgbClr val="3F3F3F"/>
                </a:solidFill>
                <a:latin typeface="Roboto Mono Medium"/>
                <a:ea typeface="Roboto Mono Medium"/>
                <a:cs typeface="Roboto Mono Medium"/>
                <a:sym typeface="Roboto Mono Medium"/>
              </a:rPr>
              <a:t> </a:t>
            </a:r>
            <a:endParaRPr sz="2200">
              <a:latin typeface="Roboto Mono Medium"/>
              <a:ea typeface="Roboto Mono Medium"/>
              <a:cs typeface="Roboto Mono Medium"/>
              <a:sym typeface="Roboto Mono Medium"/>
            </a:endParaRPr>
          </a:p>
        </p:txBody>
      </p:sp>
      <p:cxnSp>
        <p:nvCxnSpPr>
          <p:cNvPr id="206" name="Google Shape;206;p16"/>
          <p:cNvCxnSpPr/>
          <p:nvPr/>
        </p:nvCxnSpPr>
        <p:spPr>
          <a:xfrm>
            <a:off x="1993494" y="2807914"/>
            <a:ext cx="884400" cy="0"/>
          </a:xfrm>
          <a:prstGeom prst="straightConnector1">
            <a:avLst/>
          </a:prstGeom>
          <a:noFill/>
          <a:ln cap="flat" cmpd="sng" w="9525">
            <a:solidFill>
              <a:srgbClr val="D8D8D8"/>
            </a:solidFill>
            <a:prstDash val="solid"/>
            <a:miter lim="800000"/>
            <a:headEnd len="sm" w="sm" type="none"/>
            <a:tailEnd len="sm" w="sm" type="none"/>
          </a:ln>
        </p:spPr>
      </p:cxnSp>
      <p:sp>
        <p:nvSpPr>
          <p:cNvPr id="207" name="Google Shape;207;p16"/>
          <p:cNvSpPr txBox="1"/>
          <p:nvPr/>
        </p:nvSpPr>
        <p:spPr>
          <a:xfrm>
            <a:off x="912929" y="2981167"/>
            <a:ext cx="3018300" cy="282600"/>
          </a:xfrm>
          <a:prstGeom prst="rect">
            <a:avLst/>
          </a:prstGeom>
          <a:noFill/>
          <a:ln>
            <a:noFill/>
          </a:ln>
        </p:spPr>
        <p:txBody>
          <a:bodyPr anchorCtr="0" anchor="t" bIns="36000" lIns="0" spcFirstLastPara="1" rIns="0" wrap="square" tIns="0">
            <a:noAutofit/>
          </a:bodyPr>
          <a:lstStyle/>
          <a:p>
            <a:pPr indent="0" lvl="0" marL="0" marR="0" rtl="0" algn="ctr">
              <a:spcBef>
                <a:spcPts val="0"/>
              </a:spcBef>
              <a:spcAft>
                <a:spcPts val="0"/>
              </a:spcAft>
              <a:buNone/>
            </a:pPr>
            <a:r>
              <a:rPr lang="en-US" sz="1600">
                <a:solidFill>
                  <a:srgbClr val="3F3F3F"/>
                </a:solidFill>
                <a:latin typeface="Roboto Mono Medium"/>
                <a:ea typeface="Roboto Mono Medium"/>
                <a:cs typeface="Roboto Mono Medium"/>
                <a:sym typeface="Roboto Mono Medium"/>
              </a:rPr>
              <a:t>CURRENT SITUATION</a:t>
            </a:r>
            <a:endParaRPr sz="1600">
              <a:solidFill>
                <a:srgbClr val="3F3F3F"/>
              </a:solidFill>
              <a:latin typeface="Roboto Mono Medium"/>
              <a:ea typeface="Roboto Mono Medium"/>
              <a:cs typeface="Roboto Mono Medium"/>
              <a:sym typeface="Roboto Mono Medium"/>
            </a:endParaRPr>
          </a:p>
        </p:txBody>
      </p:sp>
      <p:sp>
        <p:nvSpPr>
          <p:cNvPr id="208" name="Google Shape;208;p16"/>
          <p:cNvSpPr txBox="1"/>
          <p:nvPr/>
        </p:nvSpPr>
        <p:spPr>
          <a:xfrm>
            <a:off x="208175" y="4398363"/>
            <a:ext cx="3998700" cy="108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600" u="sng">
                <a:solidFill>
                  <a:srgbClr val="009CDA"/>
                </a:solidFill>
                <a:latin typeface="Roboto Mono"/>
                <a:ea typeface="Roboto Mono"/>
                <a:cs typeface="Roboto Mono"/>
                <a:sym typeface="Roboto Mono"/>
              </a:rPr>
              <a:t>Viz tool</a:t>
            </a:r>
            <a:r>
              <a:rPr lang="en-US" sz="1600">
                <a:solidFill>
                  <a:srgbClr val="009CDA"/>
                </a:solidFill>
                <a:latin typeface="Roboto Mono"/>
                <a:ea typeface="Roboto Mono"/>
                <a:cs typeface="Roboto Mono"/>
                <a:sym typeface="Roboto Mono"/>
              </a:rPr>
              <a:t> </a:t>
            </a:r>
            <a:endParaRPr sz="1600">
              <a:solidFill>
                <a:srgbClr val="009CDA"/>
              </a:solidFill>
              <a:latin typeface="Roboto Mono"/>
              <a:ea typeface="Roboto Mono"/>
              <a:cs typeface="Roboto Mono"/>
              <a:sym typeface="Roboto Mono"/>
            </a:endParaRPr>
          </a:p>
          <a:p>
            <a:pPr indent="0" lvl="0" marL="0" rtl="0" algn="ctr">
              <a:lnSpc>
                <a:spcPct val="115000"/>
              </a:lnSpc>
              <a:spcBef>
                <a:spcPts val="0"/>
              </a:spcBef>
              <a:spcAft>
                <a:spcPts val="0"/>
              </a:spcAft>
              <a:buNone/>
            </a:pPr>
            <a:r>
              <a:rPr b="1" lang="en-US" sz="1800">
                <a:solidFill>
                  <a:srgbClr val="009CDA"/>
                </a:solidFill>
                <a:latin typeface="Roboto Mono"/>
                <a:ea typeface="Roboto Mono"/>
                <a:cs typeface="Roboto Mono"/>
                <a:sym typeface="Roboto Mono"/>
              </a:rPr>
              <a:t>Tableau</a:t>
            </a:r>
            <a:endParaRPr b="1" sz="1800">
              <a:solidFill>
                <a:srgbClr val="009CDA"/>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7"/>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14" name="Google Shape;214;p17"/>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RESEARCH &amp; INSIGHTS</a:t>
            </a:r>
            <a:endParaRPr sz="3000">
              <a:latin typeface="Roboto Mono"/>
              <a:ea typeface="Roboto Mono"/>
              <a:cs typeface="Roboto Mono"/>
              <a:sym typeface="Roboto Mono"/>
            </a:endParaRPr>
          </a:p>
        </p:txBody>
      </p:sp>
      <p:sp>
        <p:nvSpPr>
          <p:cNvPr id="215" name="Google Shape;215;p17"/>
          <p:cNvSpPr txBox="1"/>
          <p:nvPr/>
        </p:nvSpPr>
        <p:spPr>
          <a:xfrm>
            <a:off x="307900" y="5651175"/>
            <a:ext cx="11574600" cy="802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US" u="sng">
                <a:solidFill>
                  <a:srgbClr val="009CDA"/>
                </a:solidFill>
                <a:latin typeface="Comfortaa"/>
                <a:ea typeface="Comfortaa"/>
                <a:cs typeface="Comfortaa"/>
                <a:sym typeface="Comfortaa"/>
                <a:hlinkClick r:id="rId3"/>
              </a:rPr>
              <a:t>https://public.tableau.com/profile/akhila.joseph#!/vizhome/CovidDashboard2_15860650422580/Globalhealthindicators?publish=yes</a:t>
            </a:r>
            <a:endParaRPr>
              <a:solidFill>
                <a:srgbClr val="009CDA"/>
              </a:solidFill>
              <a:latin typeface="Comfortaa"/>
              <a:ea typeface="Comfortaa"/>
              <a:cs typeface="Comfortaa"/>
              <a:sym typeface="Comfortaa"/>
            </a:endParaRPr>
          </a:p>
        </p:txBody>
      </p:sp>
      <p:pic>
        <p:nvPicPr>
          <p:cNvPr id="216" name="Google Shape;216;p17"/>
          <p:cNvPicPr preferRelativeResize="0"/>
          <p:nvPr/>
        </p:nvPicPr>
        <p:blipFill>
          <a:blip r:embed="rId4">
            <a:alphaModFix/>
          </a:blip>
          <a:stretch>
            <a:fillRect/>
          </a:stretch>
        </p:blipFill>
        <p:spPr>
          <a:xfrm>
            <a:off x="800798" y="1161504"/>
            <a:ext cx="10588805" cy="43372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8"/>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22" name="Google Shape;222;p18"/>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SOCIAL PULSE - TWEETS EDA</a:t>
            </a:r>
            <a:endParaRPr sz="3000">
              <a:latin typeface="Roboto Mono"/>
              <a:ea typeface="Roboto Mono"/>
              <a:cs typeface="Roboto Mono"/>
              <a:sym typeface="Roboto Mono"/>
            </a:endParaRPr>
          </a:p>
        </p:txBody>
      </p:sp>
      <p:pic>
        <p:nvPicPr>
          <p:cNvPr id="223" name="Google Shape;223;p18"/>
          <p:cNvPicPr preferRelativeResize="0"/>
          <p:nvPr/>
        </p:nvPicPr>
        <p:blipFill>
          <a:blip r:embed="rId3">
            <a:alphaModFix/>
          </a:blip>
          <a:stretch>
            <a:fillRect/>
          </a:stretch>
        </p:blipFill>
        <p:spPr>
          <a:xfrm>
            <a:off x="152400" y="1161500"/>
            <a:ext cx="5542925" cy="5567425"/>
          </a:xfrm>
          <a:prstGeom prst="rect">
            <a:avLst/>
          </a:prstGeom>
          <a:noFill/>
          <a:ln>
            <a:noFill/>
          </a:ln>
        </p:spPr>
      </p:pic>
      <p:pic>
        <p:nvPicPr>
          <p:cNvPr id="224" name="Google Shape;224;p18"/>
          <p:cNvPicPr preferRelativeResize="0"/>
          <p:nvPr/>
        </p:nvPicPr>
        <p:blipFill>
          <a:blip r:embed="rId4">
            <a:alphaModFix/>
          </a:blip>
          <a:stretch>
            <a:fillRect/>
          </a:stretch>
        </p:blipFill>
        <p:spPr>
          <a:xfrm>
            <a:off x="4082425" y="2139675"/>
            <a:ext cx="8328825" cy="357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19"/>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230" name="Google Shape;230;p19"/>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1" name="Google Shape;231;p19"/>
          <p:cNvSpPr/>
          <p:nvPr/>
        </p:nvSpPr>
        <p:spPr>
          <a:xfrm>
            <a:off x="3832757" y="4129015"/>
            <a:ext cx="2016000" cy="951300"/>
          </a:xfrm>
          <a:prstGeom prst="chevron">
            <a:avLst>
              <a:gd fmla="val 37645" name="adj"/>
            </a:avLst>
          </a:prstGeom>
          <a:solidFill>
            <a:srgbClr val="0075A3"/>
          </a:solidFill>
          <a:ln>
            <a:noFill/>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Count - vectorizer</a:t>
            </a:r>
            <a:endParaRPr>
              <a:solidFill>
                <a:srgbClr val="FFFFFF"/>
              </a:solidFill>
              <a:latin typeface="Comfortaa Regular"/>
              <a:ea typeface="Comfortaa Regular"/>
              <a:cs typeface="Comfortaa Regular"/>
              <a:sym typeface="Comfortaa Regular"/>
            </a:endParaRPr>
          </a:p>
        </p:txBody>
      </p:sp>
      <p:sp>
        <p:nvSpPr>
          <p:cNvPr id="232" name="Google Shape;232;p19"/>
          <p:cNvSpPr/>
          <p:nvPr/>
        </p:nvSpPr>
        <p:spPr>
          <a:xfrm>
            <a:off x="5824033" y="4129015"/>
            <a:ext cx="2016000" cy="951300"/>
          </a:xfrm>
          <a:prstGeom prst="chevron">
            <a:avLst>
              <a:gd fmla="val 37645" name="adj"/>
            </a:avLst>
          </a:prstGeom>
          <a:solidFill>
            <a:srgbClr val="3D85C6"/>
          </a:solidFill>
          <a:ln>
            <a:noFill/>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b="1" lang="en-US" sz="2000">
                <a:solidFill>
                  <a:srgbClr val="FFFFFF"/>
                </a:solidFill>
                <a:latin typeface="Comfortaa"/>
                <a:ea typeface="Comfortaa"/>
                <a:cs typeface="Comfortaa"/>
                <a:sym typeface="Comfortaa"/>
              </a:rPr>
              <a:t>LDA</a:t>
            </a:r>
            <a:endParaRPr b="1" sz="2000">
              <a:solidFill>
                <a:srgbClr val="FFFFFF"/>
              </a:solidFill>
              <a:latin typeface="Comfortaa"/>
              <a:ea typeface="Comfortaa"/>
              <a:cs typeface="Comfortaa"/>
              <a:sym typeface="Comfortaa"/>
            </a:endParaRPr>
          </a:p>
        </p:txBody>
      </p:sp>
      <p:sp>
        <p:nvSpPr>
          <p:cNvPr id="233" name="Google Shape;233;p19"/>
          <p:cNvSpPr/>
          <p:nvPr/>
        </p:nvSpPr>
        <p:spPr>
          <a:xfrm>
            <a:off x="7823872" y="4129015"/>
            <a:ext cx="2016000" cy="951300"/>
          </a:xfrm>
          <a:prstGeom prst="chevron">
            <a:avLst>
              <a:gd fmla="val 37645" name="adj"/>
            </a:avLst>
          </a:prstGeom>
          <a:solidFill>
            <a:srgbClr val="6FA8DC"/>
          </a:solidFill>
          <a:ln>
            <a:noFill/>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b="1" lang="en-US">
                <a:solidFill>
                  <a:schemeClr val="lt1"/>
                </a:solidFill>
                <a:latin typeface="Comfortaa"/>
                <a:ea typeface="Comfortaa"/>
                <a:cs typeface="Comfortaa"/>
                <a:sym typeface="Comfortaa"/>
              </a:rPr>
              <a:t>Evaluate &amp; Visualize</a:t>
            </a:r>
            <a:endParaRPr b="1" i="0" sz="1400" u="none" cap="none" strike="noStrike">
              <a:solidFill>
                <a:srgbClr val="000000"/>
              </a:solidFill>
              <a:latin typeface="Comfortaa"/>
              <a:ea typeface="Comfortaa"/>
              <a:cs typeface="Comfortaa"/>
              <a:sym typeface="Comfortaa"/>
            </a:endParaRPr>
          </a:p>
        </p:txBody>
      </p:sp>
      <p:sp>
        <p:nvSpPr>
          <p:cNvPr id="234" name="Google Shape;234;p19"/>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SOCIAL PULSE - TOPIC MODELING</a:t>
            </a:r>
            <a:endParaRPr sz="3000">
              <a:latin typeface="Roboto Mono"/>
              <a:ea typeface="Roboto Mono"/>
              <a:cs typeface="Roboto Mono"/>
              <a:sym typeface="Roboto Mono"/>
            </a:endParaRPr>
          </a:p>
        </p:txBody>
      </p:sp>
      <p:pic>
        <p:nvPicPr>
          <p:cNvPr id="235" name="Google Shape;235;p19"/>
          <p:cNvPicPr preferRelativeResize="0"/>
          <p:nvPr/>
        </p:nvPicPr>
        <p:blipFill>
          <a:blip r:embed="rId4">
            <a:alphaModFix/>
          </a:blip>
          <a:stretch>
            <a:fillRect/>
          </a:stretch>
        </p:blipFill>
        <p:spPr>
          <a:xfrm>
            <a:off x="244925" y="1585149"/>
            <a:ext cx="2252699" cy="1202785"/>
          </a:xfrm>
          <a:prstGeom prst="rect">
            <a:avLst/>
          </a:prstGeom>
          <a:noFill/>
          <a:ln cap="flat" cmpd="sng" w="9525">
            <a:solidFill>
              <a:srgbClr val="F3F3F3"/>
            </a:solidFill>
            <a:prstDash val="solid"/>
            <a:round/>
            <a:headEnd len="sm" w="sm" type="none"/>
            <a:tailEnd len="sm" w="sm" type="none"/>
          </a:ln>
        </p:spPr>
      </p:pic>
      <p:sp>
        <p:nvSpPr>
          <p:cNvPr id="236" name="Google Shape;236;p19"/>
          <p:cNvSpPr txBox="1"/>
          <p:nvPr/>
        </p:nvSpPr>
        <p:spPr>
          <a:xfrm>
            <a:off x="244925" y="1175363"/>
            <a:ext cx="2016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1800">
                <a:solidFill>
                  <a:srgbClr val="0000FF"/>
                </a:solidFill>
                <a:latin typeface="Comfortaa"/>
                <a:ea typeface="Comfortaa"/>
                <a:cs typeface="Comfortaa"/>
                <a:sym typeface="Comfortaa"/>
              </a:rPr>
              <a:t>56,000 tweets</a:t>
            </a:r>
            <a:endParaRPr b="1" i="1" sz="1800">
              <a:solidFill>
                <a:srgbClr val="0000FF"/>
              </a:solidFill>
              <a:latin typeface="Comfortaa"/>
              <a:ea typeface="Comfortaa"/>
              <a:cs typeface="Comfortaa"/>
              <a:sym typeface="Comfortaa"/>
            </a:endParaRPr>
          </a:p>
        </p:txBody>
      </p:sp>
      <p:sp>
        <p:nvSpPr>
          <p:cNvPr id="237" name="Google Shape;237;p19"/>
          <p:cNvSpPr/>
          <p:nvPr/>
        </p:nvSpPr>
        <p:spPr>
          <a:xfrm>
            <a:off x="3070475" y="1549918"/>
            <a:ext cx="391800" cy="3651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3791413" y="1266840"/>
            <a:ext cx="2016000" cy="951300"/>
          </a:xfrm>
          <a:prstGeom prst="rect">
            <a:avLst/>
          </a:prstGeom>
          <a:gradFill>
            <a:gsLst>
              <a:gs pos="0">
                <a:srgbClr val="84AE00"/>
              </a:gs>
              <a:gs pos="100000">
                <a:schemeClr val="accent2"/>
              </a:gs>
            </a:gsLst>
            <a:lin ang="5400012" scaled="0"/>
          </a:gradFill>
          <a:ln>
            <a:noFill/>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Remove </a:t>
            </a:r>
            <a:r>
              <a:rPr lang="en-US">
                <a:solidFill>
                  <a:srgbClr val="FFFFFF"/>
                </a:solidFill>
                <a:latin typeface="Comfortaa Regular"/>
                <a:ea typeface="Comfortaa Regular"/>
                <a:cs typeface="Comfortaa Regular"/>
                <a:sym typeface="Comfortaa Regular"/>
              </a:rPr>
              <a:t>patterns</a:t>
            </a:r>
            <a:r>
              <a:rPr lang="en-US">
                <a:solidFill>
                  <a:srgbClr val="FFFFFF"/>
                </a:solidFill>
                <a:latin typeface="Comfortaa Regular"/>
                <a:ea typeface="Comfortaa Regular"/>
                <a:cs typeface="Comfortaa Regular"/>
                <a:sym typeface="Comfortaa Regular"/>
              </a:rPr>
              <a:t> </a:t>
            </a:r>
            <a:endParaRPr>
              <a:solidFill>
                <a:srgbClr val="FFFFFF"/>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 retweets and mentions</a:t>
            </a:r>
            <a:endParaRPr i="0" u="none" cap="none" strike="noStrike">
              <a:solidFill>
                <a:srgbClr val="FFFFFF"/>
              </a:solidFill>
              <a:latin typeface="Comfortaa Regular"/>
              <a:ea typeface="Comfortaa Regular"/>
              <a:cs typeface="Comfortaa Regular"/>
              <a:sym typeface="Comfortaa Regular"/>
            </a:endParaRPr>
          </a:p>
        </p:txBody>
      </p:sp>
      <p:sp>
        <p:nvSpPr>
          <p:cNvPr id="239" name="Google Shape;239;p19"/>
          <p:cNvSpPr/>
          <p:nvPr/>
        </p:nvSpPr>
        <p:spPr>
          <a:xfrm>
            <a:off x="5982407" y="1549918"/>
            <a:ext cx="391800" cy="3651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6558934" y="1266840"/>
            <a:ext cx="2016000" cy="951300"/>
          </a:xfrm>
          <a:prstGeom prst="rect">
            <a:avLst/>
          </a:prstGeom>
          <a:gradFill>
            <a:gsLst>
              <a:gs pos="0">
                <a:srgbClr val="84AE00"/>
              </a:gs>
              <a:gs pos="100000">
                <a:schemeClr val="accent2"/>
              </a:gs>
            </a:gsLst>
            <a:lin ang="5400012" scaled="0"/>
          </a:gradFill>
          <a:ln>
            <a:noFill/>
          </a:ln>
        </p:spPr>
        <p:txBody>
          <a:bodyPr anchorCtr="0" anchor="ctr" bIns="72000" lIns="108000" spcFirstLastPara="1" rIns="108000" wrap="square" tIns="72000">
            <a:noAutofit/>
          </a:bodyPr>
          <a:lstStyle/>
          <a:p>
            <a:pPr indent="0" lvl="0" marL="0" rtl="0" algn="ctr">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Remove links </a:t>
            </a:r>
            <a:endParaRPr>
              <a:solidFill>
                <a:srgbClr val="FFFFFF"/>
              </a:solidFill>
              <a:latin typeface="Comfortaa Regular"/>
              <a:ea typeface="Comfortaa Regular"/>
              <a:cs typeface="Comfortaa Regular"/>
              <a:sym typeface="Comfortaa Regular"/>
            </a:endParaRPr>
          </a:p>
          <a:p>
            <a:pPr indent="0" lvl="0" marL="0" rtl="0" algn="ctr">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(http | https</a:t>
            </a:r>
            <a:endParaRPr b="1">
              <a:solidFill>
                <a:schemeClr val="accent1"/>
              </a:solidFill>
              <a:latin typeface="Calibri"/>
              <a:ea typeface="Calibri"/>
              <a:cs typeface="Calibri"/>
              <a:sym typeface="Calibri"/>
            </a:endParaRPr>
          </a:p>
        </p:txBody>
      </p:sp>
      <p:sp>
        <p:nvSpPr>
          <p:cNvPr id="241" name="Google Shape;241;p19"/>
          <p:cNvSpPr/>
          <p:nvPr/>
        </p:nvSpPr>
        <p:spPr>
          <a:xfrm>
            <a:off x="8759643" y="1559943"/>
            <a:ext cx="391800" cy="3651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9326434" y="1256815"/>
            <a:ext cx="2016000" cy="951300"/>
          </a:xfrm>
          <a:prstGeom prst="rect">
            <a:avLst/>
          </a:prstGeom>
          <a:gradFill>
            <a:gsLst>
              <a:gs pos="0">
                <a:srgbClr val="84AE00"/>
              </a:gs>
              <a:gs pos="100000">
                <a:schemeClr val="accent2"/>
              </a:gs>
            </a:gsLst>
            <a:lin ang="5400012" scaled="0"/>
          </a:gradFill>
          <a:ln>
            <a:noFill/>
          </a:ln>
        </p:spPr>
        <p:txBody>
          <a:bodyPr anchorCtr="0" anchor="ctr" bIns="72000" lIns="108000" spcFirstLastPara="1" rIns="108000" wrap="square" tIns="72000">
            <a:noAutofit/>
          </a:bodyPr>
          <a:lstStyle/>
          <a:p>
            <a:pPr indent="0" lvl="0" marL="0" rtl="0" algn="ctr">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Remove </a:t>
            </a:r>
            <a:r>
              <a:rPr lang="en-US">
                <a:solidFill>
                  <a:srgbClr val="FFFFFF"/>
                </a:solidFill>
                <a:latin typeface="Comfortaa Regular"/>
                <a:ea typeface="Comfortaa Regular"/>
                <a:cs typeface="Comfortaa Regular"/>
                <a:sym typeface="Comfortaa Regular"/>
              </a:rPr>
              <a:t>punctuations</a:t>
            </a:r>
            <a:r>
              <a:rPr lang="en-US">
                <a:solidFill>
                  <a:srgbClr val="FFFFFF"/>
                </a:solidFill>
                <a:latin typeface="Comfortaa Regular"/>
                <a:ea typeface="Comfortaa Regular"/>
                <a:cs typeface="Comfortaa Regular"/>
                <a:sym typeface="Comfortaa Regular"/>
              </a:rPr>
              <a:t>, numbers &amp; special characters</a:t>
            </a:r>
            <a:endParaRPr b="1">
              <a:solidFill>
                <a:schemeClr val="accent1"/>
              </a:solidFill>
              <a:latin typeface="Calibri"/>
              <a:ea typeface="Calibri"/>
              <a:cs typeface="Calibri"/>
              <a:sym typeface="Calibri"/>
            </a:endParaRPr>
          </a:p>
        </p:txBody>
      </p:sp>
      <p:sp>
        <p:nvSpPr>
          <p:cNvPr id="243" name="Google Shape;243;p19"/>
          <p:cNvSpPr/>
          <p:nvPr/>
        </p:nvSpPr>
        <p:spPr>
          <a:xfrm rot="5400000">
            <a:off x="10191110" y="2283816"/>
            <a:ext cx="391800" cy="3651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9319141" y="2731015"/>
            <a:ext cx="2016000" cy="951300"/>
          </a:xfrm>
          <a:prstGeom prst="rect">
            <a:avLst/>
          </a:prstGeom>
          <a:gradFill>
            <a:gsLst>
              <a:gs pos="0">
                <a:srgbClr val="84AE00"/>
              </a:gs>
              <a:gs pos="100000">
                <a:schemeClr val="accent2"/>
              </a:gs>
            </a:gsLst>
            <a:lin ang="5400012" scaled="0"/>
          </a:gradFill>
          <a:ln>
            <a:noFill/>
          </a:ln>
        </p:spPr>
        <p:txBody>
          <a:bodyPr anchorCtr="0" anchor="ctr" bIns="72000" lIns="108000" spcFirstLastPara="1" rIns="108000" wrap="square" tIns="72000">
            <a:noAutofit/>
          </a:bodyPr>
          <a:lstStyle/>
          <a:p>
            <a:pPr indent="0" lvl="0" marL="0" rtl="0" algn="ctr">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change to lower case</a:t>
            </a:r>
            <a:endParaRPr b="1">
              <a:solidFill>
                <a:schemeClr val="accent1"/>
              </a:solidFill>
              <a:latin typeface="Calibri"/>
              <a:ea typeface="Calibri"/>
              <a:cs typeface="Calibri"/>
              <a:sym typeface="Calibri"/>
            </a:endParaRPr>
          </a:p>
        </p:txBody>
      </p:sp>
      <p:sp>
        <p:nvSpPr>
          <p:cNvPr id="245" name="Google Shape;245;p19"/>
          <p:cNvSpPr/>
          <p:nvPr/>
        </p:nvSpPr>
        <p:spPr>
          <a:xfrm>
            <a:off x="8748772" y="3018613"/>
            <a:ext cx="391800" cy="365100"/>
          </a:xfrm>
          <a:prstGeom prst="lef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6575941" y="2731015"/>
            <a:ext cx="2016000" cy="951300"/>
          </a:xfrm>
          <a:prstGeom prst="rect">
            <a:avLst/>
          </a:prstGeom>
          <a:gradFill>
            <a:gsLst>
              <a:gs pos="0">
                <a:srgbClr val="84AE00"/>
              </a:gs>
              <a:gs pos="100000">
                <a:schemeClr val="accent2"/>
              </a:gs>
            </a:gsLst>
            <a:lin ang="5400012" scaled="0"/>
          </a:gradFill>
          <a:ln>
            <a:noFill/>
          </a:ln>
        </p:spPr>
        <p:txBody>
          <a:bodyPr anchorCtr="0" anchor="ctr" bIns="72000" lIns="108000" spcFirstLastPara="1" rIns="108000" wrap="square" tIns="72000">
            <a:noAutofit/>
          </a:bodyPr>
          <a:lstStyle/>
          <a:p>
            <a:pPr indent="0" lvl="0" marL="0" rtl="0" algn="ctr">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Tokenize &amp; Lemmatize</a:t>
            </a:r>
            <a:endParaRPr b="1">
              <a:solidFill>
                <a:schemeClr val="accent1"/>
              </a:solidFill>
              <a:latin typeface="Calibri"/>
              <a:ea typeface="Calibri"/>
              <a:cs typeface="Calibri"/>
              <a:sym typeface="Calibri"/>
            </a:endParaRPr>
          </a:p>
        </p:txBody>
      </p:sp>
      <p:sp>
        <p:nvSpPr>
          <p:cNvPr id="247" name="Google Shape;247;p19"/>
          <p:cNvSpPr/>
          <p:nvPr/>
        </p:nvSpPr>
        <p:spPr>
          <a:xfrm>
            <a:off x="5982407" y="3014050"/>
            <a:ext cx="391800" cy="365100"/>
          </a:xfrm>
          <a:prstGeom prst="lef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3832741" y="2731015"/>
            <a:ext cx="2016000" cy="951300"/>
          </a:xfrm>
          <a:prstGeom prst="rect">
            <a:avLst/>
          </a:prstGeom>
          <a:gradFill>
            <a:gsLst>
              <a:gs pos="0">
                <a:srgbClr val="84AE00"/>
              </a:gs>
              <a:gs pos="100000">
                <a:schemeClr val="accent2"/>
              </a:gs>
            </a:gsLst>
            <a:lin ang="5400012" scaled="0"/>
          </a:gradFill>
          <a:ln>
            <a:noFill/>
          </a:ln>
        </p:spPr>
        <p:txBody>
          <a:bodyPr anchorCtr="0" anchor="ctr" bIns="72000" lIns="108000" spcFirstLastPara="1" rIns="108000" wrap="square" tIns="72000">
            <a:noAutofit/>
          </a:bodyPr>
          <a:lstStyle/>
          <a:p>
            <a:pPr indent="0" lvl="0" marL="0" rtl="0" algn="ctr">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Remove stop words </a:t>
            </a:r>
            <a:endParaRPr b="1">
              <a:solidFill>
                <a:schemeClr val="accent1"/>
              </a:solidFill>
              <a:latin typeface="Calibri"/>
              <a:ea typeface="Calibri"/>
              <a:cs typeface="Calibri"/>
              <a:sym typeface="Calibri"/>
            </a:endParaRPr>
          </a:p>
        </p:txBody>
      </p:sp>
      <p:sp>
        <p:nvSpPr>
          <p:cNvPr id="249" name="Google Shape;249;p19"/>
          <p:cNvSpPr/>
          <p:nvPr/>
        </p:nvSpPr>
        <p:spPr>
          <a:xfrm>
            <a:off x="3086807" y="3014050"/>
            <a:ext cx="391800" cy="365100"/>
          </a:xfrm>
          <a:prstGeom prst="lef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txBox="1"/>
          <p:nvPr/>
        </p:nvSpPr>
        <p:spPr>
          <a:xfrm>
            <a:off x="244925" y="2947925"/>
            <a:ext cx="26133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1800">
                <a:solidFill>
                  <a:srgbClr val="0000FF"/>
                </a:solidFill>
                <a:latin typeface="Comfortaa"/>
                <a:ea typeface="Comfortaa"/>
                <a:cs typeface="Comfortaa"/>
                <a:sym typeface="Comfortaa"/>
              </a:rPr>
              <a:t>Normalized corpus</a:t>
            </a:r>
            <a:endParaRPr b="1" i="1" sz="1800">
              <a:solidFill>
                <a:srgbClr val="0000FF"/>
              </a:solidFill>
              <a:latin typeface="Comfortaa"/>
              <a:ea typeface="Comfortaa"/>
              <a:cs typeface="Comfortaa"/>
              <a:sym typeface="Comfortaa"/>
            </a:endParaRPr>
          </a:p>
        </p:txBody>
      </p:sp>
      <p:sp>
        <p:nvSpPr>
          <p:cNvPr id="251" name="Google Shape;251;p19"/>
          <p:cNvSpPr/>
          <p:nvPr/>
        </p:nvSpPr>
        <p:spPr>
          <a:xfrm rot="5400000">
            <a:off x="1587650" y="3437050"/>
            <a:ext cx="1077900" cy="1702500"/>
          </a:xfrm>
          <a:prstGeom prst="bentUpArrow">
            <a:avLst>
              <a:gd fmla="val 5937" name="adj1"/>
              <a:gd fmla="val 14889" name="adj2"/>
              <a:gd fmla="val 25000"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rot="5400000">
            <a:off x="1587650" y="4656250"/>
            <a:ext cx="1077900" cy="1702500"/>
          </a:xfrm>
          <a:prstGeom prst="bentUpArrow">
            <a:avLst>
              <a:gd fmla="val 5937" name="adj1"/>
              <a:gd fmla="val 14889" name="adj2"/>
              <a:gd fmla="val 25000"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791432" y="5404240"/>
            <a:ext cx="2016000" cy="951300"/>
          </a:xfrm>
          <a:prstGeom prst="chevron">
            <a:avLst>
              <a:gd fmla="val 37645" name="adj"/>
            </a:avLst>
          </a:prstGeom>
          <a:solidFill>
            <a:srgbClr val="0075A3"/>
          </a:solidFill>
          <a:ln>
            <a:noFill/>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lang="en-US">
                <a:solidFill>
                  <a:srgbClr val="FFFFFF"/>
                </a:solidFill>
                <a:latin typeface="Comfortaa Regular"/>
                <a:ea typeface="Comfortaa Regular"/>
                <a:cs typeface="Comfortaa Regular"/>
                <a:sym typeface="Comfortaa Regular"/>
              </a:rPr>
              <a:t>TF-IDF</a:t>
            </a:r>
            <a:endParaRPr>
              <a:solidFill>
                <a:srgbClr val="FFFFFF"/>
              </a:solidFill>
              <a:latin typeface="Comfortaa Regular"/>
              <a:ea typeface="Comfortaa Regular"/>
              <a:cs typeface="Comfortaa Regular"/>
              <a:sym typeface="Comfortaa Regular"/>
            </a:endParaRPr>
          </a:p>
        </p:txBody>
      </p:sp>
      <p:sp>
        <p:nvSpPr>
          <p:cNvPr id="254" name="Google Shape;254;p19"/>
          <p:cNvSpPr/>
          <p:nvPr/>
        </p:nvSpPr>
        <p:spPr>
          <a:xfrm>
            <a:off x="5782708" y="5404240"/>
            <a:ext cx="2016000" cy="951300"/>
          </a:xfrm>
          <a:prstGeom prst="chevron">
            <a:avLst>
              <a:gd fmla="val 37645" name="adj"/>
            </a:avLst>
          </a:prstGeom>
          <a:solidFill>
            <a:srgbClr val="3D85C6"/>
          </a:solidFill>
          <a:ln>
            <a:noFill/>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b="1" lang="en-US" sz="2000">
                <a:solidFill>
                  <a:srgbClr val="FFFFFF"/>
                </a:solidFill>
                <a:latin typeface="Comfortaa"/>
                <a:ea typeface="Comfortaa"/>
                <a:cs typeface="Comfortaa"/>
                <a:sym typeface="Comfortaa"/>
              </a:rPr>
              <a:t>NMF</a:t>
            </a:r>
            <a:endParaRPr b="1" sz="2000">
              <a:solidFill>
                <a:srgbClr val="FFFFFF"/>
              </a:solidFill>
              <a:latin typeface="Comfortaa"/>
              <a:ea typeface="Comfortaa"/>
              <a:cs typeface="Comfortaa"/>
              <a:sym typeface="Comfortaa"/>
            </a:endParaRPr>
          </a:p>
        </p:txBody>
      </p:sp>
      <p:sp>
        <p:nvSpPr>
          <p:cNvPr id="255" name="Google Shape;255;p19"/>
          <p:cNvSpPr/>
          <p:nvPr/>
        </p:nvSpPr>
        <p:spPr>
          <a:xfrm>
            <a:off x="7782547" y="5404240"/>
            <a:ext cx="2016000" cy="951300"/>
          </a:xfrm>
          <a:prstGeom prst="chevron">
            <a:avLst>
              <a:gd fmla="val 37645" name="adj"/>
            </a:avLst>
          </a:prstGeom>
          <a:solidFill>
            <a:srgbClr val="6FA8DC"/>
          </a:solidFill>
          <a:ln>
            <a:noFill/>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b="1" lang="en-US">
                <a:solidFill>
                  <a:schemeClr val="lt1"/>
                </a:solidFill>
                <a:latin typeface="Comfortaa"/>
                <a:ea typeface="Comfortaa"/>
                <a:cs typeface="Comfortaa"/>
                <a:sym typeface="Comfortaa"/>
              </a:rPr>
              <a:t>Evaluate &amp; Visualize</a:t>
            </a:r>
            <a:endParaRPr b="1" i="0" sz="1400" u="none" cap="none" strike="noStrike">
              <a:solidFill>
                <a:srgbClr val="000000"/>
              </a:solidFill>
              <a:latin typeface="Comfortaa"/>
              <a:ea typeface="Comfortaa"/>
              <a:cs typeface="Comfortaa"/>
              <a:sym typeface="Comfortaa"/>
            </a:endParaRPr>
          </a:p>
        </p:txBody>
      </p:sp>
      <p:sp>
        <p:nvSpPr>
          <p:cNvPr id="256" name="Google Shape;256;p19"/>
          <p:cNvSpPr txBox="1"/>
          <p:nvPr/>
        </p:nvSpPr>
        <p:spPr>
          <a:xfrm>
            <a:off x="934750" y="6422550"/>
            <a:ext cx="103209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u="sng">
                <a:solidFill>
                  <a:srgbClr val="009CDA"/>
                </a:solidFill>
                <a:latin typeface="Comfortaa"/>
                <a:ea typeface="Comfortaa"/>
                <a:cs typeface="Comfortaa"/>
                <a:sym typeface="Comfortaa"/>
                <a:hlinkClick r:id="rId5"/>
              </a:rPr>
              <a:t>http://localhost:8888/view/Documents/DS/Projects/Akhila-Joseph-Projects/Project_5/Covid-19/code/lda.html</a:t>
            </a:r>
            <a:endParaRPr u="sng">
              <a:solidFill>
                <a:srgbClr val="009CDA"/>
              </a:solidFill>
              <a:latin typeface="Comfortaa"/>
              <a:ea typeface="Comfortaa"/>
              <a:cs typeface="Comfortaa"/>
              <a:sym typeface="Comfortaa"/>
            </a:endParaRPr>
          </a:p>
        </p:txBody>
      </p:sp>
      <p:cxnSp>
        <p:nvCxnSpPr>
          <p:cNvPr id="257" name="Google Shape;257;p19"/>
          <p:cNvCxnSpPr/>
          <p:nvPr/>
        </p:nvCxnSpPr>
        <p:spPr>
          <a:xfrm>
            <a:off x="2871450" y="3875603"/>
            <a:ext cx="9093000" cy="39900"/>
          </a:xfrm>
          <a:prstGeom prst="straightConnector1">
            <a:avLst/>
          </a:prstGeom>
          <a:noFill/>
          <a:ln cap="flat" cmpd="sng" w="9525">
            <a:solidFill>
              <a:srgbClr val="6FA8D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0"/>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63" name="Google Shape;263;p20"/>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SOCIAL PULSE - TOPIC MODELING</a:t>
            </a:r>
            <a:endParaRPr sz="3000">
              <a:latin typeface="Roboto Mono"/>
              <a:ea typeface="Roboto Mono"/>
              <a:cs typeface="Roboto Mono"/>
              <a:sym typeface="Roboto Mono"/>
            </a:endParaRPr>
          </a:p>
        </p:txBody>
      </p:sp>
      <p:sp>
        <p:nvSpPr>
          <p:cNvPr id="264" name="Google Shape;264;p20"/>
          <p:cNvSpPr txBox="1"/>
          <p:nvPr/>
        </p:nvSpPr>
        <p:spPr>
          <a:xfrm>
            <a:off x="1417850" y="6051850"/>
            <a:ext cx="25473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FFFFFF"/>
                </a:solidFill>
                <a:highlight>
                  <a:srgbClr val="C27BA0"/>
                </a:highlight>
                <a:latin typeface="Comfortaa"/>
                <a:ea typeface="Comfortaa"/>
                <a:cs typeface="Comfortaa"/>
                <a:sym typeface="Comfortaa"/>
              </a:rPr>
              <a:t>Interpreted Topics</a:t>
            </a:r>
            <a:endParaRPr b="1" sz="1600">
              <a:solidFill>
                <a:srgbClr val="FFFFFF"/>
              </a:solidFill>
              <a:highlight>
                <a:srgbClr val="C27BA0"/>
              </a:highlight>
              <a:latin typeface="Comfortaa"/>
              <a:ea typeface="Comfortaa"/>
              <a:cs typeface="Comfortaa"/>
              <a:sym typeface="Comfortaa"/>
            </a:endParaRPr>
          </a:p>
        </p:txBody>
      </p:sp>
      <p:sp>
        <p:nvSpPr>
          <p:cNvPr id="265" name="Google Shape;265;p20"/>
          <p:cNvSpPr txBox="1"/>
          <p:nvPr/>
        </p:nvSpPr>
        <p:spPr>
          <a:xfrm>
            <a:off x="7687175" y="6076900"/>
            <a:ext cx="44859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FFFFFF"/>
                </a:solidFill>
                <a:highlight>
                  <a:srgbClr val="C27BA0"/>
                </a:highlight>
                <a:latin typeface="Comfortaa"/>
                <a:ea typeface="Comfortaa"/>
                <a:cs typeface="Comfortaa"/>
                <a:sym typeface="Comfortaa"/>
              </a:rPr>
              <a:t>Top weighted words identified by LDA</a:t>
            </a:r>
            <a:endParaRPr b="1" sz="1600">
              <a:solidFill>
                <a:srgbClr val="FFFFFF"/>
              </a:solidFill>
              <a:highlight>
                <a:srgbClr val="C27BA0"/>
              </a:highlight>
              <a:latin typeface="Comfortaa"/>
              <a:ea typeface="Comfortaa"/>
              <a:cs typeface="Comfortaa"/>
              <a:sym typeface="Comfortaa"/>
            </a:endParaRPr>
          </a:p>
        </p:txBody>
      </p:sp>
      <p:pic>
        <p:nvPicPr>
          <p:cNvPr id="266" name="Google Shape;266;p20"/>
          <p:cNvPicPr preferRelativeResize="0"/>
          <p:nvPr/>
        </p:nvPicPr>
        <p:blipFill>
          <a:blip r:embed="rId3">
            <a:alphaModFix/>
          </a:blip>
          <a:stretch>
            <a:fillRect/>
          </a:stretch>
        </p:blipFill>
        <p:spPr>
          <a:xfrm>
            <a:off x="1467106" y="1289417"/>
            <a:ext cx="9256188" cy="47379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1"/>
          <p:cNvSpPr txBox="1"/>
          <p:nvPr>
            <p:ph idx="12" type="sldNum"/>
          </p:nvPr>
        </p:nvSpPr>
        <p:spPr>
          <a:xfrm>
            <a:off x="11463564" y="6453683"/>
            <a:ext cx="391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72" name="Google Shape;272;p21"/>
          <p:cNvSpPr txBox="1"/>
          <p:nvPr>
            <p:ph type="title"/>
          </p:nvPr>
        </p:nvSpPr>
        <p:spPr>
          <a:xfrm>
            <a:off x="334963" y="510504"/>
            <a:ext cx="11520600" cy="4986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4"/>
              </a:buClr>
              <a:buSzPts val="3600"/>
              <a:buFont typeface="Calibri"/>
              <a:buNone/>
            </a:pPr>
            <a:r>
              <a:rPr lang="en-US"/>
              <a:t>CASE FORECASTING - MODEL</a:t>
            </a:r>
            <a:endParaRPr sz="3000">
              <a:latin typeface="Roboto Mono"/>
              <a:ea typeface="Roboto Mono"/>
              <a:cs typeface="Roboto Mono"/>
              <a:sym typeface="Roboto Mono"/>
            </a:endParaRPr>
          </a:p>
        </p:txBody>
      </p:sp>
      <p:grpSp>
        <p:nvGrpSpPr>
          <p:cNvPr id="273" name="Google Shape;273;p21"/>
          <p:cNvGrpSpPr/>
          <p:nvPr/>
        </p:nvGrpSpPr>
        <p:grpSpPr>
          <a:xfrm>
            <a:off x="505813" y="1352651"/>
            <a:ext cx="11178775" cy="4611474"/>
            <a:chOff x="361975" y="1761001"/>
            <a:chExt cx="11178775" cy="4611474"/>
          </a:xfrm>
        </p:grpSpPr>
        <p:sp>
          <p:nvSpPr>
            <p:cNvPr id="274" name="Google Shape;274;p21"/>
            <p:cNvSpPr/>
            <p:nvPr/>
          </p:nvSpPr>
          <p:spPr>
            <a:xfrm>
              <a:off x="649650" y="1761001"/>
              <a:ext cx="2016000" cy="2672100"/>
            </a:xfrm>
            <a:prstGeom prst="rect">
              <a:avLst/>
            </a:prstGeom>
            <a:noFill/>
            <a:ln cap="flat" cmpd="sng" w="19050">
              <a:solidFill>
                <a:srgbClr val="009CDA"/>
              </a:solidFill>
              <a:prstDash val="solid"/>
              <a:round/>
              <a:headEnd len="sm" w="sm" type="none"/>
              <a:tailEnd len="sm" w="sm" type="none"/>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lang="en-US" sz="2400">
                  <a:solidFill>
                    <a:srgbClr val="434343"/>
                  </a:solidFill>
                  <a:latin typeface="Comfortaa Regular"/>
                  <a:ea typeface="Comfortaa Regular"/>
                  <a:cs typeface="Comfortaa Regular"/>
                  <a:sym typeface="Comfortaa Regular"/>
                </a:rPr>
                <a:t>Input </a:t>
              </a:r>
              <a:endParaRPr sz="24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t/>
              </a:r>
              <a:endParaRPr sz="24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rPr lang="en-US" sz="2000">
                  <a:solidFill>
                    <a:srgbClr val="434343"/>
                  </a:solidFill>
                  <a:latin typeface="Comfortaa Regular"/>
                  <a:ea typeface="Comfortaa Regular"/>
                  <a:cs typeface="Comfortaa Regular"/>
                  <a:sym typeface="Comfortaa Regular"/>
                </a:rPr>
                <a:t>150 neurons</a:t>
              </a:r>
              <a:endParaRPr sz="2000">
                <a:solidFill>
                  <a:srgbClr val="434343"/>
                </a:solidFill>
                <a:latin typeface="Comfortaa Regular"/>
                <a:ea typeface="Comfortaa Regular"/>
                <a:cs typeface="Comfortaa Regular"/>
                <a:sym typeface="Comfortaa Regular"/>
              </a:endParaRPr>
            </a:p>
          </p:txBody>
        </p:sp>
        <p:sp>
          <p:nvSpPr>
            <p:cNvPr id="275" name="Google Shape;275;p21"/>
            <p:cNvSpPr/>
            <p:nvPr/>
          </p:nvSpPr>
          <p:spPr>
            <a:xfrm>
              <a:off x="3014684" y="2881627"/>
              <a:ext cx="391800" cy="3651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3643000" y="2089950"/>
              <a:ext cx="2016000" cy="2014200"/>
            </a:xfrm>
            <a:prstGeom prst="rect">
              <a:avLst/>
            </a:prstGeom>
            <a:noFill/>
            <a:ln cap="flat" cmpd="sng" w="19050">
              <a:solidFill>
                <a:srgbClr val="009CDA"/>
              </a:solidFill>
              <a:prstDash val="solid"/>
              <a:round/>
              <a:headEnd len="sm" w="sm" type="none"/>
              <a:tailEnd len="sm" w="sm" type="none"/>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lang="en-US" sz="2400">
                  <a:solidFill>
                    <a:srgbClr val="434343"/>
                  </a:solidFill>
                  <a:latin typeface="Comfortaa Regular"/>
                  <a:ea typeface="Comfortaa Regular"/>
                  <a:cs typeface="Comfortaa Regular"/>
                  <a:sym typeface="Comfortaa Regular"/>
                </a:rPr>
                <a:t>LSTM</a:t>
              </a:r>
              <a:r>
                <a:rPr lang="en-US" sz="2400">
                  <a:solidFill>
                    <a:srgbClr val="434343"/>
                  </a:solidFill>
                  <a:latin typeface="Comfortaa Regular"/>
                  <a:ea typeface="Comfortaa Regular"/>
                  <a:cs typeface="Comfortaa Regular"/>
                  <a:sym typeface="Comfortaa Regular"/>
                </a:rPr>
                <a:t> </a:t>
              </a:r>
              <a:endParaRPr sz="24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t/>
              </a:r>
              <a:endParaRPr sz="24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rPr lang="en-US" sz="2000">
                  <a:solidFill>
                    <a:srgbClr val="434343"/>
                  </a:solidFill>
                  <a:latin typeface="Comfortaa Regular"/>
                  <a:ea typeface="Comfortaa Regular"/>
                  <a:cs typeface="Comfortaa Regular"/>
                  <a:sym typeface="Comfortaa Regular"/>
                </a:rPr>
                <a:t>“relu”</a:t>
              </a:r>
              <a:endParaRPr sz="2000">
                <a:solidFill>
                  <a:srgbClr val="434343"/>
                </a:solidFill>
                <a:latin typeface="Comfortaa Regular"/>
                <a:ea typeface="Comfortaa Regular"/>
                <a:cs typeface="Comfortaa Regular"/>
                <a:sym typeface="Comfortaa Regular"/>
              </a:endParaRPr>
            </a:p>
          </p:txBody>
        </p:sp>
        <p:sp>
          <p:nvSpPr>
            <p:cNvPr id="277" name="Google Shape;277;p21"/>
            <p:cNvSpPr/>
            <p:nvPr/>
          </p:nvSpPr>
          <p:spPr>
            <a:xfrm>
              <a:off x="5986275" y="2881636"/>
              <a:ext cx="391800" cy="3651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6629150" y="2096975"/>
              <a:ext cx="2016000" cy="2014200"/>
            </a:xfrm>
            <a:prstGeom prst="rect">
              <a:avLst/>
            </a:prstGeom>
            <a:noFill/>
            <a:ln cap="flat" cmpd="sng" w="19050">
              <a:solidFill>
                <a:srgbClr val="009CDA"/>
              </a:solidFill>
              <a:prstDash val="solid"/>
              <a:round/>
              <a:headEnd len="sm" w="sm" type="none"/>
              <a:tailEnd len="sm" w="sm" type="none"/>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lang="en-US" sz="2400">
                  <a:solidFill>
                    <a:srgbClr val="434343"/>
                  </a:solidFill>
                  <a:latin typeface="Comfortaa Regular"/>
                  <a:ea typeface="Comfortaa Regular"/>
                  <a:cs typeface="Comfortaa Regular"/>
                  <a:sym typeface="Comfortaa Regular"/>
                </a:rPr>
                <a:t>Dense</a:t>
              </a:r>
              <a:r>
                <a:rPr lang="en-US" sz="2400">
                  <a:solidFill>
                    <a:srgbClr val="434343"/>
                  </a:solidFill>
                  <a:latin typeface="Comfortaa Regular"/>
                  <a:ea typeface="Comfortaa Regular"/>
                  <a:cs typeface="Comfortaa Regular"/>
                  <a:sym typeface="Comfortaa Regular"/>
                </a:rPr>
                <a:t> </a:t>
              </a:r>
              <a:endParaRPr sz="24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t/>
              </a:r>
              <a:endParaRPr sz="24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rPr lang="en-US" sz="2000">
                  <a:solidFill>
                    <a:srgbClr val="434343"/>
                  </a:solidFill>
                  <a:latin typeface="Comfortaa Regular"/>
                  <a:ea typeface="Comfortaa Regular"/>
                  <a:cs typeface="Comfortaa Regular"/>
                  <a:sym typeface="Comfortaa Regular"/>
                </a:rPr>
                <a:t>“relu”</a:t>
              </a:r>
              <a:endParaRPr sz="20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rPr lang="en-US" sz="2000">
                  <a:solidFill>
                    <a:srgbClr val="434343"/>
                  </a:solidFill>
                  <a:latin typeface="Comfortaa Regular"/>
                  <a:ea typeface="Comfortaa Regular"/>
                  <a:cs typeface="Comfortaa Regular"/>
                  <a:sym typeface="Comfortaa Regular"/>
                </a:rPr>
                <a:t>75 neurons</a:t>
              </a:r>
              <a:endParaRPr sz="2000">
                <a:solidFill>
                  <a:srgbClr val="434343"/>
                </a:solidFill>
                <a:latin typeface="Comfortaa Regular"/>
                <a:ea typeface="Comfortaa Regular"/>
                <a:cs typeface="Comfortaa Regular"/>
                <a:sym typeface="Comfortaa Regular"/>
              </a:endParaRPr>
            </a:p>
          </p:txBody>
        </p:sp>
        <p:sp>
          <p:nvSpPr>
            <p:cNvPr id="279" name="Google Shape;279;p21"/>
            <p:cNvSpPr/>
            <p:nvPr/>
          </p:nvSpPr>
          <p:spPr>
            <a:xfrm>
              <a:off x="8958075" y="2881636"/>
              <a:ext cx="391800" cy="3651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9524750" y="2096975"/>
              <a:ext cx="2016000" cy="2014200"/>
            </a:xfrm>
            <a:prstGeom prst="rect">
              <a:avLst/>
            </a:prstGeom>
            <a:noFill/>
            <a:ln cap="flat" cmpd="sng" w="19050">
              <a:solidFill>
                <a:srgbClr val="009CDA"/>
              </a:solidFill>
              <a:prstDash val="solid"/>
              <a:round/>
              <a:headEnd len="sm" w="sm" type="none"/>
              <a:tailEnd len="sm" w="sm" type="none"/>
            </a:ln>
          </p:spPr>
          <p:txBody>
            <a:bodyPr anchorCtr="0" anchor="ctr" bIns="72000" lIns="108000" spcFirstLastPara="1" rIns="108000" wrap="square" tIns="72000">
              <a:noAutofit/>
            </a:bodyPr>
            <a:lstStyle/>
            <a:p>
              <a:pPr indent="0" lvl="0" marL="0" marR="0" rtl="0" algn="ctr">
                <a:lnSpc>
                  <a:spcPct val="100000"/>
                </a:lnSpc>
                <a:spcBef>
                  <a:spcPts val="0"/>
                </a:spcBef>
                <a:spcAft>
                  <a:spcPts val="0"/>
                </a:spcAft>
                <a:buClr>
                  <a:schemeClr val="accent2"/>
                </a:buClr>
                <a:buSzPts val="1540"/>
                <a:buFont typeface="Arial"/>
                <a:buNone/>
              </a:pPr>
              <a:r>
                <a:rPr lang="en-US" sz="2400">
                  <a:solidFill>
                    <a:srgbClr val="434343"/>
                  </a:solidFill>
                  <a:latin typeface="Comfortaa Regular"/>
                  <a:ea typeface="Comfortaa Regular"/>
                  <a:cs typeface="Comfortaa Regular"/>
                  <a:sym typeface="Comfortaa Regular"/>
                </a:rPr>
                <a:t>Dense </a:t>
              </a:r>
              <a:endParaRPr sz="24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t/>
              </a:r>
              <a:endParaRPr sz="24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rPr lang="en-US" sz="2000">
                  <a:solidFill>
                    <a:srgbClr val="434343"/>
                  </a:solidFill>
                  <a:latin typeface="Comfortaa Regular"/>
                  <a:ea typeface="Comfortaa Regular"/>
                  <a:cs typeface="Comfortaa Regular"/>
                  <a:sym typeface="Comfortaa Regular"/>
                </a:rPr>
                <a:t>Output = 2</a:t>
              </a:r>
              <a:endParaRPr sz="2000">
                <a:solidFill>
                  <a:srgbClr val="434343"/>
                </a:solidFill>
                <a:latin typeface="Comfortaa Regular"/>
                <a:ea typeface="Comfortaa Regular"/>
                <a:cs typeface="Comfortaa Regular"/>
                <a:sym typeface="Comfortaa Regular"/>
              </a:endParaRPr>
            </a:p>
            <a:p>
              <a:pPr indent="0" lvl="0" marL="0" marR="0" rtl="0" algn="ctr">
                <a:lnSpc>
                  <a:spcPct val="100000"/>
                </a:lnSpc>
                <a:spcBef>
                  <a:spcPts val="0"/>
                </a:spcBef>
                <a:spcAft>
                  <a:spcPts val="0"/>
                </a:spcAft>
                <a:buClr>
                  <a:schemeClr val="accent2"/>
                </a:buClr>
                <a:buSzPts val="1540"/>
                <a:buFont typeface="Arial"/>
                <a:buNone/>
              </a:pPr>
              <a:r>
                <a:rPr lang="en-US" sz="2000">
                  <a:solidFill>
                    <a:srgbClr val="434343"/>
                  </a:solidFill>
                  <a:latin typeface="Comfortaa Regular"/>
                  <a:ea typeface="Comfortaa Regular"/>
                  <a:cs typeface="Comfortaa Regular"/>
                  <a:sym typeface="Comfortaa Regular"/>
                </a:rPr>
                <a:t>neurons</a:t>
              </a:r>
              <a:endParaRPr sz="2000">
                <a:solidFill>
                  <a:srgbClr val="434343"/>
                </a:solidFill>
                <a:latin typeface="Comfortaa Regular"/>
                <a:ea typeface="Comfortaa Regular"/>
                <a:cs typeface="Comfortaa Regular"/>
                <a:sym typeface="Comfortaa Regular"/>
              </a:endParaRPr>
            </a:p>
          </p:txBody>
        </p:sp>
        <p:pic>
          <p:nvPicPr>
            <p:cNvPr id="281" name="Google Shape;281;p21"/>
            <p:cNvPicPr preferRelativeResize="0"/>
            <p:nvPr/>
          </p:nvPicPr>
          <p:blipFill>
            <a:blip r:embed="rId3">
              <a:alphaModFix/>
            </a:blip>
            <a:stretch>
              <a:fillRect/>
            </a:stretch>
          </p:blipFill>
          <p:spPr>
            <a:xfrm>
              <a:off x="361975" y="4358275"/>
              <a:ext cx="2591362" cy="20142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2">
      <a:dk1>
        <a:srgbClr val="000000"/>
      </a:dk1>
      <a:lt1>
        <a:srgbClr val="FFFFFF"/>
      </a:lt1>
      <a:dk2>
        <a:srgbClr val="44546A"/>
      </a:dk2>
      <a:lt2>
        <a:srgbClr val="E7E6E6"/>
      </a:lt2>
      <a:accent1>
        <a:srgbClr val="09244C"/>
      </a:accent1>
      <a:accent2>
        <a:srgbClr val="99CC00"/>
      </a:accent2>
      <a:accent3>
        <a:srgbClr val="09244C"/>
      </a:accent3>
      <a:accent4>
        <a:srgbClr val="0097D3"/>
      </a:accent4>
      <a:accent5>
        <a:srgbClr val="AED8EF"/>
      </a:accent5>
      <a:accent6>
        <a:srgbClr val="D0CECE"/>
      </a:accent6>
      <a:hlink>
        <a:srgbClr val="3F3F3F"/>
      </a:hlink>
      <a:folHlink>
        <a:srgbClr val="D6DCE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LEBEMAN">
      <a:dk1>
        <a:srgbClr val="09244C"/>
      </a:dk1>
      <a:lt1>
        <a:srgbClr val="FFFFFF"/>
      </a:lt1>
      <a:dk2>
        <a:srgbClr val="09244C"/>
      </a:dk2>
      <a:lt2>
        <a:srgbClr val="B3E900"/>
      </a:lt2>
      <a:accent1>
        <a:srgbClr val="009CDA"/>
      </a:accent1>
      <a:accent2>
        <a:srgbClr val="AED8EF"/>
      </a:accent2>
      <a:accent3>
        <a:srgbClr val="D9ECF8"/>
      </a:accent3>
      <a:accent4>
        <a:srgbClr val="C6C8CA"/>
      </a:accent4>
      <a:accent5>
        <a:srgbClr val="77787B"/>
      </a:accent5>
      <a:accent6>
        <a:srgbClr val="B3E900"/>
      </a:accent6>
      <a:hlink>
        <a:srgbClr val="B3E900"/>
      </a:hlink>
      <a:folHlink>
        <a:srgbClr val="777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