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3" r:id="rId9"/>
    <p:sldId id="266" r:id="rId10"/>
    <p:sldId id="262" r:id="rId11"/>
    <p:sldId id="264" r:id="rId12"/>
    <p:sldId id="265" r:id="rId13"/>
    <p:sldId id="267" r:id="rId14"/>
    <p:sldId id="269" r:id="rId15"/>
    <p:sldId id="270" r:id="rId16"/>
    <p:sldId id="272" r:id="rId17"/>
    <p:sldId id="273" r:id="rId18"/>
    <p:sldId id="268" r:id="rId19"/>
    <p:sldId id="271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EAE-843E-44C5-8A6B-59541A954D1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EAE-843E-44C5-8A6B-59541A954D1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EAE-843E-44C5-8A6B-59541A954D1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EAE-843E-44C5-8A6B-59541A954D1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EAE-843E-44C5-8A6B-59541A954D1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EAE-843E-44C5-8A6B-59541A954D1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EAE-843E-44C5-8A6B-59541A954D1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EAE-843E-44C5-8A6B-59541A954D1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EAE-843E-44C5-8A6B-59541A954D1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EAE-843E-44C5-8A6B-59541A954D1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6EAE-843E-44C5-8A6B-59541A954D1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6F6EAE-843E-44C5-8A6B-59541A954D10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40AE7AC-EBD2-4CD4-843E-ACD4645C8D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19200"/>
            <a:ext cx="7772400" cy="1470025"/>
          </a:xfrm>
        </p:spPr>
        <p:txBody>
          <a:bodyPr>
            <a:normAutofit/>
          </a:bodyPr>
          <a:lstStyle/>
          <a:p>
            <a:r>
              <a:rPr lang="en-IN" sz="7200" cap="none" dirty="0" smtClean="0">
                <a:solidFill>
                  <a:srgbClr val="C00000"/>
                </a:solidFill>
              </a:rPr>
              <a:t>Angular2</a:t>
            </a:r>
            <a:endParaRPr lang="en-US" sz="7200" cap="none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s://anantanandgupta.github.io/nuget-modules/images/angular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395" y="1566446"/>
            <a:ext cx="129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cap="none" dirty="0" smtClean="0">
                <a:solidFill>
                  <a:schemeClr val="bg2">
                    <a:lumMod val="50000"/>
                  </a:schemeClr>
                </a:solidFill>
              </a:rPr>
              <a:t>A Head-Start</a:t>
            </a:r>
            <a:endParaRPr lang="en-US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0" y="6019800"/>
            <a:ext cx="1636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By,</a:t>
            </a:r>
          </a:p>
          <a:p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Akhil &amp; Nikita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26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Library Modules: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886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dirty="0"/>
              <a:t>Some modules are libraries of other </a:t>
            </a:r>
            <a:r>
              <a:rPr lang="en-US" sz="1800" b="0" dirty="0" smtClean="0"/>
              <a:t>modules.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Angular </a:t>
            </a:r>
            <a:r>
              <a:rPr lang="en-US" sz="1800" b="0" dirty="0"/>
              <a:t>itself ships a collection of library modules called </a:t>
            </a:r>
            <a:r>
              <a:rPr lang="en-US" sz="1800" b="0" dirty="0" smtClean="0"/>
              <a:t>barrels.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Each </a:t>
            </a:r>
            <a:r>
              <a:rPr lang="en-US" sz="1800" b="0" dirty="0"/>
              <a:t>Angular library is actually a public façade over several logically related private </a:t>
            </a:r>
            <a:r>
              <a:rPr lang="en-US" sz="1800" b="0" dirty="0" smtClean="0"/>
              <a:t>modules.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The </a:t>
            </a:r>
            <a:r>
              <a:rPr lang="en-US" sz="1800" dirty="0"/>
              <a:t>angular2/core </a:t>
            </a:r>
            <a:r>
              <a:rPr lang="en-US" sz="1800" b="0" dirty="0"/>
              <a:t>library is the primary Angular library module from which we get most of what we </a:t>
            </a:r>
            <a:r>
              <a:rPr lang="en-US" sz="1800" b="0" dirty="0" smtClean="0"/>
              <a:t>need.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Other </a:t>
            </a:r>
            <a:r>
              <a:rPr lang="en-US" sz="1800" b="0" dirty="0"/>
              <a:t>important library modules are </a:t>
            </a:r>
            <a:r>
              <a:rPr lang="en-US" sz="1800" dirty="0"/>
              <a:t>angular2/common, angular2/http, and </a:t>
            </a:r>
            <a:r>
              <a:rPr lang="en-US" sz="1800" dirty="0" smtClean="0"/>
              <a:t>angular2/routing</a:t>
            </a:r>
            <a:r>
              <a:rPr lang="en-US" sz="1800" b="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How do we do it?</a:t>
            </a:r>
          </a:p>
          <a:p>
            <a:pPr marL="0" indent="0" algn="ctr"/>
            <a:r>
              <a:rPr lang="en-US" sz="1800" b="0" dirty="0" smtClean="0"/>
              <a:t>import </a:t>
            </a:r>
            <a:r>
              <a:rPr lang="en-US" sz="1800" b="0" dirty="0"/>
              <a:t>{Component} from 'angular2/core</a:t>
            </a:r>
            <a:r>
              <a:rPr lang="en-US" sz="1800" b="0" dirty="0" smtClean="0"/>
              <a:t>';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dirty="0" smtClean="0"/>
              <a:t>Remember, the import should contain bare </a:t>
            </a:r>
            <a:r>
              <a:rPr lang="en-US" sz="1800" b="0" dirty="0"/>
              <a:t>module name, without a path prefix</a:t>
            </a:r>
            <a:r>
              <a:rPr lang="en-US" sz="1800" b="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dirty="0" smtClean="0"/>
              <a:t>Example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09998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20940" cy="548640"/>
          </a:xfrm>
        </p:spPr>
        <p:txBody>
          <a:bodyPr/>
          <a:lstStyle/>
          <a:p>
            <a:r>
              <a:rPr lang="en-IN" cap="none" dirty="0" smtClean="0"/>
              <a:t>Metadata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572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dirty="0" smtClean="0"/>
              <a:t>What is it?</a:t>
            </a:r>
          </a:p>
          <a:p>
            <a:pPr marL="0" indent="0" algn="ctr"/>
            <a:r>
              <a:rPr lang="en-US" b="0" dirty="0" smtClean="0"/>
              <a:t>Metadata </a:t>
            </a:r>
            <a:r>
              <a:rPr lang="en-US" b="0" dirty="0"/>
              <a:t>tells Angular how to process a class</a:t>
            </a:r>
            <a:r>
              <a:rPr lang="en-US" b="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dirty="0" smtClean="0"/>
              <a:t>To tell angular that particular class is a component, we need to provide metadata.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dirty="0" smtClean="0"/>
              <a:t>The </a:t>
            </a:r>
            <a:r>
              <a:rPr lang="en-US" dirty="0"/>
              <a:t>@Component</a:t>
            </a:r>
            <a:r>
              <a:rPr lang="en-US" b="0" dirty="0"/>
              <a:t> decorator identifies the class immediately below it as a component </a:t>
            </a:r>
            <a:r>
              <a:rPr lang="en-US" b="0" dirty="0" smtClean="0"/>
              <a:t>class.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dirty="0" smtClean="0"/>
              <a:t>@</a:t>
            </a:r>
            <a:r>
              <a:rPr lang="en-US" b="0" dirty="0"/>
              <a:t>Component configuration options</a:t>
            </a:r>
            <a:r>
              <a:rPr lang="en-US" b="0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 smtClean="0"/>
              <a:t> </a:t>
            </a:r>
            <a:r>
              <a:rPr lang="en-US" dirty="0"/>
              <a:t>selector</a:t>
            </a:r>
            <a:r>
              <a:rPr lang="en-US" b="0" dirty="0"/>
              <a:t> – a </a:t>
            </a:r>
            <a:r>
              <a:rPr lang="en-US" b="0" dirty="0" err="1"/>
              <a:t>css</a:t>
            </a:r>
            <a:r>
              <a:rPr lang="en-US" b="0" dirty="0"/>
              <a:t> selector that tells Angular to create an instance of this component where it finds a tag in the parent </a:t>
            </a:r>
            <a:r>
              <a:rPr lang="en-US" b="0" dirty="0" smtClean="0"/>
              <a:t>HTML.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templateURL</a:t>
            </a:r>
            <a:r>
              <a:rPr lang="en-US" b="0" dirty="0" smtClean="0"/>
              <a:t> </a:t>
            </a:r>
            <a:r>
              <a:rPr lang="en-US" b="0" dirty="0"/>
              <a:t>– the address of this component‘s </a:t>
            </a:r>
            <a:r>
              <a:rPr lang="en-US" b="0" dirty="0" smtClean="0"/>
              <a:t>template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template</a:t>
            </a:r>
            <a:r>
              <a:rPr lang="en-US" b="0" dirty="0" smtClean="0"/>
              <a:t> </a:t>
            </a:r>
            <a:r>
              <a:rPr lang="en-US" b="0" dirty="0"/>
              <a:t>– an inline HTML view directly written within the @Component </a:t>
            </a:r>
            <a:r>
              <a:rPr lang="en-US" b="0" dirty="0" smtClean="0"/>
              <a:t>decorator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directives</a:t>
            </a:r>
            <a:r>
              <a:rPr lang="en-US" b="0" dirty="0" smtClean="0"/>
              <a:t> </a:t>
            </a:r>
            <a:r>
              <a:rPr lang="en-US" b="0" dirty="0"/>
              <a:t>– an array of components that this template requires</a:t>
            </a:r>
            <a:r>
              <a:rPr lang="en-US" b="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pipes</a:t>
            </a:r>
            <a:r>
              <a:rPr lang="en-US" b="0" dirty="0" smtClean="0"/>
              <a:t> </a:t>
            </a:r>
            <a:r>
              <a:rPr lang="en-US" b="0" dirty="0"/>
              <a:t>– an array of pipes that this template requires </a:t>
            </a:r>
            <a:endParaRPr 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providers</a:t>
            </a:r>
            <a:r>
              <a:rPr lang="en-US" b="0" dirty="0" smtClean="0"/>
              <a:t> </a:t>
            </a:r>
            <a:r>
              <a:rPr lang="en-US" b="0" dirty="0"/>
              <a:t>– an array of dependency injection providers for services this component requires. Classes in this array are typically injected into the component‘s </a:t>
            </a:r>
            <a:r>
              <a:rPr lang="en-US" b="0" dirty="0" smtClean="0"/>
              <a:t>constructor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dirty="0" smtClean="0"/>
              <a:t>Other </a:t>
            </a:r>
            <a:r>
              <a:rPr lang="en-US" b="0" dirty="0"/>
              <a:t>metadata </a:t>
            </a:r>
            <a:r>
              <a:rPr lang="en-US" b="0" dirty="0" smtClean="0"/>
              <a:t>decorators: @Injectable</a:t>
            </a:r>
            <a:r>
              <a:rPr lang="en-US" b="0" dirty="0"/>
              <a:t>, @Input, @Output, @</a:t>
            </a:r>
            <a:r>
              <a:rPr lang="en-US" b="0" dirty="0" err="1" smtClean="0"/>
              <a:t>RouterConfig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4029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Data </a:t>
            </a:r>
            <a:r>
              <a:rPr lang="en-IN" cap="none" dirty="0" smtClean="0"/>
              <a:t>Binding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4038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What is it?</a:t>
            </a:r>
          </a:p>
          <a:p>
            <a:pPr marL="0" indent="0" algn="ctr"/>
            <a:r>
              <a:rPr lang="en-US" sz="1800" b="0" dirty="0" smtClean="0"/>
              <a:t>A </a:t>
            </a:r>
            <a:r>
              <a:rPr lang="en-US" sz="1800" b="0" dirty="0"/>
              <a:t>mechanism for coordinating parts of a template with parts of a component. </a:t>
            </a:r>
            <a:endParaRPr lang="en-US" sz="1800" b="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dirty="0" smtClean="0"/>
              <a:t>How do </a:t>
            </a:r>
            <a:r>
              <a:rPr lang="en-US" sz="1800" b="0" dirty="0" smtClean="0"/>
              <a:t>we do it?</a:t>
            </a:r>
          </a:p>
          <a:p>
            <a:pPr marL="0" indent="0" algn="ctr"/>
            <a:r>
              <a:rPr lang="en-US" sz="1800" b="0" dirty="0"/>
              <a:t>A</a:t>
            </a:r>
            <a:r>
              <a:rPr lang="en-US" sz="1800" b="0" dirty="0" smtClean="0"/>
              <a:t>dd </a:t>
            </a:r>
            <a:r>
              <a:rPr lang="en-US" sz="1800" b="0" dirty="0"/>
              <a:t>binding markup to the template HTML to tell Angular how to connect both </a:t>
            </a:r>
            <a:r>
              <a:rPr lang="en-US" sz="1800" b="0" dirty="0" smtClean="0"/>
              <a:t>sides.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dirty="0" smtClean="0"/>
              <a:t>Four form of data </a:t>
            </a:r>
            <a:r>
              <a:rPr lang="en-US" sz="1800" b="0" dirty="0"/>
              <a:t>binding </a:t>
            </a:r>
            <a:r>
              <a:rPr lang="en-US" sz="1800" b="0" dirty="0" smtClean="0"/>
              <a:t>syntax: (Each </a:t>
            </a:r>
            <a:r>
              <a:rPr lang="en-US" sz="1800" b="0" dirty="0"/>
              <a:t>form has a </a:t>
            </a:r>
            <a:r>
              <a:rPr lang="en-US" sz="1800" b="0" dirty="0" smtClean="0"/>
              <a:t>direction)</a:t>
            </a:r>
          </a:p>
          <a:p>
            <a:pPr marL="0" indent="0"/>
            <a:endParaRPr lang="en-US" sz="1800" b="0" dirty="0" smtClean="0">
              <a:sym typeface="Wingdings" panose="05000000000000000000" pitchFamily="2" charset="2"/>
            </a:endParaRPr>
          </a:p>
          <a:p>
            <a:pPr marL="0" indent="0"/>
            <a:endParaRPr lang="en-US" sz="1800" b="0" dirty="0">
              <a:sym typeface="Wingdings" panose="05000000000000000000" pitchFamily="2" charset="2"/>
            </a:endParaRPr>
          </a:p>
          <a:p>
            <a:pPr marL="0" indent="0"/>
            <a:endParaRPr lang="en-US" sz="1800" b="0" dirty="0" smtClean="0">
              <a:sym typeface="Wingdings" panose="05000000000000000000" pitchFamily="2" charset="2"/>
            </a:endParaRPr>
          </a:p>
          <a:p>
            <a:pPr marL="0" indent="0"/>
            <a:endParaRPr lang="en-US" sz="1800" b="0" dirty="0" smtClean="0">
              <a:sym typeface="Wingdings" panose="05000000000000000000" pitchFamily="2" charset="2"/>
            </a:endParaRPr>
          </a:p>
          <a:p>
            <a:pPr marL="0" indent="0"/>
            <a:endParaRPr lang="en-US" sz="1800" b="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dirty="0" smtClean="0">
                <a:sym typeface="Wingdings" panose="05000000000000000000" pitchFamily="2" charset="2"/>
              </a:rPr>
              <a:t>Example</a:t>
            </a:r>
            <a:endParaRPr lang="en-US" sz="1800" b="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95600"/>
            <a:ext cx="563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Service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15400" cy="4038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dirty="0" smtClean="0"/>
              <a:t>Meaning?</a:t>
            </a:r>
          </a:p>
          <a:p>
            <a:pPr marL="0" indent="0" algn="ctr"/>
            <a:r>
              <a:rPr lang="en-US" b="0" dirty="0" smtClean="0"/>
              <a:t>It is broad category encompassing any value, function or feature that our application needs.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dirty="0" smtClean="0"/>
              <a:t>Did not get it! </a:t>
            </a:r>
            <a:r>
              <a:rPr lang="en-US" b="0" dirty="0" smtClean="0">
                <a:sym typeface="Wingdings" panose="05000000000000000000" pitchFamily="2" charset="2"/>
              </a:rPr>
              <a:t></a:t>
            </a:r>
          </a:p>
          <a:p>
            <a:pPr marL="0" indent="0" algn="ctr"/>
            <a:r>
              <a:rPr lang="en-US" b="0" dirty="0" smtClean="0"/>
              <a:t>Typically a class with a narrow, well-defined purpose. It should do something specific and do it well.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dirty="0" smtClean="0"/>
              <a:t>Although, Angular itself has no definition of a service as in there is no </a:t>
            </a:r>
            <a:r>
              <a:rPr lang="en-US" b="0" dirty="0" err="1" smtClean="0"/>
              <a:t>ServiceBase</a:t>
            </a:r>
            <a:r>
              <a:rPr lang="en-US" b="0" dirty="0" smtClean="0"/>
              <a:t> class. Yet services are fundamental to any Angular application.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dirty="0" smtClean="0"/>
              <a:t>Components don‘t fetch data from the server, validate user input or log directly to the console. Components</a:t>
            </a:r>
            <a:r>
              <a:rPr lang="en-US" b="0" dirty="0" smtClean="0"/>
              <a:t> consume services which does the above tasks.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dirty="0" smtClean="0"/>
              <a:t>A component‘s job is to enable the user experience and nothing more. It mediates between the view (rendered by the template) and the application logic (which often includes some notion of a “model“). A good component presents properties and methods for data binding. It delegates everything non-trivial to services.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dirty="0" smtClean="0"/>
              <a:t>Example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271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Dependency Injection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285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A </a:t>
            </a:r>
            <a:r>
              <a:rPr lang="en-US" sz="1800" b="0" dirty="0"/>
              <a:t>way to supply a new instance of a class with the fully formed dependencies it requires. </a:t>
            </a:r>
            <a:endParaRPr lang="en-US" sz="1800" b="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Most </a:t>
            </a:r>
            <a:r>
              <a:rPr lang="en-US" sz="1800" b="0" dirty="0"/>
              <a:t>dependencies are </a:t>
            </a:r>
            <a:r>
              <a:rPr lang="en-US" sz="1800" dirty="0" smtClean="0"/>
              <a:t>services</a:t>
            </a:r>
            <a:r>
              <a:rPr lang="en-US" sz="1800" b="0" dirty="0" smtClean="0"/>
              <a:t> , so Angular </a:t>
            </a:r>
            <a:r>
              <a:rPr lang="en-US" sz="1800" b="0" dirty="0"/>
              <a:t>uses dependency injection to provide new components with the services they need. </a:t>
            </a:r>
            <a:endParaRPr lang="en-US" sz="1800" b="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How do we do it?</a:t>
            </a:r>
          </a:p>
          <a:p>
            <a:pPr marL="0" indent="0"/>
            <a:r>
              <a:rPr lang="en-US" sz="1800" dirty="0"/>
              <a:t>	</a:t>
            </a:r>
            <a:r>
              <a:rPr lang="en-US" sz="1800" dirty="0"/>
              <a:t> </a:t>
            </a:r>
            <a:r>
              <a:rPr lang="en-US" sz="1800" dirty="0" smtClean="0"/>
              <a:t>Constructor Parameters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dirty="0" smtClean="0"/>
              <a:t>In </a:t>
            </a:r>
            <a:r>
              <a:rPr lang="en-US" sz="1800" b="0" dirty="0" err="1" smtClean="0"/>
              <a:t>TypeScript</a:t>
            </a:r>
            <a:r>
              <a:rPr lang="en-US" sz="1800" b="0" dirty="0" smtClean="0"/>
              <a:t>, </a:t>
            </a:r>
            <a:r>
              <a:rPr lang="en-US" sz="1800" b="0" dirty="0"/>
              <a:t>Angular can tell which service a component needs by looking at the types of its constructor </a:t>
            </a:r>
            <a:r>
              <a:rPr lang="en-US" sz="1800" b="0" dirty="0" smtClean="0"/>
              <a:t>parameters.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dirty="0" smtClean="0"/>
              <a:t>E</a:t>
            </a:r>
            <a:r>
              <a:rPr lang="en-US" sz="1800" b="0" dirty="0" smtClean="0"/>
              <a:t>xample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101727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Pipes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4114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700" b="0" dirty="0" smtClean="0"/>
              <a:t>NO, its not </a:t>
            </a:r>
            <a:r>
              <a:rPr lang="en-US" sz="1700" b="0" dirty="0" smtClean="0"/>
              <a:t>the “pipe” you know! Not the “OR” operator or concatenation of output in </a:t>
            </a:r>
            <a:r>
              <a:rPr lang="en-US" sz="1700" b="0" dirty="0"/>
              <a:t>L</a:t>
            </a:r>
            <a:r>
              <a:rPr lang="en-US" sz="1700" b="0" dirty="0" smtClean="0"/>
              <a:t>inux.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b="0" dirty="0" smtClean="0"/>
              <a:t>Every </a:t>
            </a:r>
            <a:r>
              <a:rPr lang="en-US" sz="1700" b="0" dirty="0"/>
              <a:t>application starts out with what seems like a simple task: </a:t>
            </a:r>
            <a:endParaRPr lang="en-US" sz="1700" b="0" dirty="0" smtClean="0"/>
          </a:p>
          <a:p>
            <a:pPr marL="0" indent="0"/>
            <a:r>
              <a:rPr lang="en-US" sz="1700" b="0" dirty="0"/>
              <a:t>	</a:t>
            </a:r>
            <a:r>
              <a:rPr lang="en-US" sz="1700" dirty="0" smtClean="0"/>
              <a:t>get</a:t>
            </a:r>
            <a:r>
              <a:rPr lang="en-US" sz="1700" b="0" dirty="0" smtClean="0"/>
              <a:t> </a:t>
            </a:r>
            <a:r>
              <a:rPr lang="en-US" sz="1700" b="0" dirty="0"/>
              <a:t>data, </a:t>
            </a:r>
            <a:r>
              <a:rPr lang="en-US" sz="1700" dirty="0"/>
              <a:t>transform</a:t>
            </a:r>
            <a:r>
              <a:rPr lang="en-US" sz="1700" b="0" dirty="0"/>
              <a:t> it and </a:t>
            </a:r>
            <a:r>
              <a:rPr lang="en-US" sz="1700" dirty="0"/>
              <a:t>show</a:t>
            </a:r>
            <a:r>
              <a:rPr lang="en-US" sz="1700" b="0" dirty="0"/>
              <a:t> it to </a:t>
            </a:r>
            <a:r>
              <a:rPr lang="en-US" sz="1700" b="0" dirty="0" smtClean="0"/>
              <a:t>users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0" dirty="0" smtClean="0"/>
              <a:t>Getting data: </a:t>
            </a:r>
            <a:r>
              <a:rPr lang="en-US" sz="1700" b="0" dirty="0"/>
              <a:t>creating a local variable or as complex as streaming data over a </a:t>
            </a:r>
            <a:r>
              <a:rPr lang="en-US" sz="1700" b="0" dirty="0" err="1" smtClean="0"/>
              <a:t>WebSocket</a:t>
            </a:r>
            <a:r>
              <a:rPr lang="en-US" sz="1700" b="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0" dirty="0" smtClean="0"/>
              <a:t>Transformation</a:t>
            </a:r>
            <a:r>
              <a:rPr lang="en-US" sz="1700" b="0" dirty="0"/>
              <a:t>:</a:t>
            </a:r>
            <a:r>
              <a:rPr lang="en-US" sz="1700" b="0" dirty="0" smtClean="0"/>
              <a:t> e.g. formatting dates repeatedly.</a:t>
            </a:r>
          </a:p>
          <a:p>
            <a:pPr marL="0" indent="0"/>
            <a:r>
              <a:rPr lang="en-US" sz="1700" b="0" dirty="0" smtClean="0"/>
              <a:t>	A </a:t>
            </a:r>
            <a:r>
              <a:rPr lang="en-US" sz="1700" b="0" dirty="0"/>
              <a:t>pipe takes in data as input and transforms it to a desired </a:t>
            </a:r>
            <a:r>
              <a:rPr lang="en-US" sz="1700" b="0" dirty="0" smtClean="0"/>
              <a:t>output.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0" dirty="0" smtClean="0"/>
              <a:t>We would not like to see date as </a:t>
            </a:r>
            <a:r>
              <a:rPr lang="en-US" sz="1700" dirty="0" smtClean="0"/>
              <a:t>“</a:t>
            </a:r>
            <a:r>
              <a:rPr lang="en-US" sz="1700" dirty="0"/>
              <a:t>Fri Apr 15 1988 00:00:00 </a:t>
            </a:r>
            <a:r>
              <a:rPr lang="en-US" sz="1700" dirty="0" smtClean="0"/>
              <a:t>GMT-0700</a:t>
            </a:r>
            <a:r>
              <a:rPr lang="en-US" sz="1700" dirty="0" smtClean="0"/>
              <a:t>”</a:t>
            </a:r>
          </a:p>
          <a:p>
            <a:pPr marL="0" indent="0" algn="ctr"/>
            <a:r>
              <a:rPr lang="en-US" sz="1700" b="0" dirty="0" smtClean="0"/>
              <a:t>So, we use {{ date </a:t>
            </a:r>
            <a:r>
              <a:rPr lang="en-US" sz="1700" b="0" dirty="0"/>
              <a:t>| </a:t>
            </a:r>
            <a:r>
              <a:rPr lang="en-US" sz="1700" b="0" dirty="0" err="1"/>
              <a:t>date:"MM</a:t>
            </a:r>
            <a:r>
              <a:rPr lang="en-US" sz="1700" b="0" dirty="0"/>
              <a:t>/</a:t>
            </a:r>
            <a:r>
              <a:rPr lang="en-US" sz="1700" b="0" dirty="0" err="1"/>
              <a:t>dd</a:t>
            </a:r>
            <a:r>
              <a:rPr lang="en-US" sz="1700" b="0" dirty="0"/>
              <a:t>/</a:t>
            </a:r>
            <a:r>
              <a:rPr lang="en-US" sz="1700" b="0" dirty="0" err="1"/>
              <a:t>yy</a:t>
            </a:r>
            <a:r>
              <a:rPr lang="en-US" sz="1700" b="0" dirty="0"/>
              <a:t>" </a:t>
            </a:r>
            <a:r>
              <a:rPr lang="en-US" sz="1700" b="0" dirty="0" smtClean="0"/>
              <a:t>}} in the template and we see </a:t>
            </a:r>
            <a:r>
              <a:rPr lang="en-US" sz="1700" dirty="0" smtClean="0"/>
              <a:t>“04/15/88”</a:t>
            </a:r>
            <a:endParaRPr lang="en-US" sz="17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700" b="0" dirty="0" smtClean="0"/>
              <a:t>How do we do it?</a:t>
            </a:r>
          </a:p>
          <a:p>
            <a:pPr marL="0" indent="0"/>
            <a:r>
              <a:rPr lang="en-US" sz="1700" b="0" dirty="0" smtClean="0"/>
              <a:t>	import </a:t>
            </a:r>
            <a:r>
              <a:rPr lang="en-US" sz="1700" b="0" dirty="0"/>
              <a:t>{Pipe, </a:t>
            </a:r>
            <a:r>
              <a:rPr lang="en-US" sz="1700" b="0" dirty="0" err="1"/>
              <a:t>PipeTransform</a:t>
            </a:r>
            <a:r>
              <a:rPr lang="en-US" sz="1700" b="0" dirty="0"/>
              <a:t>} from 'angular2/core'; </a:t>
            </a:r>
            <a:endParaRPr lang="en-US" sz="1700" b="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0" dirty="0" smtClean="0"/>
              <a:t>Example (By the way, there are ready to use pipes - </a:t>
            </a:r>
            <a:r>
              <a:rPr lang="en-US" sz="1700" b="0" dirty="0" err="1"/>
              <a:t>DatePipe</a:t>
            </a:r>
            <a:r>
              <a:rPr lang="en-US" sz="1700" b="0" dirty="0"/>
              <a:t>, </a:t>
            </a:r>
            <a:r>
              <a:rPr lang="en-US" sz="1700" b="0" dirty="0" err="1"/>
              <a:t>UpperCasePipe</a:t>
            </a:r>
            <a:r>
              <a:rPr lang="en-US" sz="1700" b="0" dirty="0"/>
              <a:t>, </a:t>
            </a:r>
            <a:r>
              <a:rPr lang="en-US" sz="1700" b="0" dirty="0" err="1"/>
              <a:t>LowerCasePipe</a:t>
            </a:r>
            <a:r>
              <a:rPr lang="en-US" sz="1700" b="0" dirty="0"/>
              <a:t>, </a:t>
            </a:r>
            <a:r>
              <a:rPr lang="en-US" sz="1700" b="0" dirty="0" err="1"/>
              <a:t>CurrencyPipe</a:t>
            </a:r>
            <a:r>
              <a:rPr lang="en-US" sz="1700" b="0" dirty="0"/>
              <a:t> and </a:t>
            </a:r>
            <a:r>
              <a:rPr lang="en-US" sz="1700" b="0" dirty="0" err="1" smtClean="0"/>
              <a:t>PercentPipe</a:t>
            </a:r>
            <a:r>
              <a:rPr lang="en-US" sz="1700" b="0" dirty="0" smtClean="0"/>
              <a:t> that angular 2 provides)</a:t>
            </a:r>
          </a:p>
        </p:txBody>
      </p:sp>
    </p:spTree>
    <p:extLst>
      <p:ext uri="{BB962C8B-B14F-4D97-AF65-F5344CB8AC3E}">
        <p14:creationId xmlns:p14="http://schemas.microsoft.com/office/powerpoint/2010/main" val="357690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R</a:t>
            </a:r>
            <a:r>
              <a:rPr lang="en-IN" cap="none" dirty="0" smtClean="0"/>
              <a:t>outing and Navigation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628"/>
            <a:ext cx="8305800" cy="39285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0" dirty="0" smtClean="0"/>
              <a:t>Users </a:t>
            </a:r>
            <a:r>
              <a:rPr lang="en-US" sz="2000" b="0" dirty="0"/>
              <a:t>navigate from one view to the next as they perform application tasks. </a:t>
            </a:r>
            <a:endParaRPr lang="en-US" sz="2000" b="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dirty="0" smtClean="0"/>
              <a:t>Angular 2 has </a:t>
            </a:r>
            <a:r>
              <a:rPr lang="en-US" sz="2000" dirty="0" smtClean="0"/>
              <a:t>router </a:t>
            </a:r>
            <a:r>
              <a:rPr lang="en-US" sz="2000" b="0" dirty="0" smtClean="0"/>
              <a:t>for doing so.</a:t>
            </a:r>
            <a:endParaRPr lang="en-US" sz="2000" b="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dirty="0" smtClean="0"/>
              <a:t>When </a:t>
            </a:r>
            <a:r>
              <a:rPr lang="en-US" sz="2000" b="0" dirty="0"/>
              <a:t>the browser‘s URL changes, the router looks for a corresponding route definition from which it can determine the component to </a:t>
            </a:r>
            <a:r>
              <a:rPr lang="en-US" sz="2000" b="0" dirty="0" smtClean="0"/>
              <a:t>display.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dirty="0" smtClean="0"/>
              <a:t>A </a:t>
            </a:r>
            <a:r>
              <a:rPr lang="en-US" sz="2000" b="0" dirty="0"/>
              <a:t>router has no route definitions until we configure it. </a:t>
            </a:r>
            <a:endParaRPr lang="en-US" sz="2000" b="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dirty="0" smtClean="0"/>
              <a:t>How to do it?</a:t>
            </a:r>
          </a:p>
          <a:p>
            <a:pPr marL="0" indent="0" algn="ctr"/>
            <a:r>
              <a:rPr lang="en-US" sz="2000" b="0" dirty="0" smtClean="0"/>
              <a:t>   Create </a:t>
            </a:r>
            <a:r>
              <a:rPr lang="en-US" sz="2000" b="0" dirty="0"/>
              <a:t>a router and add routes </a:t>
            </a:r>
            <a:r>
              <a:rPr lang="en-US" sz="2000" b="0" dirty="0" smtClean="0"/>
              <a:t>using </a:t>
            </a:r>
            <a:r>
              <a:rPr lang="en-US" sz="2000" b="0" dirty="0"/>
              <a:t>@</a:t>
            </a:r>
            <a:r>
              <a:rPr lang="en-US" sz="2000" b="0" dirty="0" err="1"/>
              <a:t>RouteConfig</a:t>
            </a:r>
            <a:r>
              <a:rPr lang="en-US" sz="2000" b="0" dirty="0"/>
              <a:t> decorator applied to the </a:t>
            </a:r>
            <a:r>
              <a:rPr lang="en-US" sz="2000" b="0" dirty="0" smtClean="0"/>
              <a:t>router‘s </a:t>
            </a:r>
            <a:r>
              <a:rPr lang="en-US" sz="2000" b="0" dirty="0"/>
              <a:t>host component</a:t>
            </a:r>
            <a:r>
              <a:rPr lang="en-US" sz="2000" b="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47273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HTTP Client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00628"/>
            <a:ext cx="8458200" cy="39285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0" dirty="0" smtClean="0"/>
              <a:t>Primary </a:t>
            </a:r>
            <a:r>
              <a:rPr lang="en-US" sz="2000" b="0" dirty="0"/>
              <a:t>protocol for browser/server </a:t>
            </a:r>
            <a:r>
              <a:rPr lang="en-US" sz="2000" b="0" dirty="0" smtClean="0"/>
              <a:t>communication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dirty="0" smtClean="0"/>
              <a:t>Angular </a:t>
            </a:r>
            <a:r>
              <a:rPr lang="en-US" sz="2000" b="0" dirty="0"/>
              <a:t>HTTP client to communicate via </a:t>
            </a:r>
            <a:r>
              <a:rPr lang="en-US" sz="2000" b="0" dirty="0" err="1"/>
              <a:t>XMLHttpRequest</a:t>
            </a:r>
            <a:r>
              <a:rPr lang="en-US" sz="2000" b="0" dirty="0"/>
              <a:t> (XHR) with the server. </a:t>
            </a:r>
            <a:endParaRPr lang="en-US" sz="2000" b="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dirty="0" smtClean="0"/>
              <a:t>How do we do it?</a:t>
            </a:r>
          </a:p>
          <a:p>
            <a:pPr marL="0" indent="0"/>
            <a:r>
              <a:rPr lang="en-US" sz="2000" b="0" dirty="0"/>
              <a:t>	</a:t>
            </a:r>
            <a:r>
              <a:rPr lang="en-US" sz="2000" dirty="0"/>
              <a:t>import {Http, Response} from 'angular2/http</a:t>
            </a:r>
            <a:r>
              <a:rPr lang="en-US" sz="2000" dirty="0" smtClean="0"/>
              <a:t>';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dirty="0" smtClean="0"/>
              <a:t>Usage : </a:t>
            </a:r>
          </a:p>
          <a:p>
            <a:pPr marL="0" lvl="1" indent="0">
              <a:spcBef>
                <a:spcPts val="800"/>
              </a:spcBef>
              <a:buClrTx/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http.get</a:t>
            </a:r>
            <a:r>
              <a:rPr lang="en-US" sz="2000" b="1" dirty="0"/>
              <a:t>(</a:t>
            </a:r>
            <a:r>
              <a:rPr lang="en-US" sz="2000" b="1" dirty="0" err="1"/>
              <a:t>url</a:t>
            </a:r>
            <a:r>
              <a:rPr lang="en-US" sz="2000" b="1" dirty="0" smtClean="0"/>
              <a:t>)</a:t>
            </a:r>
            <a:endParaRPr lang="en-US" sz="2000" b="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dirty="0" smtClean="0"/>
              <a:t>Example</a:t>
            </a:r>
          </a:p>
          <a:p>
            <a:pPr marL="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60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Upgrading from 1 to 2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285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If you already have your app built in angular 1 and you need to upgrade </a:t>
            </a:r>
            <a:r>
              <a:rPr lang="en-US" sz="1800" b="0" dirty="0" smtClean="0"/>
              <a:t>it to angular 2, what should you do??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Angular </a:t>
            </a:r>
            <a:r>
              <a:rPr lang="en-US" sz="1800" b="0" dirty="0"/>
              <a:t>provides a library named </a:t>
            </a:r>
            <a:r>
              <a:rPr lang="en-US" sz="1800" dirty="0" err="1"/>
              <a:t>ngUpgrade</a:t>
            </a:r>
            <a:r>
              <a:rPr lang="en-US" sz="1800" b="0" dirty="0"/>
              <a:t> to help you run both versions of Angular in </a:t>
            </a:r>
            <a:r>
              <a:rPr lang="en-US" sz="1800" b="0" dirty="0" smtClean="0"/>
              <a:t>parallel.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This </a:t>
            </a:r>
            <a:r>
              <a:rPr lang="en-US" sz="1800" b="0" dirty="0"/>
              <a:t>allows you to migrate your application step by </a:t>
            </a:r>
            <a:r>
              <a:rPr lang="en-US" sz="1800" b="0" dirty="0" smtClean="0"/>
              <a:t>step.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In </a:t>
            </a:r>
            <a:r>
              <a:rPr lang="en-US" sz="1800" b="0" dirty="0"/>
              <a:t>particular it allows you to use Angular 1 directives in Angular 2 components (upgrade) and use Angular 2 components in Angular 1 directives (downgrade</a:t>
            </a:r>
            <a:r>
              <a:rPr lang="en-US" sz="1800" b="0" dirty="0" smtClean="0"/>
              <a:t>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You‘ll </a:t>
            </a:r>
            <a:r>
              <a:rPr lang="en-US" sz="1800" b="0" dirty="0"/>
              <a:t>find further information about upgrading your existing Web application in the official Angular 2 docs [2] and on the </a:t>
            </a:r>
            <a:r>
              <a:rPr lang="en-US" sz="1800" b="0" dirty="0" err="1"/>
              <a:t>thoughtram</a:t>
            </a:r>
            <a:r>
              <a:rPr lang="en-US" sz="1800" b="0" dirty="0"/>
              <a:t> blog </a:t>
            </a:r>
            <a:r>
              <a:rPr lang="en-US" sz="1800" b="0" dirty="0" smtClean="0"/>
              <a:t>[5] (Refer resources slide)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233228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Resources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628"/>
            <a:ext cx="8305800" cy="3928572"/>
          </a:xfrm>
        </p:spPr>
        <p:txBody>
          <a:bodyPr>
            <a:noAutofit/>
          </a:bodyPr>
          <a:lstStyle/>
          <a:p>
            <a:pPr marL="0" indent="0"/>
            <a:r>
              <a:rPr lang="en-US" sz="2000" b="0" dirty="0" smtClean="0"/>
              <a:t>[1] Angular </a:t>
            </a:r>
            <a:r>
              <a:rPr lang="en-US" sz="2000" b="0" dirty="0"/>
              <a:t>2 Website https://angular.io </a:t>
            </a:r>
            <a:endParaRPr lang="en-US" sz="2000" b="0" dirty="0" smtClean="0"/>
          </a:p>
          <a:p>
            <a:pPr marL="0" indent="0"/>
            <a:r>
              <a:rPr lang="en-US" sz="2000" b="0" dirty="0" smtClean="0"/>
              <a:t>[2] Angular </a:t>
            </a:r>
            <a:r>
              <a:rPr lang="en-US" sz="2000" b="0" dirty="0"/>
              <a:t>2 Developer Guides https://angular.io/docs/ts/latest/guide/ </a:t>
            </a:r>
          </a:p>
          <a:p>
            <a:pPr marL="0" indent="0"/>
            <a:r>
              <a:rPr lang="en-US" sz="2000" b="0" dirty="0" smtClean="0"/>
              <a:t>[3] </a:t>
            </a:r>
            <a:r>
              <a:rPr lang="en-US" sz="2000" b="0" dirty="0" err="1" smtClean="0"/>
              <a:t>Pluralsight</a:t>
            </a:r>
            <a:r>
              <a:rPr lang="en-US" sz="2000" b="0" dirty="0" smtClean="0"/>
              <a:t> </a:t>
            </a:r>
            <a:r>
              <a:rPr lang="en-US" sz="2000" b="0" dirty="0"/>
              <a:t>Course: Angular 2: First Look by John Papa https://app.pluralsight.com/library/courses/angular-2-first-look </a:t>
            </a:r>
          </a:p>
          <a:p>
            <a:pPr marL="0" indent="0"/>
            <a:r>
              <a:rPr lang="en-US" sz="2000" b="0" dirty="0" smtClean="0"/>
              <a:t>[4] John </a:t>
            </a:r>
            <a:r>
              <a:rPr lang="en-US" sz="2000" b="0" dirty="0"/>
              <a:t>Papa: Angular 2 Style Guide https://github.com/johnpapa/angular-styleguide/blob/master/a2/README.md </a:t>
            </a:r>
          </a:p>
          <a:p>
            <a:pPr marL="0" indent="0"/>
            <a:r>
              <a:rPr lang="en-US" sz="2000" b="0" dirty="0" smtClean="0"/>
              <a:t>[5] </a:t>
            </a:r>
            <a:r>
              <a:rPr lang="en-US" sz="2000" b="0" dirty="0" err="1" smtClean="0"/>
              <a:t>thoughtram</a:t>
            </a:r>
            <a:r>
              <a:rPr lang="en-US" sz="2000" b="0" dirty="0" smtClean="0"/>
              <a:t> </a:t>
            </a:r>
            <a:r>
              <a:rPr lang="en-US" sz="2000" b="0" dirty="0"/>
              <a:t>Blog: Angular 2 http://blog.thoughtram.io/categories/angular-2/ </a:t>
            </a:r>
          </a:p>
          <a:p>
            <a:pPr marL="0" indent="0"/>
            <a:r>
              <a:rPr lang="en-US" sz="2000" b="0" dirty="0" smtClean="0"/>
              <a:t>[6] </a:t>
            </a:r>
            <a:r>
              <a:rPr lang="en-US" sz="2000" b="0" dirty="0" err="1" smtClean="0"/>
              <a:t>RxMarbles</a:t>
            </a:r>
            <a:r>
              <a:rPr lang="en-US" sz="2000" b="0" dirty="0"/>
              <a:t>: Interactive diagrams of RX Observables http://rxmarbles.com/</a:t>
            </a:r>
            <a:endParaRPr lang="en-US" sz="4800" b="0" dirty="0"/>
          </a:p>
        </p:txBody>
      </p:sp>
    </p:spTree>
    <p:extLst>
      <p:ext uri="{BB962C8B-B14F-4D97-AF65-F5344CB8AC3E}">
        <p14:creationId xmlns:p14="http://schemas.microsoft.com/office/powerpoint/2010/main" val="27604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IN" sz="1800" b="0" dirty="0" smtClean="0"/>
              <a:t>Pre-requisites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1800" b="0" dirty="0" smtClean="0"/>
              <a:t>What is Angular 2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1800" b="0" dirty="0" smtClean="0"/>
              <a:t>Features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1800" b="0" dirty="0" smtClean="0"/>
              <a:t>Modules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1800" b="0" dirty="0" smtClean="0"/>
              <a:t>Component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1800" b="0" dirty="0" smtClean="0"/>
              <a:t>Templates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1800" b="0" dirty="0" smtClean="0"/>
              <a:t>Directive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1800" b="0" dirty="0" smtClean="0"/>
              <a:t>Library Modules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1800" b="0" dirty="0" smtClean="0"/>
              <a:t>9)      Metadata</a:t>
            </a:r>
            <a:endParaRPr lang="en-IN" sz="1800" b="0" dirty="0"/>
          </a:p>
          <a:p>
            <a:pPr marL="0" indent="0"/>
            <a:r>
              <a:rPr lang="en-IN" sz="1800" b="0" dirty="0" smtClean="0"/>
              <a:t>10)    Data Binding</a:t>
            </a:r>
          </a:p>
          <a:p>
            <a:pPr marL="0" indent="0"/>
            <a:r>
              <a:rPr lang="en-IN" sz="1800" b="0" dirty="0" smtClean="0"/>
              <a:t>11)    Service</a:t>
            </a:r>
            <a:endParaRPr lang="en-IN" sz="1800" b="0" dirty="0"/>
          </a:p>
          <a:p>
            <a:pPr marL="0" indent="0"/>
            <a:r>
              <a:rPr lang="en-IN" sz="1800" b="0" dirty="0" smtClean="0"/>
              <a:t>12)    Dependency </a:t>
            </a:r>
            <a:r>
              <a:rPr lang="en-IN" sz="1800" b="0" dirty="0"/>
              <a:t>Injection</a:t>
            </a:r>
          </a:p>
          <a:p>
            <a:r>
              <a:rPr lang="en-US" sz="1800" b="0" dirty="0" smtClean="0"/>
              <a:t>13)    Pipes</a:t>
            </a:r>
          </a:p>
          <a:p>
            <a:r>
              <a:rPr lang="en-US" sz="1800" b="0" dirty="0" smtClean="0"/>
              <a:t>14)    Routing and navigation</a:t>
            </a:r>
          </a:p>
          <a:p>
            <a:r>
              <a:rPr lang="en-US" sz="1800" b="0" dirty="0" smtClean="0"/>
              <a:t>15)    Http client</a:t>
            </a:r>
          </a:p>
          <a:p>
            <a:r>
              <a:rPr lang="en-US" sz="1800" b="0" dirty="0" smtClean="0"/>
              <a:t>16)    Upgrading from 1 to 2</a:t>
            </a:r>
            <a:endParaRPr lang="en-US" sz="18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Topics: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157780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0"/>
            <a:ext cx="2590800" cy="6858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Questions?</a:t>
            </a:r>
            <a:endParaRPr lang="en-US" sz="4800" b="0" dirty="0"/>
          </a:p>
        </p:txBody>
      </p:sp>
    </p:spTree>
    <p:extLst>
      <p:ext uri="{BB962C8B-B14F-4D97-AF65-F5344CB8AC3E}">
        <p14:creationId xmlns:p14="http://schemas.microsoft.com/office/powerpoint/2010/main" val="14194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1" y="2133600"/>
            <a:ext cx="2895600" cy="823306"/>
          </a:xfrm>
        </p:spPr>
        <p:txBody>
          <a:bodyPr/>
          <a:lstStyle/>
          <a:p>
            <a:r>
              <a:rPr lang="en-US" sz="4000" b="1" dirty="0" smtClean="0"/>
              <a:t>Thank You!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751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Prerequisites: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2400" b="0" dirty="0" smtClean="0"/>
              <a:t>Before actually getting into the course details, we need to have some prerequisite knowledge or basic understanding of  :</a:t>
            </a:r>
          </a:p>
          <a:p>
            <a:pPr marL="0" indent="0"/>
            <a:endParaRPr lang="en-IN" sz="2000" b="0" dirty="0"/>
          </a:p>
          <a:p>
            <a:pPr lvl="2">
              <a:buFont typeface="+mj-lt"/>
              <a:buAutoNum type="alphaLcPeriod"/>
            </a:pPr>
            <a:r>
              <a:rPr lang="en-IN" sz="2000" dirty="0" err="1" smtClean="0"/>
              <a:t>Javascript</a:t>
            </a:r>
            <a:endParaRPr lang="en-IN" sz="2000" dirty="0" smtClean="0"/>
          </a:p>
          <a:p>
            <a:pPr lvl="2">
              <a:buFont typeface="+mj-lt"/>
              <a:buAutoNum type="alphaLcPeriod"/>
            </a:pPr>
            <a:r>
              <a:rPr lang="en-IN" sz="2000" dirty="0" smtClean="0"/>
              <a:t>Node</a:t>
            </a:r>
          </a:p>
          <a:p>
            <a:pPr lvl="2">
              <a:buFont typeface="+mj-lt"/>
              <a:buAutoNum type="alphaLcPeriod"/>
            </a:pPr>
            <a:r>
              <a:rPr lang="en-IN" sz="2000" dirty="0" smtClean="0"/>
              <a:t>Typescript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06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What is Angular2 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0" dirty="0" smtClean="0"/>
              <a:t>Angular is a development platform for building mobile and desktop web applications.</a:t>
            </a:r>
          </a:p>
          <a:p>
            <a:pPr algn="ctr"/>
            <a:endParaRPr lang="en-IN" sz="2800" b="0" dirty="0"/>
          </a:p>
          <a:p>
            <a:pPr algn="ctr"/>
            <a:r>
              <a:rPr lang="en-IN" sz="2800" b="0" dirty="0" smtClean="0"/>
              <a:t>It is a platform.</a:t>
            </a:r>
          </a:p>
          <a:p>
            <a:pPr algn="ctr"/>
            <a:r>
              <a:rPr lang="en-IN" sz="2800" b="0" dirty="0" smtClean="0"/>
              <a:t>It’s no longer a framework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62366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Features: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4114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700" b="0" dirty="0" smtClean="0"/>
              <a:t>Speed </a:t>
            </a:r>
            <a:r>
              <a:rPr lang="en-US" sz="1700" b="0" dirty="0"/>
              <a:t>and </a:t>
            </a:r>
            <a:r>
              <a:rPr lang="en-US" sz="1700" b="0" dirty="0" smtClean="0"/>
              <a:t>Performance: fast </a:t>
            </a:r>
            <a:r>
              <a:rPr lang="en-US" sz="1700" b="0" dirty="0"/>
              <a:t>initial loads through server-side pre-rendering, offline compile for fast </a:t>
            </a:r>
            <a:r>
              <a:rPr lang="en-US" sz="1700" b="0" dirty="0" smtClean="0"/>
              <a:t>start-up </a:t>
            </a:r>
            <a:r>
              <a:rPr lang="en-US" sz="1700" b="0" dirty="0"/>
              <a:t>and ultrafast change detection and view caching for smooth virtual scrolling and snappy view transitions. </a:t>
            </a:r>
            <a:endParaRPr lang="en-US" sz="1700" b="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700" b="0" dirty="0" smtClean="0"/>
              <a:t>Simple </a:t>
            </a:r>
            <a:r>
              <a:rPr lang="en-US" sz="1700" b="0" dirty="0"/>
              <a:t>and </a:t>
            </a:r>
            <a:r>
              <a:rPr lang="en-US" sz="1700" b="0" dirty="0" smtClean="0"/>
              <a:t>Expressive: Make </a:t>
            </a:r>
            <a:r>
              <a:rPr lang="en-US" sz="1700" b="0" dirty="0"/>
              <a:t>your intention clear using natural, easy-to-write syntax. Reduce complexity for your team: new, structure-rich templates are readable and easy to understand at a </a:t>
            </a:r>
            <a:r>
              <a:rPr lang="en-US" sz="1700" b="0" dirty="0" smtClean="0"/>
              <a:t>glance.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b="0" dirty="0" smtClean="0"/>
              <a:t>Seamless Upgrade: </a:t>
            </a:r>
            <a:r>
              <a:rPr lang="en-US" sz="1700" b="0" dirty="0"/>
              <a:t>from Angular 1 Upgrade your Angular 1 application at your own pace by mixing in Angular 2 components, directives, pipes, services and more by using the </a:t>
            </a:r>
            <a:r>
              <a:rPr lang="en-US" sz="1700" b="0" dirty="0" err="1"/>
              <a:t>ngUpgrade</a:t>
            </a:r>
            <a:r>
              <a:rPr lang="en-US" sz="1700" b="0" dirty="0"/>
              <a:t> APIs</a:t>
            </a:r>
            <a:r>
              <a:rPr lang="en-US" sz="1700" b="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b="0" dirty="0" smtClean="0"/>
              <a:t>Flexible Development: </a:t>
            </a:r>
            <a:r>
              <a:rPr lang="en-US" sz="1700" b="0" dirty="0"/>
              <a:t>The choice of language is up to you. In addition to full support for ES5, </a:t>
            </a:r>
            <a:r>
              <a:rPr lang="en-US" sz="1700" b="0" dirty="0" err="1"/>
              <a:t>TypeScript</a:t>
            </a:r>
            <a:r>
              <a:rPr lang="en-US" sz="1700" b="0" dirty="0"/>
              <a:t>, and Dart Angular 2 works equally well with ES2015 and other languages that compile to JavaScript. We write applications by composing HTML templates with </a:t>
            </a:r>
            <a:r>
              <a:rPr lang="en-US" sz="1700" b="0" dirty="0" err="1"/>
              <a:t>Angularized</a:t>
            </a:r>
            <a:r>
              <a:rPr lang="en-US" sz="1700" b="0" dirty="0"/>
              <a:t> markup, writing component classes to manage those templates, adding application logic in services and handing the top root component to </a:t>
            </a:r>
            <a:r>
              <a:rPr lang="en-US" sz="1700" b="0" dirty="0" err="1"/>
              <a:t>Angular‘s</a:t>
            </a:r>
            <a:r>
              <a:rPr lang="en-US" sz="1700" b="0" dirty="0"/>
              <a:t> </a:t>
            </a:r>
            <a:r>
              <a:rPr lang="en-US" sz="1700" b="0" dirty="0" err="1"/>
              <a:t>bootstrapper</a:t>
            </a:r>
            <a:endParaRPr lang="en-US" sz="1700" b="0" dirty="0"/>
          </a:p>
        </p:txBody>
      </p:sp>
    </p:spTree>
    <p:extLst>
      <p:ext uri="{BB962C8B-B14F-4D97-AF65-F5344CB8AC3E}">
        <p14:creationId xmlns:p14="http://schemas.microsoft.com/office/powerpoint/2010/main" val="150301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Modules: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00628"/>
            <a:ext cx="8686800" cy="39285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What is it? </a:t>
            </a:r>
          </a:p>
          <a:p>
            <a:pPr marL="0" indent="0" algn="ctr"/>
            <a:r>
              <a:rPr lang="en-US" sz="1800" b="0" dirty="0" smtClean="0"/>
              <a:t>A </a:t>
            </a:r>
            <a:r>
              <a:rPr lang="en-US" sz="1800" b="0" dirty="0"/>
              <a:t>typical module is a cohesive block of code dedicated to a single purpose. A module exports something of value in that code, typically one thing such as a </a:t>
            </a:r>
            <a:r>
              <a:rPr lang="en-US" sz="1800" b="0" dirty="0" smtClean="0"/>
              <a:t>class.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dirty="0" smtClean="0"/>
              <a:t>Angular 2 is modular. Most </a:t>
            </a:r>
            <a:r>
              <a:rPr lang="en-US" sz="1800" b="0" dirty="0"/>
              <a:t>applications have an </a:t>
            </a:r>
            <a:r>
              <a:rPr lang="en-US" sz="1800" b="0" dirty="0" err="1"/>
              <a:t>AppComponent</a:t>
            </a:r>
            <a:r>
              <a:rPr lang="en-US" sz="1800" b="0" dirty="0"/>
              <a:t>. By convention it‘s called </a:t>
            </a:r>
            <a:r>
              <a:rPr lang="en-US" sz="1800" b="0" dirty="0" err="1"/>
              <a:t>app.component.ts</a:t>
            </a:r>
            <a:r>
              <a:rPr lang="en-US" sz="1800" b="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Angular </a:t>
            </a:r>
            <a:r>
              <a:rPr lang="en-US" sz="1800" b="0" dirty="0"/>
              <a:t>uses an external module loader like </a:t>
            </a:r>
            <a:r>
              <a:rPr lang="en-US" sz="1800" b="0" dirty="0" err="1"/>
              <a:t>SystemJs</a:t>
            </a:r>
            <a:r>
              <a:rPr lang="en-US" sz="1800" b="0" dirty="0"/>
              <a:t> to bind all the exports and imports together. </a:t>
            </a:r>
            <a:r>
              <a:rPr lang="en-US" sz="1800" b="0" dirty="0" err="1"/>
              <a:t>SystemJS</a:t>
            </a:r>
            <a:r>
              <a:rPr lang="en-US" sz="1800" b="0" dirty="0"/>
              <a:t> is not the only module loader that will work with Angular </a:t>
            </a:r>
            <a:r>
              <a:rPr lang="en-US" sz="1800" b="0" dirty="0" smtClean="0"/>
              <a:t>2.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Other </a:t>
            </a:r>
            <a:r>
              <a:rPr lang="en-US" sz="1800" b="0" dirty="0"/>
              <a:t>module loaders, such as </a:t>
            </a:r>
            <a:r>
              <a:rPr lang="en-US" sz="1800" b="0" dirty="0" err="1"/>
              <a:t>WebPack</a:t>
            </a:r>
            <a:r>
              <a:rPr lang="en-US" sz="1800" b="0" dirty="0"/>
              <a:t>, can be swapped in instead. Which one you take is up to you, but a module loader is crucial for every Angular </a:t>
            </a:r>
            <a:r>
              <a:rPr lang="en-US" sz="1800" b="0" dirty="0" smtClean="0"/>
              <a:t>application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Example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88103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Component: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4038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What is it?</a:t>
            </a:r>
          </a:p>
          <a:p>
            <a:pPr marL="0" indent="0" algn="ctr"/>
            <a:r>
              <a:rPr lang="en-US" sz="1800" b="0" dirty="0" smtClean="0"/>
              <a:t>A </a:t>
            </a:r>
            <a:r>
              <a:rPr lang="en-US" sz="1800" b="0" dirty="0"/>
              <a:t>component controls a patch of screen real estate that we could call a view. </a:t>
            </a:r>
            <a:endParaRPr lang="en-US" sz="1800" b="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dirty="0" smtClean="0"/>
              <a:t>What does it contain?</a:t>
            </a:r>
          </a:p>
          <a:p>
            <a:pPr marL="0" indent="0" algn="ctr"/>
            <a:r>
              <a:rPr lang="en-US" sz="1800" b="0" dirty="0" smtClean="0"/>
              <a:t>We </a:t>
            </a:r>
            <a:r>
              <a:rPr lang="en-US" sz="1800" b="0" dirty="0"/>
              <a:t>define a component‘s application logic – what it does to support a view – inside a class. The class interacts with the view through an API of properties and methods. </a:t>
            </a:r>
            <a:endParaRPr lang="en-US" sz="1800" b="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dirty="0" smtClean="0"/>
              <a:t>Angular </a:t>
            </a:r>
            <a:r>
              <a:rPr lang="en-US" sz="1800" b="0" dirty="0"/>
              <a:t>creates, updates and destroys components as the user moves through the </a:t>
            </a:r>
            <a:r>
              <a:rPr lang="en-US" sz="1800" b="0" dirty="0" smtClean="0"/>
              <a:t>application.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dirty="0" smtClean="0"/>
              <a:t>The </a:t>
            </a:r>
            <a:r>
              <a:rPr lang="en-US" sz="1800" b="0" dirty="0"/>
              <a:t>developer can take action at each moment in this lifecycle through optional Lifecycle Hooks like </a:t>
            </a:r>
            <a:r>
              <a:rPr lang="en-US" sz="1800" b="0" dirty="0" err="1" smtClean="0"/>
              <a:t>OnInit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AfterContentInit</a:t>
            </a:r>
            <a:r>
              <a:rPr lang="en-US" sz="1800" b="0" dirty="0"/>
              <a:t>, </a:t>
            </a:r>
            <a:r>
              <a:rPr lang="en-US" sz="1800" b="0" dirty="0" err="1"/>
              <a:t>AfterViewInit</a:t>
            </a:r>
            <a:r>
              <a:rPr lang="en-US" sz="1800" b="0" dirty="0"/>
              <a:t> or </a:t>
            </a:r>
            <a:r>
              <a:rPr lang="en-US" sz="1800" b="0" dirty="0" err="1" smtClean="0"/>
              <a:t>OnDestroy</a:t>
            </a:r>
            <a:endParaRPr lang="en-US" sz="1800" b="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dirty="0" smtClean="0"/>
              <a:t>Example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132993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Templates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00628"/>
            <a:ext cx="8686800" cy="39285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What is it?</a:t>
            </a:r>
          </a:p>
          <a:p>
            <a:pPr marL="0" indent="0" algn="ctr"/>
            <a:r>
              <a:rPr lang="en-US" sz="1800" b="0" dirty="0"/>
              <a:t>A template is a form of HTML that tells Angular how to render the component.</a:t>
            </a:r>
            <a:endParaRPr lang="en-US" sz="1800" b="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dirty="0" smtClean="0"/>
              <a:t>We </a:t>
            </a:r>
            <a:r>
              <a:rPr lang="en-US" sz="1800" b="0" dirty="0"/>
              <a:t>define a component‘s view with its companion template.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If </a:t>
            </a:r>
            <a:r>
              <a:rPr lang="en-US" sz="1800" b="0" dirty="0"/>
              <a:t>the template isn‘t too big, we can embed it directly into the @Component </a:t>
            </a:r>
            <a:r>
              <a:rPr lang="en-US" sz="1800" b="0" dirty="0" smtClean="0"/>
              <a:t>metadata.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While doing the above, the embedded </a:t>
            </a:r>
            <a:r>
              <a:rPr lang="en-US" sz="1800" b="0" dirty="0"/>
              <a:t>markup has to be placed </a:t>
            </a:r>
            <a:r>
              <a:rPr lang="en-US" sz="1800" dirty="0"/>
              <a:t>between two back ticks</a:t>
            </a:r>
            <a:r>
              <a:rPr lang="en-US" sz="1800" b="0" dirty="0"/>
              <a:t>, especially when it spans more than one </a:t>
            </a:r>
            <a:r>
              <a:rPr lang="en-US" sz="1800" b="0" dirty="0" smtClean="0"/>
              <a:t>line.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We </a:t>
            </a:r>
            <a:r>
              <a:rPr lang="en-US" sz="1800" b="0" dirty="0"/>
              <a:t>can arrange our components and templates in a hierarchical manner to build out our richly featured application</a:t>
            </a:r>
            <a:r>
              <a:rPr lang="en-US" sz="1800" b="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Example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52329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Directive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4038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dirty="0"/>
              <a:t>Our Angular templates are dynamic. When Angular renders them, it transforms the DOM according to the instructions given by a </a:t>
            </a:r>
            <a:r>
              <a:rPr lang="en-US" sz="1800" b="0" dirty="0" smtClean="0"/>
              <a:t>directive.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A </a:t>
            </a:r>
            <a:r>
              <a:rPr lang="en-US" sz="1800" b="0" dirty="0"/>
              <a:t>directive is a class with directive metadata. </a:t>
            </a:r>
            <a:r>
              <a:rPr lang="en-US" sz="1800" b="0" dirty="0" smtClean="0"/>
              <a:t>E.g. </a:t>
            </a:r>
            <a:r>
              <a:rPr lang="en-US" sz="1800" dirty="0" smtClean="0"/>
              <a:t>@Component</a:t>
            </a:r>
            <a:r>
              <a:rPr lang="en-US" sz="1800" b="0" dirty="0"/>
              <a:t>. A component is a </a:t>
            </a:r>
            <a:r>
              <a:rPr lang="en-US" sz="1800" b="0" dirty="0" smtClean="0"/>
              <a:t>directive with-a-template </a:t>
            </a:r>
            <a:r>
              <a:rPr lang="en-US" sz="1800" b="0" dirty="0"/>
              <a:t>and the @Component decorator is actually an @Directive with </a:t>
            </a:r>
            <a:r>
              <a:rPr lang="en-US" sz="1800" b="0" dirty="0" smtClean="0"/>
              <a:t>template oriented features.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Two types: </a:t>
            </a:r>
            <a:r>
              <a:rPr lang="en-US" sz="1800" dirty="0" smtClean="0"/>
              <a:t>structural</a:t>
            </a:r>
            <a:r>
              <a:rPr lang="en-US" sz="1800" b="0" dirty="0" smtClean="0"/>
              <a:t> </a:t>
            </a:r>
            <a:r>
              <a:rPr lang="en-US" sz="1800" b="0" dirty="0"/>
              <a:t>and </a:t>
            </a:r>
            <a:r>
              <a:rPr lang="en-US" sz="1800" dirty="0" smtClean="0"/>
              <a:t>attribute</a:t>
            </a:r>
            <a:endParaRPr lang="en-US" sz="1800" b="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dirty="0" smtClean="0"/>
              <a:t>Structural: alter </a:t>
            </a:r>
            <a:r>
              <a:rPr lang="en-US" sz="1800" b="0" dirty="0"/>
              <a:t>the layout by adding, removing or replacing elements in the </a:t>
            </a:r>
            <a:r>
              <a:rPr lang="en-US" sz="1800" b="0" dirty="0" smtClean="0"/>
              <a:t>DOM</a:t>
            </a:r>
          </a:p>
          <a:p>
            <a:pPr marL="0" indent="0" algn="ctr"/>
            <a:r>
              <a:rPr lang="en-US" sz="1800" dirty="0" smtClean="0"/>
              <a:t>*</a:t>
            </a:r>
            <a:r>
              <a:rPr lang="en-US" sz="1800" dirty="0" err="1" smtClean="0"/>
              <a:t>ngFor</a:t>
            </a:r>
            <a:r>
              <a:rPr lang="en-US" sz="1800" b="0" dirty="0" smtClean="0"/>
              <a:t> </a:t>
            </a:r>
            <a:r>
              <a:rPr lang="en-US" sz="1800" b="0" dirty="0"/>
              <a:t>tells Angular to stamp out one per </a:t>
            </a:r>
            <a:r>
              <a:rPr lang="en-US" sz="1800" b="0" dirty="0" smtClean="0"/>
              <a:t>element in </a:t>
            </a:r>
            <a:r>
              <a:rPr lang="en-US" sz="1800" b="0" dirty="0"/>
              <a:t>the </a:t>
            </a:r>
            <a:r>
              <a:rPr lang="en-US" sz="1800" b="0" dirty="0" smtClean="0"/>
              <a:t>list.</a:t>
            </a:r>
          </a:p>
          <a:p>
            <a:pPr marL="0" indent="0" algn="ctr"/>
            <a:r>
              <a:rPr lang="en-US" sz="1800" dirty="0" smtClean="0"/>
              <a:t>*</a:t>
            </a:r>
            <a:r>
              <a:rPr lang="en-US" sz="1800" dirty="0" err="1"/>
              <a:t>ngIf</a:t>
            </a:r>
            <a:r>
              <a:rPr lang="en-US" sz="1800" b="0" dirty="0"/>
              <a:t> includes the </a:t>
            </a:r>
            <a:r>
              <a:rPr lang="en-US" sz="1800" b="0" dirty="0" smtClean="0"/>
              <a:t>component </a:t>
            </a:r>
            <a:r>
              <a:rPr lang="en-US" sz="1800" b="0" dirty="0"/>
              <a:t>only if </a:t>
            </a:r>
            <a:r>
              <a:rPr lang="en-US" sz="1800" b="0" dirty="0" smtClean="0"/>
              <a:t>the if-condition is true.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dirty="0" smtClean="0"/>
              <a:t>Attribute: alter </a:t>
            </a:r>
            <a:r>
              <a:rPr lang="en-US" sz="1800" b="0" dirty="0"/>
              <a:t>the appearance or </a:t>
            </a:r>
            <a:r>
              <a:rPr lang="en-US" sz="1800" b="0" dirty="0" smtClean="0"/>
              <a:t>behavior </a:t>
            </a:r>
            <a:r>
              <a:rPr lang="en-US" sz="1800" b="0" dirty="0"/>
              <a:t>of an existing element. In templates they look like regular </a:t>
            </a:r>
            <a:r>
              <a:rPr lang="en-US" sz="1800" dirty="0"/>
              <a:t>HTML attributes</a:t>
            </a:r>
            <a:r>
              <a:rPr lang="en-US" sz="1800" b="0" dirty="0"/>
              <a:t>, hence the </a:t>
            </a:r>
            <a:r>
              <a:rPr lang="en-US" sz="1800" b="0" dirty="0" smtClean="0"/>
              <a:t>name.</a:t>
            </a:r>
          </a:p>
          <a:p>
            <a:pPr marL="0" indent="0" algn="ctr"/>
            <a:r>
              <a:rPr lang="en-US" sz="1800" b="0" dirty="0" smtClean="0"/>
              <a:t>The </a:t>
            </a:r>
            <a:r>
              <a:rPr lang="en-US" sz="1800" b="0" dirty="0" err="1" smtClean="0"/>
              <a:t>ngModel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ngSwitch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ngStyle</a:t>
            </a:r>
            <a:r>
              <a:rPr lang="en-US" sz="1800" b="0" dirty="0" smtClean="0"/>
              <a:t> </a:t>
            </a:r>
            <a:r>
              <a:rPr lang="en-US" sz="1800" b="0" dirty="0"/>
              <a:t>and </a:t>
            </a:r>
            <a:r>
              <a:rPr lang="en-US" sz="1800" b="0" dirty="0" err="1" smtClean="0"/>
              <a:t>ngClass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1863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576</TotalTime>
  <Words>1601</Words>
  <Application>Microsoft Office PowerPoint</Application>
  <PresentationFormat>On-screen Show (4:3)</PresentationFormat>
  <Paragraphs>163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Angles</vt:lpstr>
      <vt:lpstr>Angular2</vt:lpstr>
      <vt:lpstr>Topics:</vt:lpstr>
      <vt:lpstr>Prerequisites:</vt:lpstr>
      <vt:lpstr>What is Angular2 ?</vt:lpstr>
      <vt:lpstr>Features:</vt:lpstr>
      <vt:lpstr>Modules:</vt:lpstr>
      <vt:lpstr>Component:</vt:lpstr>
      <vt:lpstr>Templates</vt:lpstr>
      <vt:lpstr>Directive</vt:lpstr>
      <vt:lpstr>Library Modules:</vt:lpstr>
      <vt:lpstr>Metadata</vt:lpstr>
      <vt:lpstr>Data Binding</vt:lpstr>
      <vt:lpstr>Service</vt:lpstr>
      <vt:lpstr>Dependency Injection</vt:lpstr>
      <vt:lpstr>Pipes</vt:lpstr>
      <vt:lpstr>Routing and Navigation</vt:lpstr>
      <vt:lpstr>HTTP Client</vt:lpstr>
      <vt:lpstr>Upgrading from 1 to 2</vt:lpstr>
      <vt:lpstr>Resources</vt:lpstr>
      <vt:lpstr>PowerPoint Presentation</vt:lpstr>
      <vt:lpstr>Thank You!</vt:lpstr>
    </vt:vector>
  </TitlesOfParts>
  <Company>TIAA-CREF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Angular2</dc:title>
  <dc:creator>71AACR3F</dc:creator>
  <cp:lastModifiedBy>Chhabhaiya, Nikita</cp:lastModifiedBy>
  <cp:revision>137</cp:revision>
  <dcterms:created xsi:type="dcterms:W3CDTF">2017-03-03T09:38:53Z</dcterms:created>
  <dcterms:modified xsi:type="dcterms:W3CDTF">2017-03-05T08:26:12Z</dcterms:modified>
</cp:coreProperties>
</file>