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E14DA3-23DB-4808-AB6F-39C81BCAB54E}"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807C9-B8BD-468D-B61C-AB6E77F9357E}"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700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5E14DA3-23DB-4808-AB6F-39C81BCAB54E}" type="datetimeFigureOut">
              <a:rPr lang="en-IN" smtClean="0"/>
              <a:t>25-06-2024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F807C9-B8BD-468D-B61C-AB6E77F9357E}" type="slidenum">
              <a:rPr lang="en-IN" smtClean="0"/>
              <a:t>‹#›</a:t>
            </a:fld>
            <a:endParaRPr lang="en-IN"/>
          </a:p>
        </p:txBody>
      </p:sp>
    </p:spTree>
    <p:extLst>
      <p:ext uri="{BB962C8B-B14F-4D97-AF65-F5344CB8AC3E}">
        <p14:creationId xmlns:p14="http://schemas.microsoft.com/office/powerpoint/2010/main" val="287150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14DA3-23DB-4808-AB6F-39C81BCAB54E}"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807C9-B8BD-468D-B61C-AB6E77F9357E}" type="slidenum">
              <a:rPr lang="en-IN" smtClean="0"/>
              <a:t>‹#›</a:t>
            </a:fld>
            <a:endParaRPr lang="en-IN"/>
          </a:p>
        </p:txBody>
      </p:sp>
    </p:spTree>
    <p:extLst>
      <p:ext uri="{BB962C8B-B14F-4D97-AF65-F5344CB8AC3E}">
        <p14:creationId xmlns:p14="http://schemas.microsoft.com/office/powerpoint/2010/main" val="1968894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14DA3-23DB-4808-AB6F-39C81BCAB54E}"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807C9-B8BD-468D-B61C-AB6E77F9357E}"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64763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14DA3-23DB-4808-AB6F-39C81BCAB54E}"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807C9-B8BD-468D-B61C-AB6E77F9357E}" type="slidenum">
              <a:rPr lang="en-IN" smtClean="0"/>
              <a:t>‹#›</a:t>
            </a:fld>
            <a:endParaRPr lang="en-IN"/>
          </a:p>
        </p:txBody>
      </p:sp>
    </p:spTree>
    <p:extLst>
      <p:ext uri="{BB962C8B-B14F-4D97-AF65-F5344CB8AC3E}">
        <p14:creationId xmlns:p14="http://schemas.microsoft.com/office/powerpoint/2010/main" val="1444219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14DA3-23DB-4808-AB6F-39C81BCAB54E}"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807C9-B8BD-468D-B61C-AB6E77F9357E}"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86170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14DA3-23DB-4808-AB6F-39C81BCAB54E}"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807C9-B8BD-468D-B61C-AB6E77F9357E}" type="slidenum">
              <a:rPr lang="en-IN" smtClean="0"/>
              <a:t>‹#›</a:t>
            </a:fld>
            <a:endParaRPr lang="en-IN"/>
          </a:p>
        </p:txBody>
      </p:sp>
    </p:spTree>
    <p:extLst>
      <p:ext uri="{BB962C8B-B14F-4D97-AF65-F5344CB8AC3E}">
        <p14:creationId xmlns:p14="http://schemas.microsoft.com/office/powerpoint/2010/main" val="433496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14DA3-23DB-4808-AB6F-39C81BCAB54E}"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807C9-B8BD-468D-B61C-AB6E77F9357E}" type="slidenum">
              <a:rPr lang="en-IN" smtClean="0"/>
              <a:t>‹#›</a:t>
            </a:fld>
            <a:endParaRPr lang="en-IN"/>
          </a:p>
        </p:txBody>
      </p:sp>
    </p:spTree>
    <p:extLst>
      <p:ext uri="{BB962C8B-B14F-4D97-AF65-F5344CB8AC3E}">
        <p14:creationId xmlns:p14="http://schemas.microsoft.com/office/powerpoint/2010/main" val="27181810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14DA3-23DB-4808-AB6F-39C81BCAB54E}"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807C9-B8BD-468D-B61C-AB6E77F9357E}" type="slidenum">
              <a:rPr lang="en-IN" smtClean="0"/>
              <a:t>‹#›</a:t>
            </a:fld>
            <a:endParaRPr lang="en-IN"/>
          </a:p>
        </p:txBody>
      </p:sp>
    </p:spTree>
    <p:extLst>
      <p:ext uri="{BB962C8B-B14F-4D97-AF65-F5344CB8AC3E}">
        <p14:creationId xmlns:p14="http://schemas.microsoft.com/office/powerpoint/2010/main" val="157592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E14DA3-23DB-4808-AB6F-39C81BCAB54E}"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807C9-B8BD-468D-B61C-AB6E77F9357E}" type="slidenum">
              <a:rPr lang="en-IN" smtClean="0"/>
              <a:t>‹#›</a:t>
            </a:fld>
            <a:endParaRPr lang="en-IN"/>
          </a:p>
        </p:txBody>
      </p:sp>
    </p:spTree>
    <p:extLst>
      <p:ext uri="{BB962C8B-B14F-4D97-AF65-F5344CB8AC3E}">
        <p14:creationId xmlns:p14="http://schemas.microsoft.com/office/powerpoint/2010/main" val="6034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14DA3-23DB-4808-AB6F-39C81BCAB54E}" type="datetimeFigureOut">
              <a:rPr lang="en-IN" smtClean="0"/>
              <a:t>25-06-2024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F807C9-B8BD-468D-B61C-AB6E77F9357E}" type="slidenum">
              <a:rPr lang="en-IN" smtClean="0"/>
              <a:t>‹#›</a:t>
            </a:fld>
            <a:endParaRPr lang="en-IN"/>
          </a:p>
        </p:txBody>
      </p:sp>
    </p:spTree>
    <p:extLst>
      <p:ext uri="{BB962C8B-B14F-4D97-AF65-F5344CB8AC3E}">
        <p14:creationId xmlns:p14="http://schemas.microsoft.com/office/powerpoint/2010/main" val="39528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E14DA3-23DB-4808-AB6F-39C81BCAB54E}"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F807C9-B8BD-468D-B61C-AB6E77F9357E}" type="slidenum">
              <a:rPr lang="en-IN" smtClean="0"/>
              <a:t>‹#›</a:t>
            </a:fld>
            <a:endParaRPr lang="en-IN"/>
          </a:p>
        </p:txBody>
      </p:sp>
    </p:spTree>
    <p:extLst>
      <p:ext uri="{BB962C8B-B14F-4D97-AF65-F5344CB8AC3E}">
        <p14:creationId xmlns:p14="http://schemas.microsoft.com/office/powerpoint/2010/main" val="293520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E14DA3-23DB-4808-AB6F-39C81BCAB54E}" type="datetimeFigureOut">
              <a:rPr lang="en-IN" smtClean="0"/>
              <a:t>25-06-2024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F807C9-B8BD-468D-B61C-AB6E77F9357E}" type="slidenum">
              <a:rPr lang="en-IN" smtClean="0"/>
              <a:t>‹#›</a:t>
            </a:fld>
            <a:endParaRPr lang="en-IN"/>
          </a:p>
        </p:txBody>
      </p:sp>
    </p:spTree>
    <p:extLst>
      <p:ext uri="{BB962C8B-B14F-4D97-AF65-F5344CB8AC3E}">
        <p14:creationId xmlns:p14="http://schemas.microsoft.com/office/powerpoint/2010/main" val="115622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E14DA3-23DB-4808-AB6F-39C81BCAB54E}" type="datetimeFigureOut">
              <a:rPr lang="en-IN" smtClean="0"/>
              <a:t>25-06-2024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F807C9-B8BD-468D-B61C-AB6E77F9357E}" type="slidenum">
              <a:rPr lang="en-IN" smtClean="0"/>
              <a:t>‹#›</a:t>
            </a:fld>
            <a:endParaRPr lang="en-IN"/>
          </a:p>
        </p:txBody>
      </p:sp>
    </p:spTree>
    <p:extLst>
      <p:ext uri="{BB962C8B-B14F-4D97-AF65-F5344CB8AC3E}">
        <p14:creationId xmlns:p14="http://schemas.microsoft.com/office/powerpoint/2010/main" val="262432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E14DA3-23DB-4808-AB6F-39C81BCAB54E}" type="datetimeFigureOut">
              <a:rPr lang="en-IN" smtClean="0"/>
              <a:t>25-06-2024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F807C9-B8BD-468D-B61C-AB6E77F9357E}" type="slidenum">
              <a:rPr lang="en-IN" smtClean="0"/>
              <a:t>‹#›</a:t>
            </a:fld>
            <a:endParaRPr lang="en-IN"/>
          </a:p>
        </p:txBody>
      </p:sp>
    </p:spTree>
    <p:extLst>
      <p:ext uri="{BB962C8B-B14F-4D97-AF65-F5344CB8AC3E}">
        <p14:creationId xmlns:p14="http://schemas.microsoft.com/office/powerpoint/2010/main" val="370918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14DA3-23DB-4808-AB6F-39C81BCAB54E}"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F807C9-B8BD-468D-B61C-AB6E77F9357E}" type="slidenum">
              <a:rPr lang="en-IN" smtClean="0"/>
              <a:t>‹#›</a:t>
            </a:fld>
            <a:endParaRPr lang="en-IN"/>
          </a:p>
        </p:txBody>
      </p:sp>
    </p:spTree>
    <p:extLst>
      <p:ext uri="{BB962C8B-B14F-4D97-AF65-F5344CB8AC3E}">
        <p14:creationId xmlns:p14="http://schemas.microsoft.com/office/powerpoint/2010/main" val="1541875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14DA3-23DB-4808-AB6F-39C81BCAB54E}" type="datetimeFigureOut">
              <a:rPr lang="en-IN" smtClean="0"/>
              <a:t>25-06-2024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F807C9-B8BD-468D-B61C-AB6E77F9357E}" type="slidenum">
              <a:rPr lang="en-IN" smtClean="0"/>
              <a:t>‹#›</a:t>
            </a:fld>
            <a:endParaRPr lang="en-IN"/>
          </a:p>
        </p:txBody>
      </p:sp>
    </p:spTree>
    <p:extLst>
      <p:ext uri="{BB962C8B-B14F-4D97-AF65-F5344CB8AC3E}">
        <p14:creationId xmlns:p14="http://schemas.microsoft.com/office/powerpoint/2010/main" val="153279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5E14DA3-23DB-4808-AB6F-39C81BCAB54E}" type="datetimeFigureOut">
              <a:rPr lang="en-IN" smtClean="0"/>
              <a:t>25-06-2024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7F807C9-B8BD-468D-B61C-AB6E77F9357E}" type="slidenum">
              <a:rPr lang="en-IN" smtClean="0"/>
              <a:t>‹#›</a:t>
            </a:fld>
            <a:endParaRPr lang="en-IN"/>
          </a:p>
        </p:txBody>
      </p:sp>
    </p:spTree>
    <p:extLst>
      <p:ext uri="{BB962C8B-B14F-4D97-AF65-F5344CB8AC3E}">
        <p14:creationId xmlns:p14="http://schemas.microsoft.com/office/powerpoint/2010/main" val="22785831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BC535-8876-A4E1-D51F-C28E162177E6}"/>
              </a:ext>
            </a:extLst>
          </p:cNvPr>
          <p:cNvSpPr>
            <a:spLocks noGrp="1"/>
          </p:cNvSpPr>
          <p:nvPr>
            <p:ph type="ctrTitle"/>
          </p:nvPr>
        </p:nvSpPr>
        <p:spPr/>
        <p:txBody>
          <a:bodyPr/>
          <a:lstStyle/>
          <a:p>
            <a:r>
              <a:rPr lang="en-US" dirty="0"/>
              <a:t>CAPGEMINI - STELLANTIS</a:t>
            </a:r>
            <a:endParaRPr lang="en-IN" dirty="0"/>
          </a:p>
        </p:txBody>
      </p:sp>
      <p:sp>
        <p:nvSpPr>
          <p:cNvPr id="3" name="Subtitle 2">
            <a:extLst>
              <a:ext uri="{FF2B5EF4-FFF2-40B4-BE49-F238E27FC236}">
                <a16:creationId xmlns:a16="http://schemas.microsoft.com/office/drawing/2014/main" id="{3BBA955C-E2E7-F832-6B88-72BD44A3B6DC}"/>
              </a:ext>
            </a:extLst>
          </p:cNvPr>
          <p:cNvSpPr>
            <a:spLocks noGrp="1"/>
          </p:cNvSpPr>
          <p:nvPr>
            <p:ph type="subTitle" idx="1"/>
          </p:nvPr>
        </p:nvSpPr>
        <p:spPr/>
        <p:txBody>
          <a:bodyPr>
            <a:noAutofit/>
          </a:bodyPr>
          <a:lstStyle/>
          <a:p>
            <a:r>
              <a:rPr lang="en-US" sz="1800" b="1" i="0" u="none" strike="noStrike" baseline="0" dirty="0">
                <a:solidFill>
                  <a:srgbClr val="000000"/>
                </a:solidFill>
                <a:latin typeface="Times New Roman" panose="02020603050405020304" pitchFamily="18" charset="0"/>
              </a:rPr>
              <a:t>Overview: </a:t>
            </a:r>
            <a:r>
              <a:rPr lang="en-US" sz="1800" b="1" i="0" u="none" strike="noStrike" baseline="0" dirty="0" err="1">
                <a:solidFill>
                  <a:srgbClr val="000000"/>
                </a:solidFill>
                <a:latin typeface="Times New Roman" panose="02020603050405020304" pitchFamily="18" charset="0"/>
              </a:rPr>
              <a:t>Stellantis</a:t>
            </a:r>
            <a:r>
              <a:rPr lang="en-US" sz="1800" b="1" i="0" u="none" strike="noStrike" baseline="0" dirty="0">
                <a:solidFill>
                  <a:srgbClr val="000000"/>
                </a:solidFill>
                <a:latin typeface="Times New Roman" panose="02020603050405020304" pitchFamily="18" charset="0"/>
              </a:rPr>
              <a:t> is a leading provider of automotive quality assurance solutions. The company specializes in developing advanced technologies to ensure that each vehicle meets the highest standards of quality before it leaves the production line. </a:t>
            </a:r>
          </a:p>
          <a:p>
            <a:r>
              <a:rPr lang="en-US" sz="1800" b="1" i="0" u="none" strike="noStrike" baseline="0" dirty="0">
                <a:solidFill>
                  <a:srgbClr val="000000"/>
                </a:solidFill>
                <a:latin typeface="Times New Roman" panose="02020603050405020304" pitchFamily="18" charset="0"/>
              </a:rPr>
              <a:t>Mission: To deliver cutting-edge solutions that enhance vehicle quality, ensuring safety, reliability, and customer satisfaction. </a:t>
            </a:r>
          </a:p>
          <a:p>
            <a:r>
              <a:rPr lang="en-US" sz="1800" b="1" i="0" u="none" strike="noStrike" baseline="0" dirty="0">
                <a:solidFill>
                  <a:srgbClr val="000000"/>
                </a:solidFill>
                <a:latin typeface="Times New Roman" panose="02020603050405020304" pitchFamily="18" charset="0"/>
              </a:rPr>
              <a:t>Vision: To be the global leader in automotive quality assurance through innovation and excellence in technology. </a:t>
            </a:r>
            <a:endParaRPr lang="en-IN" sz="1800" b="1" dirty="0"/>
          </a:p>
        </p:txBody>
      </p:sp>
    </p:spTree>
    <p:extLst>
      <p:ext uri="{BB962C8B-B14F-4D97-AF65-F5344CB8AC3E}">
        <p14:creationId xmlns:p14="http://schemas.microsoft.com/office/powerpoint/2010/main" val="2284924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F1EFE8-B068-C6E1-CB5F-1495CD3D4158}"/>
              </a:ext>
            </a:extLst>
          </p:cNvPr>
          <p:cNvSpPr txBox="1"/>
          <p:nvPr/>
        </p:nvSpPr>
        <p:spPr>
          <a:xfrm>
            <a:off x="1357744" y="905165"/>
            <a:ext cx="7629237" cy="1015663"/>
          </a:xfrm>
          <a:prstGeom prst="rect">
            <a:avLst/>
          </a:prstGeom>
          <a:noFill/>
        </p:spPr>
        <p:txBody>
          <a:bodyPr wrap="square" rtlCol="0">
            <a:spAutoFit/>
          </a:bodyPr>
          <a:lstStyle/>
          <a:p>
            <a:r>
              <a:rPr lang="en-US" sz="6000" dirty="0"/>
              <a:t>SYSTEM OVERVIEW</a:t>
            </a:r>
            <a:endParaRPr lang="en-IN" sz="6000" dirty="0"/>
          </a:p>
        </p:txBody>
      </p:sp>
      <p:sp>
        <p:nvSpPr>
          <p:cNvPr id="3" name="TextBox 2">
            <a:extLst>
              <a:ext uri="{FF2B5EF4-FFF2-40B4-BE49-F238E27FC236}">
                <a16:creationId xmlns:a16="http://schemas.microsoft.com/office/drawing/2014/main" id="{5FAB6824-79CA-72EA-84D9-1B344FAA0642}"/>
              </a:ext>
            </a:extLst>
          </p:cNvPr>
          <p:cNvSpPr txBox="1"/>
          <p:nvPr/>
        </p:nvSpPr>
        <p:spPr>
          <a:xfrm>
            <a:off x="1524000" y="2318327"/>
            <a:ext cx="8312727" cy="4247317"/>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rPr>
              <a:t>The system leverages modern DevOps practices to enhance efficiency:</a:t>
            </a:r>
            <a:endParaRPr lang="en-IN" sz="18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Quality Check Microservices: </a:t>
            </a:r>
            <a:r>
              <a:rPr lang="en-US" sz="1800" b="0" i="0" u="none" strike="noStrike" baseline="0" dirty="0">
                <a:solidFill>
                  <a:srgbClr val="000000"/>
                </a:solidFill>
                <a:latin typeface="Times New Roman" panose="02020603050405020304" pitchFamily="18" charset="0"/>
              </a:rPr>
              <a:t>Each quality parameter (e.g., paint, engine, electronics) will have a dedicated microservice. </a:t>
            </a:r>
          </a:p>
          <a:p>
            <a:r>
              <a:rPr lang="en-US" sz="1800" b="1" i="0" u="none" strike="noStrike" baseline="0" dirty="0">
                <a:solidFill>
                  <a:srgbClr val="000000"/>
                </a:solidFill>
                <a:latin typeface="Times New Roman" panose="02020603050405020304" pitchFamily="18" charset="0"/>
              </a:rPr>
              <a:t>Database: </a:t>
            </a:r>
            <a:r>
              <a:rPr lang="en-US" sz="1800" b="0" i="0" u="none" strike="noStrike" baseline="0" dirty="0">
                <a:solidFill>
                  <a:srgbClr val="000000"/>
                </a:solidFill>
                <a:latin typeface="Times New Roman" panose="02020603050405020304" pitchFamily="18" charset="0"/>
              </a:rPr>
              <a:t>PostgreSQL will be used to store quality check results and logs. </a:t>
            </a:r>
          </a:p>
          <a:p>
            <a:r>
              <a:rPr lang="en-US" sz="1800" b="1" i="0" u="none" strike="noStrike" baseline="0" dirty="0">
                <a:solidFill>
                  <a:srgbClr val="000000"/>
                </a:solidFill>
                <a:latin typeface="Times New Roman" panose="02020603050405020304" pitchFamily="18" charset="0"/>
              </a:rPr>
              <a:t>Messaging System: </a:t>
            </a:r>
            <a:r>
              <a:rPr lang="en-US" sz="1800" b="0" i="0" u="none" strike="noStrike" baseline="0" dirty="0">
                <a:solidFill>
                  <a:srgbClr val="000000"/>
                </a:solidFill>
                <a:latin typeface="Times New Roman" panose="02020603050405020304" pitchFamily="18" charset="0"/>
              </a:rPr>
              <a:t>Kafka will handle communication between microservices. </a:t>
            </a:r>
          </a:p>
          <a:p>
            <a:r>
              <a:rPr lang="en-US" sz="1800" b="1" i="0" u="none" strike="noStrike" baseline="0" dirty="0">
                <a:solidFill>
                  <a:srgbClr val="000000"/>
                </a:solidFill>
                <a:latin typeface="Times New Roman" panose="02020603050405020304" pitchFamily="18" charset="0"/>
              </a:rPr>
              <a:t>CI/CD Pipeline: </a:t>
            </a:r>
            <a:r>
              <a:rPr lang="en-US" sz="1800" b="0" i="0" u="none" strike="noStrike" baseline="0" dirty="0">
                <a:solidFill>
                  <a:srgbClr val="000000"/>
                </a:solidFill>
                <a:latin typeface="Times New Roman" panose="02020603050405020304" pitchFamily="18" charset="0"/>
              </a:rPr>
              <a:t>Jenkins/GitLab CI will automate the build, test, and deployment processes. </a:t>
            </a:r>
          </a:p>
          <a:p>
            <a:r>
              <a:rPr lang="en-US" sz="1800" b="1" i="0" u="none" strike="noStrike" baseline="0" dirty="0">
                <a:solidFill>
                  <a:srgbClr val="000000"/>
                </a:solidFill>
                <a:latin typeface="Times New Roman" panose="02020603050405020304" pitchFamily="18" charset="0"/>
              </a:rPr>
              <a:t>Infrastructure as Code (</a:t>
            </a:r>
            <a:r>
              <a:rPr lang="en-US" sz="1800" b="1" i="0" u="none" strike="noStrike" baseline="0" dirty="0" err="1">
                <a:solidFill>
                  <a:srgbClr val="000000"/>
                </a:solidFill>
                <a:latin typeface="Times New Roman" panose="02020603050405020304" pitchFamily="18" charset="0"/>
              </a:rPr>
              <a:t>IaC</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Terraform and Ansible will manage infrastructure provisioning and configuration. </a:t>
            </a:r>
          </a:p>
          <a:p>
            <a:r>
              <a:rPr lang="en-US" sz="1800" b="1" i="0" u="none" strike="noStrike" baseline="0" dirty="0">
                <a:solidFill>
                  <a:srgbClr val="000000"/>
                </a:solidFill>
                <a:latin typeface="Times New Roman" panose="02020603050405020304" pitchFamily="18" charset="0"/>
              </a:rPr>
              <a:t>Monitoring and Logging: </a:t>
            </a:r>
            <a:r>
              <a:rPr lang="en-US" sz="1800" b="0" i="0" u="none" strike="noStrike" baseline="0" dirty="0">
                <a:solidFill>
                  <a:srgbClr val="000000"/>
                </a:solidFill>
                <a:latin typeface="Times New Roman" panose="02020603050405020304" pitchFamily="18" charset="0"/>
              </a:rPr>
              <a:t>Prometheus for metrics collection, Grafana for visualization, and the ELK stack for log management. </a:t>
            </a:r>
          </a:p>
          <a:p>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endParaRPr lang="en-IN" dirty="0"/>
          </a:p>
        </p:txBody>
      </p:sp>
    </p:spTree>
    <p:extLst>
      <p:ext uri="{BB962C8B-B14F-4D97-AF65-F5344CB8AC3E}">
        <p14:creationId xmlns:p14="http://schemas.microsoft.com/office/powerpoint/2010/main" val="4247954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141FE8-71CE-8F11-D933-A8AC8A6C92F0}"/>
              </a:ext>
            </a:extLst>
          </p:cNvPr>
          <p:cNvPicPr>
            <a:picLocks noChangeAspect="1"/>
          </p:cNvPicPr>
          <p:nvPr/>
        </p:nvPicPr>
        <p:blipFill>
          <a:blip r:embed="rId2"/>
          <a:stretch>
            <a:fillRect/>
          </a:stretch>
        </p:blipFill>
        <p:spPr>
          <a:xfrm>
            <a:off x="4949260" y="1800375"/>
            <a:ext cx="2034862" cy="4217831"/>
          </a:xfrm>
          <a:prstGeom prst="rect">
            <a:avLst/>
          </a:prstGeom>
        </p:spPr>
      </p:pic>
      <p:sp>
        <p:nvSpPr>
          <p:cNvPr id="4" name="TextBox 3">
            <a:extLst>
              <a:ext uri="{FF2B5EF4-FFF2-40B4-BE49-F238E27FC236}">
                <a16:creationId xmlns:a16="http://schemas.microsoft.com/office/drawing/2014/main" id="{16FCD5BF-F221-2C31-2D59-12197F7B8B52}"/>
              </a:ext>
            </a:extLst>
          </p:cNvPr>
          <p:cNvSpPr txBox="1"/>
          <p:nvPr/>
        </p:nvSpPr>
        <p:spPr>
          <a:xfrm>
            <a:off x="2493818" y="655782"/>
            <a:ext cx="6576291" cy="830997"/>
          </a:xfrm>
          <a:prstGeom prst="rect">
            <a:avLst/>
          </a:prstGeom>
          <a:noFill/>
        </p:spPr>
        <p:txBody>
          <a:bodyPr wrap="square" rtlCol="0">
            <a:spAutoFit/>
          </a:bodyPr>
          <a:lstStyle/>
          <a:p>
            <a:r>
              <a:rPr lang="en-US" sz="4800" dirty="0"/>
              <a:t>USE CASE DIAGRAM</a:t>
            </a:r>
            <a:endParaRPr lang="en-IN" sz="4800" dirty="0"/>
          </a:p>
        </p:txBody>
      </p:sp>
    </p:spTree>
    <p:extLst>
      <p:ext uri="{BB962C8B-B14F-4D97-AF65-F5344CB8AC3E}">
        <p14:creationId xmlns:p14="http://schemas.microsoft.com/office/powerpoint/2010/main" val="168004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A395A4-E2C4-6C28-F09A-0889F866DB40}"/>
              </a:ext>
            </a:extLst>
          </p:cNvPr>
          <p:cNvPicPr>
            <a:picLocks noChangeAspect="1"/>
          </p:cNvPicPr>
          <p:nvPr/>
        </p:nvPicPr>
        <p:blipFill>
          <a:blip r:embed="rId2"/>
          <a:stretch>
            <a:fillRect/>
          </a:stretch>
        </p:blipFill>
        <p:spPr>
          <a:xfrm>
            <a:off x="711202" y="2165309"/>
            <a:ext cx="4451928" cy="3580327"/>
          </a:xfrm>
          <a:prstGeom prst="rect">
            <a:avLst/>
          </a:prstGeom>
        </p:spPr>
      </p:pic>
      <p:sp>
        <p:nvSpPr>
          <p:cNvPr id="4" name="TextBox 3">
            <a:extLst>
              <a:ext uri="{FF2B5EF4-FFF2-40B4-BE49-F238E27FC236}">
                <a16:creationId xmlns:a16="http://schemas.microsoft.com/office/drawing/2014/main" id="{583ECCC7-8B4B-7405-6D75-294A6E338498}"/>
              </a:ext>
            </a:extLst>
          </p:cNvPr>
          <p:cNvSpPr txBox="1"/>
          <p:nvPr/>
        </p:nvSpPr>
        <p:spPr>
          <a:xfrm>
            <a:off x="711201" y="1394691"/>
            <a:ext cx="4451928" cy="553998"/>
          </a:xfrm>
          <a:prstGeom prst="rect">
            <a:avLst/>
          </a:prstGeom>
          <a:noFill/>
        </p:spPr>
        <p:txBody>
          <a:bodyPr wrap="square" rtlCol="0">
            <a:spAutoFit/>
          </a:bodyPr>
          <a:lstStyle/>
          <a:p>
            <a:r>
              <a:rPr lang="en-US" sz="3000" dirty="0"/>
              <a:t>CLASS DIAGRAM</a:t>
            </a:r>
            <a:endParaRPr lang="en-IN" sz="3000" dirty="0"/>
          </a:p>
        </p:txBody>
      </p:sp>
      <p:sp>
        <p:nvSpPr>
          <p:cNvPr id="5" name="TextBox 4">
            <a:extLst>
              <a:ext uri="{FF2B5EF4-FFF2-40B4-BE49-F238E27FC236}">
                <a16:creationId xmlns:a16="http://schemas.microsoft.com/office/drawing/2014/main" id="{AB940542-3D55-116F-D4EA-FE86C1D880B4}"/>
              </a:ext>
            </a:extLst>
          </p:cNvPr>
          <p:cNvSpPr txBox="1"/>
          <p:nvPr/>
        </p:nvSpPr>
        <p:spPr>
          <a:xfrm>
            <a:off x="6576292" y="1394691"/>
            <a:ext cx="4692072" cy="553998"/>
          </a:xfrm>
          <a:prstGeom prst="rect">
            <a:avLst/>
          </a:prstGeom>
          <a:noFill/>
        </p:spPr>
        <p:txBody>
          <a:bodyPr wrap="square" rtlCol="0">
            <a:spAutoFit/>
          </a:bodyPr>
          <a:lstStyle/>
          <a:p>
            <a:r>
              <a:rPr lang="en-US" sz="3000" dirty="0"/>
              <a:t>SECQUENCE DIAGRAM</a:t>
            </a:r>
            <a:endParaRPr lang="en-IN" sz="3000" dirty="0"/>
          </a:p>
        </p:txBody>
      </p:sp>
      <p:pic>
        <p:nvPicPr>
          <p:cNvPr id="7" name="Picture 6">
            <a:extLst>
              <a:ext uri="{FF2B5EF4-FFF2-40B4-BE49-F238E27FC236}">
                <a16:creationId xmlns:a16="http://schemas.microsoft.com/office/drawing/2014/main" id="{D82EB661-7637-7291-1541-4CEF565C46C1}"/>
              </a:ext>
            </a:extLst>
          </p:cNvPr>
          <p:cNvPicPr>
            <a:picLocks noChangeAspect="1"/>
          </p:cNvPicPr>
          <p:nvPr/>
        </p:nvPicPr>
        <p:blipFill>
          <a:blip r:embed="rId3"/>
          <a:stretch>
            <a:fillRect/>
          </a:stretch>
        </p:blipFill>
        <p:spPr>
          <a:xfrm>
            <a:off x="5698186" y="2165309"/>
            <a:ext cx="6078828" cy="3580327"/>
          </a:xfrm>
          <a:prstGeom prst="rect">
            <a:avLst/>
          </a:prstGeom>
        </p:spPr>
      </p:pic>
    </p:spTree>
    <p:extLst>
      <p:ext uri="{BB962C8B-B14F-4D97-AF65-F5344CB8AC3E}">
        <p14:creationId xmlns:p14="http://schemas.microsoft.com/office/powerpoint/2010/main" val="421824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A75D01-6200-4C5E-CAC1-3B21BE5ED8E7}"/>
              </a:ext>
            </a:extLst>
          </p:cNvPr>
          <p:cNvSpPr txBox="1"/>
          <p:nvPr/>
        </p:nvSpPr>
        <p:spPr>
          <a:xfrm>
            <a:off x="4211782" y="738909"/>
            <a:ext cx="4775200" cy="553998"/>
          </a:xfrm>
          <a:prstGeom prst="rect">
            <a:avLst/>
          </a:prstGeom>
          <a:noFill/>
        </p:spPr>
        <p:txBody>
          <a:bodyPr wrap="square" rtlCol="0">
            <a:spAutoFit/>
          </a:bodyPr>
          <a:lstStyle/>
          <a:p>
            <a:r>
              <a:rPr lang="en-US" sz="3000" dirty="0"/>
              <a:t>IMPLEMENTATION</a:t>
            </a:r>
            <a:endParaRPr lang="en-IN" sz="3000" dirty="0"/>
          </a:p>
        </p:txBody>
      </p:sp>
      <p:sp>
        <p:nvSpPr>
          <p:cNvPr id="4" name="TextBox 3">
            <a:extLst>
              <a:ext uri="{FF2B5EF4-FFF2-40B4-BE49-F238E27FC236}">
                <a16:creationId xmlns:a16="http://schemas.microsoft.com/office/drawing/2014/main" id="{48CE4334-5676-3046-1976-8D9538F1136C}"/>
              </a:ext>
            </a:extLst>
          </p:cNvPr>
          <p:cNvSpPr txBox="1"/>
          <p:nvPr/>
        </p:nvSpPr>
        <p:spPr>
          <a:xfrm>
            <a:off x="875145" y="1366897"/>
            <a:ext cx="6109854" cy="4832092"/>
          </a:xfrm>
          <a:prstGeom prst="rect">
            <a:avLst/>
          </a:prstGeom>
          <a:noFill/>
        </p:spPr>
        <p:txBody>
          <a:bodyPr wrap="square">
            <a:spAutoFit/>
          </a:bodyPr>
          <a:lstStyle/>
          <a:p>
            <a:pPr algn="l"/>
            <a:endParaRPr lang="en-IN" sz="20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Provisioning Resources: </a:t>
            </a:r>
            <a:r>
              <a:rPr lang="en-US" sz="1800" b="0" i="0" u="none" strike="noStrike" baseline="0" dirty="0">
                <a:solidFill>
                  <a:srgbClr val="000000"/>
                </a:solidFill>
                <a:latin typeface="Times New Roman" panose="02020603050405020304" pitchFamily="18" charset="0"/>
              </a:rPr>
              <a:t>Use Terraform to define and provision infrastructure resources such as virtual machines, networks, and storage. </a:t>
            </a:r>
          </a:p>
          <a:p>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Containerization: </a:t>
            </a:r>
          </a:p>
          <a:p>
            <a:r>
              <a:rPr lang="en-US" sz="1800" b="0" i="0" u="none" strike="noStrike" baseline="0" dirty="0">
                <a:solidFill>
                  <a:srgbClr val="000000"/>
                </a:solidFill>
                <a:latin typeface="Times New Roman" panose="02020603050405020304" pitchFamily="18" charset="0"/>
              </a:rPr>
              <a:t>Containerize each microservice using Docker. Create </a:t>
            </a:r>
            <a:r>
              <a:rPr lang="en-US" sz="1800" b="0" i="0" u="none" strike="noStrike" baseline="0" dirty="0" err="1">
                <a:solidFill>
                  <a:srgbClr val="000000"/>
                </a:solidFill>
                <a:latin typeface="Times New Roman" panose="02020603050405020304" pitchFamily="18" charset="0"/>
              </a:rPr>
              <a:t>Dockerfiles</a:t>
            </a:r>
            <a:r>
              <a:rPr lang="en-US" sz="1800" b="0" i="0" u="none" strike="noStrike" baseline="0" dirty="0">
                <a:solidFill>
                  <a:srgbClr val="000000"/>
                </a:solidFill>
                <a:latin typeface="Times New Roman" panose="02020603050405020304" pitchFamily="18" charset="0"/>
              </a:rPr>
              <a:t> for each service to define the environment and dependencies. </a:t>
            </a:r>
          </a:p>
          <a:p>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Continuous Deployment: </a:t>
            </a:r>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Configure the CI/CD pipeline to automatically deploy successfully built and tested images to the staging environment.</a:t>
            </a:r>
          </a:p>
          <a:p>
            <a:pPr algn="l"/>
            <a:endParaRPr lang="en-IN" sz="1800" b="0" i="0" u="none" strike="noStrike" baseline="0"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Monitoring: </a:t>
            </a:r>
            <a:r>
              <a:rPr lang="en-US" sz="1800" b="0" i="0" u="none" strike="noStrike" baseline="0" dirty="0">
                <a:solidFill>
                  <a:srgbClr val="000000"/>
                </a:solidFill>
                <a:latin typeface="Times New Roman" panose="02020603050405020304" pitchFamily="18" charset="0"/>
              </a:rPr>
              <a:t>Set up Grafana for visualizing metrics and creating dashboards for real-time monitoring.  </a:t>
            </a:r>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p:txBody>
      </p:sp>
      <p:pic>
        <p:nvPicPr>
          <p:cNvPr id="1026" name="Picture 2" descr="file type terraform&quot; Icon - Download for free – Iconduck">
            <a:extLst>
              <a:ext uri="{FF2B5EF4-FFF2-40B4-BE49-F238E27FC236}">
                <a16:creationId xmlns:a16="http://schemas.microsoft.com/office/drawing/2014/main" id="{121722A6-8981-4503-D25E-DEC23B97E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4999" y="1366897"/>
            <a:ext cx="1334744" cy="12562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Icon, and Brand Guidelines | Docker">
            <a:extLst>
              <a:ext uri="{FF2B5EF4-FFF2-40B4-BE49-F238E27FC236}">
                <a16:creationId xmlns:a16="http://schemas.microsoft.com/office/drawing/2014/main" id="{54A2E8E8-E15B-BF53-B285-ECAF64868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9743" y="2623127"/>
            <a:ext cx="1322388" cy="13854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enkins Logo PNG vector in SVG, PDF, AI, CDR format">
            <a:extLst>
              <a:ext uri="{FF2B5EF4-FFF2-40B4-BE49-F238E27FC236}">
                <a16:creationId xmlns:a16="http://schemas.microsoft.com/office/drawing/2014/main" id="{C10E67C8-4A2C-83B6-30C0-4E4FB71425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4999" y="3953347"/>
            <a:ext cx="1334744" cy="12562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2C2CE85-AB84-95B1-AF17-8B08FEDEDF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5788" y="5209577"/>
            <a:ext cx="1322388" cy="124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92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BA4C26-2AA7-918E-C06A-9F8E3682AA12}"/>
              </a:ext>
            </a:extLst>
          </p:cNvPr>
          <p:cNvSpPr txBox="1"/>
          <p:nvPr/>
        </p:nvSpPr>
        <p:spPr>
          <a:xfrm>
            <a:off x="3380509" y="951345"/>
            <a:ext cx="5357091" cy="523220"/>
          </a:xfrm>
          <a:prstGeom prst="rect">
            <a:avLst/>
          </a:prstGeom>
          <a:noFill/>
        </p:spPr>
        <p:txBody>
          <a:bodyPr wrap="square" rtlCol="0">
            <a:spAutoFit/>
          </a:bodyPr>
          <a:lstStyle/>
          <a:p>
            <a:r>
              <a:rPr lang="en-US" sz="2800" dirty="0"/>
              <a:t>APPLICATION HOME SCREEN</a:t>
            </a:r>
            <a:endParaRPr lang="en-IN" sz="2800" dirty="0"/>
          </a:p>
        </p:txBody>
      </p:sp>
      <p:pic>
        <p:nvPicPr>
          <p:cNvPr id="4" name="Picture 3">
            <a:extLst>
              <a:ext uri="{FF2B5EF4-FFF2-40B4-BE49-F238E27FC236}">
                <a16:creationId xmlns:a16="http://schemas.microsoft.com/office/drawing/2014/main" id="{6E527A16-1A77-F352-401D-EACE45D23B97}"/>
              </a:ext>
            </a:extLst>
          </p:cNvPr>
          <p:cNvPicPr>
            <a:picLocks noChangeAspect="1"/>
          </p:cNvPicPr>
          <p:nvPr/>
        </p:nvPicPr>
        <p:blipFill>
          <a:blip r:embed="rId2"/>
          <a:stretch>
            <a:fillRect/>
          </a:stretch>
        </p:blipFill>
        <p:spPr>
          <a:xfrm>
            <a:off x="1073239" y="1747527"/>
            <a:ext cx="10045521" cy="4803820"/>
          </a:xfrm>
          <a:prstGeom prst="rect">
            <a:avLst/>
          </a:prstGeom>
        </p:spPr>
      </p:pic>
    </p:spTree>
    <p:extLst>
      <p:ext uri="{BB962C8B-B14F-4D97-AF65-F5344CB8AC3E}">
        <p14:creationId xmlns:p14="http://schemas.microsoft.com/office/powerpoint/2010/main" val="159518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BCC3B8-2B53-0CE3-7A79-A74FCC8C3249}"/>
              </a:ext>
            </a:extLst>
          </p:cNvPr>
          <p:cNvSpPr txBox="1"/>
          <p:nvPr/>
        </p:nvSpPr>
        <p:spPr>
          <a:xfrm>
            <a:off x="4202546" y="655782"/>
            <a:ext cx="5144654" cy="707886"/>
          </a:xfrm>
          <a:prstGeom prst="rect">
            <a:avLst/>
          </a:prstGeom>
          <a:noFill/>
        </p:spPr>
        <p:txBody>
          <a:bodyPr wrap="square" rtlCol="0">
            <a:spAutoFit/>
          </a:bodyPr>
          <a:lstStyle/>
          <a:p>
            <a:r>
              <a:rPr lang="en-US" sz="4000" dirty="0"/>
              <a:t>CONCLUSION</a:t>
            </a:r>
            <a:endParaRPr lang="en-IN" sz="4000" dirty="0"/>
          </a:p>
        </p:txBody>
      </p:sp>
      <p:sp>
        <p:nvSpPr>
          <p:cNvPr id="4" name="TextBox 3">
            <a:extLst>
              <a:ext uri="{FF2B5EF4-FFF2-40B4-BE49-F238E27FC236}">
                <a16:creationId xmlns:a16="http://schemas.microsoft.com/office/drawing/2014/main" id="{42D48048-01B0-1DBB-CDF6-D65135AD66C0}"/>
              </a:ext>
            </a:extLst>
          </p:cNvPr>
          <p:cNvSpPr txBox="1"/>
          <p:nvPr/>
        </p:nvSpPr>
        <p:spPr>
          <a:xfrm>
            <a:off x="1475508" y="1695026"/>
            <a:ext cx="9552709" cy="646331"/>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The Quality Check Application project undertaken by </a:t>
            </a:r>
            <a:r>
              <a:rPr lang="en-US" sz="1800" b="0" i="0" u="none" strike="noStrike" baseline="0" dirty="0" err="1">
                <a:solidFill>
                  <a:srgbClr val="000000"/>
                </a:solidFill>
                <a:latin typeface="Times New Roman" panose="02020603050405020304" pitchFamily="18" charset="0"/>
              </a:rPr>
              <a:t>Stellantis</a:t>
            </a:r>
            <a:r>
              <a:rPr lang="en-US" sz="1800" b="0" i="0" u="none" strike="noStrike" baseline="0" dirty="0">
                <a:solidFill>
                  <a:srgbClr val="000000"/>
                </a:solidFill>
                <a:latin typeface="Times New Roman" panose="02020603050405020304" pitchFamily="18" charset="0"/>
              </a:rPr>
              <a:t> represents a significant advancement in the automotive quality assurance process </a:t>
            </a:r>
            <a:endParaRPr lang="en-IN" dirty="0"/>
          </a:p>
        </p:txBody>
      </p:sp>
      <p:sp>
        <p:nvSpPr>
          <p:cNvPr id="6" name="TextBox 5">
            <a:extLst>
              <a:ext uri="{FF2B5EF4-FFF2-40B4-BE49-F238E27FC236}">
                <a16:creationId xmlns:a16="http://schemas.microsoft.com/office/drawing/2014/main" id="{83CEC4E1-CDF6-05A5-B44F-34C1CD221134}"/>
              </a:ext>
            </a:extLst>
          </p:cNvPr>
          <p:cNvSpPr txBox="1"/>
          <p:nvPr/>
        </p:nvSpPr>
        <p:spPr>
          <a:xfrm>
            <a:off x="1699491" y="2672715"/>
            <a:ext cx="9328726" cy="3693319"/>
          </a:xfrm>
          <a:prstGeom prst="rect">
            <a:avLst/>
          </a:prstGeom>
          <a:noFill/>
        </p:spPr>
        <p:txBody>
          <a:bodyPr wrap="square">
            <a:spAutoFit/>
          </a:bodyPr>
          <a:lstStyle/>
          <a:p>
            <a:r>
              <a:rPr lang="en-IN" sz="1800" b="1" i="0" u="none" strike="noStrike" baseline="0" dirty="0">
                <a:solidFill>
                  <a:srgbClr val="000000"/>
                </a:solidFill>
                <a:latin typeface="Times New Roman" panose="02020603050405020304" pitchFamily="18" charset="0"/>
              </a:rPr>
              <a:t>Key Achievements :</a:t>
            </a:r>
          </a:p>
          <a:p>
            <a:endParaRPr lang="en-IN" sz="1800" b="0" i="0" u="none" strike="noStrike" baseline="0" dirty="0">
              <a:solidFill>
                <a:srgbClr val="000000"/>
              </a:solidFill>
              <a:latin typeface="Times New Roman" panose="02020603050405020304" pitchFamily="18" charset="0"/>
            </a:endParaRPr>
          </a:p>
          <a:p>
            <a:r>
              <a:rPr lang="en-IN" sz="1800" b="1" i="0" u="none" strike="noStrike" baseline="0" dirty="0">
                <a:solidFill>
                  <a:srgbClr val="000000"/>
                </a:solidFill>
                <a:latin typeface="Times New Roman" panose="02020603050405020304" pitchFamily="18" charset="0"/>
              </a:rPr>
              <a:t>Enhanced Accuracy and Consistency:</a:t>
            </a:r>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The automated quality checks have substantially increased the accuracy and consistency of inspections. </a:t>
            </a:r>
            <a:endParaRPr lang="en-IN" sz="1800" b="1" i="0" u="none" strike="noStrike" baseline="0" dirty="0">
              <a:solidFill>
                <a:srgbClr val="000000"/>
              </a:solidFill>
              <a:latin typeface="Times New Roman" panose="02020603050405020304" pitchFamily="18" charset="0"/>
            </a:endParaRPr>
          </a:p>
          <a:p>
            <a:endParaRPr lang="en-IN" b="1"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Real-Time Monitoring and Immediate Feedback:</a:t>
            </a:r>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The implementation of real-time monitoring has provided immediate feedback on quality metrics, allowing for rapid identification and resolution of issues. </a:t>
            </a:r>
            <a:endParaRPr lang="en-IN" sz="1800" b="1" i="0" u="none" strike="noStrike" baseline="0" dirty="0">
              <a:solidFill>
                <a:srgbClr val="000000"/>
              </a:solidFill>
              <a:latin typeface="Times New Roman" panose="02020603050405020304" pitchFamily="18" charset="0"/>
            </a:endParaRPr>
          </a:p>
          <a:p>
            <a:endParaRPr lang="en-IN" b="1" dirty="0">
              <a:solidFill>
                <a:srgbClr val="000000"/>
              </a:solidFill>
              <a:latin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rPr>
              <a:t>Operational Efficiency and Cost Savings :</a:t>
            </a:r>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The reduction in manual labor and rework has resulted in significant cost savings, improving the overall efficiency of operations. </a:t>
            </a:r>
            <a:endParaRPr lang="en-IN" sz="1800" b="1"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81448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9EAD00-B978-BFD0-28F9-2DC17D597CAB}"/>
              </a:ext>
            </a:extLst>
          </p:cNvPr>
          <p:cNvSpPr txBox="1"/>
          <p:nvPr/>
        </p:nvSpPr>
        <p:spPr>
          <a:xfrm>
            <a:off x="4535055" y="2632364"/>
            <a:ext cx="4414982" cy="646331"/>
          </a:xfrm>
          <a:prstGeom prst="rect">
            <a:avLst/>
          </a:prstGeom>
          <a:noFill/>
        </p:spPr>
        <p:txBody>
          <a:bodyPr wrap="square" rtlCol="0">
            <a:spAutoFit/>
          </a:bodyPr>
          <a:lstStyle/>
          <a:p>
            <a:r>
              <a:rPr lang="en-US" sz="3600" dirty="0"/>
              <a:t>THANKYOU</a:t>
            </a:r>
            <a:endParaRPr lang="en-IN" sz="3600" dirty="0"/>
          </a:p>
        </p:txBody>
      </p:sp>
    </p:spTree>
    <p:extLst>
      <p:ext uri="{BB962C8B-B14F-4D97-AF65-F5344CB8AC3E}">
        <p14:creationId xmlns:p14="http://schemas.microsoft.com/office/powerpoint/2010/main" val="330976459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TotalTime>
  <Words>383</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Slice</vt:lpstr>
      <vt:lpstr>CAPGEMINI - STELLANTIS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Akhil Arolkar</dc:creator>
  <cp:lastModifiedBy>Akhil Arolkar</cp:lastModifiedBy>
  <cp:revision>1</cp:revision>
  <dcterms:created xsi:type="dcterms:W3CDTF">2024-06-25T16:26:04Z</dcterms:created>
  <dcterms:modified xsi:type="dcterms:W3CDTF">2024-06-25T16:59:05Z</dcterms:modified>
</cp:coreProperties>
</file>