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5"/>
  </p:notesMasterIdLst>
  <p:sldIdLst>
    <p:sldId id="257" r:id="rId2"/>
    <p:sldId id="258" r:id="rId3"/>
    <p:sldId id="259" r:id="rId4"/>
    <p:sldId id="264" r:id="rId5"/>
    <p:sldId id="260" r:id="rId6"/>
    <p:sldId id="262" r:id="rId7"/>
    <p:sldId id="261" r:id="rId8"/>
    <p:sldId id="273" r:id="rId9"/>
    <p:sldId id="274" r:id="rId10"/>
    <p:sldId id="263" r:id="rId11"/>
    <p:sldId id="265" r:id="rId12"/>
    <p:sldId id="266" r:id="rId13"/>
    <p:sldId id="267" r:id="rId14"/>
    <p:sldId id="268" r:id="rId15"/>
    <p:sldId id="269" r:id="rId16"/>
    <p:sldId id="270" r:id="rId17"/>
    <p:sldId id="271" r:id="rId18"/>
    <p:sldId id="281" r:id="rId19"/>
    <p:sldId id="279" r:id="rId20"/>
    <p:sldId id="345" r:id="rId21"/>
    <p:sldId id="275" r:id="rId22"/>
    <p:sldId id="276" r:id="rId23"/>
    <p:sldId id="277" r:id="rId24"/>
    <p:sldId id="278" r:id="rId25"/>
    <p:sldId id="282" r:id="rId26"/>
    <p:sldId id="283" r:id="rId27"/>
    <p:sldId id="285" r:id="rId28"/>
    <p:sldId id="284"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44" r:id="rId50"/>
    <p:sldId id="308" r:id="rId51"/>
    <p:sldId id="306" r:id="rId52"/>
    <p:sldId id="309" r:id="rId53"/>
    <p:sldId id="310" r:id="rId54"/>
    <p:sldId id="311" r:id="rId55"/>
    <p:sldId id="328" r:id="rId56"/>
    <p:sldId id="312" r:id="rId57"/>
    <p:sldId id="313" r:id="rId58"/>
    <p:sldId id="314" r:id="rId59"/>
    <p:sldId id="315" r:id="rId60"/>
    <p:sldId id="316" r:id="rId61"/>
    <p:sldId id="317" r:id="rId62"/>
    <p:sldId id="318" r:id="rId63"/>
    <p:sldId id="319" r:id="rId64"/>
    <p:sldId id="320" r:id="rId65"/>
    <p:sldId id="343" r:id="rId66"/>
    <p:sldId id="322" r:id="rId67"/>
    <p:sldId id="330" r:id="rId68"/>
    <p:sldId id="331" r:id="rId69"/>
    <p:sldId id="332" r:id="rId70"/>
    <p:sldId id="333" r:id="rId71"/>
    <p:sldId id="334" r:id="rId72"/>
    <p:sldId id="335" r:id="rId73"/>
    <p:sldId id="336" r:id="rId74"/>
    <p:sldId id="323" r:id="rId75"/>
    <p:sldId id="326" r:id="rId76"/>
    <p:sldId id="327" r:id="rId77"/>
    <p:sldId id="329" r:id="rId78"/>
    <p:sldId id="325" r:id="rId79"/>
    <p:sldId id="337" r:id="rId80"/>
    <p:sldId id="338" r:id="rId81"/>
    <p:sldId id="339" r:id="rId82"/>
    <p:sldId id="340" r:id="rId83"/>
    <p:sldId id="342" r:id="rId8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10" d="100"/>
          <a:sy n="110" d="100"/>
        </p:scale>
        <p:origin x="-1632" y="-90"/>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193EF1-DEAD-4A0D-8133-A6B0AC5F1C12}" type="datetimeFigureOut">
              <a:rPr lang="en-US" smtClean="0"/>
              <a:pPr/>
              <a:t>3/9/2016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F98387-CB71-4DAB-AA5D-3DB6E007084E}" type="slidenum">
              <a:rPr lang="en-US" smtClean="0"/>
              <a:pPr/>
              <a:t>‹#›</a:t>
            </a:fld>
            <a:endParaRPr lang="en-US"/>
          </a:p>
        </p:txBody>
      </p:sp>
    </p:spTree>
    <p:extLst>
      <p:ext uri="{BB962C8B-B14F-4D97-AF65-F5344CB8AC3E}">
        <p14:creationId xmlns:p14="http://schemas.microsoft.com/office/powerpoint/2010/main" xmlns="" val="589779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
        <p:nvSpPr>
          <p:cNvPr id="8" name="Picture Placeholder 13"/>
          <p:cNvSpPr>
            <a:spLocks noGrp="1"/>
          </p:cNvSpPr>
          <p:nvPr>
            <p:ph type="pic" sz="quarter" idx="13"/>
          </p:nvPr>
        </p:nvSpPr>
        <p:spPr>
          <a:xfrm>
            <a:off x="611560" y="836713"/>
            <a:ext cx="4824040" cy="3265388"/>
          </a:xfrm>
        </p:spPr>
        <p:txBody>
          <a:bodyPr>
            <a:normAutofit/>
          </a:bodyPr>
          <a:lstStyle>
            <a:lvl1pPr marL="0" indent="0">
              <a:buNone/>
              <a:defRPr lang="en-US" sz="3200" kern="1200" dirty="0">
                <a:solidFill>
                  <a:schemeClr val="tx1">
                    <a:lumMod val="50000"/>
                    <a:lumOff val="50000"/>
                  </a:schemeClr>
                </a:solidFill>
                <a:latin typeface="+mn-lt"/>
                <a:ea typeface="+mn-ea"/>
                <a:cs typeface="+mn-cs"/>
              </a:defRPr>
            </a:lvl1pPr>
          </a:lstStyle>
          <a:p>
            <a:r>
              <a:rPr lang="en-US" smtClean="0"/>
              <a:t>Click icon to add picture</a:t>
            </a:r>
            <a:endParaRPr lang="en-US" dirty="0"/>
          </a:p>
        </p:txBody>
      </p:sp>
      <p:sp>
        <p:nvSpPr>
          <p:cNvPr id="9" name="Title 1"/>
          <p:cNvSpPr>
            <a:spLocks noGrp="1"/>
          </p:cNvSpPr>
          <p:nvPr>
            <p:ph type="ctrTitle"/>
          </p:nvPr>
        </p:nvSpPr>
        <p:spPr>
          <a:xfrm>
            <a:off x="1259632" y="4197086"/>
            <a:ext cx="7772400" cy="893961"/>
          </a:xfrm>
        </p:spPr>
        <p:txBody>
          <a:bodyPr/>
          <a:lstStyle>
            <a:lvl1pPr algn="r">
              <a:defRPr/>
            </a:lvl1pPr>
          </a:lstStyle>
          <a:p>
            <a:r>
              <a:rPr lang="en-US" smtClean="0"/>
              <a:t>Click to edit Master title style</a:t>
            </a:r>
            <a:endParaRPr lang="en-US" dirty="0"/>
          </a:p>
        </p:txBody>
      </p:sp>
      <p:sp>
        <p:nvSpPr>
          <p:cNvPr id="10" name="Subtitle 2"/>
          <p:cNvSpPr>
            <a:spLocks noGrp="1"/>
          </p:cNvSpPr>
          <p:nvPr>
            <p:ph type="subTitle" idx="1"/>
          </p:nvPr>
        </p:nvSpPr>
        <p:spPr>
          <a:xfrm>
            <a:off x="3203848" y="5111981"/>
            <a:ext cx="5824736" cy="694928"/>
          </a:xfrm>
        </p:spPr>
        <p:txBody>
          <a:bodyPr>
            <a:normAutofit/>
          </a:bodyPr>
          <a:lstStyle>
            <a:lvl1pPr marL="0" indent="0" algn="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2050" name="Picture 2" descr="C:\Users\jsurapaneni\Pictures\ValueLabs logo.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6781800" y="482601"/>
            <a:ext cx="2029968" cy="6579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18851127"/>
      </p:ext>
    </p:extLst>
  </p:cSld>
  <p:clrMapOvr>
    <a:masterClrMapping/>
  </p:clrMapOvr>
  <p:timing>
    <p:tnLst>
      <p:par>
        <p:cTn id="1" dur="indefinite" restart="never" nodeType="tmRoot"/>
      </p:par>
    </p:tn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ight Triangle 6"/>
          <p:cNvSpPr/>
          <p:nvPr/>
        </p:nvSpPr>
        <p:spPr>
          <a:xfrm>
            <a:off x="17840" y="147361"/>
            <a:ext cx="152400" cy="609093"/>
          </a:xfrm>
          <a:prstGeom prst="rtTriangle">
            <a:avLst/>
          </a:prstGeom>
          <a:solidFill>
            <a:srgbClr val="ED1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buFont typeface="Arial" pitchFamily="34" charset="0"/>
              <a:buChar char="•"/>
            </a:pPr>
            <a:endParaRPr lang="en-US" dirty="0">
              <a:solidFill>
                <a:prstClr val="white"/>
              </a:solidFill>
            </a:endParaRPr>
          </a:p>
        </p:txBody>
      </p:sp>
      <p:sp>
        <p:nvSpPr>
          <p:cNvPr id="8" name="Rectangle 7"/>
          <p:cNvSpPr/>
          <p:nvPr/>
        </p:nvSpPr>
        <p:spPr>
          <a:xfrm>
            <a:off x="0" y="6375400"/>
            <a:ext cx="6858000" cy="406400"/>
          </a:xfrm>
          <a:prstGeom prst="rect">
            <a:avLst/>
          </a:prstGeom>
          <a:solidFill>
            <a:srgbClr val="2140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0" name="Footer Placeholder 4"/>
          <p:cNvSpPr txBox="1">
            <a:spLocks/>
          </p:cNvSpPr>
          <p:nvPr/>
        </p:nvSpPr>
        <p:spPr>
          <a:xfrm>
            <a:off x="76200" y="6441022"/>
            <a:ext cx="2895600" cy="275167"/>
          </a:xfrm>
          <a:prstGeom prst="rect">
            <a:avLst/>
          </a:prstGeom>
        </p:spPr>
        <p:txBody>
          <a:bodyPr vert="horz" lIns="91440" tIns="45720" rIns="91440" bIns="45720" rtlCol="0" anchor="b"/>
          <a:lstStyle>
            <a:lvl1pPr algn="l">
              <a:defRPr sz="900"/>
            </a:lvl1pPr>
          </a:lstStyle>
          <a:p>
            <a:pPr>
              <a:defRPr/>
            </a:pPr>
            <a:r>
              <a:rPr lang="en-US" dirty="0" smtClean="0">
                <a:solidFill>
                  <a:prstClr val="white"/>
                </a:solidFill>
                <a:latin typeface="Arial" pitchFamily="34" charset="0"/>
                <a:cs typeface="Arial" charset="0"/>
              </a:rPr>
              <a:t>© ValueLabs | www.valuelabs.com | Confidential</a:t>
            </a:r>
            <a:endParaRPr lang="en-US" dirty="0">
              <a:solidFill>
                <a:prstClr val="white"/>
              </a:solidFill>
              <a:latin typeface="Arial" pitchFamily="34" charset="0"/>
              <a:cs typeface="Arial" charset="0"/>
            </a:endParaRPr>
          </a:p>
        </p:txBody>
      </p:sp>
      <p:sp>
        <p:nvSpPr>
          <p:cNvPr id="11" name="Rectangle 10"/>
          <p:cNvSpPr/>
          <p:nvPr/>
        </p:nvSpPr>
        <p:spPr>
          <a:xfrm>
            <a:off x="8458200" y="6365875"/>
            <a:ext cx="685800" cy="406400"/>
          </a:xfrm>
          <a:prstGeom prst="rect">
            <a:avLst/>
          </a:prstGeom>
          <a:solidFill>
            <a:srgbClr val="2140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2" name="Slide Number Placeholder 5"/>
          <p:cNvSpPr>
            <a:spLocks noGrp="1"/>
          </p:cNvSpPr>
          <p:nvPr>
            <p:ph type="sldNum" sz="quarter" idx="4"/>
          </p:nvPr>
        </p:nvSpPr>
        <p:spPr>
          <a:xfrm>
            <a:off x="8604449" y="6386512"/>
            <a:ext cx="512667" cy="365125"/>
          </a:xfrm>
          <a:prstGeom prst="rect">
            <a:avLst/>
          </a:prstGeom>
        </p:spPr>
        <p:txBody>
          <a:bodyPr/>
          <a:lstStyle>
            <a:lvl1pPr>
              <a:defRPr sz="1000" i="1">
                <a:solidFill>
                  <a:schemeClr val="bg1"/>
                </a:solidFill>
              </a:defRPr>
            </a:lvl1pPr>
          </a:lstStyle>
          <a:p>
            <a:pPr fontAlgn="base">
              <a:spcBef>
                <a:spcPct val="0"/>
              </a:spcBef>
              <a:spcAft>
                <a:spcPct val="0"/>
              </a:spcAft>
              <a:defRPr/>
            </a:pPr>
            <a:fld id="{AFA17AF1-AD22-47DD-863F-1F091C2591D4}" type="slidenum">
              <a:rPr lang="en-US" smtClean="0">
                <a:solidFill>
                  <a:prstClr val="white"/>
                </a:solidFill>
                <a:cs typeface="Arial" charset="0"/>
              </a:rPr>
              <a:pPr fontAlgn="base">
                <a:spcBef>
                  <a:spcPct val="0"/>
                </a:spcBef>
                <a:spcAft>
                  <a:spcPct val="0"/>
                </a:spcAft>
                <a:defRPr/>
              </a:pPr>
              <a:t>‹#›</a:t>
            </a:fld>
            <a:endParaRPr lang="en-US" dirty="0">
              <a:solidFill>
                <a:prstClr val="white"/>
              </a:solidFill>
              <a:cs typeface="Arial" charset="0"/>
            </a:endParaRPr>
          </a:p>
        </p:txBody>
      </p:sp>
      <p:pic>
        <p:nvPicPr>
          <p:cNvPr id="13" name="Picture 2" descr="C:\Users\jsurapaneni\Pictures\ValueLabs logo.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7086600" y="6426179"/>
            <a:ext cx="1097280" cy="35562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93273847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87716" y="206373"/>
            <a:ext cx="1348780" cy="581491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04528" y="206374"/>
            <a:ext cx="6019800" cy="571890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p:nvPr/>
        </p:nvSpPr>
        <p:spPr>
          <a:xfrm>
            <a:off x="0" y="6375400"/>
            <a:ext cx="6858000" cy="406400"/>
          </a:xfrm>
          <a:prstGeom prst="rect">
            <a:avLst/>
          </a:prstGeom>
          <a:solidFill>
            <a:srgbClr val="2140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9" name="Footer Placeholder 4"/>
          <p:cNvSpPr txBox="1">
            <a:spLocks/>
          </p:cNvSpPr>
          <p:nvPr/>
        </p:nvSpPr>
        <p:spPr>
          <a:xfrm>
            <a:off x="76200" y="6441022"/>
            <a:ext cx="2895600" cy="275167"/>
          </a:xfrm>
          <a:prstGeom prst="rect">
            <a:avLst/>
          </a:prstGeom>
        </p:spPr>
        <p:txBody>
          <a:bodyPr vert="horz" lIns="91440" tIns="45720" rIns="91440" bIns="45720" rtlCol="0" anchor="b"/>
          <a:lstStyle>
            <a:lvl1pPr algn="l">
              <a:defRPr sz="900"/>
            </a:lvl1pPr>
          </a:lstStyle>
          <a:p>
            <a:pPr>
              <a:defRPr/>
            </a:pPr>
            <a:r>
              <a:rPr lang="en-US" dirty="0" smtClean="0">
                <a:solidFill>
                  <a:prstClr val="white"/>
                </a:solidFill>
                <a:latin typeface="Arial" pitchFamily="34" charset="0"/>
                <a:cs typeface="Arial" charset="0"/>
              </a:rPr>
              <a:t>© ValueLabs | www.valuelabs.com | Confidential</a:t>
            </a:r>
            <a:endParaRPr lang="en-US" dirty="0">
              <a:solidFill>
                <a:prstClr val="white"/>
              </a:solidFill>
              <a:latin typeface="Arial" pitchFamily="34" charset="0"/>
              <a:cs typeface="Arial" charset="0"/>
            </a:endParaRPr>
          </a:p>
        </p:txBody>
      </p:sp>
      <p:sp>
        <p:nvSpPr>
          <p:cNvPr id="10" name="Rectangle 9"/>
          <p:cNvSpPr/>
          <p:nvPr/>
        </p:nvSpPr>
        <p:spPr>
          <a:xfrm>
            <a:off x="8458200" y="6365875"/>
            <a:ext cx="685800" cy="406400"/>
          </a:xfrm>
          <a:prstGeom prst="rect">
            <a:avLst/>
          </a:prstGeom>
          <a:solidFill>
            <a:srgbClr val="2140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1" name="Slide Number Placeholder 5"/>
          <p:cNvSpPr>
            <a:spLocks noGrp="1"/>
          </p:cNvSpPr>
          <p:nvPr>
            <p:ph type="sldNum" sz="quarter" idx="4"/>
          </p:nvPr>
        </p:nvSpPr>
        <p:spPr>
          <a:xfrm>
            <a:off x="8604449" y="6386512"/>
            <a:ext cx="512667" cy="365125"/>
          </a:xfrm>
          <a:prstGeom prst="rect">
            <a:avLst/>
          </a:prstGeom>
        </p:spPr>
        <p:txBody>
          <a:bodyPr/>
          <a:lstStyle>
            <a:lvl1pPr>
              <a:defRPr sz="1000" i="1">
                <a:solidFill>
                  <a:schemeClr val="bg1"/>
                </a:solidFill>
              </a:defRPr>
            </a:lvl1pPr>
          </a:lstStyle>
          <a:p>
            <a:pPr fontAlgn="base">
              <a:spcBef>
                <a:spcPct val="0"/>
              </a:spcBef>
              <a:spcAft>
                <a:spcPct val="0"/>
              </a:spcAft>
              <a:defRPr/>
            </a:pPr>
            <a:fld id="{CA2FC354-C9D1-44CC-8323-6BF8BA5F967C}" type="slidenum">
              <a:rPr lang="en-US" smtClean="0">
                <a:solidFill>
                  <a:prstClr val="white"/>
                </a:solidFill>
                <a:cs typeface="Arial" charset="0"/>
              </a:rPr>
              <a:pPr fontAlgn="base">
                <a:spcBef>
                  <a:spcPct val="0"/>
                </a:spcBef>
                <a:spcAft>
                  <a:spcPct val="0"/>
                </a:spcAft>
                <a:defRPr/>
              </a:pPr>
              <a:t>‹#›</a:t>
            </a:fld>
            <a:endParaRPr lang="en-US" dirty="0">
              <a:solidFill>
                <a:prstClr val="white"/>
              </a:solidFill>
              <a:cs typeface="Arial" charset="0"/>
            </a:endParaRPr>
          </a:p>
        </p:txBody>
      </p:sp>
      <p:sp>
        <p:nvSpPr>
          <p:cNvPr id="12" name="Right Triangle 11"/>
          <p:cNvSpPr/>
          <p:nvPr/>
        </p:nvSpPr>
        <p:spPr>
          <a:xfrm rot="5400000">
            <a:off x="8443226" y="-116094"/>
            <a:ext cx="203200" cy="456820"/>
          </a:xfrm>
          <a:prstGeom prst="rtTriangle">
            <a:avLst/>
          </a:prstGeom>
          <a:solidFill>
            <a:srgbClr val="ED1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buFont typeface="Arial" pitchFamily="34" charset="0"/>
              <a:buChar char="•"/>
            </a:pPr>
            <a:endParaRPr lang="en-US" dirty="0">
              <a:solidFill>
                <a:prstClr val="white"/>
              </a:solidFill>
            </a:endParaRPr>
          </a:p>
        </p:txBody>
      </p:sp>
      <p:pic>
        <p:nvPicPr>
          <p:cNvPr id="13" name="Picture 2" descr="C:\Users\jsurapaneni\Pictures\ValueLabs logo.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7086600" y="6426179"/>
            <a:ext cx="1097280" cy="35562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0543071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Rectangle 2"/>
          <p:cNvSpPr/>
          <p:nvPr/>
        </p:nvSpPr>
        <p:spPr>
          <a:xfrm>
            <a:off x="0" y="6375400"/>
            <a:ext cx="6858000" cy="406400"/>
          </a:xfrm>
          <a:prstGeom prst="rect">
            <a:avLst/>
          </a:prstGeom>
          <a:solidFill>
            <a:srgbClr val="2140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5" name="Footer Placeholder 4"/>
          <p:cNvSpPr txBox="1">
            <a:spLocks/>
          </p:cNvSpPr>
          <p:nvPr/>
        </p:nvSpPr>
        <p:spPr>
          <a:xfrm>
            <a:off x="76200" y="6441022"/>
            <a:ext cx="2895600" cy="275167"/>
          </a:xfrm>
          <a:prstGeom prst="rect">
            <a:avLst/>
          </a:prstGeom>
        </p:spPr>
        <p:txBody>
          <a:bodyPr vert="horz" lIns="91440" tIns="45720" rIns="91440" bIns="45720" rtlCol="0" anchor="b"/>
          <a:lstStyle>
            <a:lvl1pPr algn="l">
              <a:defRPr sz="900"/>
            </a:lvl1pPr>
          </a:lstStyle>
          <a:p>
            <a:pPr>
              <a:defRPr/>
            </a:pPr>
            <a:r>
              <a:rPr lang="en-US" dirty="0" smtClean="0">
                <a:solidFill>
                  <a:prstClr val="white"/>
                </a:solidFill>
                <a:latin typeface="Arial" pitchFamily="34" charset="0"/>
                <a:cs typeface="Arial" charset="0"/>
              </a:rPr>
              <a:t>© ValueLabs | www.valuelabs.com | Confidential</a:t>
            </a:r>
            <a:endParaRPr lang="en-US" dirty="0">
              <a:solidFill>
                <a:prstClr val="white"/>
              </a:solidFill>
              <a:latin typeface="Arial" pitchFamily="34" charset="0"/>
              <a:cs typeface="Arial" charset="0"/>
            </a:endParaRPr>
          </a:p>
        </p:txBody>
      </p:sp>
      <p:sp>
        <p:nvSpPr>
          <p:cNvPr id="6" name="Rectangle 5"/>
          <p:cNvSpPr/>
          <p:nvPr/>
        </p:nvSpPr>
        <p:spPr>
          <a:xfrm>
            <a:off x="8458200" y="6365875"/>
            <a:ext cx="685800" cy="406400"/>
          </a:xfrm>
          <a:prstGeom prst="rect">
            <a:avLst/>
          </a:prstGeom>
          <a:solidFill>
            <a:srgbClr val="2140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7" name="Slide Number Placeholder 5"/>
          <p:cNvSpPr>
            <a:spLocks noGrp="1"/>
          </p:cNvSpPr>
          <p:nvPr>
            <p:ph type="sldNum" sz="quarter" idx="4"/>
          </p:nvPr>
        </p:nvSpPr>
        <p:spPr>
          <a:xfrm>
            <a:off x="8604449" y="6386512"/>
            <a:ext cx="512667" cy="365125"/>
          </a:xfrm>
          <a:prstGeom prst="rect">
            <a:avLst/>
          </a:prstGeom>
        </p:spPr>
        <p:txBody>
          <a:bodyPr/>
          <a:lstStyle>
            <a:lvl1pPr>
              <a:defRPr sz="1000" i="1">
                <a:solidFill>
                  <a:schemeClr val="bg1"/>
                </a:solidFill>
              </a:defRPr>
            </a:lvl1pPr>
          </a:lstStyle>
          <a:p>
            <a:pPr fontAlgn="base">
              <a:spcBef>
                <a:spcPct val="0"/>
              </a:spcBef>
              <a:spcAft>
                <a:spcPct val="0"/>
              </a:spcAft>
              <a:defRPr/>
            </a:pPr>
            <a:fld id="{F2A0C16F-2EDD-4761-A8A3-368FDD0FCEE0}" type="slidenum">
              <a:rPr lang="en-US" smtClean="0">
                <a:solidFill>
                  <a:prstClr val="white"/>
                </a:solidFill>
                <a:cs typeface="Arial" charset="0"/>
              </a:rPr>
              <a:pPr fontAlgn="base">
                <a:spcBef>
                  <a:spcPct val="0"/>
                </a:spcBef>
                <a:spcAft>
                  <a:spcPct val="0"/>
                </a:spcAft>
                <a:defRPr/>
              </a:pPr>
              <a:t>‹#›</a:t>
            </a:fld>
            <a:endParaRPr lang="en-US" dirty="0">
              <a:solidFill>
                <a:prstClr val="white"/>
              </a:solidFill>
              <a:cs typeface="Arial" charset="0"/>
            </a:endParaRPr>
          </a:p>
        </p:txBody>
      </p:sp>
      <p:pic>
        <p:nvPicPr>
          <p:cNvPr id="8" name="Picture 2" descr="C:\Users\jsurapaneni\Pictures\ValueLabs logo.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7056120" y="6426179"/>
            <a:ext cx="1097280" cy="35562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938915801"/>
      </p:ext>
    </p:extLst>
  </p:cSld>
  <p:clrMapOvr>
    <a:masterClrMapping/>
  </p:clrMapOvr>
  <p:timing>
    <p:tnLst>
      <p:par>
        <p:cTn id="1" dur="indefinite" restart="never" nodeType="tmRoot"/>
      </p:par>
    </p:tnLst>
  </p:timing>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ight Triangle 6"/>
          <p:cNvSpPr/>
          <p:nvPr/>
        </p:nvSpPr>
        <p:spPr>
          <a:xfrm>
            <a:off x="17840" y="147361"/>
            <a:ext cx="152400" cy="609093"/>
          </a:xfrm>
          <a:prstGeom prst="rtTriangle">
            <a:avLst/>
          </a:prstGeom>
          <a:solidFill>
            <a:srgbClr val="ED1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buFont typeface="Arial" pitchFamily="34" charset="0"/>
              <a:buChar char="•"/>
            </a:pPr>
            <a:endParaRPr lang="en-US" dirty="0">
              <a:solidFill>
                <a:prstClr val="white"/>
              </a:solidFill>
            </a:endParaRPr>
          </a:p>
        </p:txBody>
      </p:sp>
      <p:sp>
        <p:nvSpPr>
          <p:cNvPr id="8" name="Rectangle 7"/>
          <p:cNvSpPr/>
          <p:nvPr/>
        </p:nvSpPr>
        <p:spPr>
          <a:xfrm>
            <a:off x="0" y="6375400"/>
            <a:ext cx="6858000" cy="406400"/>
          </a:xfrm>
          <a:prstGeom prst="rect">
            <a:avLst/>
          </a:prstGeom>
          <a:solidFill>
            <a:srgbClr val="2140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0" name="Footer Placeholder 4"/>
          <p:cNvSpPr txBox="1">
            <a:spLocks/>
          </p:cNvSpPr>
          <p:nvPr/>
        </p:nvSpPr>
        <p:spPr>
          <a:xfrm>
            <a:off x="76200" y="6441022"/>
            <a:ext cx="2895600" cy="275167"/>
          </a:xfrm>
          <a:prstGeom prst="rect">
            <a:avLst/>
          </a:prstGeom>
        </p:spPr>
        <p:txBody>
          <a:bodyPr vert="horz" lIns="91440" tIns="45720" rIns="91440" bIns="45720" rtlCol="0" anchor="b"/>
          <a:lstStyle>
            <a:lvl1pPr algn="l">
              <a:defRPr sz="900"/>
            </a:lvl1pPr>
          </a:lstStyle>
          <a:p>
            <a:pPr>
              <a:defRPr/>
            </a:pPr>
            <a:r>
              <a:rPr lang="en-US" dirty="0" smtClean="0">
                <a:solidFill>
                  <a:prstClr val="white"/>
                </a:solidFill>
                <a:latin typeface="Arial" pitchFamily="34" charset="0"/>
                <a:cs typeface="Arial" charset="0"/>
              </a:rPr>
              <a:t>© ValueLabs | www.valuelabs.com | Confidential</a:t>
            </a:r>
            <a:endParaRPr lang="en-US" dirty="0">
              <a:solidFill>
                <a:prstClr val="white"/>
              </a:solidFill>
              <a:latin typeface="Arial" pitchFamily="34" charset="0"/>
              <a:cs typeface="Arial" charset="0"/>
            </a:endParaRPr>
          </a:p>
        </p:txBody>
      </p:sp>
      <p:sp>
        <p:nvSpPr>
          <p:cNvPr id="11" name="Rectangle 10"/>
          <p:cNvSpPr/>
          <p:nvPr/>
        </p:nvSpPr>
        <p:spPr>
          <a:xfrm>
            <a:off x="8458200" y="6365875"/>
            <a:ext cx="685800" cy="406400"/>
          </a:xfrm>
          <a:prstGeom prst="rect">
            <a:avLst/>
          </a:prstGeom>
          <a:solidFill>
            <a:srgbClr val="2140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2" name="Slide Number Placeholder 5"/>
          <p:cNvSpPr>
            <a:spLocks noGrp="1"/>
          </p:cNvSpPr>
          <p:nvPr>
            <p:ph type="sldNum" sz="quarter" idx="4"/>
          </p:nvPr>
        </p:nvSpPr>
        <p:spPr>
          <a:xfrm>
            <a:off x="8604449" y="6386512"/>
            <a:ext cx="512667" cy="365125"/>
          </a:xfrm>
          <a:prstGeom prst="rect">
            <a:avLst/>
          </a:prstGeom>
        </p:spPr>
        <p:txBody>
          <a:bodyPr/>
          <a:lstStyle>
            <a:lvl1pPr>
              <a:defRPr sz="1000" i="1">
                <a:solidFill>
                  <a:schemeClr val="bg1"/>
                </a:solidFill>
              </a:defRPr>
            </a:lvl1pPr>
          </a:lstStyle>
          <a:p>
            <a:pPr fontAlgn="base">
              <a:spcBef>
                <a:spcPct val="0"/>
              </a:spcBef>
              <a:spcAft>
                <a:spcPct val="0"/>
              </a:spcAft>
              <a:defRPr/>
            </a:pPr>
            <a:fld id="{B3F0187F-8E1C-434B-8AD8-AD77CCA81CE3}" type="slidenum">
              <a:rPr lang="en-US" smtClean="0">
                <a:solidFill>
                  <a:prstClr val="white"/>
                </a:solidFill>
                <a:cs typeface="Arial" charset="0"/>
              </a:rPr>
              <a:pPr fontAlgn="base">
                <a:spcBef>
                  <a:spcPct val="0"/>
                </a:spcBef>
                <a:spcAft>
                  <a:spcPct val="0"/>
                </a:spcAft>
                <a:defRPr/>
              </a:pPr>
              <a:t>‹#›</a:t>
            </a:fld>
            <a:endParaRPr lang="en-US" dirty="0">
              <a:solidFill>
                <a:prstClr val="white"/>
              </a:solidFill>
              <a:cs typeface="Arial" charset="0"/>
            </a:endParaRPr>
          </a:p>
        </p:txBody>
      </p:sp>
      <p:pic>
        <p:nvPicPr>
          <p:cNvPr id="14" name="Picture 2" descr="C:\Users\jsurapaneni\Pictures\ValueLabs logo.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7086600" y="6426179"/>
            <a:ext cx="1097280" cy="35562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25827333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normAutofit/>
          </a:bodyPr>
          <a:lstStyle>
            <a:lvl1pPr algn="r">
              <a:defRPr lang="en-US" sz="3200" kern="1200" dirty="0">
                <a:solidFill>
                  <a:schemeClr val="tx1">
                    <a:lumMod val="50000"/>
                    <a:lumOff val="50000"/>
                  </a:schemeClr>
                </a:solidFill>
                <a:latin typeface="+mn-lt"/>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5076056" y="2906713"/>
            <a:ext cx="3418656" cy="1500187"/>
          </a:xfrm>
        </p:spPr>
        <p:txBody>
          <a:bodyPr anchor="b"/>
          <a:lstStyle>
            <a:lvl1pPr marL="0" indent="0" algn="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Picture Placeholder 8"/>
          <p:cNvSpPr>
            <a:spLocks noGrp="1"/>
          </p:cNvSpPr>
          <p:nvPr>
            <p:ph type="pic" sz="quarter" idx="10"/>
          </p:nvPr>
        </p:nvSpPr>
        <p:spPr>
          <a:xfrm>
            <a:off x="539428" y="941322"/>
            <a:ext cx="4392612" cy="3351775"/>
          </a:xfrm>
        </p:spPr>
        <p:txBody>
          <a:bodyPr>
            <a:normAutofit/>
          </a:bodyPr>
          <a:lstStyle>
            <a:lvl1pPr marL="0" indent="0">
              <a:buNone/>
              <a:defRPr lang="en-US" sz="3200" kern="1200" dirty="0">
                <a:solidFill>
                  <a:schemeClr val="tx1">
                    <a:lumMod val="50000"/>
                    <a:lumOff val="50000"/>
                  </a:schemeClr>
                </a:solidFill>
                <a:latin typeface="+mn-lt"/>
                <a:ea typeface="+mn-ea"/>
                <a:cs typeface="+mn-cs"/>
              </a:defRPr>
            </a:lvl1pPr>
          </a:lstStyle>
          <a:p>
            <a:r>
              <a:rPr lang="en-US" smtClean="0"/>
              <a:t>Click icon to add picture</a:t>
            </a:r>
            <a:endParaRPr lang="en-US" dirty="0"/>
          </a:p>
        </p:txBody>
      </p:sp>
      <p:sp>
        <p:nvSpPr>
          <p:cNvPr id="6" name="Rectangle 5"/>
          <p:cNvSpPr/>
          <p:nvPr/>
        </p:nvSpPr>
        <p:spPr>
          <a:xfrm>
            <a:off x="0" y="6375400"/>
            <a:ext cx="6858000" cy="406400"/>
          </a:xfrm>
          <a:prstGeom prst="rect">
            <a:avLst/>
          </a:prstGeom>
          <a:solidFill>
            <a:srgbClr val="2140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0" name="Footer Placeholder 4"/>
          <p:cNvSpPr txBox="1">
            <a:spLocks/>
          </p:cNvSpPr>
          <p:nvPr/>
        </p:nvSpPr>
        <p:spPr>
          <a:xfrm>
            <a:off x="76200" y="6441022"/>
            <a:ext cx="2895600" cy="275167"/>
          </a:xfrm>
          <a:prstGeom prst="rect">
            <a:avLst/>
          </a:prstGeom>
        </p:spPr>
        <p:txBody>
          <a:bodyPr vert="horz" lIns="91440" tIns="45720" rIns="91440" bIns="45720" rtlCol="0" anchor="b"/>
          <a:lstStyle>
            <a:lvl1pPr algn="l">
              <a:defRPr sz="900"/>
            </a:lvl1pPr>
          </a:lstStyle>
          <a:p>
            <a:pPr>
              <a:defRPr/>
            </a:pPr>
            <a:r>
              <a:rPr lang="en-US" dirty="0" smtClean="0">
                <a:solidFill>
                  <a:prstClr val="white"/>
                </a:solidFill>
                <a:latin typeface="Arial" pitchFamily="34" charset="0"/>
                <a:cs typeface="Arial" charset="0"/>
              </a:rPr>
              <a:t>© ValueLabs | www.valuelabs.com | Confidential</a:t>
            </a:r>
            <a:endParaRPr lang="en-US" dirty="0">
              <a:solidFill>
                <a:prstClr val="white"/>
              </a:solidFill>
              <a:latin typeface="Arial" pitchFamily="34" charset="0"/>
              <a:cs typeface="Arial" charset="0"/>
            </a:endParaRPr>
          </a:p>
        </p:txBody>
      </p:sp>
      <p:sp>
        <p:nvSpPr>
          <p:cNvPr id="11" name="Rectangle 10"/>
          <p:cNvSpPr/>
          <p:nvPr/>
        </p:nvSpPr>
        <p:spPr>
          <a:xfrm>
            <a:off x="8458200" y="6365875"/>
            <a:ext cx="685800" cy="406400"/>
          </a:xfrm>
          <a:prstGeom prst="rect">
            <a:avLst/>
          </a:prstGeom>
          <a:solidFill>
            <a:srgbClr val="2140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2" name="Slide Number Placeholder 5"/>
          <p:cNvSpPr>
            <a:spLocks noGrp="1"/>
          </p:cNvSpPr>
          <p:nvPr>
            <p:ph type="sldNum" sz="quarter" idx="4"/>
          </p:nvPr>
        </p:nvSpPr>
        <p:spPr>
          <a:xfrm>
            <a:off x="8604449" y="6386512"/>
            <a:ext cx="512667" cy="365125"/>
          </a:xfrm>
          <a:prstGeom prst="rect">
            <a:avLst/>
          </a:prstGeom>
        </p:spPr>
        <p:txBody>
          <a:bodyPr/>
          <a:lstStyle>
            <a:lvl1pPr>
              <a:defRPr sz="1000" i="1">
                <a:solidFill>
                  <a:schemeClr val="bg1"/>
                </a:solidFill>
              </a:defRPr>
            </a:lvl1pPr>
          </a:lstStyle>
          <a:p>
            <a:pPr fontAlgn="base">
              <a:spcBef>
                <a:spcPct val="0"/>
              </a:spcBef>
              <a:spcAft>
                <a:spcPct val="0"/>
              </a:spcAft>
              <a:defRPr/>
            </a:pPr>
            <a:fld id="{F2A0C16F-2EDD-4761-A8A3-368FDD0FCEE0}" type="slidenum">
              <a:rPr lang="en-US" smtClean="0">
                <a:solidFill>
                  <a:prstClr val="white"/>
                </a:solidFill>
                <a:cs typeface="Arial" charset="0"/>
              </a:rPr>
              <a:pPr fontAlgn="base">
                <a:spcBef>
                  <a:spcPct val="0"/>
                </a:spcBef>
                <a:spcAft>
                  <a:spcPct val="0"/>
                </a:spcAft>
                <a:defRPr/>
              </a:pPr>
              <a:t>‹#›</a:t>
            </a:fld>
            <a:endParaRPr lang="en-US" dirty="0">
              <a:solidFill>
                <a:prstClr val="white"/>
              </a:solidFill>
              <a:cs typeface="Arial" charset="0"/>
            </a:endParaRPr>
          </a:p>
        </p:txBody>
      </p:sp>
      <p:pic>
        <p:nvPicPr>
          <p:cNvPr id="14" name="Picture 2" descr="C:\Users\jsurapaneni\Pictures\ValueLabs logo.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7086600" y="6426179"/>
            <a:ext cx="1097280" cy="35562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766905618"/>
      </p:ext>
    </p:extLst>
  </p:cSld>
  <p:clrMapOvr>
    <a:masterClrMapping/>
  </p:clrMapOvr>
  <p:timing>
    <p:tnLst>
      <p:par>
        <p:cTn id="1" dur="indefinite" restart="never" nodeType="tmRoot"/>
      </p:par>
    </p:tnLst>
  </p:timing>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79512" y="1200150"/>
            <a:ext cx="4320480" cy="4821137"/>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200150"/>
            <a:ext cx="4316288" cy="4821137"/>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ight Triangle 7"/>
          <p:cNvSpPr/>
          <p:nvPr/>
        </p:nvSpPr>
        <p:spPr>
          <a:xfrm>
            <a:off x="17840" y="147361"/>
            <a:ext cx="152400" cy="609093"/>
          </a:xfrm>
          <a:prstGeom prst="rtTriangle">
            <a:avLst/>
          </a:prstGeom>
          <a:solidFill>
            <a:srgbClr val="ED1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buFont typeface="Arial" pitchFamily="34" charset="0"/>
              <a:buChar char="•"/>
            </a:pPr>
            <a:endParaRPr lang="en-US" dirty="0">
              <a:solidFill>
                <a:prstClr val="white"/>
              </a:solidFill>
            </a:endParaRPr>
          </a:p>
        </p:txBody>
      </p:sp>
      <p:sp>
        <p:nvSpPr>
          <p:cNvPr id="9" name="Rectangle 8"/>
          <p:cNvSpPr/>
          <p:nvPr/>
        </p:nvSpPr>
        <p:spPr>
          <a:xfrm>
            <a:off x="0" y="6375400"/>
            <a:ext cx="6858000" cy="406400"/>
          </a:xfrm>
          <a:prstGeom prst="rect">
            <a:avLst/>
          </a:prstGeom>
          <a:solidFill>
            <a:srgbClr val="2140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1" name="Footer Placeholder 4"/>
          <p:cNvSpPr txBox="1">
            <a:spLocks/>
          </p:cNvSpPr>
          <p:nvPr/>
        </p:nvSpPr>
        <p:spPr>
          <a:xfrm>
            <a:off x="76200" y="6441022"/>
            <a:ext cx="2895600" cy="275167"/>
          </a:xfrm>
          <a:prstGeom prst="rect">
            <a:avLst/>
          </a:prstGeom>
        </p:spPr>
        <p:txBody>
          <a:bodyPr vert="horz" lIns="91440" tIns="45720" rIns="91440" bIns="45720" rtlCol="0" anchor="b"/>
          <a:lstStyle>
            <a:lvl1pPr algn="l">
              <a:defRPr sz="900"/>
            </a:lvl1pPr>
          </a:lstStyle>
          <a:p>
            <a:pPr>
              <a:defRPr/>
            </a:pPr>
            <a:r>
              <a:rPr lang="en-US" dirty="0" smtClean="0">
                <a:solidFill>
                  <a:prstClr val="white"/>
                </a:solidFill>
                <a:latin typeface="Arial" pitchFamily="34" charset="0"/>
                <a:cs typeface="Arial" charset="0"/>
              </a:rPr>
              <a:t>© ValueLabs | www.valuelabs.com | Confidential</a:t>
            </a:r>
            <a:endParaRPr lang="en-US" dirty="0">
              <a:solidFill>
                <a:prstClr val="white"/>
              </a:solidFill>
              <a:latin typeface="Arial" pitchFamily="34" charset="0"/>
              <a:cs typeface="Arial" charset="0"/>
            </a:endParaRPr>
          </a:p>
        </p:txBody>
      </p:sp>
      <p:sp>
        <p:nvSpPr>
          <p:cNvPr id="12" name="Rectangle 11"/>
          <p:cNvSpPr/>
          <p:nvPr/>
        </p:nvSpPr>
        <p:spPr>
          <a:xfrm>
            <a:off x="8458200" y="6365875"/>
            <a:ext cx="685800" cy="406400"/>
          </a:xfrm>
          <a:prstGeom prst="rect">
            <a:avLst/>
          </a:prstGeom>
          <a:solidFill>
            <a:srgbClr val="2140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3" name="Slide Number Placeholder 5"/>
          <p:cNvSpPr>
            <a:spLocks noGrp="1"/>
          </p:cNvSpPr>
          <p:nvPr>
            <p:ph type="sldNum" sz="quarter" idx="4"/>
          </p:nvPr>
        </p:nvSpPr>
        <p:spPr>
          <a:xfrm>
            <a:off x="8604449" y="6386512"/>
            <a:ext cx="512667" cy="365125"/>
          </a:xfrm>
          <a:prstGeom prst="rect">
            <a:avLst/>
          </a:prstGeom>
        </p:spPr>
        <p:txBody>
          <a:bodyPr/>
          <a:lstStyle>
            <a:lvl1pPr>
              <a:defRPr sz="1000" i="1">
                <a:solidFill>
                  <a:schemeClr val="bg1"/>
                </a:solidFill>
              </a:defRPr>
            </a:lvl1pPr>
          </a:lstStyle>
          <a:p>
            <a:pPr fontAlgn="base">
              <a:spcBef>
                <a:spcPct val="0"/>
              </a:spcBef>
              <a:spcAft>
                <a:spcPct val="0"/>
              </a:spcAft>
              <a:defRPr/>
            </a:pPr>
            <a:fld id="{B1310D6E-806D-435F-B53E-310A4058B720}" type="slidenum">
              <a:rPr lang="en-US" smtClean="0">
                <a:solidFill>
                  <a:prstClr val="white"/>
                </a:solidFill>
                <a:cs typeface="Arial" charset="0"/>
              </a:rPr>
              <a:pPr fontAlgn="base">
                <a:spcBef>
                  <a:spcPct val="0"/>
                </a:spcBef>
                <a:spcAft>
                  <a:spcPct val="0"/>
                </a:spcAft>
                <a:defRPr/>
              </a:pPr>
              <a:t>‹#›</a:t>
            </a:fld>
            <a:endParaRPr lang="en-US" dirty="0">
              <a:solidFill>
                <a:prstClr val="white"/>
              </a:solidFill>
              <a:cs typeface="Arial" charset="0"/>
            </a:endParaRPr>
          </a:p>
        </p:txBody>
      </p:sp>
      <p:pic>
        <p:nvPicPr>
          <p:cNvPr id="15" name="Picture 2" descr="C:\Users\jsurapaneni\Pictures\ValueLabs logo.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7086600" y="6426179"/>
            <a:ext cx="1097280" cy="35562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21668024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9512" y="1124744"/>
            <a:ext cx="4320480"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79512" y="1764505"/>
            <a:ext cx="4320480" cy="435279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6" y="1124744"/>
            <a:ext cx="4319462"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764505"/>
            <a:ext cx="4319462" cy="435279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Right Triangle 9"/>
          <p:cNvSpPr/>
          <p:nvPr/>
        </p:nvSpPr>
        <p:spPr>
          <a:xfrm>
            <a:off x="17840" y="147361"/>
            <a:ext cx="152400" cy="609093"/>
          </a:xfrm>
          <a:prstGeom prst="rtTriangle">
            <a:avLst/>
          </a:prstGeom>
          <a:solidFill>
            <a:srgbClr val="ED1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buFont typeface="Arial" pitchFamily="34" charset="0"/>
              <a:buChar char="•"/>
            </a:pPr>
            <a:endParaRPr lang="en-US" dirty="0">
              <a:solidFill>
                <a:prstClr val="white"/>
              </a:solidFill>
            </a:endParaRPr>
          </a:p>
        </p:txBody>
      </p:sp>
      <p:sp>
        <p:nvSpPr>
          <p:cNvPr id="11" name="Rectangle 10"/>
          <p:cNvSpPr/>
          <p:nvPr/>
        </p:nvSpPr>
        <p:spPr>
          <a:xfrm>
            <a:off x="0" y="6375400"/>
            <a:ext cx="6858000" cy="406400"/>
          </a:xfrm>
          <a:prstGeom prst="rect">
            <a:avLst/>
          </a:prstGeom>
          <a:solidFill>
            <a:srgbClr val="2140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3" name="Footer Placeholder 4"/>
          <p:cNvSpPr txBox="1">
            <a:spLocks/>
          </p:cNvSpPr>
          <p:nvPr/>
        </p:nvSpPr>
        <p:spPr>
          <a:xfrm>
            <a:off x="76200" y="6441022"/>
            <a:ext cx="2895600" cy="275167"/>
          </a:xfrm>
          <a:prstGeom prst="rect">
            <a:avLst/>
          </a:prstGeom>
        </p:spPr>
        <p:txBody>
          <a:bodyPr vert="horz" lIns="91440" tIns="45720" rIns="91440" bIns="45720" rtlCol="0" anchor="b"/>
          <a:lstStyle>
            <a:lvl1pPr algn="l">
              <a:defRPr sz="900"/>
            </a:lvl1pPr>
          </a:lstStyle>
          <a:p>
            <a:pPr>
              <a:defRPr/>
            </a:pPr>
            <a:r>
              <a:rPr lang="en-US" dirty="0" smtClean="0">
                <a:solidFill>
                  <a:prstClr val="white"/>
                </a:solidFill>
                <a:latin typeface="Arial" pitchFamily="34" charset="0"/>
                <a:cs typeface="Arial" charset="0"/>
              </a:rPr>
              <a:t>© ValueLabs | www.valuelabs.com | Confidential</a:t>
            </a:r>
            <a:endParaRPr lang="en-US" dirty="0">
              <a:solidFill>
                <a:prstClr val="white"/>
              </a:solidFill>
              <a:latin typeface="Arial" pitchFamily="34" charset="0"/>
              <a:cs typeface="Arial" charset="0"/>
            </a:endParaRPr>
          </a:p>
        </p:txBody>
      </p:sp>
      <p:sp>
        <p:nvSpPr>
          <p:cNvPr id="14" name="Rectangle 13"/>
          <p:cNvSpPr/>
          <p:nvPr/>
        </p:nvSpPr>
        <p:spPr>
          <a:xfrm>
            <a:off x="8458200" y="6365875"/>
            <a:ext cx="685800" cy="406400"/>
          </a:xfrm>
          <a:prstGeom prst="rect">
            <a:avLst/>
          </a:prstGeom>
          <a:solidFill>
            <a:srgbClr val="2140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5" name="Slide Number Placeholder 5"/>
          <p:cNvSpPr>
            <a:spLocks noGrp="1"/>
          </p:cNvSpPr>
          <p:nvPr>
            <p:ph type="sldNum" sz="quarter" idx="10"/>
          </p:nvPr>
        </p:nvSpPr>
        <p:spPr>
          <a:xfrm>
            <a:off x="8604449" y="6386512"/>
            <a:ext cx="512667" cy="365125"/>
          </a:xfrm>
          <a:prstGeom prst="rect">
            <a:avLst/>
          </a:prstGeom>
        </p:spPr>
        <p:txBody>
          <a:bodyPr/>
          <a:lstStyle>
            <a:lvl1pPr>
              <a:defRPr sz="1000" i="1">
                <a:solidFill>
                  <a:schemeClr val="bg1"/>
                </a:solidFill>
              </a:defRPr>
            </a:lvl1pPr>
          </a:lstStyle>
          <a:p>
            <a:pPr fontAlgn="base">
              <a:spcBef>
                <a:spcPct val="0"/>
              </a:spcBef>
              <a:spcAft>
                <a:spcPct val="0"/>
              </a:spcAft>
              <a:defRPr/>
            </a:pPr>
            <a:fld id="{220FBA4C-BD9F-4E82-81EC-49F9926D340B}" type="slidenum">
              <a:rPr lang="en-US" smtClean="0">
                <a:solidFill>
                  <a:prstClr val="white"/>
                </a:solidFill>
                <a:cs typeface="Arial" charset="0"/>
              </a:rPr>
              <a:pPr fontAlgn="base">
                <a:spcBef>
                  <a:spcPct val="0"/>
                </a:spcBef>
                <a:spcAft>
                  <a:spcPct val="0"/>
                </a:spcAft>
                <a:defRPr/>
              </a:pPr>
              <a:t>‹#›</a:t>
            </a:fld>
            <a:endParaRPr lang="en-US" dirty="0">
              <a:solidFill>
                <a:prstClr val="white"/>
              </a:solidFill>
              <a:cs typeface="Arial" charset="0"/>
            </a:endParaRPr>
          </a:p>
        </p:txBody>
      </p:sp>
      <p:sp>
        <p:nvSpPr>
          <p:cNvPr id="16" name="Title 1"/>
          <p:cNvSpPr>
            <a:spLocks noGrp="1"/>
          </p:cNvSpPr>
          <p:nvPr>
            <p:ph type="title"/>
          </p:nvPr>
        </p:nvSpPr>
        <p:spPr>
          <a:xfrm>
            <a:off x="158824" y="-27384"/>
            <a:ext cx="8229600" cy="960107"/>
          </a:xfrm>
        </p:spPr>
        <p:txBody>
          <a:bodyPr/>
          <a:lstStyle/>
          <a:p>
            <a:r>
              <a:rPr lang="en-US" smtClean="0"/>
              <a:t>Click to edit Master title style</a:t>
            </a:r>
            <a:endParaRPr lang="en-US"/>
          </a:p>
        </p:txBody>
      </p:sp>
      <p:pic>
        <p:nvPicPr>
          <p:cNvPr id="18" name="Picture 2" descr="C:\Users\jsurapaneni\Pictures\ValueLabs logo.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7086600" y="6426179"/>
            <a:ext cx="1097280" cy="35562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7144497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Right Triangle 5"/>
          <p:cNvSpPr/>
          <p:nvPr/>
        </p:nvSpPr>
        <p:spPr>
          <a:xfrm>
            <a:off x="17840" y="147361"/>
            <a:ext cx="152400" cy="609093"/>
          </a:xfrm>
          <a:prstGeom prst="rtTriangle">
            <a:avLst/>
          </a:prstGeom>
          <a:solidFill>
            <a:srgbClr val="ED1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buFont typeface="Arial" pitchFamily="34" charset="0"/>
              <a:buChar char="•"/>
            </a:pPr>
            <a:endParaRPr lang="en-US" dirty="0">
              <a:solidFill>
                <a:prstClr val="white"/>
              </a:solidFill>
            </a:endParaRPr>
          </a:p>
        </p:txBody>
      </p:sp>
      <p:sp>
        <p:nvSpPr>
          <p:cNvPr id="7" name="Rectangle 6"/>
          <p:cNvSpPr/>
          <p:nvPr/>
        </p:nvSpPr>
        <p:spPr>
          <a:xfrm>
            <a:off x="0" y="6375400"/>
            <a:ext cx="6858000" cy="406400"/>
          </a:xfrm>
          <a:prstGeom prst="rect">
            <a:avLst/>
          </a:prstGeom>
          <a:solidFill>
            <a:srgbClr val="2140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9" name="Footer Placeholder 4"/>
          <p:cNvSpPr txBox="1">
            <a:spLocks/>
          </p:cNvSpPr>
          <p:nvPr/>
        </p:nvSpPr>
        <p:spPr>
          <a:xfrm>
            <a:off x="76200" y="6441022"/>
            <a:ext cx="2895600" cy="275167"/>
          </a:xfrm>
          <a:prstGeom prst="rect">
            <a:avLst/>
          </a:prstGeom>
        </p:spPr>
        <p:txBody>
          <a:bodyPr vert="horz" lIns="91440" tIns="45720" rIns="91440" bIns="45720" rtlCol="0" anchor="b"/>
          <a:lstStyle>
            <a:lvl1pPr algn="l">
              <a:defRPr sz="900"/>
            </a:lvl1pPr>
          </a:lstStyle>
          <a:p>
            <a:pPr>
              <a:defRPr/>
            </a:pPr>
            <a:r>
              <a:rPr lang="en-US" dirty="0" smtClean="0">
                <a:solidFill>
                  <a:prstClr val="white"/>
                </a:solidFill>
                <a:latin typeface="Arial" pitchFamily="34" charset="0"/>
                <a:cs typeface="Arial" charset="0"/>
              </a:rPr>
              <a:t>© ValueLabs | www.valuelabs.com | Confidential</a:t>
            </a:r>
            <a:endParaRPr lang="en-US" dirty="0">
              <a:solidFill>
                <a:prstClr val="white"/>
              </a:solidFill>
              <a:latin typeface="Arial" pitchFamily="34" charset="0"/>
              <a:cs typeface="Arial" charset="0"/>
            </a:endParaRPr>
          </a:p>
        </p:txBody>
      </p:sp>
      <p:sp>
        <p:nvSpPr>
          <p:cNvPr id="10" name="Rectangle 9"/>
          <p:cNvSpPr/>
          <p:nvPr/>
        </p:nvSpPr>
        <p:spPr>
          <a:xfrm>
            <a:off x="8458200" y="6365875"/>
            <a:ext cx="685800" cy="406400"/>
          </a:xfrm>
          <a:prstGeom prst="rect">
            <a:avLst/>
          </a:prstGeom>
          <a:solidFill>
            <a:srgbClr val="2140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1" name="Slide Number Placeholder 5"/>
          <p:cNvSpPr>
            <a:spLocks noGrp="1"/>
          </p:cNvSpPr>
          <p:nvPr>
            <p:ph type="sldNum" sz="quarter" idx="4"/>
          </p:nvPr>
        </p:nvSpPr>
        <p:spPr>
          <a:xfrm>
            <a:off x="8604449" y="6386512"/>
            <a:ext cx="512667" cy="365125"/>
          </a:xfrm>
          <a:prstGeom prst="rect">
            <a:avLst/>
          </a:prstGeom>
        </p:spPr>
        <p:txBody>
          <a:bodyPr/>
          <a:lstStyle>
            <a:lvl1pPr>
              <a:defRPr sz="1000" i="1">
                <a:solidFill>
                  <a:schemeClr val="bg1"/>
                </a:solidFill>
              </a:defRPr>
            </a:lvl1pPr>
          </a:lstStyle>
          <a:p>
            <a:pPr fontAlgn="base">
              <a:spcBef>
                <a:spcPct val="0"/>
              </a:spcBef>
              <a:spcAft>
                <a:spcPct val="0"/>
              </a:spcAft>
              <a:defRPr/>
            </a:pPr>
            <a:fld id="{02919082-14CB-4272-B5F5-2A9BA5D1D82E}" type="slidenum">
              <a:rPr lang="en-US" smtClean="0">
                <a:solidFill>
                  <a:prstClr val="white"/>
                </a:solidFill>
                <a:cs typeface="Arial" charset="0"/>
              </a:rPr>
              <a:pPr fontAlgn="base">
                <a:spcBef>
                  <a:spcPct val="0"/>
                </a:spcBef>
                <a:spcAft>
                  <a:spcPct val="0"/>
                </a:spcAft>
                <a:defRPr/>
              </a:pPr>
              <a:t>‹#›</a:t>
            </a:fld>
            <a:endParaRPr lang="en-US" dirty="0">
              <a:solidFill>
                <a:prstClr val="white"/>
              </a:solidFill>
              <a:cs typeface="Arial" charset="0"/>
            </a:endParaRPr>
          </a:p>
        </p:txBody>
      </p:sp>
      <p:pic>
        <p:nvPicPr>
          <p:cNvPr id="13" name="Picture 2" descr="C:\Users\jsurapaneni\Pictures\ValueLabs logo.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7086600" y="6426179"/>
            <a:ext cx="1097280" cy="35562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71604964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6375400"/>
            <a:ext cx="6858000" cy="406400"/>
          </a:xfrm>
          <a:prstGeom prst="rect">
            <a:avLst/>
          </a:prstGeom>
          <a:solidFill>
            <a:srgbClr val="2140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7" name="Footer Placeholder 4"/>
          <p:cNvSpPr txBox="1">
            <a:spLocks/>
          </p:cNvSpPr>
          <p:nvPr/>
        </p:nvSpPr>
        <p:spPr>
          <a:xfrm>
            <a:off x="76200" y="6441022"/>
            <a:ext cx="2895600" cy="275167"/>
          </a:xfrm>
          <a:prstGeom prst="rect">
            <a:avLst/>
          </a:prstGeom>
        </p:spPr>
        <p:txBody>
          <a:bodyPr vert="horz" lIns="91440" tIns="45720" rIns="91440" bIns="45720" rtlCol="0" anchor="b"/>
          <a:lstStyle>
            <a:lvl1pPr algn="l">
              <a:defRPr sz="900"/>
            </a:lvl1pPr>
          </a:lstStyle>
          <a:p>
            <a:pPr>
              <a:defRPr/>
            </a:pPr>
            <a:r>
              <a:rPr lang="en-US" dirty="0" smtClean="0">
                <a:solidFill>
                  <a:prstClr val="white"/>
                </a:solidFill>
                <a:latin typeface="Arial" pitchFamily="34" charset="0"/>
                <a:cs typeface="Arial" charset="0"/>
              </a:rPr>
              <a:t>© ValueLabs | www.valuelabs.com | Confidential</a:t>
            </a:r>
            <a:endParaRPr lang="en-US" dirty="0">
              <a:solidFill>
                <a:prstClr val="white"/>
              </a:solidFill>
              <a:latin typeface="Arial" pitchFamily="34" charset="0"/>
              <a:cs typeface="Arial" charset="0"/>
            </a:endParaRPr>
          </a:p>
        </p:txBody>
      </p:sp>
      <p:sp>
        <p:nvSpPr>
          <p:cNvPr id="8" name="Rectangle 7"/>
          <p:cNvSpPr/>
          <p:nvPr/>
        </p:nvSpPr>
        <p:spPr>
          <a:xfrm>
            <a:off x="8458200" y="6365875"/>
            <a:ext cx="685800" cy="406400"/>
          </a:xfrm>
          <a:prstGeom prst="rect">
            <a:avLst/>
          </a:prstGeom>
          <a:solidFill>
            <a:srgbClr val="2140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9" name="Slide Number Placeholder 5"/>
          <p:cNvSpPr>
            <a:spLocks noGrp="1"/>
          </p:cNvSpPr>
          <p:nvPr>
            <p:ph type="sldNum" sz="quarter" idx="4"/>
          </p:nvPr>
        </p:nvSpPr>
        <p:spPr>
          <a:xfrm>
            <a:off x="8604449" y="6386512"/>
            <a:ext cx="512667" cy="365125"/>
          </a:xfrm>
          <a:prstGeom prst="rect">
            <a:avLst/>
          </a:prstGeom>
        </p:spPr>
        <p:txBody>
          <a:bodyPr/>
          <a:lstStyle>
            <a:lvl1pPr>
              <a:defRPr sz="1000" i="1">
                <a:solidFill>
                  <a:schemeClr val="bg1"/>
                </a:solidFill>
              </a:defRPr>
            </a:lvl1pPr>
          </a:lstStyle>
          <a:p>
            <a:pPr fontAlgn="base">
              <a:spcBef>
                <a:spcPct val="0"/>
              </a:spcBef>
              <a:spcAft>
                <a:spcPct val="0"/>
              </a:spcAft>
              <a:defRPr/>
            </a:pPr>
            <a:fld id="{31B221E9-5FA3-4EFD-8A97-82F00E5E1CED}" type="slidenum">
              <a:rPr lang="en-US" smtClean="0">
                <a:solidFill>
                  <a:prstClr val="white"/>
                </a:solidFill>
                <a:cs typeface="Arial" charset="0"/>
              </a:rPr>
              <a:pPr fontAlgn="base">
                <a:spcBef>
                  <a:spcPct val="0"/>
                </a:spcBef>
                <a:spcAft>
                  <a:spcPct val="0"/>
                </a:spcAft>
                <a:defRPr/>
              </a:pPr>
              <a:t>‹#›</a:t>
            </a:fld>
            <a:endParaRPr lang="en-US" dirty="0">
              <a:solidFill>
                <a:prstClr val="white"/>
              </a:solidFill>
              <a:cs typeface="Arial" charset="0"/>
            </a:endParaRPr>
          </a:p>
        </p:txBody>
      </p:sp>
      <p:pic>
        <p:nvPicPr>
          <p:cNvPr id="11" name="Picture 2" descr="C:\Users\jsurapaneni\Pictures\ValueLabs logo.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7086600" y="6426179"/>
            <a:ext cx="1097280" cy="35562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34080521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512" y="-27384"/>
            <a:ext cx="3312368" cy="960107"/>
          </a:xfrm>
        </p:spPr>
        <p:txBody>
          <a:bodyPr anchor="ctr"/>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2"/>
            <a:ext cx="5111750" cy="585311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70241" y="1028734"/>
            <a:ext cx="3295274" cy="509743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Right Triangle 7"/>
          <p:cNvSpPr/>
          <p:nvPr/>
        </p:nvSpPr>
        <p:spPr>
          <a:xfrm>
            <a:off x="17840" y="147361"/>
            <a:ext cx="152400" cy="609093"/>
          </a:xfrm>
          <a:prstGeom prst="rtTriangle">
            <a:avLst/>
          </a:prstGeom>
          <a:solidFill>
            <a:srgbClr val="ED1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buFont typeface="Arial" pitchFamily="34" charset="0"/>
              <a:buChar char="•"/>
            </a:pPr>
            <a:endParaRPr lang="en-US" dirty="0">
              <a:solidFill>
                <a:prstClr val="white"/>
              </a:solidFill>
            </a:endParaRPr>
          </a:p>
        </p:txBody>
      </p:sp>
      <p:sp>
        <p:nvSpPr>
          <p:cNvPr id="9" name="Rectangle 8"/>
          <p:cNvSpPr/>
          <p:nvPr/>
        </p:nvSpPr>
        <p:spPr>
          <a:xfrm>
            <a:off x="0" y="6375400"/>
            <a:ext cx="6858000" cy="406400"/>
          </a:xfrm>
          <a:prstGeom prst="rect">
            <a:avLst/>
          </a:prstGeom>
          <a:solidFill>
            <a:srgbClr val="2140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1" name="Footer Placeholder 4"/>
          <p:cNvSpPr txBox="1">
            <a:spLocks/>
          </p:cNvSpPr>
          <p:nvPr/>
        </p:nvSpPr>
        <p:spPr>
          <a:xfrm>
            <a:off x="76200" y="6441022"/>
            <a:ext cx="2895600" cy="275167"/>
          </a:xfrm>
          <a:prstGeom prst="rect">
            <a:avLst/>
          </a:prstGeom>
        </p:spPr>
        <p:txBody>
          <a:bodyPr vert="horz" lIns="91440" tIns="45720" rIns="91440" bIns="45720" rtlCol="0" anchor="b"/>
          <a:lstStyle>
            <a:lvl1pPr algn="l">
              <a:defRPr sz="900"/>
            </a:lvl1pPr>
          </a:lstStyle>
          <a:p>
            <a:pPr>
              <a:defRPr/>
            </a:pPr>
            <a:r>
              <a:rPr lang="en-US" dirty="0" smtClean="0">
                <a:solidFill>
                  <a:prstClr val="white"/>
                </a:solidFill>
                <a:latin typeface="Arial" pitchFamily="34" charset="0"/>
                <a:cs typeface="Arial" charset="0"/>
              </a:rPr>
              <a:t>© ValueLabs | www.valuelabs.com | Confidential</a:t>
            </a:r>
            <a:endParaRPr lang="en-US" dirty="0">
              <a:solidFill>
                <a:prstClr val="white"/>
              </a:solidFill>
              <a:latin typeface="Arial" pitchFamily="34" charset="0"/>
              <a:cs typeface="Arial" charset="0"/>
            </a:endParaRPr>
          </a:p>
        </p:txBody>
      </p:sp>
      <p:sp>
        <p:nvSpPr>
          <p:cNvPr id="12" name="Rectangle 11"/>
          <p:cNvSpPr/>
          <p:nvPr/>
        </p:nvSpPr>
        <p:spPr>
          <a:xfrm>
            <a:off x="8458200" y="6365875"/>
            <a:ext cx="685800" cy="406400"/>
          </a:xfrm>
          <a:prstGeom prst="rect">
            <a:avLst/>
          </a:prstGeom>
          <a:solidFill>
            <a:srgbClr val="2140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3" name="Slide Number Placeholder 5"/>
          <p:cNvSpPr>
            <a:spLocks noGrp="1"/>
          </p:cNvSpPr>
          <p:nvPr>
            <p:ph type="sldNum" sz="quarter" idx="4"/>
          </p:nvPr>
        </p:nvSpPr>
        <p:spPr>
          <a:xfrm>
            <a:off x="8604449" y="6386512"/>
            <a:ext cx="512667" cy="365125"/>
          </a:xfrm>
          <a:prstGeom prst="rect">
            <a:avLst/>
          </a:prstGeom>
        </p:spPr>
        <p:txBody>
          <a:bodyPr/>
          <a:lstStyle>
            <a:lvl1pPr>
              <a:defRPr sz="1000" i="1">
                <a:solidFill>
                  <a:schemeClr val="bg1"/>
                </a:solidFill>
              </a:defRPr>
            </a:lvl1pPr>
          </a:lstStyle>
          <a:p>
            <a:pPr fontAlgn="base">
              <a:spcBef>
                <a:spcPct val="0"/>
              </a:spcBef>
              <a:spcAft>
                <a:spcPct val="0"/>
              </a:spcAft>
              <a:defRPr/>
            </a:pPr>
            <a:fld id="{7BCE57A5-8B47-4673-805A-A79AF4E5B3FD}" type="slidenum">
              <a:rPr lang="en-US" smtClean="0">
                <a:solidFill>
                  <a:prstClr val="white"/>
                </a:solidFill>
                <a:cs typeface="Arial" charset="0"/>
              </a:rPr>
              <a:pPr fontAlgn="base">
                <a:spcBef>
                  <a:spcPct val="0"/>
                </a:spcBef>
                <a:spcAft>
                  <a:spcPct val="0"/>
                </a:spcAft>
                <a:defRPr/>
              </a:pPr>
              <a:t>‹#›</a:t>
            </a:fld>
            <a:endParaRPr lang="en-US" dirty="0">
              <a:solidFill>
                <a:prstClr val="white"/>
              </a:solidFill>
              <a:cs typeface="Arial" charset="0"/>
            </a:endParaRPr>
          </a:p>
        </p:txBody>
      </p:sp>
      <p:pic>
        <p:nvPicPr>
          <p:cNvPr id="14" name="Picture 2" descr="C:\Users\jsurapaneni\Pictures\ValueLabs logo.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7086600" y="6426179"/>
            <a:ext cx="1097280" cy="35562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14860034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ctr">
              <a:defRPr sz="2000" b="1"/>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normAutofit/>
          </a:bodyPr>
          <a:lstStyle>
            <a:lvl1pPr marL="0" indent="0">
              <a:buNone/>
              <a:defRPr lang="en-US" sz="3200" kern="1200" dirty="0">
                <a:solidFill>
                  <a:schemeClr val="tx1">
                    <a:lumMod val="50000"/>
                    <a:lumOff val="50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367338"/>
            <a:ext cx="5486400" cy="804863"/>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Rectangle 7"/>
          <p:cNvSpPr/>
          <p:nvPr/>
        </p:nvSpPr>
        <p:spPr>
          <a:xfrm>
            <a:off x="0" y="6375400"/>
            <a:ext cx="6858000" cy="406400"/>
          </a:xfrm>
          <a:prstGeom prst="rect">
            <a:avLst/>
          </a:prstGeom>
          <a:solidFill>
            <a:srgbClr val="2140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0" name="Footer Placeholder 4"/>
          <p:cNvSpPr txBox="1">
            <a:spLocks/>
          </p:cNvSpPr>
          <p:nvPr/>
        </p:nvSpPr>
        <p:spPr>
          <a:xfrm>
            <a:off x="76200" y="6441022"/>
            <a:ext cx="2895600" cy="275167"/>
          </a:xfrm>
          <a:prstGeom prst="rect">
            <a:avLst/>
          </a:prstGeom>
        </p:spPr>
        <p:txBody>
          <a:bodyPr vert="horz" lIns="91440" tIns="45720" rIns="91440" bIns="45720" rtlCol="0" anchor="b"/>
          <a:lstStyle>
            <a:lvl1pPr algn="l">
              <a:defRPr sz="900"/>
            </a:lvl1pPr>
          </a:lstStyle>
          <a:p>
            <a:pPr>
              <a:defRPr/>
            </a:pPr>
            <a:r>
              <a:rPr lang="en-US" dirty="0" smtClean="0">
                <a:solidFill>
                  <a:prstClr val="white"/>
                </a:solidFill>
                <a:latin typeface="Arial" pitchFamily="34" charset="0"/>
                <a:cs typeface="Arial" charset="0"/>
              </a:rPr>
              <a:t>© ValueLabs | www.valuelabs.com | Confidential</a:t>
            </a:r>
            <a:endParaRPr lang="en-US" dirty="0">
              <a:solidFill>
                <a:prstClr val="white"/>
              </a:solidFill>
              <a:latin typeface="Arial" pitchFamily="34" charset="0"/>
              <a:cs typeface="Arial" charset="0"/>
            </a:endParaRPr>
          </a:p>
        </p:txBody>
      </p:sp>
      <p:sp>
        <p:nvSpPr>
          <p:cNvPr id="11" name="Rectangle 10"/>
          <p:cNvSpPr/>
          <p:nvPr/>
        </p:nvSpPr>
        <p:spPr>
          <a:xfrm>
            <a:off x="8458200" y="6365875"/>
            <a:ext cx="685800" cy="406400"/>
          </a:xfrm>
          <a:prstGeom prst="rect">
            <a:avLst/>
          </a:prstGeom>
          <a:solidFill>
            <a:srgbClr val="2140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2" name="Slide Number Placeholder 5"/>
          <p:cNvSpPr>
            <a:spLocks noGrp="1"/>
          </p:cNvSpPr>
          <p:nvPr>
            <p:ph type="sldNum" sz="quarter" idx="4"/>
          </p:nvPr>
        </p:nvSpPr>
        <p:spPr>
          <a:xfrm>
            <a:off x="8604449" y="6386512"/>
            <a:ext cx="512667" cy="365125"/>
          </a:xfrm>
          <a:prstGeom prst="rect">
            <a:avLst/>
          </a:prstGeom>
        </p:spPr>
        <p:txBody>
          <a:bodyPr/>
          <a:lstStyle>
            <a:lvl1pPr>
              <a:defRPr sz="1000" i="1">
                <a:solidFill>
                  <a:schemeClr val="bg1"/>
                </a:solidFill>
              </a:defRPr>
            </a:lvl1pPr>
          </a:lstStyle>
          <a:p>
            <a:pPr fontAlgn="base">
              <a:spcBef>
                <a:spcPct val="0"/>
              </a:spcBef>
              <a:spcAft>
                <a:spcPct val="0"/>
              </a:spcAft>
              <a:defRPr/>
            </a:pPr>
            <a:fld id="{79F6AE06-FF41-4CC5-8FD1-B639A6AA44BF}" type="slidenum">
              <a:rPr lang="en-US" smtClean="0">
                <a:solidFill>
                  <a:prstClr val="white"/>
                </a:solidFill>
                <a:cs typeface="Arial" charset="0"/>
              </a:rPr>
              <a:pPr fontAlgn="base">
                <a:spcBef>
                  <a:spcPct val="0"/>
                </a:spcBef>
                <a:spcAft>
                  <a:spcPct val="0"/>
                </a:spcAft>
                <a:defRPr/>
              </a:pPr>
              <a:t>‹#›</a:t>
            </a:fld>
            <a:endParaRPr lang="en-US" dirty="0">
              <a:solidFill>
                <a:prstClr val="white"/>
              </a:solidFill>
              <a:cs typeface="Arial" charset="0"/>
            </a:endParaRPr>
          </a:p>
        </p:txBody>
      </p:sp>
      <p:pic>
        <p:nvPicPr>
          <p:cNvPr id="13" name="Picture 2" descr="C:\Users\jsurapaneni\Pictures\ValueLabs logo.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7086600" y="6426179"/>
            <a:ext cx="1097280" cy="35562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63333389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8824" y="-27384"/>
            <a:ext cx="8229600" cy="960107"/>
          </a:xfrm>
          <a:prstGeom prst="rect">
            <a:avLst/>
          </a:prstGeom>
        </p:spPr>
        <p:txBody>
          <a:bodyPr vert="horz" lIns="91440" tIns="45720" rIns="91440" bIns="45720" rtlCol="0" anchor="ctr">
            <a:normAutofit/>
          </a:bodyPr>
          <a:lstStyle/>
          <a:p>
            <a:pPr marL="0" lvl="0" algn="l" defTabSz="914400" rtl="0" eaLnBrk="1" latinLnBrk="0" hangingPunct="1">
              <a:spcBef>
                <a:spcPct val="0"/>
              </a:spcBef>
            </a:pPr>
            <a:r>
              <a:rPr lang="en-US" smtClean="0"/>
              <a:t>Click to edit Master title style</a:t>
            </a:r>
            <a:endParaRPr lang="en-US" dirty="0"/>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5796582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sldNum="0" hdr="0" ftr="0" dt="0"/>
  <p:txStyles>
    <p:titleStyle>
      <a:lvl1pPr algn="l" defTabSz="914400" rtl="0" eaLnBrk="1" latinLnBrk="0" hangingPunct="1">
        <a:spcBef>
          <a:spcPct val="0"/>
        </a:spcBef>
        <a:buNone/>
        <a:defRPr lang="en-US" sz="3200" kern="1200" dirty="0">
          <a:solidFill>
            <a:schemeClr val="tx1">
              <a:lumMod val="50000"/>
              <a:lumOff val="50000"/>
            </a:schemeClr>
          </a:solidFill>
          <a:latin typeface="+mn-lt"/>
          <a:ea typeface="+mn-ea"/>
          <a:cs typeface="+mn-cs"/>
        </a:defRPr>
      </a:lvl1pPr>
    </p:titleStyle>
    <p:bodyStyle>
      <a:lvl1pPr marL="342900" indent="-342900" algn="l" defTabSz="914400" rtl="0" eaLnBrk="1" latinLnBrk="0" hangingPunct="1">
        <a:spcBef>
          <a:spcPct val="20000"/>
        </a:spcBef>
        <a:buFont typeface="Arial" panose="020B0604020202020204" pitchFamily="34" charset="0"/>
        <a:buChar char="•"/>
        <a:defRPr lang="en-US" sz="2400" kern="1200" dirty="0" smtClean="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lang="en-US" sz="2000" kern="1200" dirty="0" smtClean="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lang="en-US" sz="1800" kern="1200" dirty="0" smtClean="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lang="en-US" sz="1600" kern="1200" dirty="0" smtClean="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lang="en-US" sz="14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hyperlink" Target="https://www.soapui.org/apidocs/com/eviware/soapui/model/testsuite/TestCaseRunner.html"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Image result for meet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Image result for meet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Title 1"/>
          <p:cNvSpPr>
            <a:spLocks noGrp="1"/>
          </p:cNvSpPr>
          <p:nvPr>
            <p:ph type="ctrTitle"/>
          </p:nvPr>
        </p:nvSpPr>
        <p:spPr/>
        <p:txBody>
          <a:bodyPr/>
          <a:lstStyle/>
          <a:p>
            <a:r>
              <a:rPr lang="en-US" dirty="0" smtClean="0"/>
              <a:t>Web Services Testing</a:t>
            </a:r>
            <a:endParaRPr lang="en-US" dirty="0"/>
          </a:p>
        </p:txBody>
      </p:sp>
      <p:sp>
        <p:nvSpPr>
          <p:cNvPr id="3" name="Subtitle 2"/>
          <p:cNvSpPr>
            <a:spLocks noGrp="1"/>
          </p:cNvSpPr>
          <p:nvPr>
            <p:ph type="subTitle" idx="1"/>
          </p:nvPr>
        </p:nvSpPr>
        <p:spPr>
          <a:xfrm>
            <a:off x="3203848" y="5111980"/>
            <a:ext cx="5824736" cy="907819"/>
          </a:xfrm>
        </p:spPr>
        <p:txBody>
          <a:bodyPr>
            <a:normAutofit/>
          </a:bodyPr>
          <a:lstStyle/>
          <a:p>
            <a:r>
              <a:rPr lang="en-US" dirty="0" smtClean="0"/>
              <a:t>By </a:t>
            </a:r>
          </a:p>
          <a:p>
            <a:r>
              <a:rPr lang="en-US" smtClean="0"/>
              <a:t>Vijay </a:t>
            </a:r>
            <a:r>
              <a:rPr lang="en-US" dirty="0" smtClean="0"/>
              <a:t>Kadaikar</a:t>
            </a:r>
            <a:endParaRPr lang="en-US" dirty="0"/>
          </a:p>
        </p:txBody>
      </p:sp>
      <p:pic>
        <p:nvPicPr>
          <p:cNvPr id="7" name="Picture Placeholder 6"/>
          <p:cNvPicPr>
            <a:picLocks noGrp="1" noChangeAspect="1"/>
          </p:cNvPicPr>
          <p:nvPr>
            <p:ph type="pic" sz="quarter" idx="13"/>
          </p:nvPr>
        </p:nvPicPr>
        <p:blipFill>
          <a:blip r:embed="rId2">
            <a:extLst>
              <a:ext uri="{28A0092B-C50C-407E-A947-70E740481C1C}">
                <a14:useLocalDpi xmlns:a14="http://schemas.microsoft.com/office/drawing/2010/main" xmlns="" val="0"/>
              </a:ext>
            </a:extLst>
          </a:blip>
          <a:srcRect t="4923" b="4923"/>
          <a:stretch>
            <a:fillRect/>
          </a:stretch>
        </p:blipFill>
        <p:spPr/>
      </p:pic>
    </p:spTree>
    <p:extLst>
      <p:ext uri="{BB962C8B-B14F-4D97-AF65-F5344CB8AC3E}">
        <p14:creationId xmlns:p14="http://schemas.microsoft.com/office/powerpoint/2010/main" xmlns="" val="42624638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SOAP &amp; REST Overview</a:t>
            </a:r>
            <a:endParaRPr lang="en-US" dirty="0"/>
          </a:p>
        </p:txBody>
      </p:sp>
      <p:sp>
        <p:nvSpPr>
          <p:cNvPr id="3" name="Content Placeholder 2"/>
          <p:cNvSpPr>
            <a:spLocks noGrp="1"/>
          </p:cNvSpPr>
          <p:nvPr>
            <p:ph idx="1"/>
          </p:nvPr>
        </p:nvSpPr>
        <p:spPr/>
        <p:txBody>
          <a:bodyPr/>
          <a:lstStyle/>
          <a:p>
            <a:r>
              <a:rPr lang="en-US" sz="1600" dirty="0"/>
              <a:t>There are many web service </a:t>
            </a:r>
            <a:r>
              <a:rPr lang="en-US" sz="1600" dirty="0" smtClean="0"/>
              <a:t>types and </a:t>
            </a:r>
            <a:r>
              <a:rPr lang="en-US" sz="1600" dirty="0"/>
              <a:t>following </a:t>
            </a:r>
            <a:r>
              <a:rPr lang="en-US" sz="1600" dirty="0" smtClean="0"/>
              <a:t>two are </a:t>
            </a:r>
            <a:r>
              <a:rPr lang="en-US" sz="1600" dirty="0"/>
              <a:t>widely being used in the current market trend</a:t>
            </a:r>
          </a:p>
          <a:p>
            <a:endParaRPr lang="en-US" sz="1600" dirty="0"/>
          </a:p>
          <a:p>
            <a:pPr marL="342900" lvl="1" indent="-342900">
              <a:buClr>
                <a:schemeClr val="accent1"/>
              </a:buClr>
            </a:pPr>
            <a:r>
              <a:rPr lang="en-US" sz="1800" dirty="0"/>
              <a:t>SOAP (Simple object access protocol</a:t>
            </a:r>
            <a:r>
              <a:rPr lang="en-US" sz="1800" dirty="0" smtClean="0"/>
              <a:t>) Service</a:t>
            </a:r>
            <a:endParaRPr lang="en-US" sz="1800" dirty="0"/>
          </a:p>
          <a:p>
            <a:pPr lvl="1"/>
            <a:r>
              <a:rPr lang="en-US" sz="1600" dirty="0"/>
              <a:t>It allows only XML data format and uses WSDL</a:t>
            </a:r>
          </a:p>
          <a:p>
            <a:pPr lvl="1"/>
            <a:r>
              <a:rPr lang="en-US" sz="1600" dirty="0"/>
              <a:t>Standardized specifications and suits for enterprise applications</a:t>
            </a:r>
          </a:p>
          <a:p>
            <a:pPr lvl="1"/>
            <a:r>
              <a:rPr lang="en-US" sz="1600" dirty="0"/>
              <a:t>Language, platform, and transport independent</a:t>
            </a:r>
          </a:p>
          <a:p>
            <a:pPr lvl="1"/>
            <a:r>
              <a:rPr lang="en-US" sz="1600" dirty="0"/>
              <a:t>Build in error handling and security specs</a:t>
            </a:r>
          </a:p>
          <a:p>
            <a:pPr lvl="1"/>
            <a:endParaRPr lang="en-US" sz="1600" dirty="0"/>
          </a:p>
          <a:p>
            <a:r>
              <a:rPr lang="en-US" sz="1800" dirty="0"/>
              <a:t>REST (Representation state transfer</a:t>
            </a:r>
            <a:r>
              <a:rPr lang="en-US" sz="1800" dirty="0" smtClean="0"/>
              <a:t>) Service</a:t>
            </a:r>
            <a:endParaRPr lang="en-US" sz="1800" dirty="0"/>
          </a:p>
          <a:p>
            <a:pPr lvl="1"/>
            <a:r>
              <a:rPr lang="en-US" sz="1600" dirty="0"/>
              <a:t>Different data formats can be used and it uses WADL</a:t>
            </a:r>
          </a:p>
          <a:p>
            <a:pPr lvl="1"/>
            <a:r>
              <a:rPr lang="en-US" sz="1600" dirty="0"/>
              <a:t>Light weight and less complex for maintenance</a:t>
            </a:r>
          </a:p>
          <a:p>
            <a:pPr lvl="1"/>
            <a:r>
              <a:rPr lang="en-US" sz="1600" dirty="0"/>
              <a:t>It follows the stateless model and uses HTTP/HTTPS for transfer</a:t>
            </a:r>
          </a:p>
          <a:p>
            <a:pPr lvl="1"/>
            <a:r>
              <a:rPr lang="en-US" sz="1600" dirty="0"/>
              <a:t>Uses HTTP standard methods like (GET, PUT, POST, DELETE)</a:t>
            </a:r>
          </a:p>
          <a:p>
            <a:endParaRPr lang="en-US" dirty="0"/>
          </a:p>
        </p:txBody>
      </p:sp>
    </p:spTree>
    <p:extLst>
      <p:ext uri="{BB962C8B-B14F-4D97-AF65-F5344CB8AC3E}">
        <p14:creationId xmlns:p14="http://schemas.microsoft.com/office/powerpoint/2010/main" xmlns="" val="26014777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stack</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750983" y="1828800"/>
            <a:ext cx="7626424" cy="3657600"/>
          </a:xfrm>
        </p:spPr>
      </p:pic>
    </p:spTree>
    <p:extLst>
      <p:ext uri="{BB962C8B-B14F-4D97-AF65-F5344CB8AC3E}">
        <p14:creationId xmlns:p14="http://schemas.microsoft.com/office/powerpoint/2010/main" xmlns="" val="31405787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Layers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371600" y="1981201"/>
            <a:ext cx="5867399" cy="3657599"/>
          </a:xfrm>
        </p:spPr>
      </p:pic>
    </p:spTree>
    <p:extLst>
      <p:ext uri="{BB962C8B-B14F-4D97-AF65-F5344CB8AC3E}">
        <p14:creationId xmlns:p14="http://schemas.microsoft.com/office/powerpoint/2010/main" xmlns="" val="38188206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SOAP Request</a:t>
            </a:r>
            <a:endParaRPr lang="en-US" dirty="0"/>
          </a:p>
        </p:txBody>
      </p:sp>
      <p:sp>
        <p:nvSpPr>
          <p:cNvPr id="4" name="Rectangle 1"/>
          <p:cNvSpPr>
            <a:spLocks noGrp="1" noChangeArrowheads="1"/>
          </p:cNvSpPr>
          <p:nvPr>
            <p:ph idx="1"/>
          </p:nvPr>
        </p:nvSpPr>
        <p:spPr bwMode="auto">
          <a:xfrm>
            <a:off x="457200" y="1477633"/>
            <a:ext cx="7467600" cy="4771100"/>
          </a:xfrm>
          <a:prstGeom prst="rect">
            <a:avLst/>
          </a:prstGeom>
          <a:solidFill>
            <a:srgbClr val="F7F7F7"/>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122199" rIns="0" bIns="122199"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97A7"/>
                </a:solidFill>
                <a:effectLst/>
                <a:latin typeface="Roboto Mono"/>
              </a:rPr>
              <a:t>&lt;</a:t>
            </a:r>
            <a:r>
              <a:rPr kumimoji="0" lang="en-US" altLang="en-US" sz="1400" b="0" i="0" u="none" strike="noStrike" cap="none" normalizeH="0" baseline="0" dirty="0" err="1" smtClean="0">
                <a:ln>
                  <a:noFill/>
                </a:ln>
                <a:solidFill>
                  <a:srgbClr val="0097A7"/>
                </a:solidFill>
                <a:effectLst/>
                <a:latin typeface="Roboto Mono"/>
              </a:rPr>
              <a:t>soapenv:Envelope</a:t>
            </a:r>
            <a:r>
              <a:rPr kumimoji="0" lang="en-US" altLang="en-US" sz="1400" b="0" i="0" u="none" strike="noStrike" cap="none" normalizeH="0" baseline="0" dirty="0" smtClean="0">
                <a:ln>
                  <a:noFill/>
                </a:ln>
                <a:solidFill>
                  <a:srgbClr val="455A64"/>
                </a:solidFill>
                <a:effectLst/>
                <a:latin typeface="Roboto Mono"/>
              </a:rPr>
              <a:t/>
            </a:r>
            <a:br>
              <a:rPr kumimoji="0" lang="en-US" altLang="en-US" sz="1400" b="0" i="0" u="none" strike="noStrike" cap="none" normalizeH="0" baseline="0" dirty="0" smtClean="0">
                <a:ln>
                  <a:noFill/>
                </a:ln>
                <a:solidFill>
                  <a:srgbClr val="455A64"/>
                </a:solidFill>
                <a:effectLst/>
                <a:latin typeface="Roboto Mono"/>
              </a:rPr>
            </a:br>
            <a:r>
              <a:rPr kumimoji="0" lang="en-US" altLang="en-US" sz="1400" b="0" i="0" u="none" strike="noStrike" cap="none" normalizeH="0" baseline="0" dirty="0" smtClean="0">
                <a:ln>
                  <a:noFill/>
                </a:ln>
                <a:solidFill>
                  <a:srgbClr val="455A64"/>
                </a:solidFill>
                <a:effectLst/>
                <a:latin typeface="Roboto Mono"/>
              </a:rPr>
              <a:t>        </a:t>
            </a:r>
            <a:r>
              <a:rPr kumimoji="0" lang="en-US" altLang="en-US" sz="1400" b="0" i="0" u="none" strike="noStrike" cap="none" normalizeH="0" baseline="0" dirty="0" err="1" smtClean="0">
                <a:ln>
                  <a:noFill/>
                </a:ln>
                <a:solidFill>
                  <a:srgbClr val="9C27B0"/>
                </a:solidFill>
                <a:effectLst/>
                <a:latin typeface="Roboto Mono"/>
              </a:rPr>
              <a:t>xmlns:soapenv</a:t>
            </a:r>
            <a:r>
              <a:rPr kumimoji="0" lang="en-US" altLang="en-US" sz="1400" b="0" i="0" u="none" strike="noStrike" cap="none" normalizeH="0" baseline="0" dirty="0" smtClean="0">
                <a:ln>
                  <a:noFill/>
                </a:ln>
                <a:solidFill>
                  <a:srgbClr val="455A64"/>
                </a:solidFill>
                <a:effectLst/>
                <a:latin typeface="Roboto Mono"/>
              </a:rPr>
              <a:t>=</a:t>
            </a:r>
            <a:r>
              <a:rPr kumimoji="0" lang="en-US" altLang="en-US" sz="1400" b="0" i="0" u="none" strike="noStrike" cap="none" normalizeH="0" baseline="0" dirty="0" smtClean="0">
                <a:ln>
                  <a:noFill/>
                </a:ln>
                <a:solidFill>
                  <a:srgbClr val="689F38"/>
                </a:solidFill>
                <a:effectLst/>
                <a:latin typeface="Roboto Mono"/>
              </a:rPr>
              <a:t>"http://schemas.xmlsoap.org/soap/envelope/"</a:t>
            </a:r>
            <a:r>
              <a:rPr kumimoji="0" lang="en-US" altLang="en-US" sz="1400" b="0" i="0" u="none" strike="noStrike" cap="none" normalizeH="0" baseline="0" dirty="0" smtClean="0">
                <a:ln>
                  <a:noFill/>
                </a:ln>
                <a:solidFill>
                  <a:srgbClr val="455A64"/>
                </a:solidFill>
                <a:effectLst/>
                <a:latin typeface="Roboto Mono"/>
              </a:rPr>
              <a:t/>
            </a:r>
            <a:br>
              <a:rPr kumimoji="0" lang="en-US" altLang="en-US" sz="1400" b="0" i="0" u="none" strike="noStrike" cap="none" normalizeH="0" baseline="0" dirty="0" smtClean="0">
                <a:ln>
                  <a:noFill/>
                </a:ln>
                <a:solidFill>
                  <a:srgbClr val="455A64"/>
                </a:solidFill>
                <a:effectLst/>
                <a:latin typeface="Roboto Mono"/>
              </a:rPr>
            </a:br>
            <a:r>
              <a:rPr kumimoji="0" lang="en-US" altLang="en-US" sz="1400" b="0" i="0" u="none" strike="noStrike" cap="none" normalizeH="0" baseline="0" dirty="0" smtClean="0">
                <a:ln>
                  <a:noFill/>
                </a:ln>
                <a:solidFill>
                  <a:srgbClr val="455A64"/>
                </a:solidFill>
                <a:effectLst/>
                <a:latin typeface="Roboto Mono"/>
              </a:rPr>
              <a:t>        </a:t>
            </a:r>
            <a:r>
              <a:rPr kumimoji="0" lang="en-US" altLang="en-US" sz="1400" b="0" i="0" u="none" strike="noStrike" cap="none" normalizeH="0" baseline="0" dirty="0" err="1" smtClean="0">
                <a:ln>
                  <a:noFill/>
                </a:ln>
                <a:solidFill>
                  <a:srgbClr val="9C27B0"/>
                </a:solidFill>
                <a:effectLst/>
                <a:latin typeface="Roboto Mono"/>
              </a:rPr>
              <a:t>xmlns:xsd</a:t>
            </a:r>
            <a:r>
              <a:rPr kumimoji="0" lang="en-US" altLang="en-US" sz="1400" b="0" i="0" u="none" strike="noStrike" cap="none" normalizeH="0" baseline="0" dirty="0" smtClean="0">
                <a:ln>
                  <a:noFill/>
                </a:ln>
                <a:solidFill>
                  <a:srgbClr val="455A64"/>
                </a:solidFill>
                <a:effectLst/>
                <a:latin typeface="Roboto Mono"/>
              </a:rPr>
              <a:t>=</a:t>
            </a:r>
            <a:r>
              <a:rPr kumimoji="0" lang="en-US" altLang="en-US" sz="1400" b="0" i="0" u="none" strike="noStrike" cap="none" normalizeH="0" baseline="0" dirty="0" smtClean="0">
                <a:ln>
                  <a:noFill/>
                </a:ln>
                <a:solidFill>
                  <a:srgbClr val="689F38"/>
                </a:solidFill>
                <a:effectLst/>
                <a:latin typeface="Roboto Mono"/>
              </a:rPr>
              <a:t>"http://www.w3.org/2001/XMLSchema"</a:t>
            </a:r>
            <a:r>
              <a:rPr kumimoji="0" lang="en-US" altLang="en-US" sz="1400" b="0" i="0" u="none" strike="noStrike" cap="none" normalizeH="0" baseline="0" dirty="0" smtClean="0">
                <a:ln>
                  <a:noFill/>
                </a:ln>
                <a:solidFill>
                  <a:srgbClr val="455A64"/>
                </a:solidFill>
                <a:effectLst/>
                <a:latin typeface="Roboto Mono"/>
              </a:rPr>
              <a:t/>
            </a:r>
            <a:br>
              <a:rPr kumimoji="0" lang="en-US" altLang="en-US" sz="1400" b="0" i="0" u="none" strike="noStrike" cap="none" normalizeH="0" baseline="0" dirty="0" smtClean="0">
                <a:ln>
                  <a:noFill/>
                </a:ln>
                <a:solidFill>
                  <a:srgbClr val="455A64"/>
                </a:solidFill>
                <a:effectLst/>
                <a:latin typeface="Roboto Mono"/>
              </a:rPr>
            </a:br>
            <a:r>
              <a:rPr kumimoji="0" lang="en-US" altLang="en-US" sz="1400" b="0" i="0" u="none" strike="noStrike" cap="none" normalizeH="0" baseline="0" dirty="0" smtClean="0">
                <a:ln>
                  <a:noFill/>
                </a:ln>
                <a:solidFill>
                  <a:srgbClr val="455A64"/>
                </a:solidFill>
                <a:effectLst/>
                <a:latin typeface="Roboto Mono"/>
              </a:rPr>
              <a:t>        </a:t>
            </a:r>
            <a:r>
              <a:rPr kumimoji="0" lang="en-US" altLang="en-US" sz="1400" b="0" i="0" u="none" strike="noStrike" cap="none" normalizeH="0" baseline="0" dirty="0" err="1" smtClean="0">
                <a:ln>
                  <a:noFill/>
                </a:ln>
                <a:solidFill>
                  <a:srgbClr val="9C27B0"/>
                </a:solidFill>
                <a:effectLst/>
                <a:latin typeface="Roboto Mono"/>
              </a:rPr>
              <a:t>xmlns:xsi</a:t>
            </a:r>
            <a:r>
              <a:rPr kumimoji="0" lang="en-US" altLang="en-US" sz="1400" b="0" i="0" u="none" strike="noStrike" cap="none" normalizeH="0" baseline="0" dirty="0" smtClean="0">
                <a:ln>
                  <a:noFill/>
                </a:ln>
                <a:solidFill>
                  <a:srgbClr val="455A64"/>
                </a:solidFill>
                <a:effectLst/>
                <a:latin typeface="Roboto Mono"/>
              </a:rPr>
              <a:t>=</a:t>
            </a:r>
            <a:r>
              <a:rPr kumimoji="0" lang="en-US" altLang="en-US" sz="1400" b="0" i="0" u="none" strike="noStrike" cap="none" normalizeH="0" baseline="0" dirty="0" smtClean="0">
                <a:ln>
                  <a:noFill/>
                </a:ln>
                <a:solidFill>
                  <a:srgbClr val="689F38"/>
                </a:solidFill>
                <a:effectLst/>
                <a:latin typeface="Roboto Mono"/>
              </a:rPr>
              <a:t>"http://www.w3.org/2001/XMLSchema-instance"</a:t>
            </a:r>
            <a:r>
              <a:rPr kumimoji="0" lang="en-US" altLang="en-US" sz="1400" b="0" i="0" u="none" strike="noStrike" cap="none" normalizeH="0" baseline="0" dirty="0" smtClean="0">
                <a:ln>
                  <a:noFill/>
                </a:ln>
                <a:solidFill>
                  <a:srgbClr val="0097A7"/>
                </a:solidFill>
                <a:effectLst/>
                <a:latin typeface="Roboto Mono"/>
              </a:rPr>
              <a:t>&gt;</a:t>
            </a:r>
            <a:r>
              <a:rPr kumimoji="0" lang="en-US" altLang="en-US" sz="1400" b="0" i="0" u="none" strike="noStrike" cap="none" normalizeH="0" baseline="0" dirty="0" smtClean="0">
                <a:ln>
                  <a:noFill/>
                </a:ln>
                <a:solidFill>
                  <a:srgbClr val="455A64"/>
                </a:solidFill>
                <a:effectLst/>
                <a:latin typeface="Roboto Mono"/>
              </a:rPr>
              <a:t/>
            </a:r>
            <a:br>
              <a:rPr kumimoji="0" lang="en-US" altLang="en-US" sz="1400" b="0" i="0" u="none" strike="noStrike" cap="none" normalizeH="0" baseline="0" dirty="0" smtClean="0">
                <a:ln>
                  <a:noFill/>
                </a:ln>
                <a:solidFill>
                  <a:srgbClr val="455A64"/>
                </a:solidFill>
                <a:effectLst/>
                <a:latin typeface="Roboto Mono"/>
              </a:rPr>
            </a:br>
            <a:r>
              <a:rPr kumimoji="0" lang="en-US" altLang="en-US" sz="1400" b="0" i="0" u="none" strike="noStrike" cap="none" normalizeH="0" baseline="0" dirty="0" smtClean="0">
                <a:ln>
                  <a:noFill/>
                </a:ln>
                <a:solidFill>
                  <a:srgbClr val="455A64"/>
                </a:solidFill>
                <a:effectLst/>
                <a:latin typeface="Roboto Mono"/>
              </a:rPr>
              <a:t>  </a:t>
            </a:r>
            <a:r>
              <a:rPr kumimoji="0" lang="en-US" altLang="en-US" sz="1400" b="0" i="0" u="none" strike="noStrike" cap="none" normalizeH="0" baseline="0" dirty="0" smtClean="0">
                <a:ln>
                  <a:noFill/>
                </a:ln>
                <a:solidFill>
                  <a:srgbClr val="0097A7"/>
                </a:solidFill>
                <a:effectLst/>
                <a:latin typeface="Roboto Mono"/>
              </a:rPr>
              <a:t>&lt;</a:t>
            </a:r>
            <a:r>
              <a:rPr kumimoji="0" lang="en-US" altLang="en-US" sz="1400" b="0" i="0" u="none" strike="noStrike" cap="none" normalizeH="0" baseline="0" dirty="0" err="1" smtClean="0">
                <a:ln>
                  <a:noFill/>
                </a:ln>
                <a:solidFill>
                  <a:srgbClr val="0097A7"/>
                </a:solidFill>
                <a:effectLst/>
                <a:latin typeface="Roboto Mono"/>
              </a:rPr>
              <a:t>soapenv:Header</a:t>
            </a:r>
            <a:r>
              <a:rPr kumimoji="0" lang="en-US" altLang="en-US" sz="1400" b="0" i="0" u="none" strike="noStrike" cap="none" normalizeH="0" baseline="0" dirty="0" smtClean="0">
                <a:ln>
                  <a:noFill/>
                </a:ln>
                <a:solidFill>
                  <a:srgbClr val="0097A7"/>
                </a:solidFill>
                <a:effectLst/>
                <a:latin typeface="Roboto Mono"/>
              </a:rPr>
              <a:t>&gt;</a:t>
            </a:r>
            <a:r>
              <a:rPr kumimoji="0" lang="en-US" altLang="en-US" sz="1400" b="0" i="0" u="none" strike="noStrike" cap="none" normalizeH="0" baseline="0" dirty="0" smtClean="0">
                <a:ln>
                  <a:noFill/>
                </a:ln>
                <a:solidFill>
                  <a:srgbClr val="455A64"/>
                </a:solidFill>
                <a:effectLst/>
                <a:latin typeface="Roboto Mono"/>
              </a:rPr>
              <a:t/>
            </a:r>
            <a:br>
              <a:rPr kumimoji="0" lang="en-US" altLang="en-US" sz="1400" b="0" i="0" u="none" strike="noStrike" cap="none" normalizeH="0" baseline="0" dirty="0" smtClean="0">
                <a:ln>
                  <a:noFill/>
                </a:ln>
                <a:solidFill>
                  <a:srgbClr val="455A64"/>
                </a:solidFill>
                <a:effectLst/>
                <a:latin typeface="Roboto Mono"/>
              </a:rPr>
            </a:br>
            <a:r>
              <a:rPr kumimoji="0" lang="en-US" altLang="en-US" sz="1400" b="0" i="0" u="none" strike="noStrike" cap="none" normalizeH="0" baseline="0" dirty="0" smtClean="0">
                <a:ln>
                  <a:noFill/>
                </a:ln>
                <a:solidFill>
                  <a:srgbClr val="455A64"/>
                </a:solidFill>
                <a:effectLst/>
                <a:latin typeface="Roboto Mono"/>
              </a:rPr>
              <a:t>    </a:t>
            </a:r>
            <a:r>
              <a:rPr kumimoji="0" lang="en-US" altLang="en-US" sz="1400" b="0" i="0" u="none" strike="noStrike" cap="none" normalizeH="0" baseline="0" dirty="0" smtClean="0">
                <a:ln>
                  <a:noFill/>
                </a:ln>
                <a:solidFill>
                  <a:srgbClr val="0097A7"/>
                </a:solidFill>
                <a:effectLst/>
                <a:latin typeface="Roboto Mono"/>
              </a:rPr>
              <a:t>&lt;ns1:RequestHeader</a:t>
            </a:r>
            <a:r>
              <a:rPr kumimoji="0" lang="en-US" altLang="en-US" sz="1400" b="0" i="0" u="none" strike="noStrike" cap="none" normalizeH="0" baseline="0" dirty="0" smtClean="0">
                <a:ln>
                  <a:noFill/>
                </a:ln>
                <a:solidFill>
                  <a:srgbClr val="455A64"/>
                </a:solidFill>
                <a:effectLst/>
                <a:latin typeface="Roboto Mono"/>
              </a:rPr>
              <a:t/>
            </a:r>
            <a:br>
              <a:rPr kumimoji="0" lang="en-US" altLang="en-US" sz="1400" b="0" i="0" u="none" strike="noStrike" cap="none" normalizeH="0" baseline="0" dirty="0" smtClean="0">
                <a:ln>
                  <a:noFill/>
                </a:ln>
                <a:solidFill>
                  <a:srgbClr val="455A64"/>
                </a:solidFill>
                <a:effectLst/>
                <a:latin typeface="Roboto Mono"/>
              </a:rPr>
            </a:br>
            <a:r>
              <a:rPr kumimoji="0" lang="en-US" altLang="en-US" sz="1400" b="0" i="0" u="none" strike="noStrike" cap="none" normalizeH="0" baseline="0" dirty="0" smtClean="0">
                <a:ln>
                  <a:noFill/>
                </a:ln>
                <a:solidFill>
                  <a:srgbClr val="455A64"/>
                </a:solidFill>
                <a:effectLst/>
                <a:latin typeface="Roboto Mono"/>
              </a:rPr>
              <a:t>         </a:t>
            </a:r>
            <a:r>
              <a:rPr kumimoji="0" lang="en-US" altLang="en-US" sz="1400" b="0" i="0" u="none" strike="noStrike" cap="none" normalizeH="0" baseline="0" dirty="0" err="1" smtClean="0">
                <a:ln>
                  <a:noFill/>
                </a:ln>
                <a:solidFill>
                  <a:srgbClr val="9C27B0"/>
                </a:solidFill>
                <a:effectLst/>
                <a:latin typeface="Roboto Mono"/>
              </a:rPr>
              <a:t>soapenv:actor</a:t>
            </a:r>
            <a:r>
              <a:rPr kumimoji="0" lang="en-US" altLang="en-US" sz="1400" b="0" i="0" u="none" strike="noStrike" cap="none" normalizeH="0" baseline="0" dirty="0" smtClean="0">
                <a:ln>
                  <a:noFill/>
                </a:ln>
                <a:solidFill>
                  <a:srgbClr val="455A64"/>
                </a:solidFill>
                <a:effectLst/>
                <a:latin typeface="Roboto Mono"/>
              </a:rPr>
              <a:t>=</a:t>
            </a:r>
            <a:r>
              <a:rPr kumimoji="0" lang="en-US" altLang="en-US" sz="1400" b="0" i="0" u="none" strike="noStrike" cap="none" normalizeH="0" baseline="0" dirty="0" smtClean="0">
                <a:ln>
                  <a:noFill/>
                </a:ln>
                <a:solidFill>
                  <a:srgbClr val="689F38"/>
                </a:solidFill>
                <a:effectLst/>
                <a:latin typeface="Roboto Mono"/>
              </a:rPr>
              <a:t>"http://schemas.xmlsoap.org/soap/actor/next"</a:t>
            </a:r>
            <a:r>
              <a:rPr kumimoji="0" lang="en-US" altLang="en-US" sz="1400" b="0" i="0" u="none" strike="noStrike" cap="none" normalizeH="0" baseline="0" dirty="0" smtClean="0">
                <a:ln>
                  <a:noFill/>
                </a:ln>
                <a:solidFill>
                  <a:srgbClr val="455A64"/>
                </a:solidFill>
                <a:effectLst/>
                <a:latin typeface="Roboto Mono"/>
              </a:rPr>
              <a:t/>
            </a:r>
            <a:br>
              <a:rPr kumimoji="0" lang="en-US" altLang="en-US" sz="1400" b="0" i="0" u="none" strike="noStrike" cap="none" normalizeH="0" baseline="0" dirty="0" smtClean="0">
                <a:ln>
                  <a:noFill/>
                </a:ln>
                <a:solidFill>
                  <a:srgbClr val="455A64"/>
                </a:solidFill>
                <a:effectLst/>
                <a:latin typeface="Roboto Mono"/>
              </a:rPr>
            </a:br>
            <a:r>
              <a:rPr kumimoji="0" lang="en-US" altLang="en-US" sz="1400" b="0" i="0" u="none" strike="noStrike" cap="none" normalizeH="0" baseline="0" dirty="0" smtClean="0">
                <a:ln>
                  <a:noFill/>
                </a:ln>
                <a:solidFill>
                  <a:srgbClr val="455A64"/>
                </a:solidFill>
                <a:effectLst/>
                <a:latin typeface="Roboto Mono"/>
              </a:rPr>
              <a:t>         </a:t>
            </a:r>
            <a:r>
              <a:rPr kumimoji="0" lang="en-US" altLang="en-US" sz="1400" b="0" i="0" u="none" strike="noStrike" cap="none" normalizeH="0" baseline="0" dirty="0" err="1" smtClean="0">
                <a:ln>
                  <a:noFill/>
                </a:ln>
                <a:solidFill>
                  <a:srgbClr val="9C27B0"/>
                </a:solidFill>
                <a:effectLst/>
                <a:latin typeface="Roboto Mono"/>
              </a:rPr>
              <a:t>soapenv:mustUnderstand</a:t>
            </a:r>
            <a:r>
              <a:rPr kumimoji="0" lang="en-US" altLang="en-US" sz="1400" b="0" i="0" u="none" strike="noStrike" cap="none" normalizeH="0" baseline="0" dirty="0" smtClean="0">
                <a:ln>
                  <a:noFill/>
                </a:ln>
                <a:solidFill>
                  <a:srgbClr val="455A64"/>
                </a:solidFill>
                <a:effectLst/>
                <a:latin typeface="Roboto Mono"/>
              </a:rPr>
              <a:t>=</a:t>
            </a:r>
            <a:r>
              <a:rPr kumimoji="0" lang="en-US" altLang="en-US" sz="1400" b="0" i="0" u="none" strike="noStrike" cap="none" normalizeH="0" baseline="0" dirty="0" smtClean="0">
                <a:ln>
                  <a:noFill/>
                </a:ln>
                <a:solidFill>
                  <a:srgbClr val="689F38"/>
                </a:solidFill>
                <a:effectLst/>
                <a:latin typeface="Roboto Mono"/>
              </a:rPr>
              <a:t>"0"</a:t>
            </a:r>
            <a:r>
              <a:rPr kumimoji="0" lang="en-US" altLang="en-US" sz="1400" b="0" i="0" u="none" strike="noStrike" cap="none" normalizeH="0" baseline="0" dirty="0" smtClean="0">
                <a:ln>
                  <a:noFill/>
                </a:ln>
                <a:solidFill>
                  <a:srgbClr val="455A64"/>
                </a:solidFill>
                <a:effectLst/>
                <a:latin typeface="Roboto Mono"/>
              </a:rPr>
              <a:t/>
            </a:r>
            <a:br>
              <a:rPr kumimoji="0" lang="en-US" altLang="en-US" sz="1400" b="0" i="0" u="none" strike="noStrike" cap="none" normalizeH="0" baseline="0" dirty="0" smtClean="0">
                <a:ln>
                  <a:noFill/>
                </a:ln>
                <a:solidFill>
                  <a:srgbClr val="455A64"/>
                </a:solidFill>
                <a:effectLst/>
                <a:latin typeface="Roboto Mono"/>
              </a:rPr>
            </a:br>
            <a:r>
              <a:rPr kumimoji="0" lang="en-US" altLang="en-US" sz="1400" b="0" i="0" u="none" strike="noStrike" cap="none" normalizeH="0" baseline="0" dirty="0" smtClean="0">
                <a:ln>
                  <a:noFill/>
                </a:ln>
                <a:solidFill>
                  <a:srgbClr val="455A64"/>
                </a:solidFill>
                <a:effectLst/>
                <a:latin typeface="Roboto Mono"/>
              </a:rPr>
              <a:t>         </a:t>
            </a:r>
            <a:r>
              <a:rPr kumimoji="0" lang="en-US" altLang="en-US" sz="1400" b="0" i="0" u="none" strike="noStrike" cap="none" normalizeH="0" baseline="0" dirty="0" smtClean="0">
                <a:ln>
                  <a:noFill/>
                </a:ln>
                <a:solidFill>
                  <a:srgbClr val="9C27B0"/>
                </a:solidFill>
                <a:effectLst/>
                <a:latin typeface="Roboto Mono"/>
              </a:rPr>
              <a:t>xmlns:ns1</a:t>
            </a:r>
            <a:r>
              <a:rPr kumimoji="0" lang="en-US" altLang="en-US" sz="1400" b="0" i="0" u="none" strike="noStrike" cap="none" normalizeH="0" baseline="0" dirty="0" smtClean="0">
                <a:ln>
                  <a:noFill/>
                </a:ln>
                <a:solidFill>
                  <a:srgbClr val="455A64"/>
                </a:solidFill>
                <a:effectLst/>
                <a:latin typeface="Roboto Mono"/>
              </a:rPr>
              <a:t>=</a:t>
            </a:r>
            <a:r>
              <a:rPr kumimoji="0" lang="en-US" altLang="en-US" sz="1400" b="0" i="0" u="none" strike="noStrike" cap="none" normalizeH="0" baseline="0" dirty="0" smtClean="0">
                <a:ln>
                  <a:noFill/>
                </a:ln>
                <a:solidFill>
                  <a:srgbClr val="689F38"/>
                </a:solidFill>
                <a:effectLst/>
                <a:latin typeface="Roboto Mono"/>
              </a:rPr>
              <a:t>"https://www.google.com/apis/ads/publisher/v201508"</a:t>
            </a:r>
            <a:r>
              <a:rPr kumimoji="0" lang="en-US" altLang="en-US" sz="1400" b="0" i="0" u="none" strike="noStrike" cap="none" normalizeH="0" baseline="0" dirty="0" smtClean="0">
                <a:ln>
                  <a:noFill/>
                </a:ln>
                <a:solidFill>
                  <a:srgbClr val="0097A7"/>
                </a:solidFill>
                <a:effectLst/>
                <a:latin typeface="Roboto Mono"/>
              </a:rPr>
              <a:t>&gt;</a:t>
            </a:r>
            <a:r>
              <a:rPr kumimoji="0" lang="en-US" altLang="en-US" sz="1400" b="0" i="0" u="none" strike="noStrike" cap="none" normalizeH="0" baseline="0" dirty="0" smtClean="0">
                <a:ln>
                  <a:noFill/>
                </a:ln>
                <a:solidFill>
                  <a:srgbClr val="455A64"/>
                </a:solidFill>
                <a:effectLst/>
                <a:latin typeface="Roboto Mono"/>
              </a:rPr>
              <a:t/>
            </a:r>
            <a:br>
              <a:rPr kumimoji="0" lang="en-US" altLang="en-US" sz="1400" b="0" i="0" u="none" strike="noStrike" cap="none" normalizeH="0" baseline="0" dirty="0" smtClean="0">
                <a:ln>
                  <a:noFill/>
                </a:ln>
                <a:solidFill>
                  <a:srgbClr val="455A64"/>
                </a:solidFill>
                <a:effectLst/>
                <a:latin typeface="Roboto Mono"/>
              </a:rPr>
            </a:br>
            <a:r>
              <a:rPr kumimoji="0" lang="en-US" altLang="en-US" sz="1400" b="0" i="0" u="none" strike="noStrike" cap="none" normalizeH="0" baseline="0" dirty="0" smtClean="0">
                <a:ln>
                  <a:noFill/>
                </a:ln>
                <a:solidFill>
                  <a:srgbClr val="455A64"/>
                </a:solidFill>
                <a:effectLst/>
                <a:latin typeface="Roboto Mono"/>
              </a:rPr>
              <a:t>      </a:t>
            </a:r>
            <a:r>
              <a:rPr kumimoji="0" lang="en-US" altLang="en-US" sz="1400" b="0" i="0" u="none" strike="noStrike" cap="none" normalizeH="0" baseline="0" dirty="0" smtClean="0">
                <a:ln>
                  <a:noFill/>
                </a:ln>
                <a:solidFill>
                  <a:srgbClr val="0097A7"/>
                </a:solidFill>
                <a:effectLst/>
                <a:latin typeface="Roboto Mono"/>
              </a:rPr>
              <a:t>&lt;ns1:networkCode&gt;</a:t>
            </a:r>
            <a:r>
              <a:rPr kumimoji="0" lang="en-US" altLang="en-US" sz="1400" b="0" i="0" u="none" strike="noStrike" cap="none" normalizeH="0" baseline="0" dirty="0" smtClean="0">
                <a:ln>
                  <a:noFill/>
                </a:ln>
                <a:solidFill>
                  <a:srgbClr val="455A64"/>
                </a:solidFill>
                <a:effectLst/>
                <a:latin typeface="Roboto Mono"/>
              </a:rPr>
              <a:t>123456</a:t>
            </a:r>
            <a:r>
              <a:rPr kumimoji="0" lang="en-US" altLang="en-US" sz="1400" b="0" i="0" u="none" strike="noStrike" cap="none" normalizeH="0" baseline="0" dirty="0" smtClean="0">
                <a:ln>
                  <a:noFill/>
                </a:ln>
                <a:solidFill>
                  <a:srgbClr val="0097A7"/>
                </a:solidFill>
                <a:effectLst/>
                <a:latin typeface="Roboto Mono"/>
              </a:rPr>
              <a:t>&lt;/ns1:networkCode&gt;</a:t>
            </a:r>
            <a:r>
              <a:rPr kumimoji="0" lang="en-US" altLang="en-US" sz="1400" b="0" i="0" u="none" strike="noStrike" cap="none" normalizeH="0" baseline="0" dirty="0" smtClean="0">
                <a:ln>
                  <a:noFill/>
                </a:ln>
                <a:solidFill>
                  <a:srgbClr val="455A64"/>
                </a:solidFill>
                <a:effectLst/>
                <a:latin typeface="Roboto Mono"/>
              </a:rPr>
              <a:t/>
            </a:r>
            <a:br>
              <a:rPr kumimoji="0" lang="en-US" altLang="en-US" sz="1400" b="0" i="0" u="none" strike="noStrike" cap="none" normalizeH="0" baseline="0" dirty="0" smtClean="0">
                <a:ln>
                  <a:noFill/>
                </a:ln>
                <a:solidFill>
                  <a:srgbClr val="455A64"/>
                </a:solidFill>
                <a:effectLst/>
                <a:latin typeface="Roboto Mono"/>
              </a:rPr>
            </a:br>
            <a:r>
              <a:rPr kumimoji="0" lang="en-US" altLang="en-US" sz="1400" b="0" i="0" u="none" strike="noStrike" cap="none" normalizeH="0" baseline="0" dirty="0" smtClean="0">
                <a:ln>
                  <a:noFill/>
                </a:ln>
                <a:solidFill>
                  <a:srgbClr val="455A64"/>
                </a:solidFill>
                <a:effectLst/>
                <a:latin typeface="Roboto Mono"/>
              </a:rPr>
              <a:t>      </a:t>
            </a:r>
            <a:r>
              <a:rPr kumimoji="0" lang="en-US" altLang="en-US" sz="1400" b="0" i="0" u="none" strike="noStrike" cap="none" normalizeH="0" baseline="0" dirty="0" smtClean="0">
                <a:ln>
                  <a:noFill/>
                </a:ln>
                <a:solidFill>
                  <a:srgbClr val="0097A7"/>
                </a:solidFill>
                <a:effectLst/>
                <a:latin typeface="Roboto Mono"/>
              </a:rPr>
              <a:t>&lt;ns1:applicationName&gt;</a:t>
            </a:r>
            <a:r>
              <a:rPr kumimoji="0" lang="en-US" altLang="en-US" sz="1400" b="0" i="0" u="none" strike="noStrike" cap="none" normalizeH="0" baseline="0" dirty="0" smtClean="0">
                <a:ln>
                  <a:noFill/>
                </a:ln>
                <a:solidFill>
                  <a:srgbClr val="455A64"/>
                </a:solidFill>
                <a:effectLst/>
                <a:latin typeface="Roboto Mono"/>
              </a:rPr>
              <a:t>DfpApi-Java-2.1.0-dfp_test</a:t>
            </a:r>
            <a:r>
              <a:rPr kumimoji="0" lang="en-US" altLang="en-US" sz="1400" b="0" i="0" u="none" strike="noStrike" cap="none" normalizeH="0" baseline="0" dirty="0" smtClean="0">
                <a:ln>
                  <a:noFill/>
                </a:ln>
                <a:solidFill>
                  <a:srgbClr val="0097A7"/>
                </a:solidFill>
                <a:effectLst/>
                <a:latin typeface="Roboto Mono"/>
              </a:rPr>
              <a:t>&lt;/ns1:applicationName&gt;</a:t>
            </a:r>
            <a:r>
              <a:rPr kumimoji="0" lang="en-US" altLang="en-US" sz="1400" b="0" i="0" u="none" strike="noStrike" cap="none" normalizeH="0" baseline="0" dirty="0" smtClean="0">
                <a:ln>
                  <a:noFill/>
                </a:ln>
                <a:solidFill>
                  <a:srgbClr val="455A64"/>
                </a:solidFill>
                <a:effectLst/>
                <a:latin typeface="Roboto Mono"/>
              </a:rPr>
              <a:t/>
            </a:r>
            <a:br>
              <a:rPr kumimoji="0" lang="en-US" altLang="en-US" sz="1400" b="0" i="0" u="none" strike="noStrike" cap="none" normalizeH="0" baseline="0" dirty="0" smtClean="0">
                <a:ln>
                  <a:noFill/>
                </a:ln>
                <a:solidFill>
                  <a:srgbClr val="455A64"/>
                </a:solidFill>
                <a:effectLst/>
                <a:latin typeface="Roboto Mono"/>
              </a:rPr>
            </a:br>
            <a:r>
              <a:rPr kumimoji="0" lang="en-US" altLang="en-US" sz="1400" b="0" i="0" u="none" strike="noStrike" cap="none" normalizeH="0" baseline="0" dirty="0" smtClean="0">
                <a:ln>
                  <a:noFill/>
                </a:ln>
                <a:solidFill>
                  <a:srgbClr val="455A64"/>
                </a:solidFill>
                <a:effectLst/>
                <a:latin typeface="Roboto Mono"/>
              </a:rPr>
              <a:t>    </a:t>
            </a:r>
            <a:r>
              <a:rPr kumimoji="0" lang="en-US" altLang="en-US" sz="1400" b="0" i="0" u="none" strike="noStrike" cap="none" normalizeH="0" baseline="0" dirty="0" smtClean="0">
                <a:ln>
                  <a:noFill/>
                </a:ln>
                <a:solidFill>
                  <a:srgbClr val="0097A7"/>
                </a:solidFill>
                <a:effectLst/>
                <a:latin typeface="Roboto Mono"/>
              </a:rPr>
              <a:t>&lt;/ns1:RequestHeader&gt;</a:t>
            </a:r>
            <a:r>
              <a:rPr kumimoji="0" lang="en-US" altLang="en-US" sz="1400" b="0" i="0" u="none" strike="noStrike" cap="none" normalizeH="0" baseline="0" dirty="0" smtClean="0">
                <a:ln>
                  <a:noFill/>
                </a:ln>
                <a:solidFill>
                  <a:srgbClr val="455A64"/>
                </a:solidFill>
                <a:effectLst/>
                <a:latin typeface="Roboto Mono"/>
              </a:rPr>
              <a:t/>
            </a:r>
            <a:br>
              <a:rPr kumimoji="0" lang="en-US" altLang="en-US" sz="1400" b="0" i="0" u="none" strike="noStrike" cap="none" normalizeH="0" baseline="0" dirty="0" smtClean="0">
                <a:ln>
                  <a:noFill/>
                </a:ln>
                <a:solidFill>
                  <a:srgbClr val="455A64"/>
                </a:solidFill>
                <a:effectLst/>
                <a:latin typeface="Roboto Mono"/>
              </a:rPr>
            </a:br>
            <a:r>
              <a:rPr kumimoji="0" lang="en-US" altLang="en-US" sz="1400" b="0" i="0" u="none" strike="noStrike" cap="none" normalizeH="0" baseline="0" dirty="0" smtClean="0">
                <a:ln>
                  <a:noFill/>
                </a:ln>
                <a:solidFill>
                  <a:srgbClr val="455A64"/>
                </a:solidFill>
                <a:effectLst/>
                <a:latin typeface="Roboto Mono"/>
              </a:rPr>
              <a:t>  </a:t>
            </a:r>
            <a:r>
              <a:rPr kumimoji="0" lang="en-US" altLang="en-US" sz="1400" b="0" i="0" u="none" strike="noStrike" cap="none" normalizeH="0" baseline="0" dirty="0" smtClean="0">
                <a:ln>
                  <a:noFill/>
                </a:ln>
                <a:solidFill>
                  <a:srgbClr val="0097A7"/>
                </a:solidFill>
                <a:effectLst/>
                <a:latin typeface="Roboto Mono"/>
              </a:rPr>
              <a:t>&lt;/</a:t>
            </a:r>
            <a:r>
              <a:rPr kumimoji="0" lang="en-US" altLang="en-US" sz="1400" b="0" i="0" u="none" strike="noStrike" cap="none" normalizeH="0" baseline="0" dirty="0" err="1" smtClean="0">
                <a:ln>
                  <a:noFill/>
                </a:ln>
                <a:solidFill>
                  <a:srgbClr val="0097A7"/>
                </a:solidFill>
                <a:effectLst/>
                <a:latin typeface="Roboto Mono"/>
              </a:rPr>
              <a:t>soapenv:Header</a:t>
            </a:r>
            <a:r>
              <a:rPr kumimoji="0" lang="en-US" altLang="en-US" sz="1400" b="0" i="0" u="none" strike="noStrike" cap="none" normalizeH="0" baseline="0" dirty="0" smtClean="0">
                <a:ln>
                  <a:noFill/>
                </a:ln>
                <a:solidFill>
                  <a:srgbClr val="0097A7"/>
                </a:solidFill>
                <a:effectLst/>
                <a:latin typeface="Roboto Mono"/>
              </a:rPr>
              <a:t>&gt;</a:t>
            </a:r>
            <a:r>
              <a:rPr kumimoji="0" lang="en-US" altLang="en-US" sz="1400" b="0" i="0" u="none" strike="noStrike" cap="none" normalizeH="0" baseline="0" dirty="0" smtClean="0">
                <a:ln>
                  <a:noFill/>
                </a:ln>
                <a:solidFill>
                  <a:srgbClr val="455A64"/>
                </a:solidFill>
                <a:effectLst/>
                <a:latin typeface="Roboto Mono"/>
              </a:rPr>
              <a:t/>
            </a:r>
            <a:br>
              <a:rPr kumimoji="0" lang="en-US" altLang="en-US" sz="1400" b="0" i="0" u="none" strike="noStrike" cap="none" normalizeH="0" baseline="0" dirty="0" smtClean="0">
                <a:ln>
                  <a:noFill/>
                </a:ln>
                <a:solidFill>
                  <a:srgbClr val="455A64"/>
                </a:solidFill>
                <a:effectLst/>
                <a:latin typeface="Roboto Mono"/>
              </a:rPr>
            </a:br>
            <a:r>
              <a:rPr kumimoji="0" lang="en-US" altLang="en-US" sz="1400" b="0" i="0" u="none" strike="noStrike" cap="none" normalizeH="0" baseline="0" dirty="0" smtClean="0">
                <a:ln>
                  <a:noFill/>
                </a:ln>
                <a:solidFill>
                  <a:srgbClr val="455A64"/>
                </a:solidFill>
                <a:effectLst/>
                <a:latin typeface="Roboto Mono"/>
              </a:rPr>
              <a:t>  </a:t>
            </a:r>
            <a:r>
              <a:rPr kumimoji="0" lang="en-US" altLang="en-US" sz="1400" b="0" i="0" u="none" strike="noStrike" cap="none" normalizeH="0" baseline="0" dirty="0" smtClean="0">
                <a:ln>
                  <a:noFill/>
                </a:ln>
                <a:solidFill>
                  <a:srgbClr val="0097A7"/>
                </a:solidFill>
                <a:effectLst/>
                <a:latin typeface="Roboto Mono"/>
              </a:rPr>
              <a:t>&lt;</a:t>
            </a:r>
            <a:r>
              <a:rPr kumimoji="0" lang="en-US" altLang="en-US" sz="1400" b="0" i="0" u="none" strike="noStrike" cap="none" normalizeH="0" baseline="0" dirty="0" err="1" smtClean="0">
                <a:ln>
                  <a:noFill/>
                </a:ln>
                <a:solidFill>
                  <a:srgbClr val="0097A7"/>
                </a:solidFill>
                <a:effectLst/>
                <a:latin typeface="Roboto Mono"/>
              </a:rPr>
              <a:t>soapenv:Body</a:t>
            </a:r>
            <a:r>
              <a:rPr kumimoji="0" lang="en-US" altLang="en-US" sz="1400" b="0" i="0" u="none" strike="noStrike" cap="none" normalizeH="0" baseline="0" dirty="0" smtClean="0">
                <a:ln>
                  <a:noFill/>
                </a:ln>
                <a:solidFill>
                  <a:srgbClr val="0097A7"/>
                </a:solidFill>
                <a:effectLst/>
                <a:latin typeface="Roboto Mono"/>
              </a:rPr>
              <a:t>&gt;</a:t>
            </a:r>
            <a:r>
              <a:rPr kumimoji="0" lang="en-US" altLang="en-US" sz="1400" b="0" i="0" u="none" strike="noStrike" cap="none" normalizeH="0" baseline="0" dirty="0" smtClean="0">
                <a:ln>
                  <a:noFill/>
                </a:ln>
                <a:solidFill>
                  <a:srgbClr val="455A64"/>
                </a:solidFill>
                <a:effectLst/>
                <a:latin typeface="Roboto Mono"/>
              </a:rPr>
              <a:t/>
            </a:r>
            <a:br>
              <a:rPr kumimoji="0" lang="en-US" altLang="en-US" sz="1400" b="0" i="0" u="none" strike="noStrike" cap="none" normalizeH="0" baseline="0" dirty="0" smtClean="0">
                <a:ln>
                  <a:noFill/>
                </a:ln>
                <a:solidFill>
                  <a:srgbClr val="455A64"/>
                </a:solidFill>
                <a:effectLst/>
                <a:latin typeface="Roboto Mono"/>
              </a:rPr>
            </a:br>
            <a:r>
              <a:rPr kumimoji="0" lang="en-US" altLang="en-US" sz="1400" b="0" i="0" u="none" strike="noStrike" cap="none" normalizeH="0" baseline="0" dirty="0" smtClean="0">
                <a:ln>
                  <a:noFill/>
                </a:ln>
                <a:solidFill>
                  <a:srgbClr val="455A64"/>
                </a:solidFill>
                <a:effectLst/>
                <a:latin typeface="Roboto Mono"/>
              </a:rPr>
              <a:t>    </a:t>
            </a:r>
            <a:r>
              <a:rPr kumimoji="0" lang="en-US" altLang="en-US" sz="1400" b="0" i="0" u="none" strike="noStrike" cap="none" normalizeH="0" baseline="0" dirty="0" smtClean="0">
                <a:ln>
                  <a:noFill/>
                </a:ln>
                <a:solidFill>
                  <a:srgbClr val="0097A7"/>
                </a:solidFill>
                <a:effectLst/>
                <a:latin typeface="Roboto Mono"/>
              </a:rPr>
              <a:t>&lt;</a:t>
            </a:r>
            <a:r>
              <a:rPr kumimoji="0" lang="en-US" altLang="en-US" sz="1400" b="0" i="0" u="none" strike="noStrike" cap="none" normalizeH="0" baseline="0" dirty="0" err="1" smtClean="0">
                <a:ln>
                  <a:noFill/>
                </a:ln>
                <a:solidFill>
                  <a:srgbClr val="0097A7"/>
                </a:solidFill>
                <a:effectLst/>
                <a:latin typeface="Roboto Mono"/>
              </a:rPr>
              <a:t>getAdUnitsByStatement</a:t>
            </a:r>
            <a:r>
              <a:rPr kumimoji="0" lang="en-US" altLang="en-US" sz="1400" b="0" i="0" u="none" strike="noStrike" cap="none" normalizeH="0" baseline="0" dirty="0" smtClean="0">
                <a:ln>
                  <a:noFill/>
                </a:ln>
                <a:solidFill>
                  <a:srgbClr val="455A64"/>
                </a:solidFill>
                <a:effectLst/>
                <a:latin typeface="Roboto Mono"/>
              </a:rPr>
              <a:t> </a:t>
            </a:r>
            <a:r>
              <a:rPr kumimoji="0" lang="en-US" altLang="en-US" sz="1400" b="0" i="0" u="none" strike="noStrike" cap="none" normalizeH="0" baseline="0" dirty="0" err="1" smtClean="0">
                <a:ln>
                  <a:noFill/>
                </a:ln>
                <a:solidFill>
                  <a:srgbClr val="9C27B0"/>
                </a:solidFill>
                <a:effectLst/>
                <a:latin typeface="Roboto Mono"/>
              </a:rPr>
              <a:t>xmlns</a:t>
            </a:r>
            <a:r>
              <a:rPr kumimoji="0" lang="en-US" altLang="en-US" sz="1400" b="0" i="0" u="none" strike="noStrike" cap="none" normalizeH="0" baseline="0" dirty="0" smtClean="0">
                <a:ln>
                  <a:noFill/>
                </a:ln>
                <a:solidFill>
                  <a:srgbClr val="455A64"/>
                </a:solidFill>
                <a:effectLst/>
                <a:latin typeface="Roboto Mono"/>
              </a:rPr>
              <a:t>=</a:t>
            </a:r>
            <a:r>
              <a:rPr kumimoji="0" lang="en-US" altLang="en-US" sz="1400" b="0" i="0" u="none" strike="noStrike" cap="none" normalizeH="0" baseline="0" dirty="0" smtClean="0">
                <a:ln>
                  <a:noFill/>
                </a:ln>
                <a:solidFill>
                  <a:srgbClr val="689F38"/>
                </a:solidFill>
                <a:effectLst/>
                <a:latin typeface="Roboto Mono"/>
              </a:rPr>
              <a:t>"https://www.google.com/apis/ads/publisher/v201508"</a:t>
            </a:r>
            <a:r>
              <a:rPr kumimoji="0" lang="en-US" altLang="en-US" sz="1400" b="0" i="0" u="none" strike="noStrike" cap="none" normalizeH="0" baseline="0" dirty="0" smtClean="0">
                <a:ln>
                  <a:noFill/>
                </a:ln>
                <a:solidFill>
                  <a:srgbClr val="0097A7"/>
                </a:solidFill>
                <a:effectLst/>
                <a:latin typeface="Roboto Mono"/>
              </a:rPr>
              <a:t>&gt;</a:t>
            </a:r>
            <a:r>
              <a:rPr kumimoji="0" lang="en-US" altLang="en-US" sz="1400" b="0" i="0" u="none" strike="noStrike" cap="none" normalizeH="0" baseline="0" dirty="0" smtClean="0">
                <a:ln>
                  <a:noFill/>
                </a:ln>
                <a:solidFill>
                  <a:srgbClr val="455A64"/>
                </a:solidFill>
                <a:effectLst/>
                <a:latin typeface="Roboto Mono"/>
              </a:rPr>
              <a:t/>
            </a:r>
            <a:br>
              <a:rPr kumimoji="0" lang="en-US" altLang="en-US" sz="1400" b="0" i="0" u="none" strike="noStrike" cap="none" normalizeH="0" baseline="0" dirty="0" smtClean="0">
                <a:ln>
                  <a:noFill/>
                </a:ln>
                <a:solidFill>
                  <a:srgbClr val="455A64"/>
                </a:solidFill>
                <a:effectLst/>
                <a:latin typeface="Roboto Mono"/>
              </a:rPr>
            </a:br>
            <a:r>
              <a:rPr kumimoji="0" lang="en-US" altLang="en-US" sz="1400" b="0" i="0" u="none" strike="noStrike" cap="none" normalizeH="0" baseline="0" dirty="0" smtClean="0">
                <a:ln>
                  <a:noFill/>
                </a:ln>
                <a:solidFill>
                  <a:srgbClr val="455A64"/>
                </a:solidFill>
                <a:effectLst/>
                <a:latin typeface="Roboto Mono"/>
              </a:rPr>
              <a:t>      </a:t>
            </a:r>
            <a:r>
              <a:rPr kumimoji="0" lang="en-US" altLang="en-US" sz="1400" b="0" i="0" u="none" strike="noStrike" cap="none" normalizeH="0" baseline="0" dirty="0" smtClean="0">
                <a:ln>
                  <a:noFill/>
                </a:ln>
                <a:solidFill>
                  <a:srgbClr val="0097A7"/>
                </a:solidFill>
                <a:effectLst/>
                <a:latin typeface="Roboto Mono"/>
              </a:rPr>
              <a:t>&lt;</a:t>
            </a:r>
            <a:r>
              <a:rPr kumimoji="0" lang="en-US" altLang="en-US" sz="1400" b="0" i="0" u="none" strike="noStrike" cap="none" normalizeH="0" baseline="0" dirty="0" err="1" smtClean="0">
                <a:ln>
                  <a:noFill/>
                </a:ln>
                <a:solidFill>
                  <a:srgbClr val="0097A7"/>
                </a:solidFill>
                <a:effectLst/>
                <a:latin typeface="Roboto Mono"/>
              </a:rPr>
              <a:t>filterStatement</a:t>
            </a:r>
            <a:r>
              <a:rPr kumimoji="0" lang="en-US" altLang="en-US" sz="1400" b="0" i="0" u="none" strike="noStrike" cap="none" normalizeH="0" baseline="0" dirty="0" smtClean="0">
                <a:ln>
                  <a:noFill/>
                </a:ln>
                <a:solidFill>
                  <a:srgbClr val="0097A7"/>
                </a:solidFill>
                <a:effectLst/>
                <a:latin typeface="Roboto Mono"/>
              </a:rPr>
              <a:t>&gt;</a:t>
            </a:r>
            <a:r>
              <a:rPr kumimoji="0" lang="en-US" altLang="en-US" sz="1400" b="0" i="0" u="none" strike="noStrike" cap="none" normalizeH="0" baseline="0" dirty="0" smtClean="0">
                <a:ln>
                  <a:noFill/>
                </a:ln>
                <a:solidFill>
                  <a:srgbClr val="455A64"/>
                </a:solidFill>
                <a:effectLst/>
                <a:latin typeface="Roboto Mono"/>
              </a:rPr>
              <a:t/>
            </a:r>
            <a:br>
              <a:rPr kumimoji="0" lang="en-US" altLang="en-US" sz="1400" b="0" i="0" u="none" strike="noStrike" cap="none" normalizeH="0" baseline="0" dirty="0" smtClean="0">
                <a:ln>
                  <a:noFill/>
                </a:ln>
                <a:solidFill>
                  <a:srgbClr val="455A64"/>
                </a:solidFill>
                <a:effectLst/>
                <a:latin typeface="Roboto Mono"/>
              </a:rPr>
            </a:br>
            <a:r>
              <a:rPr kumimoji="0" lang="en-US" altLang="en-US" sz="1400" b="0" i="0" u="none" strike="noStrike" cap="none" normalizeH="0" baseline="0" dirty="0" smtClean="0">
                <a:ln>
                  <a:noFill/>
                </a:ln>
                <a:solidFill>
                  <a:srgbClr val="455A64"/>
                </a:solidFill>
                <a:effectLst/>
                <a:latin typeface="Roboto Mono"/>
              </a:rPr>
              <a:t>        </a:t>
            </a:r>
            <a:r>
              <a:rPr kumimoji="0" lang="en-US" altLang="en-US" sz="1400" b="0" i="0" u="none" strike="noStrike" cap="none" normalizeH="0" baseline="0" dirty="0" smtClean="0">
                <a:ln>
                  <a:noFill/>
                </a:ln>
                <a:solidFill>
                  <a:srgbClr val="0097A7"/>
                </a:solidFill>
                <a:effectLst/>
                <a:latin typeface="Roboto Mono"/>
              </a:rPr>
              <a:t>&lt;query&gt;</a:t>
            </a:r>
            <a:r>
              <a:rPr kumimoji="0" lang="en-US" altLang="en-US" sz="1400" b="0" i="0" u="none" strike="noStrike" cap="none" normalizeH="0" baseline="0" dirty="0" smtClean="0">
                <a:ln>
                  <a:noFill/>
                </a:ln>
                <a:solidFill>
                  <a:srgbClr val="455A64"/>
                </a:solidFill>
                <a:effectLst/>
                <a:latin typeface="Roboto Mono"/>
              </a:rPr>
              <a:t>WHERE </a:t>
            </a:r>
            <a:r>
              <a:rPr kumimoji="0" lang="en-US" altLang="en-US" sz="1400" b="0" i="0" u="none" strike="noStrike" cap="none" normalizeH="0" baseline="0" dirty="0" err="1" smtClean="0">
                <a:ln>
                  <a:noFill/>
                </a:ln>
                <a:solidFill>
                  <a:srgbClr val="455A64"/>
                </a:solidFill>
                <a:effectLst/>
                <a:latin typeface="Roboto Mono"/>
              </a:rPr>
              <a:t>parentId</a:t>
            </a:r>
            <a:r>
              <a:rPr kumimoji="0" lang="en-US" altLang="en-US" sz="1400" b="0" i="0" u="none" strike="noStrike" cap="none" normalizeH="0" baseline="0" dirty="0" smtClean="0">
                <a:ln>
                  <a:noFill/>
                </a:ln>
                <a:solidFill>
                  <a:srgbClr val="455A64"/>
                </a:solidFill>
                <a:effectLst/>
                <a:latin typeface="Roboto Mono"/>
              </a:rPr>
              <a:t> IS NULL LIMIT 500</a:t>
            </a:r>
            <a:r>
              <a:rPr kumimoji="0" lang="en-US" altLang="en-US" sz="1400" b="0" i="0" u="none" strike="noStrike" cap="none" normalizeH="0" baseline="0" dirty="0" smtClean="0">
                <a:ln>
                  <a:noFill/>
                </a:ln>
                <a:solidFill>
                  <a:srgbClr val="0097A7"/>
                </a:solidFill>
                <a:effectLst/>
                <a:latin typeface="Roboto Mono"/>
              </a:rPr>
              <a:t>&lt;/query&gt;</a:t>
            </a:r>
            <a:r>
              <a:rPr kumimoji="0" lang="en-US" altLang="en-US" sz="1400" b="0" i="0" u="none" strike="noStrike" cap="none" normalizeH="0" baseline="0" dirty="0" smtClean="0">
                <a:ln>
                  <a:noFill/>
                </a:ln>
                <a:solidFill>
                  <a:srgbClr val="455A64"/>
                </a:solidFill>
                <a:effectLst/>
                <a:latin typeface="Roboto Mono"/>
              </a:rPr>
              <a:t/>
            </a:r>
            <a:br>
              <a:rPr kumimoji="0" lang="en-US" altLang="en-US" sz="1400" b="0" i="0" u="none" strike="noStrike" cap="none" normalizeH="0" baseline="0" dirty="0" smtClean="0">
                <a:ln>
                  <a:noFill/>
                </a:ln>
                <a:solidFill>
                  <a:srgbClr val="455A64"/>
                </a:solidFill>
                <a:effectLst/>
                <a:latin typeface="Roboto Mono"/>
              </a:rPr>
            </a:br>
            <a:r>
              <a:rPr kumimoji="0" lang="en-US" altLang="en-US" sz="1400" b="0" i="0" u="none" strike="noStrike" cap="none" normalizeH="0" baseline="0" dirty="0" smtClean="0">
                <a:ln>
                  <a:noFill/>
                </a:ln>
                <a:solidFill>
                  <a:srgbClr val="455A64"/>
                </a:solidFill>
                <a:effectLst/>
                <a:latin typeface="Roboto Mono"/>
              </a:rPr>
              <a:t>      </a:t>
            </a:r>
            <a:r>
              <a:rPr kumimoji="0" lang="en-US" altLang="en-US" sz="1400" b="0" i="0" u="none" strike="noStrike" cap="none" normalizeH="0" baseline="0" dirty="0" smtClean="0">
                <a:ln>
                  <a:noFill/>
                </a:ln>
                <a:solidFill>
                  <a:srgbClr val="0097A7"/>
                </a:solidFill>
                <a:effectLst/>
                <a:latin typeface="Roboto Mono"/>
              </a:rPr>
              <a:t>&lt;/</a:t>
            </a:r>
            <a:r>
              <a:rPr kumimoji="0" lang="en-US" altLang="en-US" sz="1400" b="0" i="0" u="none" strike="noStrike" cap="none" normalizeH="0" baseline="0" dirty="0" err="1" smtClean="0">
                <a:ln>
                  <a:noFill/>
                </a:ln>
                <a:solidFill>
                  <a:srgbClr val="0097A7"/>
                </a:solidFill>
                <a:effectLst/>
                <a:latin typeface="Roboto Mono"/>
              </a:rPr>
              <a:t>filterStatement</a:t>
            </a:r>
            <a:r>
              <a:rPr kumimoji="0" lang="en-US" altLang="en-US" sz="1400" b="0" i="0" u="none" strike="noStrike" cap="none" normalizeH="0" baseline="0" dirty="0" smtClean="0">
                <a:ln>
                  <a:noFill/>
                </a:ln>
                <a:solidFill>
                  <a:srgbClr val="0097A7"/>
                </a:solidFill>
                <a:effectLst/>
                <a:latin typeface="Roboto Mono"/>
              </a:rPr>
              <a:t>&gt;</a:t>
            </a:r>
            <a:r>
              <a:rPr kumimoji="0" lang="en-US" altLang="en-US" sz="1400" b="0" i="0" u="none" strike="noStrike" cap="none" normalizeH="0" baseline="0" dirty="0" smtClean="0">
                <a:ln>
                  <a:noFill/>
                </a:ln>
                <a:solidFill>
                  <a:srgbClr val="455A64"/>
                </a:solidFill>
                <a:effectLst/>
                <a:latin typeface="Roboto Mono"/>
              </a:rPr>
              <a:t/>
            </a:r>
            <a:br>
              <a:rPr kumimoji="0" lang="en-US" altLang="en-US" sz="1400" b="0" i="0" u="none" strike="noStrike" cap="none" normalizeH="0" baseline="0" dirty="0" smtClean="0">
                <a:ln>
                  <a:noFill/>
                </a:ln>
                <a:solidFill>
                  <a:srgbClr val="455A64"/>
                </a:solidFill>
                <a:effectLst/>
                <a:latin typeface="Roboto Mono"/>
              </a:rPr>
            </a:br>
            <a:r>
              <a:rPr kumimoji="0" lang="en-US" altLang="en-US" sz="1400" b="0" i="0" u="none" strike="noStrike" cap="none" normalizeH="0" baseline="0" dirty="0" smtClean="0">
                <a:ln>
                  <a:noFill/>
                </a:ln>
                <a:solidFill>
                  <a:srgbClr val="455A64"/>
                </a:solidFill>
                <a:effectLst/>
                <a:latin typeface="Roboto Mono"/>
              </a:rPr>
              <a:t>    </a:t>
            </a:r>
            <a:r>
              <a:rPr kumimoji="0" lang="en-US" altLang="en-US" sz="1400" b="0" i="0" u="none" strike="noStrike" cap="none" normalizeH="0" baseline="0" dirty="0" smtClean="0">
                <a:ln>
                  <a:noFill/>
                </a:ln>
                <a:solidFill>
                  <a:srgbClr val="0097A7"/>
                </a:solidFill>
                <a:effectLst/>
                <a:latin typeface="Roboto Mono"/>
              </a:rPr>
              <a:t>&lt;/</a:t>
            </a:r>
            <a:r>
              <a:rPr kumimoji="0" lang="en-US" altLang="en-US" sz="1400" b="0" i="0" u="none" strike="noStrike" cap="none" normalizeH="0" baseline="0" dirty="0" err="1" smtClean="0">
                <a:ln>
                  <a:noFill/>
                </a:ln>
                <a:solidFill>
                  <a:srgbClr val="0097A7"/>
                </a:solidFill>
                <a:effectLst/>
                <a:latin typeface="Roboto Mono"/>
              </a:rPr>
              <a:t>getAdUnitsByStatement</a:t>
            </a:r>
            <a:r>
              <a:rPr kumimoji="0" lang="en-US" altLang="en-US" sz="1400" b="0" i="0" u="none" strike="noStrike" cap="none" normalizeH="0" baseline="0" dirty="0" smtClean="0">
                <a:ln>
                  <a:noFill/>
                </a:ln>
                <a:solidFill>
                  <a:srgbClr val="0097A7"/>
                </a:solidFill>
                <a:effectLst/>
                <a:latin typeface="Roboto Mono"/>
              </a:rPr>
              <a:t>&gt;</a:t>
            </a:r>
            <a:r>
              <a:rPr kumimoji="0" lang="en-US" altLang="en-US" sz="1400" b="0" i="0" u="none" strike="noStrike" cap="none" normalizeH="0" baseline="0" dirty="0" smtClean="0">
                <a:ln>
                  <a:noFill/>
                </a:ln>
                <a:solidFill>
                  <a:srgbClr val="455A64"/>
                </a:solidFill>
                <a:effectLst/>
                <a:latin typeface="Roboto Mono"/>
              </a:rPr>
              <a:t/>
            </a:r>
            <a:br>
              <a:rPr kumimoji="0" lang="en-US" altLang="en-US" sz="1400" b="0" i="0" u="none" strike="noStrike" cap="none" normalizeH="0" baseline="0" dirty="0" smtClean="0">
                <a:ln>
                  <a:noFill/>
                </a:ln>
                <a:solidFill>
                  <a:srgbClr val="455A64"/>
                </a:solidFill>
                <a:effectLst/>
                <a:latin typeface="Roboto Mono"/>
              </a:rPr>
            </a:br>
            <a:r>
              <a:rPr kumimoji="0" lang="en-US" altLang="en-US" sz="1400" b="0" i="0" u="none" strike="noStrike" cap="none" normalizeH="0" baseline="0" dirty="0" smtClean="0">
                <a:ln>
                  <a:noFill/>
                </a:ln>
                <a:solidFill>
                  <a:srgbClr val="455A64"/>
                </a:solidFill>
                <a:effectLst/>
                <a:latin typeface="Roboto Mono"/>
              </a:rPr>
              <a:t>  </a:t>
            </a:r>
            <a:r>
              <a:rPr kumimoji="0" lang="en-US" altLang="en-US" sz="1400" b="0" i="0" u="none" strike="noStrike" cap="none" normalizeH="0" baseline="0" dirty="0" smtClean="0">
                <a:ln>
                  <a:noFill/>
                </a:ln>
                <a:solidFill>
                  <a:srgbClr val="0097A7"/>
                </a:solidFill>
                <a:effectLst/>
                <a:latin typeface="Roboto Mono"/>
              </a:rPr>
              <a:t>&lt;/</a:t>
            </a:r>
            <a:r>
              <a:rPr kumimoji="0" lang="en-US" altLang="en-US" sz="1400" b="0" i="0" u="none" strike="noStrike" cap="none" normalizeH="0" baseline="0" dirty="0" err="1" smtClean="0">
                <a:ln>
                  <a:noFill/>
                </a:ln>
                <a:solidFill>
                  <a:srgbClr val="0097A7"/>
                </a:solidFill>
                <a:effectLst/>
                <a:latin typeface="Roboto Mono"/>
              </a:rPr>
              <a:t>soapenv:Body</a:t>
            </a:r>
            <a:r>
              <a:rPr kumimoji="0" lang="en-US" altLang="en-US" sz="1400" b="0" i="0" u="none" strike="noStrike" cap="none" normalizeH="0" baseline="0" dirty="0" smtClean="0">
                <a:ln>
                  <a:noFill/>
                </a:ln>
                <a:solidFill>
                  <a:srgbClr val="0097A7"/>
                </a:solidFill>
                <a:effectLst/>
                <a:latin typeface="Roboto Mono"/>
              </a:rPr>
              <a:t>&gt;</a:t>
            </a:r>
            <a:r>
              <a:rPr kumimoji="0" lang="en-US" altLang="en-US" sz="1400" b="0" i="0" u="none" strike="noStrike" cap="none" normalizeH="0" baseline="0" dirty="0" smtClean="0">
                <a:ln>
                  <a:noFill/>
                </a:ln>
                <a:solidFill>
                  <a:srgbClr val="455A64"/>
                </a:solidFill>
                <a:effectLst/>
                <a:latin typeface="Roboto Mono"/>
              </a:rPr>
              <a:t/>
            </a:r>
            <a:br>
              <a:rPr kumimoji="0" lang="en-US" altLang="en-US" sz="1400" b="0" i="0" u="none" strike="noStrike" cap="none" normalizeH="0" baseline="0" dirty="0" smtClean="0">
                <a:ln>
                  <a:noFill/>
                </a:ln>
                <a:solidFill>
                  <a:srgbClr val="455A64"/>
                </a:solidFill>
                <a:effectLst/>
                <a:latin typeface="Roboto Mono"/>
              </a:rPr>
            </a:br>
            <a:r>
              <a:rPr kumimoji="0" lang="en-US" altLang="en-US" sz="1400" b="0" i="0" u="none" strike="noStrike" cap="none" normalizeH="0" baseline="0" dirty="0" smtClean="0">
                <a:ln>
                  <a:noFill/>
                </a:ln>
                <a:solidFill>
                  <a:srgbClr val="0097A7"/>
                </a:solidFill>
                <a:effectLst/>
                <a:latin typeface="Roboto Mono"/>
              </a:rPr>
              <a:t>&lt;/</a:t>
            </a:r>
            <a:r>
              <a:rPr kumimoji="0" lang="en-US" altLang="en-US" sz="1400" b="0" i="0" u="none" strike="noStrike" cap="none" normalizeH="0" baseline="0" dirty="0" err="1" smtClean="0">
                <a:ln>
                  <a:noFill/>
                </a:ln>
                <a:solidFill>
                  <a:srgbClr val="0097A7"/>
                </a:solidFill>
                <a:effectLst/>
                <a:latin typeface="Roboto Mono"/>
              </a:rPr>
              <a:t>soapenv:Envelope</a:t>
            </a:r>
            <a:r>
              <a:rPr kumimoji="0" lang="en-US" altLang="en-US" sz="1400" b="0" i="0" u="none" strike="noStrike" cap="none" normalizeH="0" baseline="0" dirty="0" smtClean="0">
                <a:ln>
                  <a:noFill/>
                </a:ln>
                <a:solidFill>
                  <a:srgbClr val="0097A7"/>
                </a:solidFill>
                <a:effectLst/>
                <a:latin typeface="Roboto Mono"/>
              </a:rPr>
              <a:t>&gt;</a:t>
            </a:r>
            <a:r>
              <a:rPr kumimoji="0" lang="en-US" altLang="en-US" sz="1400" b="0" i="0" u="none" strike="noStrike" cap="none" normalizeH="0" baseline="0" dirty="0" smtClean="0">
                <a:ln>
                  <a:noFill/>
                </a:ln>
                <a:solidFill>
                  <a:schemeClr val="tx1"/>
                </a:solidFill>
                <a:effectLst/>
              </a:rPr>
              <a:t> </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36804667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SOAP Response</a:t>
            </a:r>
            <a:endParaRPr lang="en-US" dirty="0"/>
          </a:p>
        </p:txBody>
      </p:sp>
      <p:sp>
        <p:nvSpPr>
          <p:cNvPr id="4" name="Rectangle 1"/>
          <p:cNvSpPr>
            <a:spLocks noGrp="1" noChangeArrowheads="1"/>
          </p:cNvSpPr>
          <p:nvPr>
            <p:ph idx="1"/>
          </p:nvPr>
        </p:nvSpPr>
        <p:spPr bwMode="auto">
          <a:xfrm>
            <a:off x="457200" y="918952"/>
            <a:ext cx="7239000" cy="5417431"/>
          </a:xfrm>
          <a:prstGeom prst="rect">
            <a:avLst/>
          </a:prstGeom>
          <a:solidFill>
            <a:srgbClr val="F7F7F7"/>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122199" rIns="0" bIns="122199"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97A7"/>
                </a:solidFill>
                <a:effectLst/>
                <a:latin typeface="Roboto Mono"/>
              </a:rPr>
              <a:t>&lt;</a:t>
            </a:r>
            <a:r>
              <a:rPr kumimoji="0" lang="en-US" altLang="en-US" sz="1200" b="0" i="0" u="none" strike="noStrike" cap="none" normalizeH="0" baseline="0" dirty="0" err="1" smtClean="0">
                <a:ln>
                  <a:noFill/>
                </a:ln>
                <a:solidFill>
                  <a:srgbClr val="0097A7"/>
                </a:solidFill>
                <a:effectLst/>
                <a:latin typeface="Roboto Mono"/>
              </a:rPr>
              <a:t>soap:Envelope</a:t>
            </a:r>
            <a:r>
              <a:rPr kumimoji="0" lang="en-US" altLang="en-US" sz="1200" b="0" i="0" u="none" strike="noStrike" cap="none" normalizeH="0" baseline="0" dirty="0" smtClean="0">
                <a:ln>
                  <a:noFill/>
                </a:ln>
                <a:solidFill>
                  <a:srgbClr val="455A64"/>
                </a:solidFill>
                <a:effectLst/>
                <a:latin typeface="Roboto Mono"/>
              </a:rPr>
              <a:t> </a:t>
            </a:r>
            <a:r>
              <a:rPr kumimoji="0" lang="en-US" altLang="en-US" sz="1200" b="0" i="0" u="none" strike="noStrike" cap="none" normalizeH="0" baseline="0" dirty="0" err="1" smtClean="0">
                <a:ln>
                  <a:noFill/>
                </a:ln>
                <a:solidFill>
                  <a:srgbClr val="9C27B0"/>
                </a:solidFill>
                <a:effectLst/>
                <a:latin typeface="Roboto Mono"/>
              </a:rPr>
              <a:t>xmlns:soap</a:t>
            </a:r>
            <a:r>
              <a:rPr kumimoji="0" lang="en-US" altLang="en-US" sz="1200" b="0" i="0" u="none" strike="noStrike" cap="none" normalizeH="0" baseline="0" dirty="0" smtClean="0">
                <a:ln>
                  <a:noFill/>
                </a:ln>
                <a:solidFill>
                  <a:srgbClr val="455A64"/>
                </a:solidFill>
                <a:effectLst/>
                <a:latin typeface="Roboto Mono"/>
              </a:rPr>
              <a:t>=</a:t>
            </a:r>
            <a:r>
              <a:rPr kumimoji="0" lang="en-US" altLang="en-US" sz="1200" b="0" i="0" u="none" strike="noStrike" cap="none" normalizeH="0" baseline="0" dirty="0" smtClean="0">
                <a:ln>
                  <a:noFill/>
                </a:ln>
                <a:solidFill>
                  <a:srgbClr val="689F38"/>
                </a:solidFill>
                <a:effectLst/>
                <a:latin typeface="Roboto Mono"/>
              </a:rPr>
              <a:t>"http://schemas.xmlsoap.org/soap/envelope/"</a:t>
            </a:r>
            <a:r>
              <a:rPr kumimoji="0" lang="en-US" altLang="en-US" sz="1200" b="0" i="0" u="none" strike="noStrike" cap="none" normalizeH="0" baseline="0" dirty="0" smtClean="0">
                <a:ln>
                  <a:noFill/>
                </a:ln>
                <a:solidFill>
                  <a:srgbClr val="0097A7"/>
                </a:solidFill>
                <a:effectLst/>
                <a:latin typeface="Roboto Mono"/>
              </a:rPr>
              <a:t>&gt;</a:t>
            </a:r>
            <a:r>
              <a:rPr kumimoji="0" lang="en-US" altLang="en-US" sz="1200" b="0" i="0" u="none" strike="noStrike" cap="none" normalizeH="0" baseline="0" dirty="0" smtClean="0">
                <a:ln>
                  <a:noFill/>
                </a:ln>
                <a:solidFill>
                  <a:srgbClr val="455A64"/>
                </a:solidFill>
                <a:effectLst/>
                <a:latin typeface="Roboto Mono"/>
              </a:rPr>
              <a:t/>
            </a:r>
            <a:br>
              <a:rPr kumimoji="0" lang="en-US" altLang="en-US" sz="1200" b="0" i="0" u="none" strike="noStrike" cap="none" normalizeH="0" baseline="0" dirty="0" smtClean="0">
                <a:ln>
                  <a:noFill/>
                </a:ln>
                <a:solidFill>
                  <a:srgbClr val="455A64"/>
                </a:solidFill>
                <a:effectLst/>
                <a:latin typeface="Roboto Mono"/>
              </a:rPr>
            </a:br>
            <a:r>
              <a:rPr kumimoji="0" lang="en-US" altLang="en-US" sz="1200" b="0" i="0" u="none" strike="noStrike" cap="none" normalizeH="0" baseline="0" dirty="0" smtClean="0">
                <a:ln>
                  <a:noFill/>
                </a:ln>
                <a:solidFill>
                  <a:srgbClr val="455A64"/>
                </a:solidFill>
                <a:effectLst/>
                <a:latin typeface="Roboto Mono"/>
              </a:rPr>
              <a:t>  </a:t>
            </a:r>
            <a:r>
              <a:rPr kumimoji="0" lang="en-US" altLang="en-US" sz="1200" b="0" i="0" u="none" strike="noStrike" cap="none" normalizeH="0" baseline="0" dirty="0" smtClean="0">
                <a:ln>
                  <a:noFill/>
                </a:ln>
                <a:solidFill>
                  <a:srgbClr val="0097A7"/>
                </a:solidFill>
                <a:effectLst/>
                <a:latin typeface="Roboto Mono"/>
              </a:rPr>
              <a:t>&lt;</a:t>
            </a:r>
            <a:r>
              <a:rPr kumimoji="0" lang="en-US" altLang="en-US" sz="1200" b="0" i="0" u="none" strike="noStrike" cap="none" normalizeH="0" baseline="0" dirty="0" err="1" smtClean="0">
                <a:ln>
                  <a:noFill/>
                </a:ln>
                <a:solidFill>
                  <a:srgbClr val="0097A7"/>
                </a:solidFill>
                <a:effectLst/>
                <a:latin typeface="Roboto Mono"/>
              </a:rPr>
              <a:t>soap:Header</a:t>
            </a:r>
            <a:r>
              <a:rPr kumimoji="0" lang="en-US" altLang="en-US" sz="1200" b="0" i="0" u="none" strike="noStrike" cap="none" normalizeH="0" baseline="0" dirty="0" smtClean="0">
                <a:ln>
                  <a:noFill/>
                </a:ln>
                <a:solidFill>
                  <a:srgbClr val="0097A7"/>
                </a:solidFill>
                <a:effectLst/>
                <a:latin typeface="Roboto Mono"/>
              </a:rPr>
              <a:t>&gt;</a:t>
            </a:r>
            <a:r>
              <a:rPr kumimoji="0" lang="en-US" altLang="en-US" sz="1200" b="0" i="0" u="none" strike="noStrike" cap="none" normalizeH="0" baseline="0" dirty="0" smtClean="0">
                <a:ln>
                  <a:noFill/>
                </a:ln>
                <a:solidFill>
                  <a:srgbClr val="455A64"/>
                </a:solidFill>
                <a:effectLst/>
                <a:latin typeface="Roboto Mono"/>
              </a:rPr>
              <a:t/>
            </a:r>
            <a:br>
              <a:rPr kumimoji="0" lang="en-US" altLang="en-US" sz="1200" b="0" i="0" u="none" strike="noStrike" cap="none" normalizeH="0" baseline="0" dirty="0" smtClean="0">
                <a:ln>
                  <a:noFill/>
                </a:ln>
                <a:solidFill>
                  <a:srgbClr val="455A64"/>
                </a:solidFill>
                <a:effectLst/>
                <a:latin typeface="Roboto Mono"/>
              </a:rPr>
            </a:br>
            <a:r>
              <a:rPr kumimoji="0" lang="en-US" altLang="en-US" sz="1200" b="0" i="0" u="none" strike="noStrike" cap="none" normalizeH="0" baseline="0" dirty="0" smtClean="0">
                <a:ln>
                  <a:noFill/>
                </a:ln>
                <a:solidFill>
                  <a:srgbClr val="455A64"/>
                </a:solidFill>
                <a:effectLst/>
                <a:latin typeface="Roboto Mono"/>
              </a:rPr>
              <a:t>    </a:t>
            </a:r>
            <a:r>
              <a:rPr kumimoji="0" lang="en-US" altLang="en-US" sz="1200" b="0" i="0" u="none" strike="noStrike" cap="none" normalizeH="0" baseline="0" dirty="0" smtClean="0">
                <a:ln>
                  <a:noFill/>
                </a:ln>
                <a:solidFill>
                  <a:srgbClr val="0097A7"/>
                </a:solidFill>
                <a:effectLst/>
                <a:latin typeface="Roboto Mono"/>
              </a:rPr>
              <a:t>&lt;</a:t>
            </a:r>
            <a:r>
              <a:rPr kumimoji="0" lang="en-US" altLang="en-US" sz="1200" b="0" i="0" u="none" strike="noStrike" cap="none" normalizeH="0" baseline="0" dirty="0" err="1" smtClean="0">
                <a:ln>
                  <a:noFill/>
                </a:ln>
                <a:solidFill>
                  <a:srgbClr val="0097A7"/>
                </a:solidFill>
                <a:effectLst/>
                <a:latin typeface="Roboto Mono"/>
              </a:rPr>
              <a:t>ResponseHeader</a:t>
            </a:r>
            <a:r>
              <a:rPr kumimoji="0" lang="en-US" altLang="en-US" sz="1200" b="0" i="0" u="none" strike="noStrike" cap="none" normalizeH="0" baseline="0" dirty="0" smtClean="0">
                <a:ln>
                  <a:noFill/>
                </a:ln>
                <a:solidFill>
                  <a:srgbClr val="455A64"/>
                </a:solidFill>
                <a:effectLst/>
                <a:latin typeface="Roboto Mono"/>
              </a:rPr>
              <a:t> </a:t>
            </a:r>
            <a:r>
              <a:rPr kumimoji="0" lang="en-US" altLang="en-US" sz="1200" b="0" i="0" u="none" strike="noStrike" cap="none" normalizeH="0" baseline="0" dirty="0" err="1" smtClean="0">
                <a:ln>
                  <a:noFill/>
                </a:ln>
                <a:solidFill>
                  <a:srgbClr val="9C27B0"/>
                </a:solidFill>
                <a:effectLst/>
                <a:latin typeface="Roboto Mono"/>
              </a:rPr>
              <a:t>xmlns</a:t>
            </a:r>
            <a:r>
              <a:rPr kumimoji="0" lang="en-US" altLang="en-US" sz="1200" b="0" i="0" u="none" strike="noStrike" cap="none" normalizeH="0" baseline="0" dirty="0" smtClean="0">
                <a:ln>
                  <a:noFill/>
                </a:ln>
                <a:solidFill>
                  <a:srgbClr val="455A64"/>
                </a:solidFill>
                <a:effectLst/>
                <a:latin typeface="Roboto Mono"/>
              </a:rPr>
              <a:t>=</a:t>
            </a:r>
            <a:r>
              <a:rPr kumimoji="0" lang="en-US" altLang="en-US" sz="1200" b="0" i="0" u="none" strike="noStrike" cap="none" normalizeH="0" baseline="0" dirty="0" smtClean="0">
                <a:ln>
                  <a:noFill/>
                </a:ln>
                <a:solidFill>
                  <a:srgbClr val="689F38"/>
                </a:solidFill>
                <a:effectLst/>
                <a:latin typeface="Roboto Mono"/>
              </a:rPr>
              <a:t>"https://www.google.com/apis/ads/publisher/v201508"</a:t>
            </a:r>
            <a:r>
              <a:rPr kumimoji="0" lang="en-US" altLang="en-US" sz="1200" b="0" i="0" u="none" strike="noStrike" cap="none" normalizeH="0" baseline="0" dirty="0" smtClean="0">
                <a:ln>
                  <a:noFill/>
                </a:ln>
                <a:solidFill>
                  <a:srgbClr val="0097A7"/>
                </a:solidFill>
                <a:effectLst/>
                <a:latin typeface="Roboto Mono"/>
              </a:rPr>
              <a:t>&gt;</a:t>
            </a:r>
            <a:r>
              <a:rPr kumimoji="0" lang="en-US" altLang="en-US" sz="1200" b="0" i="0" u="none" strike="noStrike" cap="none" normalizeH="0" baseline="0" dirty="0" smtClean="0">
                <a:ln>
                  <a:noFill/>
                </a:ln>
                <a:solidFill>
                  <a:srgbClr val="455A64"/>
                </a:solidFill>
                <a:effectLst/>
                <a:latin typeface="Roboto Mono"/>
              </a:rPr>
              <a:t/>
            </a:r>
            <a:br>
              <a:rPr kumimoji="0" lang="en-US" altLang="en-US" sz="1200" b="0" i="0" u="none" strike="noStrike" cap="none" normalizeH="0" baseline="0" dirty="0" smtClean="0">
                <a:ln>
                  <a:noFill/>
                </a:ln>
                <a:solidFill>
                  <a:srgbClr val="455A64"/>
                </a:solidFill>
                <a:effectLst/>
                <a:latin typeface="Roboto Mono"/>
              </a:rPr>
            </a:br>
            <a:r>
              <a:rPr kumimoji="0" lang="en-US" altLang="en-US" sz="1200" b="0" i="0" u="none" strike="noStrike" cap="none" normalizeH="0" baseline="0" dirty="0" smtClean="0">
                <a:ln>
                  <a:noFill/>
                </a:ln>
                <a:solidFill>
                  <a:srgbClr val="455A64"/>
                </a:solidFill>
                <a:effectLst/>
                <a:latin typeface="Roboto Mono"/>
              </a:rPr>
              <a:t>      </a:t>
            </a:r>
            <a:r>
              <a:rPr kumimoji="0" lang="en-US" altLang="en-US" sz="1200" b="0" i="0" u="none" strike="noStrike" cap="none" normalizeH="0" baseline="0" dirty="0" smtClean="0">
                <a:ln>
                  <a:noFill/>
                </a:ln>
                <a:solidFill>
                  <a:srgbClr val="0097A7"/>
                </a:solidFill>
                <a:effectLst/>
                <a:latin typeface="Roboto Mono"/>
              </a:rPr>
              <a:t>&lt;</a:t>
            </a:r>
            <a:r>
              <a:rPr kumimoji="0" lang="en-US" altLang="en-US" sz="1200" b="0" i="0" u="none" strike="noStrike" cap="none" normalizeH="0" baseline="0" dirty="0" err="1" smtClean="0">
                <a:ln>
                  <a:noFill/>
                </a:ln>
                <a:solidFill>
                  <a:srgbClr val="0097A7"/>
                </a:solidFill>
                <a:effectLst/>
                <a:latin typeface="Roboto Mono"/>
              </a:rPr>
              <a:t>requestId</a:t>
            </a:r>
            <a:r>
              <a:rPr kumimoji="0" lang="en-US" altLang="en-US" sz="1200" b="0" i="0" u="none" strike="noStrike" cap="none" normalizeH="0" baseline="0" dirty="0" smtClean="0">
                <a:ln>
                  <a:noFill/>
                </a:ln>
                <a:solidFill>
                  <a:srgbClr val="0097A7"/>
                </a:solidFill>
                <a:effectLst/>
                <a:latin typeface="Roboto Mono"/>
              </a:rPr>
              <a:t>&gt;</a:t>
            </a:r>
            <a:r>
              <a:rPr kumimoji="0" lang="en-US" altLang="en-US" sz="1200" b="0" i="0" u="none" strike="noStrike" cap="none" normalizeH="0" baseline="0" dirty="0" err="1" smtClean="0">
                <a:ln>
                  <a:noFill/>
                </a:ln>
                <a:solidFill>
                  <a:srgbClr val="455A64"/>
                </a:solidFill>
                <a:effectLst/>
                <a:latin typeface="Roboto Mono"/>
              </a:rPr>
              <a:t>xxxxxxxxxxxxxxxxxxxx</a:t>
            </a:r>
            <a:r>
              <a:rPr kumimoji="0" lang="en-US" altLang="en-US" sz="1200" b="0" i="0" u="none" strike="noStrike" cap="none" normalizeH="0" baseline="0" dirty="0" smtClean="0">
                <a:ln>
                  <a:noFill/>
                </a:ln>
                <a:solidFill>
                  <a:srgbClr val="0097A7"/>
                </a:solidFill>
                <a:effectLst/>
                <a:latin typeface="Roboto Mono"/>
              </a:rPr>
              <a:t>&lt;/</a:t>
            </a:r>
            <a:r>
              <a:rPr kumimoji="0" lang="en-US" altLang="en-US" sz="1200" b="0" i="0" u="none" strike="noStrike" cap="none" normalizeH="0" baseline="0" dirty="0" err="1" smtClean="0">
                <a:ln>
                  <a:noFill/>
                </a:ln>
                <a:solidFill>
                  <a:srgbClr val="0097A7"/>
                </a:solidFill>
                <a:effectLst/>
                <a:latin typeface="Roboto Mono"/>
              </a:rPr>
              <a:t>requestId</a:t>
            </a:r>
            <a:r>
              <a:rPr kumimoji="0" lang="en-US" altLang="en-US" sz="1200" b="0" i="0" u="none" strike="noStrike" cap="none" normalizeH="0" baseline="0" dirty="0" smtClean="0">
                <a:ln>
                  <a:noFill/>
                </a:ln>
                <a:solidFill>
                  <a:srgbClr val="0097A7"/>
                </a:solidFill>
                <a:effectLst/>
                <a:latin typeface="Roboto Mono"/>
              </a:rPr>
              <a:t>&gt;</a:t>
            </a:r>
            <a:r>
              <a:rPr kumimoji="0" lang="en-US" altLang="en-US" sz="1200" b="0" i="0" u="none" strike="noStrike" cap="none" normalizeH="0" baseline="0" dirty="0" smtClean="0">
                <a:ln>
                  <a:noFill/>
                </a:ln>
                <a:solidFill>
                  <a:srgbClr val="455A64"/>
                </a:solidFill>
                <a:effectLst/>
                <a:latin typeface="Roboto Mono"/>
              </a:rPr>
              <a:t/>
            </a:r>
            <a:br>
              <a:rPr kumimoji="0" lang="en-US" altLang="en-US" sz="1200" b="0" i="0" u="none" strike="noStrike" cap="none" normalizeH="0" baseline="0" dirty="0" smtClean="0">
                <a:ln>
                  <a:noFill/>
                </a:ln>
                <a:solidFill>
                  <a:srgbClr val="455A64"/>
                </a:solidFill>
                <a:effectLst/>
                <a:latin typeface="Roboto Mono"/>
              </a:rPr>
            </a:br>
            <a:r>
              <a:rPr kumimoji="0" lang="en-US" altLang="en-US" sz="1200" b="0" i="0" u="none" strike="noStrike" cap="none" normalizeH="0" baseline="0" dirty="0" smtClean="0">
                <a:ln>
                  <a:noFill/>
                </a:ln>
                <a:solidFill>
                  <a:srgbClr val="455A64"/>
                </a:solidFill>
                <a:effectLst/>
                <a:latin typeface="Roboto Mono"/>
              </a:rPr>
              <a:t>      </a:t>
            </a:r>
            <a:r>
              <a:rPr kumimoji="0" lang="en-US" altLang="en-US" sz="1200" b="0" i="0" u="none" strike="noStrike" cap="none" normalizeH="0" baseline="0" dirty="0" smtClean="0">
                <a:ln>
                  <a:noFill/>
                </a:ln>
                <a:solidFill>
                  <a:srgbClr val="0097A7"/>
                </a:solidFill>
                <a:effectLst/>
                <a:latin typeface="Roboto Mono"/>
              </a:rPr>
              <a:t>&lt;</a:t>
            </a:r>
            <a:r>
              <a:rPr kumimoji="0" lang="en-US" altLang="en-US" sz="1200" b="0" i="0" u="none" strike="noStrike" cap="none" normalizeH="0" baseline="0" dirty="0" err="1" smtClean="0">
                <a:ln>
                  <a:noFill/>
                </a:ln>
                <a:solidFill>
                  <a:srgbClr val="0097A7"/>
                </a:solidFill>
                <a:effectLst/>
                <a:latin typeface="Roboto Mono"/>
              </a:rPr>
              <a:t>responseTime</a:t>
            </a:r>
            <a:r>
              <a:rPr kumimoji="0" lang="en-US" altLang="en-US" sz="1200" b="0" i="0" u="none" strike="noStrike" cap="none" normalizeH="0" baseline="0" dirty="0" smtClean="0">
                <a:ln>
                  <a:noFill/>
                </a:ln>
                <a:solidFill>
                  <a:srgbClr val="0097A7"/>
                </a:solidFill>
                <a:effectLst/>
                <a:latin typeface="Roboto Mono"/>
              </a:rPr>
              <a:t>&gt;</a:t>
            </a:r>
            <a:r>
              <a:rPr kumimoji="0" lang="en-US" altLang="en-US" sz="1200" b="0" i="0" u="none" strike="noStrike" cap="none" normalizeH="0" baseline="0" dirty="0" smtClean="0">
                <a:ln>
                  <a:noFill/>
                </a:ln>
                <a:solidFill>
                  <a:srgbClr val="455A64"/>
                </a:solidFill>
                <a:effectLst/>
                <a:latin typeface="Roboto Mono"/>
              </a:rPr>
              <a:t>1063</a:t>
            </a:r>
            <a:r>
              <a:rPr kumimoji="0" lang="en-US" altLang="en-US" sz="1200" b="0" i="0" u="none" strike="noStrike" cap="none" normalizeH="0" baseline="0" dirty="0" smtClean="0">
                <a:ln>
                  <a:noFill/>
                </a:ln>
                <a:solidFill>
                  <a:srgbClr val="0097A7"/>
                </a:solidFill>
                <a:effectLst/>
                <a:latin typeface="Roboto Mono"/>
              </a:rPr>
              <a:t>&lt;/</a:t>
            </a:r>
            <a:r>
              <a:rPr kumimoji="0" lang="en-US" altLang="en-US" sz="1200" b="0" i="0" u="none" strike="noStrike" cap="none" normalizeH="0" baseline="0" dirty="0" err="1" smtClean="0">
                <a:ln>
                  <a:noFill/>
                </a:ln>
                <a:solidFill>
                  <a:srgbClr val="0097A7"/>
                </a:solidFill>
                <a:effectLst/>
                <a:latin typeface="Roboto Mono"/>
              </a:rPr>
              <a:t>responseTime</a:t>
            </a:r>
            <a:r>
              <a:rPr kumimoji="0" lang="en-US" altLang="en-US" sz="1200" b="0" i="0" u="none" strike="noStrike" cap="none" normalizeH="0" baseline="0" dirty="0" smtClean="0">
                <a:ln>
                  <a:noFill/>
                </a:ln>
                <a:solidFill>
                  <a:srgbClr val="0097A7"/>
                </a:solidFill>
                <a:effectLst/>
                <a:latin typeface="Roboto Mono"/>
              </a:rPr>
              <a:t>&gt;</a:t>
            </a:r>
            <a:r>
              <a:rPr kumimoji="0" lang="en-US" altLang="en-US" sz="1200" b="0" i="0" u="none" strike="noStrike" cap="none" normalizeH="0" baseline="0" dirty="0" smtClean="0">
                <a:ln>
                  <a:noFill/>
                </a:ln>
                <a:solidFill>
                  <a:srgbClr val="455A64"/>
                </a:solidFill>
                <a:effectLst/>
                <a:latin typeface="Roboto Mono"/>
              </a:rPr>
              <a:t/>
            </a:r>
            <a:br>
              <a:rPr kumimoji="0" lang="en-US" altLang="en-US" sz="1200" b="0" i="0" u="none" strike="noStrike" cap="none" normalizeH="0" baseline="0" dirty="0" smtClean="0">
                <a:ln>
                  <a:noFill/>
                </a:ln>
                <a:solidFill>
                  <a:srgbClr val="455A64"/>
                </a:solidFill>
                <a:effectLst/>
                <a:latin typeface="Roboto Mono"/>
              </a:rPr>
            </a:br>
            <a:r>
              <a:rPr kumimoji="0" lang="en-US" altLang="en-US" sz="1200" b="0" i="0" u="none" strike="noStrike" cap="none" normalizeH="0" baseline="0" dirty="0" smtClean="0">
                <a:ln>
                  <a:noFill/>
                </a:ln>
                <a:solidFill>
                  <a:srgbClr val="455A64"/>
                </a:solidFill>
                <a:effectLst/>
                <a:latin typeface="Roboto Mono"/>
              </a:rPr>
              <a:t>    </a:t>
            </a:r>
            <a:r>
              <a:rPr kumimoji="0" lang="en-US" altLang="en-US" sz="1200" b="0" i="0" u="none" strike="noStrike" cap="none" normalizeH="0" baseline="0" dirty="0" smtClean="0">
                <a:ln>
                  <a:noFill/>
                </a:ln>
                <a:solidFill>
                  <a:srgbClr val="0097A7"/>
                </a:solidFill>
                <a:effectLst/>
                <a:latin typeface="Roboto Mono"/>
              </a:rPr>
              <a:t>&lt;/</a:t>
            </a:r>
            <a:r>
              <a:rPr kumimoji="0" lang="en-US" altLang="en-US" sz="1200" b="0" i="0" u="none" strike="noStrike" cap="none" normalizeH="0" baseline="0" dirty="0" err="1" smtClean="0">
                <a:ln>
                  <a:noFill/>
                </a:ln>
                <a:solidFill>
                  <a:srgbClr val="0097A7"/>
                </a:solidFill>
                <a:effectLst/>
                <a:latin typeface="Roboto Mono"/>
              </a:rPr>
              <a:t>ResponseHeader</a:t>
            </a:r>
            <a:r>
              <a:rPr kumimoji="0" lang="en-US" altLang="en-US" sz="1200" b="0" i="0" u="none" strike="noStrike" cap="none" normalizeH="0" baseline="0" dirty="0" smtClean="0">
                <a:ln>
                  <a:noFill/>
                </a:ln>
                <a:solidFill>
                  <a:srgbClr val="0097A7"/>
                </a:solidFill>
                <a:effectLst/>
                <a:latin typeface="Roboto Mono"/>
              </a:rPr>
              <a:t>&gt;</a:t>
            </a:r>
            <a:r>
              <a:rPr kumimoji="0" lang="en-US" altLang="en-US" sz="1200" b="0" i="0" u="none" strike="noStrike" cap="none" normalizeH="0" baseline="0" dirty="0" smtClean="0">
                <a:ln>
                  <a:noFill/>
                </a:ln>
                <a:solidFill>
                  <a:srgbClr val="455A64"/>
                </a:solidFill>
                <a:effectLst/>
                <a:latin typeface="Roboto Mono"/>
              </a:rPr>
              <a:t/>
            </a:r>
            <a:br>
              <a:rPr kumimoji="0" lang="en-US" altLang="en-US" sz="1200" b="0" i="0" u="none" strike="noStrike" cap="none" normalizeH="0" baseline="0" dirty="0" smtClean="0">
                <a:ln>
                  <a:noFill/>
                </a:ln>
                <a:solidFill>
                  <a:srgbClr val="455A64"/>
                </a:solidFill>
                <a:effectLst/>
                <a:latin typeface="Roboto Mono"/>
              </a:rPr>
            </a:br>
            <a:r>
              <a:rPr kumimoji="0" lang="en-US" altLang="en-US" sz="1200" b="0" i="0" u="none" strike="noStrike" cap="none" normalizeH="0" baseline="0" dirty="0" smtClean="0">
                <a:ln>
                  <a:noFill/>
                </a:ln>
                <a:solidFill>
                  <a:srgbClr val="455A64"/>
                </a:solidFill>
                <a:effectLst/>
                <a:latin typeface="Roboto Mono"/>
              </a:rPr>
              <a:t>  </a:t>
            </a:r>
            <a:r>
              <a:rPr kumimoji="0" lang="en-US" altLang="en-US" sz="1200" b="0" i="0" u="none" strike="noStrike" cap="none" normalizeH="0" baseline="0" dirty="0" smtClean="0">
                <a:ln>
                  <a:noFill/>
                </a:ln>
                <a:solidFill>
                  <a:srgbClr val="0097A7"/>
                </a:solidFill>
                <a:effectLst/>
                <a:latin typeface="Roboto Mono"/>
              </a:rPr>
              <a:t>&lt;/</a:t>
            </a:r>
            <a:r>
              <a:rPr kumimoji="0" lang="en-US" altLang="en-US" sz="1200" b="0" i="0" u="none" strike="noStrike" cap="none" normalizeH="0" baseline="0" dirty="0" err="1" smtClean="0">
                <a:ln>
                  <a:noFill/>
                </a:ln>
                <a:solidFill>
                  <a:srgbClr val="0097A7"/>
                </a:solidFill>
                <a:effectLst/>
                <a:latin typeface="Roboto Mono"/>
              </a:rPr>
              <a:t>soap:Header</a:t>
            </a:r>
            <a:r>
              <a:rPr kumimoji="0" lang="en-US" altLang="en-US" sz="1200" b="0" i="0" u="none" strike="noStrike" cap="none" normalizeH="0" baseline="0" dirty="0" smtClean="0">
                <a:ln>
                  <a:noFill/>
                </a:ln>
                <a:solidFill>
                  <a:srgbClr val="0097A7"/>
                </a:solidFill>
                <a:effectLst/>
                <a:latin typeface="Roboto Mono"/>
              </a:rPr>
              <a:t>&gt;</a:t>
            </a:r>
            <a:r>
              <a:rPr kumimoji="0" lang="en-US" altLang="en-US" sz="1200" b="0" i="0" u="none" strike="noStrike" cap="none" normalizeH="0" baseline="0" dirty="0" smtClean="0">
                <a:ln>
                  <a:noFill/>
                </a:ln>
                <a:solidFill>
                  <a:srgbClr val="455A64"/>
                </a:solidFill>
                <a:effectLst/>
                <a:latin typeface="Roboto Mono"/>
              </a:rPr>
              <a:t/>
            </a:r>
            <a:br>
              <a:rPr kumimoji="0" lang="en-US" altLang="en-US" sz="1200" b="0" i="0" u="none" strike="noStrike" cap="none" normalizeH="0" baseline="0" dirty="0" smtClean="0">
                <a:ln>
                  <a:noFill/>
                </a:ln>
                <a:solidFill>
                  <a:srgbClr val="455A64"/>
                </a:solidFill>
                <a:effectLst/>
                <a:latin typeface="Roboto Mono"/>
              </a:rPr>
            </a:br>
            <a:r>
              <a:rPr kumimoji="0" lang="en-US" altLang="en-US" sz="1200" b="0" i="0" u="none" strike="noStrike" cap="none" normalizeH="0" baseline="0" dirty="0" smtClean="0">
                <a:ln>
                  <a:noFill/>
                </a:ln>
                <a:solidFill>
                  <a:srgbClr val="455A64"/>
                </a:solidFill>
                <a:effectLst/>
                <a:latin typeface="Roboto Mono"/>
              </a:rPr>
              <a:t>  </a:t>
            </a:r>
            <a:r>
              <a:rPr kumimoji="0" lang="en-US" altLang="en-US" sz="1200" b="0" i="0" u="none" strike="noStrike" cap="none" normalizeH="0" baseline="0" dirty="0" smtClean="0">
                <a:ln>
                  <a:noFill/>
                </a:ln>
                <a:solidFill>
                  <a:srgbClr val="0097A7"/>
                </a:solidFill>
                <a:effectLst/>
                <a:latin typeface="Roboto Mono"/>
              </a:rPr>
              <a:t>&lt;</a:t>
            </a:r>
            <a:r>
              <a:rPr kumimoji="0" lang="en-US" altLang="en-US" sz="1200" b="0" i="0" u="none" strike="noStrike" cap="none" normalizeH="0" baseline="0" dirty="0" err="1" smtClean="0">
                <a:ln>
                  <a:noFill/>
                </a:ln>
                <a:solidFill>
                  <a:srgbClr val="0097A7"/>
                </a:solidFill>
                <a:effectLst/>
                <a:latin typeface="Roboto Mono"/>
              </a:rPr>
              <a:t>soap:Body</a:t>
            </a:r>
            <a:r>
              <a:rPr kumimoji="0" lang="en-US" altLang="en-US" sz="1200" b="0" i="0" u="none" strike="noStrike" cap="none" normalizeH="0" baseline="0" dirty="0" smtClean="0">
                <a:ln>
                  <a:noFill/>
                </a:ln>
                <a:solidFill>
                  <a:srgbClr val="0097A7"/>
                </a:solidFill>
                <a:effectLst/>
                <a:latin typeface="Roboto Mono"/>
              </a:rPr>
              <a:t>&gt;</a:t>
            </a:r>
            <a:r>
              <a:rPr kumimoji="0" lang="en-US" altLang="en-US" sz="1200" b="0" i="0" u="none" strike="noStrike" cap="none" normalizeH="0" baseline="0" dirty="0" smtClean="0">
                <a:ln>
                  <a:noFill/>
                </a:ln>
                <a:solidFill>
                  <a:srgbClr val="455A64"/>
                </a:solidFill>
                <a:effectLst/>
                <a:latin typeface="Roboto Mono"/>
              </a:rPr>
              <a:t/>
            </a:r>
            <a:br>
              <a:rPr kumimoji="0" lang="en-US" altLang="en-US" sz="1200" b="0" i="0" u="none" strike="noStrike" cap="none" normalizeH="0" baseline="0" dirty="0" smtClean="0">
                <a:ln>
                  <a:noFill/>
                </a:ln>
                <a:solidFill>
                  <a:srgbClr val="455A64"/>
                </a:solidFill>
                <a:effectLst/>
                <a:latin typeface="Roboto Mono"/>
              </a:rPr>
            </a:br>
            <a:r>
              <a:rPr kumimoji="0" lang="en-US" altLang="en-US" sz="1200" b="0" i="0" u="none" strike="noStrike" cap="none" normalizeH="0" baseline="0" dirty="0" smtClean="0">
                <a:ln>
                  <a:noFill/>
                </a:ln>
                <a:solidFill>
                  <a:srgbClr val="455A64"/>
                </a:solidFill>
                <a:effectLst/>
                <a:latin typeface="Roboto Mono"/>
              </a:rPr>
              <a:t>    </a:t>
            </a:r>
            <a:r>
              <a:rPr kumimoji="0" lang="en-US" altLang="en-US" sz="1200" b="0" i="0" u="none" strike="noStrike" cap="none" normalizeH="0" baseline="0" dirty="0" smtClean="0">
                <a:ln>
                  <a:noFill/>
                </a:ln>
                <a:solidFill>
                  <a:srgbClr val="0097A7"/>
                </a:solidFill>
                <a:effectLst/>
                <a:latin typeface="Roboto Mono"/>
              </a:rPr>
              <a:t>&lt;</a:t>
            </a:r>
            <a:r>
              <a:rPr kumimoji="0" lang="en-US" altLang="en-US" sz="1200" b="0" i="0" u="none" strike="noStrike" cap="none" normalizeH="0" baseline="0" dirty="0" err="1" smtClean="0">
                <a:ln>
                  <a:noFill/>
                </a:ln>
                <a:solidFill>
                  <a:srgbClr val="0097A7"/>
                </a:solidFill>
                <a:effectLst/>
                <a:latin typeface="Roboto Mono"/>
              </a:rPr>
              <a:t>getAdUnitsByStatementResponse</a:t>
            </a:r>
            <a:r>
              <a:rPr kumimoji="0" lang="en-US" altLang="en-US" sz="1200" b="0" i="0" u="none" strike="noStrike" cap="none" normalizeH="0" baseline="0" dirty="0" smtClean="0">
                <a:ln>
                  <a:noFill/>
                </a:ln>
                <a:solidFill>
                  <a:srgbClr val="455A64"/>
                </a:solidFill>
                <a:effectLst/>
                <a:latin typeface="Roboto Mono"/>
              </a:rPr>
              <a:t> </a:t>
            </a:r>
            <a:r>
              <a:rPr kumimoji="0" lang="en-US" altLang="en-US" sz="1200" b="0" i="0" u="none" strike="noStrike" cap="none" normalizeH="0" baseline="0" dirty="0" err="1" smtClean="0">
                <a:ln>
                  <a:noFill/>
                </a:ln>
                <a:solidFill>
                  <a:srgbClr val="9C27B0"/>
                </a:solidFill>
                <a:effectLst/>
                <a:latin typeface="Roboto Mono"/>
              </a:rPr>
              <a:t>xmlns</a:t>
            </a:r>
            <a:r>
              <a:rPr kumimoji="0" lang="en-US" altLang="en-US" sz="1200" b="0" i="0" u="none" strike="noStrike" cap="none" normalizeH="0" baseline="0" dirty="0" smtClean="0">
                <a:ln>
                  <a:noFill/>
                </a:ln>
                <a:solidFill>
                  <a:srgbClr val="455A64"/>
                </a:solidFill>
                <a:effectLst/>
                <a:latin typeface="Roboto Mono"/>
              </a:rPr>
              <a:t>=</a:t>
            </a:r>
            <a:r>
              <a:rPr kumimoji="0" lang="en-US" altLang="en-US" sz="1200" b="0" i="0" u="none" strike="noStrike" cap="none" normalizeH="0" baseline="0" dirty="0" smtClean="0">
                <a:ln>
                  <a:noFill/>
                </a:ln>
                <a:solidFill>
                  <a:srgbClr val="689F38"/>
                </a:solidFill>
                <a:effectLst/>
                <a:latin typeface="Roboto Mono"/>
              </a:rPr>
              <a:t>"https://www.google.com/apis/ads/publisher/v201508"</a:t>
            </a:r>
            <a:r>
              <a:rPr kumimoji="0" lang="en-US" altLang="en-US" sz="1200" b="0" i="0" u="none" strike="noStrike" cap="none" normalizeH="0" baseline="0" dirty="0" smtClean="0">
                <a:ln>
                  <a:noFill/>
                </a:ln>
                <a:solidFill>
                  <a:srgbClr val="0097A7"/>
                </a:solidFill>
                <a:effectLst/>
                <a:latin typeface="Roboto Mono"/>
              </a:rPr>
              <a:t>&gt;</a:t>
            </a:r>
            <a:r>
              <a:rPr kumimoji="0" lang="en-US" altLang="en-US" sz="1200" b="0" i="0" u="none" strike="noStrike" cap="none" normalizeH="0" baseline="0" dirty="0" smtClean="0">
                <a:ln>
                  <a:noFill/>
                </a:ln>
                <a:solidFill>
                  <a:srgbClr val="455A64"/>
                </a:solidFill>
                <a:effectLst/>
                <a:latin typeface="Roboto Mono"/>
              </a:rPr>
              <a:t/>
            </a:r>
            <a:br>
              <a:rPr kumimoji="0" lang="en-US" altLang="en-US" sz="1200" b="0" i="0" u="none" strike="noStrike" cap="none" normalizeH="0" baseline="0" dirty="0" smtClean="0">
                <a:ln>
                  <a:noFill/>
                </a:ln>
                <a:solidFill>
                  <a:srgbClr val="455A64"/>
                </a:solidFill>
                <a:effectLst/>
                <a:latin typeface="Roboto Mono"/>
              </a:rPr>
            </a:br>
            <a:r>
              <a:rPr kumimoji="0" lang="en-US" altLang="en-US" sz="1200" b="0" i="0" u="none" strike="noStrike" cap="none" normalizeH="0" baseline="0" dirty="0" smtClean="0">
                <a:ln>
                  <a:noFill/>
                </a:ln>
                <a:solidFill>
                  <a:srgbClr val="455A64"/>
                </a:solidFill>
                <a:effectLst/>
                <a:latin typeface="Roboto Mono"/>
              </a:rPr>
              <a:t>      </a:t>
            </a:r>
            <a:r>
              <a:rPr kumimoji="0" lang="en-US" altLang="en-US" sz="1200" b="0" i="0" u="none" strike="noStrike" cap="none" normalizeH="0" baseline="0" dirty="0" smtClean="0">
                <a:ln>
                  <a:noFill/>
                </a:ln>
                <a:solidFill>
                  <a:srgbClr val="0097A7"/>
                </a:solidFill>
                <a:effectLst/>
                <a:latin typeface="Roboto Mono"/>
              </a:rPr>
              <a:t>&lt;</a:t>
            </a:r>
            <a:r>
              <a:rPr kumimoji="0" lang="en-US" altLang="en-US" sz="1200" b="0" i="0" u="none" strike="noStrike" cap="none" normalizeH="0" baseline="0" dirty="0" err="1" smtClean="0">
                <a:ln>
                  <a:noFill/>
                </a:ln>
                <a:solidFill>
                  <a:srgbClr val="0097A7"/>
                </a:solidFill>
                <a:effectLst/>
                <a:latin typeface="Roboto Mono"/>
              </a:rPr>
              <a:t>rval</a:t>
            </a:r>
            <a:r>
              <a:rPr kumimoji="0" lang="en-US" altLang="en-US" sz="1200" b="0" i="0" u="none" strike="noStrike" cap="none" normalizeH="0" baseline="0" dirty="0" smtClean="0">
                <a:ln>
                  <a:noFill/>
                </a:ln>
                <a:solidFill>
                  <a:srgbClr val="0097A7"/>
                </a:solidFill>
                <a:effectLst/>
                <a:latin typeface="Roboto Mono"/>
              </a:rPr>
              <a:t>&gt;</a:t>
            </a:r>
            <a:r>
              <a:rPr kumimoji="0" lang="en-US" altLang="en-US" sz="1200" b="0" i="0" u="none" strike="noStrike" cap="none" normalizeH="0" baseline="0" dirty="0" smtClean="0">
                <a:ln>
                  <a:noFill/>
                </a:ln>
                <a:solidFill>
                  <a:srgbClr val="455A64"/>
                </a:solidFill>
                <a:effectLst/>
                <a:latin typeface="Roboto Mono"/>
              </a:rPr>
              <a:t/>
            </a:r>
            <a:br>
              <a:rPr kumimoji="0" lang="en-US" altLang="en-US" sz="1200" b="0" i="0" u="none" strike="noStrike" cap="none" normalizeH="0" baseline="0" dirty="0" smtClean="0">
                <a:ln>
                  <a:noFill/>
                </a:ln>
                <a:solidFill>
                  <a:srgbClr val="455A64"/>
                </a:solidFill>
                <a:effectLst/>
                <a:latin typeface="Roboto Mono"/>
              </a:rPr>
            </a:br>
            <a:r>
              <a:rPr kumimoji="0" lang="en-US" altLang="en-US" sz="1200" b="0" i="0" u="none" strike="noStrike" cap="none" normalizeH="0" baseline="0" dirty="0" smtClean="0">
                <a:ln>
                  <a:noFill/>
                </a:ln>
                <a:solidFill>
                  <a:srgbClr val="455A64"/>
                </a:solidFill>
                <a:effectLst/>
                <a:latin typeface="Roboto Mono"/>
              </a:rPr>
              <a:t>        </a:t>
            </a:r>
            <a:r>
              <a:rPr kumimoji="0" lang="en-US" altLang="en-US" sz="1200" b="0" i="0" u="none" strike="noStrike" cap="none" normalizeH="0" baseline="0" dirty="0" smtClean="0">
                <a:ln>
                  <a:noFill/>
                </a:ln>
                <a:solidFill>
                  <a:srgbClr val="0097A7"/>
                </a:solidFill>
                <a:effectLst/>
                <a:latin typeface="Roboto Mono"/>
              </a:rPr>
              <a:t>&lt;</a:t>
            </a:r>
            <a:r>
              <a:rPr kumimoji="0" lang="en-US" altLang="en-US" sz="1200" b="0" i="0" u="none" strike="noStrike" cap="none" normalizeH="0" baseline="0" dirty="0" err="1" smtClean="0">
                <a:ln>
                  <a:noFill/>
                </a:ln>
                <a:solidFill>
                  <a:srgbClr val="0097A7"/>
                </a:solidFill>
                <a:effectLst/>
                <a:latin typeface="Roboto Mono"/>
              </a:rPr>
              <a:t>totalResultSetSize</a:t>
            </a:r>
            <a:r>
              <a:rPr kumimoji="0" lang="en-US" altLang="en-US" sz="1200" b="0" i="0" u="none" strike="noStrike" cap="none" normalizeH="0" baseline="0" dirty="0" smtClean="0">
                <a:ln>
                  <a:noFill/>
                </a:ln>
                <a:solidFill>
                  <a:srgbClr val="0097A7"/>
                </a:solidFill>
                <a:effectLst/>
                <a:latin typeface="Roboto Mono"/>
              </a:rPr>
              <a:t>&gt;</a:t>
            </a:r>
            <a:r>
              <a:rPr kumimoji="0" lang="en-US" altLang="en-US" sz="1200" b="0" i="0" u="none" strike="noStrike" cap="none" normalizeH="0" baseline="0" dirty="0" smtClean="0">
                <a:ln>
                  <a:noFill/>
                </a:ln>
                <a:solidFill>
                  <a:srgbClr val="455A64"/>
                </a:solidFill>
                <a:effectLst/>
                <a:latin typeface="Roboto Mono"/>
              </a:rPr>
              <a:t>1</a:t>
            </a:r>
            <a:r>
              <a:rPr kumimoji="0" lang="en-US" altLang="en-US" sz="1200" b="0" i="0" u="none" strike="noStrike" cap="none" normalizeH="0" baseline="0" dirty="0" smtClean="0">
                <a:ln>
                  <a:noFill/>
                </a:ln>
                <a:solidFill>
                  <a:srgbClr val="0097A7"/>
                </a:solidFill>
                <a:effectLst/>
                <a:latin typeface="Roboto Mono"/>
              </a:rPr>
              <a:t>&lt;/</a:t>
            </a:r>
            <a:r>
              <a:rPr kumimoji="0" lang="en-US" altLang="en-US" sz="1200" b="0" i="0" u="none" strike="noStrike" cap="none" normalizeH="0" baseline="0" dirty="0" err="1" smtClean="0">
                <a:ln>
                  <a:noFill/>
                </a:ln>
                <a:solidFill>
                  <a:srgbClr val="0097A7"/>
                </a:solidFill>
                <a:effectLst/>
                <a:latin typeface="Roboto Mono"/>
              </a:rPr>
              <a:t>totalResultSetSize</a:t>
            </a:r>
            <a:r>
              <a:rPr kumimoji="0" lang="en-US" altLang="en-US" sz="1200" b="0" i="0" u="none" strike="noStrike" cap="none" normalizeH="0" baseline="0" dirty="0" smtClean="0">
                <a:ln>
                  <a:noFill/>
                </a:ln>
                <a:solidFill>
                  <a:srgbClr val="0097A7"/>
                </a:solidFill>
                <a:effectLst/>
                <a:latin typeface="Roboto Mono"/>
              </a:rPr>
              <a:t>&gt;</a:t>
            </a:r>
            <a:r>
              <a:rPr kumimoji="0" lang="en-US" altLang="en-US" sz="1200" b="0" i="0" u="none" strike="noStrike" cap="none" normalizeH="0" baseline="0" dirty="0" smtClean="0">
                <a:ln>
                  <a:noFill/>
                </a:ln>
                <a:solidFill>
                  <a:srgbClr val="455A64"/>
                </a:solidFill>
                <a:effectLst/>
                <a:latin typeface="Roboto Mono"/>
              </a:rPr>
              <a:t/>
            </a:r>
            <a:br>
              <a:rPr kumimoji="0" lang="en-US" altLang="en-US" sz="1200" b="0" i="0" u="none" strike="noStrike" cap="none" normalizeH="0" baseline="0" dirty="0" smtClean="0">
                <a:ln>
                  <a:noFill/>
                </a:ln>
                <a:solidFill>
                  <a:srgbClr val="455A64"/>
                </a:solidFill>
                <a:effectLst/>
                <a:latin typeface="Roboto Mono"/>
              </a:rPr>
            </a:br>
            <a:r>
              <a:rPr kumimoji="0" lang="en-US" altLang="en-US" sz="1200" b="0" i="0" u="none" strike="noStrike" cap="none" normalizeH="0" baseline="0" dirty="0" smtClean="0">
                <a:ln>
                  <a:noFill/>
                </a:ln>
                <a:solidFill>
                  <a:srgbClr val="455A64"/>
                </a:solidFill>
                <a:effectLst/>
                <a:latin typeface="Roboto Mono"/>
              </a:rPr>
              <a:t>        </a:t>
            </a:r>
            <a:r>
              <a:rPr kumimoji="0" lang="en-US" altLang="en-US" sz="1200" b="0" i="0" u="none" strike="noStrike" cap="none" normalizeH="0" baseline="0" dirty="0" smtClean="0">
                <a:ln>
                  <a:noFill/>
                </a:ln>
                <a:solidFill>
                  <a:srgbClr val="0097A7"/>
                </a:solidFill>
                <a:effectLst/>
                <a:latin typeface="Roboto Mono"/>
              </a:rPr>
              <a:t>&lt;</a:t>
            </a:r>
            <a:r>
              <a:rPr kumimoji="0" lang="en-US" altLang="en-US" sz="1200" b="0" i="0" u="none" strike="noStrike" cap="none" normalizeH="0" baseline="0" dirty="0" err="1" smtClean="0">
                <a:ln>
                  <a:noFill/>
                </a:ln>
                <a:solidFill>
                  <a:srgbClr val="0097A7"/>
                </a:solidFill>
                <a:effectLst/>
                <a:latin typeface="Roboto Mono"/>
              </a:rPr>
              <a:t>startIndex</a:t>
            </a:r>
            <a:r>
              <a:rPr kumimoji="0" lang="en-US" altLang="en-US" sz="1200" b="0" i="0" u="none" strike="noStrike" cap="none" normalizeH="0" baseline="0" dirty="0" smtClean="0">
                <a:ln>
                  <a:noFill/>
                </a:ln>
                <a:solidFill>
                  <a:srgbClr val="0097A7"/>
                </a:solidFill>
                <a:effectLst/>
                <a:latin typeface="Roboto Mono"/>
              </a:rPr>
              <a:t>&gt;</a:t>
            </a:r>
            <a:r>
              <a:rPr kumimoji="0" lang="en-US" altLang="en-US" sz="1200" b="0" i="0" u="none" strike="noStrike" cap="none" normalizeH="0" baseline="0" dirty="0" smtClean="0">
                <a:ln>
                  <a:noFill/>
                </a:ln>
                <a:solidFill>
                  <a:srgbClr val="455A64"/>
                </a:solidFill>
                <a:effectLst/>
                <a:latin typeface="Roboto Mono"/>
              </a:rPr>
              <a:t>0</a:t>
            </a:r>
            <a:r>
              <a:rPr kumimoji="0" lang="en-US" altLang="en-US" sz="1200" b="0" i="0" u="none" strike="noStrike" cap="none" normalizeH="0" baseline="0" dirty="0" smtClean="0">
                <a:ln>
                  <a:noFill/>
                </a:ln>
                <a:solidFill>
                  <a:srgbClr val="0097A7"/>
                </a:solidFill>
                <a:effectLst/>
                <a:latin typeface="Roboto Mono"/>
              </a:rPr>
              <a:t>&lt;/</a:t>
            </a:r>
            <a:r>
              <a:rPr kumimoji="0" lang="en-US" altLang="en-US" sz="1200" b="0" i="0" u="none" strike="noStrike" cap="none" normalizeH="0" baseline="0" dirty="0" err="1" smtClean="0">
                <a:ln>
                  <a:noFill/>
                </a:ln>
                <a:solidFill>
                  <a:srgbClr val="0097A7"/>
                </a:solidFill>
                <a:effectLst/>
                <a:latin typeface="Roboto Mono"/>
              </a:rPr>
              <a:t>startIndex</a:t>
            </a:r>
            <a:r>
              <a:rPr kumimoji="0" lang="en-US" altLang="en-US" sz="1200" b="0" i="0" u="none" strike="noStrike" cap="none" normalizeH="0" baseline="0" dirty="0" smtClean="0">
                <a:ln>
                  <a:noFill/>
                </a:ln>
                <a:solidFill>
                  <a:srgbClr val="0097A7"/>
                </a:solidFill>
                <a:effectLst/>
                <a:latin typeface="Roboto Mono"/>
              </a:rPr>
              <a:t>&gt;</a:t>
            </a:r>
            <a:r>
              <a:rPr kumimoji="0" lang="en-US" altLang="en-US" sz="1200" b="0" i="0" u="none" strike="noStrike" cap="none" normalizeH="0" baseline="0" dirty="0" smtClean="0">
                <a:ln>
                  <a:noFill/>
                </a:ln>
                <a:solidFill>
                  <a:srgbClr val="455A64"/>
                </a:solidFill>
                <a:effectLst/>
                <a:latin typeface="Roboto Mono"/>
              </a:rPr>
              <a:t/>
            </a:r>
            <a:br>
              <a:rPr kumimoji="0" lang="en-US" altLang="en-US" sz="1200" b="0" i="0" u="none" strike="noStrike" cap="none" normalizeH="0" baseline="0" dirty="0" smtClean="0">
                <a:ln>
                  <a:noFill/>
                </a:ln>
                <a:solidFill>
                  <a:srgbClr val="455A64"/>
                </a:solidFill>
                <a:effectLst/>
                <a:latin typeface="Roboto Mono"/>
              </a:rPr>
            </a:br>
            <a:r>
              <a:rPr kumimoji="0" lang="en-US" altLang="en-US" sz="1200" b="0" i="0" u="none" strike="noStrike" cap="none" normalizeH="0" baseline="0" dirty="0" smtClean="0">
                <a:ln>
                  <a:noFill/>
                </a:ln>
                <a:solidFill>
                  <a:srgbClr val="455A64"/>
                </a:solidFill>
                <a:effectLst/>
                <a:latin typeface="Roboto Mono"/>
              </a:rPr>
              <a:t>        </a:t>
            </a:r>
            <a:r>
              <a:rPr kumimoji="0" lang="en-US" altLang="en-US" sz="1200" b="0" i="0" u="none" strike="noStrike" cap="none" normalizeH="0" baseline="0" dirty="0" smtClean="0">
                <a:ln>
                  <a:noFill/>
                </a:ln>
                <a:solidFill>
                  <a:srgbClr val="0097A7"/>
                </a:solidFill>
                <a:effectLst/>
                <a:latin typeface="Roboto Mono"/>
              </a:rPr>
              <a:t>&lt;results&gt;</a:t>
            </a:r>
            <a:r>
              <a:rPr kumimoji="0" lang="en-US" altLang="en-US" sz="1200" b="0" i="0" u="none" strike="noStrike" cap="none" normalizeH="0" baseline="0" dirty="0" smtClean="0">
                <a:ln>
                  <a:noFill/>
                </a:ln>
                <a:solidFill>
                  <a:srgbClr val="455A64"/>
                </a:solidFill>
                <a:effectLst/>
                <a:latin typeface="Roboto Mono"/>
              </a:rPr>
              <a:t/>
            </a:r>
            <a:br>
              <a:rPr kumimoji="0" lang="en-US" altLang="en-US" sz="1200" b="0" i="0" u="none" strike="noStrike" cap="none" normalizeH="0" baseline="0" dirty="0" smtClean="0">
                <a:ln>
                  <a:noFill/>
                </a:ln>
                <a:solidFill>
                  <a:srgbClr val="455A64"/>
                </a:solidFill>
                <a:effectLst/>
                <a:latin typeface="Roboto Mono"/>
              </a:rPr>
            </a:br>
            <a:r>
              <a:rPr kumimoji="0" lang="en-US" altLang="en-US" sz="1200" b="0" i="0" u="none" strike="noStrike" cap="none" normalizeH="0" baseline="0" dirty="0" smtClean="0">
                <a:ln>
                  <a:noFill/>
                </a:ln>
                <a:solidFill>
                  <a:srgbClr val="455A64"/>
                </a:solidFill>
                <a:effectLst/>
                <a:latin typeface="Roboto Mono"/>
              </a:rPr>
              <a:t>          </a:t>
            </a:r>
            <a:r>
              <a:rPr kumimoji="0" lang="en-US" altLang="en-US" sz="1200" b="0" i="0" u="none" strike="noStrike" cap="none" normalizeH="0" baseline="0" dirty="0" smtClean="0">
                <a:ln>
                  <a:noFill/>
                </a:ln>
                <a:solidFill>
                  <a:srgbClr val="0097A7"/>
                </a:solidFill>
                <a:effectLst/>
                <a:latin typeface="Roboto Mono"/>
              </a:rPr>
              <a:t>&lt;id&gt;</a:t>
            </a:r>
            <a:r>
              <a:rPr kumimoji="0" lang="en-US" altLang="en-US" sz="1200" b="0" i="0" u="none" strike="noStrike" cap="none" normalizeH="0" baseline="0" dirty="0" smtClean="0">
                <a:ln>
                  <a:noFill/>
                </a:ln>
                <a:solidFill>
                  <a:srgbClr val="455A64"/>
                </a:solidFill>
                <a:effectLst/>
                <a:latin typeface="Roboto Mono"/>
              </a:rPr>
              <a:t>2372</a:t>
            </a:r>
            <a:r>
              <a:rPr kumimoji="0" lang="en-US" altLang="en-US" sz="1200" b="0" i="0" u="none" strike="noStrike" cap="none" normalizeH="0" baseline="0" dirty="0" smtClean="0">
                <a:ln>
                  <a:noFill/>
                </a:ln>
                <a:solidFill>
                  <a:srgbClr val="0097A7"/>
                </a:solidFill>
                <a:effectLst/>
                <a:latin typeface="Roboto Mono"/>
              </a:rPr>
              <a:t>&lt;/id&gt;</a:t>
            </a:r>
            <a:r>
              <a:rPr kumimoji="0" lang="en-US" altLang="en-US" sz="1200" b="0" i="0" u="none" strike="noStrike" cap="none" normalizeH="0" baseline="0" dirty="0" smtClean="0">
                <a:ln>
                  <a:noFill/>
                </a:ln>
                <a:solidFill>
                  <a:srgbClr val="455A64"/>
                </a:solidFill>
                <a:effectLst/>
                <a:latin typeface="Roboto Mono"/>
              </a:rPr>
              <a:t/>
            </a:r>
            <a:br>
              <a:rPr kumimoji="0" lang="en-US" altLang="en-US" sz="1200" b="0" i="0" u="none" strike="noStrike" cap="none" normalizeH="0" baseline="0" dirty="0" smtClean="0">
                <a:ln>
                  <a:noFill/>
                </a:ln>
                <a:solidFill>
                  <a:srgbClr val="455A64"/>
                </a:solidFill>
                <a:effectLst/>
                <a:latin typeface="Roboto Mono"/>
              </a:rPr>
            </a:br>
            <a:r>
              <a:rPr kumimoji="0" lang="en-US" altLang="en-US" sz="1200" b="0" i="0" u="none" strike="noStrike" cap="none" normalizeH="0" baseline="0" dirty="0" smtClean="0">
                <a:ln>
                  <a:noFill/>
                </a:ln>
                <a:solidFill>
                  <a:srgbClr val="455A64"/>
                </a:solidFill>
                <a:effectLst/>
                <a:latin typeface="Roboto Mono"/>
              </a:rPr>
              <a:t>          </a:t>
            </a:r>
            <a:r>
              <a:rPr kumimoji="0" lang="en-US" altLang="en-US" sz="1200" b="0" i="0" u="none" strike="noStrike" cap="none" normalizeH="0" baseline="0" dirty="0" smtClean="0">
                <a:ln>
                  <a:noFill/>
                </a:ln>
                <a:solidFill>
                  <a:srgbClr val="0097A7"/>
                </a:solidFill>
                <a:effectLst/>
                <a:latin typeface="Roboto Mono"/>
              </a:rPr>
              <a:t>&lt;name&gt;</a:t>
            </a:r>
            <a:r>
              <a:rPr kumimoji="0" lang="en-US" altLang="en-US" sz="1200" b="0" i="0" u="none" strike="noStrike" cap="none" normalizeH="0" baseline="0" dirty="0" err="1" smtClean="0">
                <a:ln>
                  <a:noFill/>
                </a:ln>
                <a:solidFill>
                  <a:srgbClr val="455A64"/>
                </a:solidFill>
                <a:effectLst/>
                <a:latin typeface="Roboto Mono"/>
              </a:rPr>
              <a:t>RootAdUnit</a:t>
            </a:r>
            <a:r>
              <a:rPr kumimoji="0" lang="en-US" altLang="en-US" sz="1200" b="0" i="0" u="none" strike="noStrike" cap="none" normalizeH="0" baseline="0" dirty="0" smtClean="0">
                <a:ln>
                  <a:noFill/>
                </a:ln>
                <a:solidFill>
                  <a:srgbClr val="0097A7"/>
                </a:solidFill>
                <a:effectLst/>
                <a:latin typeface="Roboto Mono"/>
              </a:rPr>
              <a:t>&lt;/name&gt;</a:t>
            </a:r>
            <a:r>
              <a:rPr kumimoji="0" lang="en-US" altLang="en-US" sz="1200" b="0" i="0" u="none" strike="noStrike" cap="none" normalizeH="0" baseline="0" dirty="0" smtClean="0">
                <a:ln>
                  <a:noFill/>
                </a:ln>
                <a:solidFill>
                  <a:srgbClr val="455A64"/>
                </a:solidFill>
                <a:effectLst/>
                <a:latin typeface="Roboto Mono"/>
              </a:rPr>
              <a:t/>
            </a:r>
            <a:br>
              <a:rPr kumimoji="0" lang="en-US" altLang="en-US" sz="1200" b="0" i="0" u="none" strike="noStrike" cap="none" normalizeH="0" baseline="0" dirty="0" smtClean="0">
                <a:ln>
                  <a:noFill/>
                </a:ln>
                <a:solidFill>
                  <a:srgbClr val="455A64"/>
                </a:solidFill>
                <a:effectLst/>
                <a:latin typeface="Roboto Mono"/>
              </a:rPr>
            </a:br>
            <a:r>
              <a:rPr kumimoji="0" lang="en-US" altLang="en-US" sz="1200" b="0" i="0" u="none" strike="noStrike" cap="none" normalizeH="0" baseline="0" dirty="0" smtClean="0">
                <a:ln>
                  <a:noFill/>
                </a:ln>
                <a:solidFill>
                  <a:srgbClr val="455A64"/>
                </a:solidFill>
                <a:effectLst/>
                <a:latin typeface="Roboto Mono"/>
              </a:rPr>
              <a:t>          </a:t>
            </a:r>
            <a:r>
              <a:rPr kumimoji="0" lang="en-US" altLang="en-US" sz="1200" b="0" i="0" u="none" strike="noStrike" cap="none" normalizeH="0" baseline="0" dirty="0" smtClean="0">
                <a:ln>
                  <a:noFill/>
                </a:ln>
                <a:solidFill>
                  <a:srgbClr val="0097A7"/>
                </a:solidFill>
                <a:effectLst/>
                <a:latin typeface="Roboto Mono"/>
              </a:rPr>
              <a:t>&lt;description&gt;&lt;/description&gt;</a:t>
            </a:r>
            <a:r>
              <a:rPr kumimoji="0" lang="en-US" altLang="en-US" sz="1200" b="0" i="0" u="none" strike="noStrike" cap="none" normalizeH="0" baseline="0" dirty="0" smtClean="0">
                <a:ln>
                  <a:noFill/>
                </a:ln>
                <a:solidFill>
                  <a:srgbClr val="455A64"/>
                </a:solidFill>
                <a:effectLst/>
                <a:latin typeface="Roboto Mono"/>
              </a:rPr>
              <a:t/>
            </a:r>
            <a:br>
              <a:rPr kumimoji="0" lang="en-US" altLang="en-US" sz="1200" b="0" i="0" u="none" strike="noStrike" cap="none" normalizeH="0" baseline="0" dirty="0" smtClean="0">
                <a:ln>
                  <a:noFill/>
                </a:ln>
                <a:solidFill>
                  <a:srgbClr val="455A64"/>
                </a:solidFill>
                <a:effectLst/>
                <a:latin typeface="Roboto Mono"/>
              </a:rPr>
            </a:br>
            <a:r>
              <a:rPr kumimoji="0" lang="en-US" altLang="en-US" sz="1200" b="0" i="0" u="none" strike="noStrike" cap="none" normalizeH="0" baseline="0" dirty="0" smtClean="0">
                <a:ln>
                  <a:noFill/>
                </a:ln>
                <a:solidFill>
                  <a:srgbClr val="455A64"/>
                </a:solidFill>
                <a:effectLst/>
                <a:latin typeface="Roboto Mono"/>
              </a:rPr>
              <a:t>          </a:t>
            </a:r>
            <a:r>
              <a:rPr kumimoji="0" lang="en-US" altLang="en-US" sz="1200" b="0" i="0" u="none" strike="noStrike" cap="none" normalizeH="0" baseline="0" dirty="0" smtClean="0">
                <a:ln>
                  <a:noFill/>
                </a:ln>
                <a:solidFill>
                  <a:srgbClr val="0097A7"/>
                </a:solidFill>
                <a:effectLst/>
                <a:latin typeface="Roboto Mono"/>
              </a:rPr>
              <a:t>&lt;</a:t>
            </a:r>
            <a:r>
              <a:rPr kumimoji="0" lang="en-US" altLang="en-US" sz="1200" b="0" i="0" u="none" strike="noStrike" cap="none" normalizeH="0" baseline="0" dirty="0" err="1" smtClean="0">
                <a:ln>
                  <a:noFill/>
                </a:ln>
                <a:solidFill>
                  <a:srgbClr val="0097A7"/>
                </a:solidFill>
                <a:effectLst/>
                <a:latin typeface="Roboto Mono"/>
              </a:rPr>
              <a:t>targetWindow</a:t>
            </a:r>
            <a:r>
              <a:rPr kumimoji="0" lang="en-US" altLang="en-US" sz="1200" b="0" i="0" u="none" strike="noStrike" cap="none" normalizeH="0" baseline="0" dirty="0" smtClean="0">
                <a:ln>
                  <a:noFill/>
                </a:ln>
                <a:solidFill>
                  <a:srgbClr val="0097A7"/>
                </a:solidFill>
                <a:effectLst/>
                <a:latin typeface="Roboto Mono"/>
              </a:rPr>
              <a:t>&gt;</a:t>
            </a:r>
            <a:r>
              <a:rPr kumimoji="0" lang="en-US" altLang="en-US" sz="1200" b="0" i="0" u="none" strike="noStrike" cap="none" normalizeH="0" baseline="0" dirty="0" smtClean="0">
                <a:ln>
                  <a:noFill/>
                </a:ln>
                <a:solidFill>
                  <a:srgbClr val="455A64"/>
                </a:solidFill>
                <a:effectLst/>
                <a:latin typeface="Roboto Mono"/>
              </a:rPr>
              <a:t>TOP</a:t>
            </a:r>
            <a:r>
              <a:rPr kumimoji="0" lang="en-US" altLang="en-US" sz="1200" b="0" i="0" u="none" strike="noStrike" cap="none" normalizeH="0" baseline="0" dirty="0" smtClean="0">
                <a:ln>
                  <a:noFill/>
                </a:ln>
                <a:solidFill>
                  <a:srgbClr val="0097A7"/>
                </a:solidFill>
                <a:effectLst/>
                <a:latin typeface="Roboto Mono"/>
              </a:rPr>
              <a:t>&lt;/</a:t>
            </a:r>
            <a:r>
              <a:rPr kumimoji="0" lang="en-US" altLang="en-US" sz="1200" b="0" i="0" u="none" strike="noStrike" cap="none" normalizeH="0" baseline="0" dirty="0" err="1" smtClean="0">
                <a:ln>
                  <a:noFill/>
                </a:ln>
                <a:solidFill>
                  <a:srgbClr val="0097A7"/>
                </a:solidFill>
                <a:effectLst/>
                <a:latin typeface="Roboto Mono"/>
              </a:rPr>
              <a:t>targetWindow</a:t>
            </a:r>
            <a:r>
              <a:rPr kumimoji="0" lang="en-US" altLang="en-US" sz="1200" b="0" i="0" u="none" strike="noStrike" cap="none" normalizeH="0" baseline="0" dirty="0" smtClean="0">
                <a:ln>
                  <a:noFill/>
                </a:ln>
                <a:solidFill>
                  <a:srgbClr val="0097A7"/>
                </a:solidFill>
                <a:effectLst/>
                <a:latin typeface="Roboto Mono"/>
              </a:rPr>
              <a:t>&gt;</a:t>
            </a:r>
            <a:r>
              <a:rPr kumimoji="0" lang="en-US" altLang="en-US" sz="1200" b="0" i="0" u="none" strike="noStrike" cap="none" normalizeH="0" baseline="0" dirty="0" smtClean="0">
                <a:ln>
                  <a:noFill/>
                </a:ln>
                <a:solidFill>
                  <a:srgbClr val="455A64"/>
                </a:solidFill>
                <a:effectLst/>
                <a:latin typeface="Roboto Mono"/>
              </a:rPr>
              <a:t/>
            </a:r>
            <a:br>
              <a:rPr kumimoji="0" lang="en-US" altLang="en-US" sz="1200" b="0" i="0" u="none" strike="noStrike" cap="none" normalizeH="0" baseline="0" dirty="0" smtClean="0">
                <a:ln>
                  <a:noFill/>
                </a:ln>
                <a:solidFill>
                  <a:srgbClr val="455A64"/>
                </a:solidFill>
                <a:effectLst/>
                <a:latin typeface="Roboto Mono"/>
              </a:rPr>
            </a:br>
            <a:r>
              <a:rPr kumimoji="0" lang="en-US" altLang="en-US" sz="1200" b="0" i="0" u="none" strike="noStrike" cap="none" normalizeH="0" baseline="0" dirty="0" smtClean="0">
                <a:ln>
                  <a:noFill/>
                </a:ln>
                <a:solidFill>
                  <a:srgbClr val="455A64"/>
                </a:solidFill>
                <a:effectLst/>
                <a:latin typeface="Roboto Mono"/>
              </a:rPr>
              <a:t>          </a:t>
            </a:r>
            <a:r>
              <a:rPr kumimoji="0" lang="en-US" altLang="en-US" sz="1200" b="0" i="0" u="none" strike="noStrike" cap="none" normalizeH="0" baseline="0" dirty="0" smtClean="0">
                <a:ln>
                  <a:noFill/>
                </a:ln>
                <a:solidFill>
                  <a:srgbClr val="0097A7"/>
                </a:solidFill>
                <a:effectLst/>
                <a:latin typeface="Roboto Mono"/>
              </a:rPr>
              <a:t>&lt;status&gt;</a:t>
            </a:r>
            <a:r>
              <a:rPr kumimoji="0" lang="en-US" altLang="en-US" sz="1200" b="0" i="0" u="none" strike="noStrike" cap="none" normalizeH="0" baseline="0" dirty="0" smtClean="0">
                <a:ln>
                  <a:noFill/>
                </a:ln>
                <a:solidFill>
                  <a:srgbClr val="455A64"/>
                </a:solidFill>
                <a:effectLst/>
                <a:latin typeface="Roboto Mono"/>
              </a:rPr>
              <a:t>ACTIVE</a:t>
            </a:r>
            <a:r>
              <a:rPr kumimoji="0" lang="en-US" altLang="en-US" sz="1200" b="0" i="0" u="none" strike="noStrike" cap="none" normalizeH="0" baseline="0" dirty="0" smtClean="0">
                <a:ln>
                  <a:noFill/>
                </a:ln>
                <a:solidFill>
                  <a:srgbClr val="0097A7"/>
                </a:solidFill>
                <a:effectLst/>
                <a:latin typeface="Roboto Mono"/>
              </a:rPr>
              <a:t>&lt;/status&gt;</a:t>
            </a:r>
            <a:r>
              <a:rPr kumimoji="0" lang="en-US" altLang="en-US" sz="1200" b="0" i="0" u="none" strike="noStrike" cap="none" normalizeH="0" baseline="0" dirty="0" smtClean="0">
                <a:ln>
                  <a:noFill/>
                </a:ln>
                <a:solidFill>
                  <a:srgbClr val="455A64"/>
                </a:solidFill>
                <a:effectLst/>
                <a:latin typeface="Roboto Mono"/>
              </a:rPr>
              <a:t/>
            </a:r>
            <a:br>
              <a:rPr kumimoji="0" lang="en-US" altLang="en-US" sz="1200" b="0" i="0" u="none" strike="noStrike" cap="none" normalizeH="0" baseline="0" dirty="0" smtClean="0">
                <a:ln>
                  <a:noFill/>
                </a:ln>
                <a:solidFill>
                  <a:srgbClr val="455A64"/>
                </a:solidFill>
                <a:effectLst/>
                <a:latin typeface="Roboto Mono"/>
              </a:rPr>
            </a:br>
            <a:r>
              <a:rPr kumimoji="0" lang="en-US" altLang="en-US" sz="1200" b="0" i="0" u="none" strike="noStrike" cap="none" normalizeH="0" baseline="0" dirty="0" smtClean="0">
                <a:ln>
                  <a:noFill/>
                </a:ln>
                <a:solidFill>
                  <a:srgbClr val="455A64"/>
                </a:solidFill>
                <a:effectLst/>
                <a:latin typeface="Roboto Mono"/>
              </a:rPr>
              <a:t>          </a:t>
            </a:r>
            <a:r>
              <a:rPr kumimoji="0" lang="en-US" altLang="en-US" sz="1200" b="0" i="0" u="none" strike="noStrike" cap="none" normalizeH="0" baseline="0" dirty="0" smtClean="0">
                <a:ln>
                  <a:noFill/>
                </a:ln>
                <a:solidFill>
                  <a:srgbClr val="0097A7"/>
                </a:solidFill>
                <a:effectLst/>
                <a:latin typeface="Roboto Mono"/>
              </a:rPr>
              <a:t>&lt;</a:t>
            </a:r>
            <a:r>
              <a:rPr kumimoji="0" lang="en-US" altLang="en-US" sz="1200" b="0" i="0" u="none" strike="noStrike" cap="none" normalizeH="0" baseline="0" dirty="0" err="1" smtClean="0">
                <a:ln>
                  <a:noFill/>
                </a:ln>
                <a:solidFill>
                  <a:srgbClr val="0097A7"/>
                </a:solidFill>
                <a:effectLst/>
                <a:latin typeface="Roboto Mono"/>
              </a:rPr>
              <a:t>adUnitCode</a:t>
            </a:r>
            <a:r>
              <a:rPr kumimoji="0" lang="en-US" altLang="en-US" sz="1200" b="0" i="0" u="none" strike="noStrike" cap="none" normalizeH="0" baseline="0" dirty="0" smtClean="0">
                <a:ln>
                  <a:noFill/>
                </a:ln>
                <a:solidFill>
                  <a:srgbClr val="0097A7"/>
                </a:solidFill>
                <a:effectLst/>
                <a:latin typeface="Roboto Mono"/>
              </a:rPr>
              <a:t>&gt;</a:t>
            </a:r>
            <a:r>
              <a:rPr kumimoji="0" lang="en-US" altLang="en-US" sz="1200" b="0" i="0" u="none" strike="noStrike" cap="none" normalizeH="0" baseline="0" dirty="0" smtClean="0">
                <a:ln>
                  <a:noFill/>
                </a:ln>
                <a:solidFill>
                  <a:srgbClr val="455A64"/>
                </a:solidFill>
                <a:effectLst/>
                <a:latin typeface="Roboto Mono"/>
              </a:rPr>
              <a:t>1002372</a:t>
            </a:r>
            <a:r>
              <a:rPr kumimoji="0" lang="en-US" altLang="en-US" sz="1200" b="0" i="0" u="none" strike="noStrike" cap="none" normalizeH="0" baseline="0" dirty="0" smtClean="0">
                <a:ln>
                  <a:noFill/>
                </a:ln>
                <a:solidFill>
                  <a:srgbClr val="0097A7"/>
                </a:solidFill>
                <a:effectLst/>
                <a:latin typeface="Roboto Mono"/>
              </a:rPr>
              <a:t>&lt;/</a:t>
            </a:r>
            <a:r>
              <a:rPr kumimoji="0" lang="en-US" altLang="en-US" sz="1200" b="0" i="0" u="none" strike="noStrike" cap="none" normalizeH="0" baseline="0" dirty="0" err="1" smtClean="0">
                <a:ln>
                  <a:noFill/>
                </a:ln>
                <a:solidFill>
                  <a:srgbClr val="0097A7"/>
                </a:solidFill>
                <a:effectLst/>
                <a:latin typeface="Roboto Mono"/>
              </a:rPr>
              <a:t>adUnitCode</a:t>
            </a:r>
            <a:r>
              <a:rPr kumimoji="0" lang="en-US" altLang="en-US" sz="1200" b="0" i="0" u="none" strike="noStrike" cap="none" normalizeH="0" baseline="0" dirty="0" smtClean="0">
                <a:ln>
                  <a:noFill/>
                </a:ln>
                <a:solidFill>
                  <a:srgbClr val="0097A7"/>
                </a:solidFill>
                <a:effectLst/>
                <a:latin typeface="Roboto Mono"/>
              </a:rPr>
              <a:t>&gt;</a:t>
            </a:r>
            <a:r>
              <a:rPr kumimoji="0" lang="en-US" altLang="en-US" sz="1200" b="0" i="0" u="none" strike="noStrike" cap="none" normalizeH="0" baseline="0" dirty="0" smtClean="0">
                <a:ln>
                  <a:noFill/>
                </a:ln>
                <a:solidFill>
                  <a:srgbClr val="455A64"/>
                </a:solidFill>
                <a:effectLst/>
                <a:latin typeface="Roboto Mono"/>
              </a:rPr>
              <a:t/>
            </a:r>
            <a:br>
              <a:rPr kumimoji="0" lang="en-US" altLang="en-US" sz="1200" b="0" i="0" u="none" strike="noStrike" cap="none" normalizeH="0" baseline="0" dirty="0" smtClean="0">
                <a:ln>
                  <a:noFill/>
                </a:ln>
                <a:solidFill>
                  <a:srgbClr val="455A64"/>
                </a:solidFill>
                <a:effectLst/>
                <a:latin typeface="Roboto Mono"/>
              </a:rPr>
            </a:br>
            <a:r>
              <a:rPr kumimoji="0" lang="en-US" altLang="en-US" sz="1200" b="0" i="0" u="none" strike="noStrike" cap="none" normalizeH="0" baseline="0" dirty="0" smtClean="0">
                <a:ln>
                  <a:noFill/>
                </a:ln>
                <a:solidFill>
                  <a:srgbClr val="455A64"/>
                </a:solidFill>
                <a:effectLst/>
                <a:latin typeface="Roboto Mono"/>
              </a:rPr>
              <a:t>          </a:t>
            </a:r>
            <a:r>
              <a:rPr kumimoji="0" lang="en-US" altLang="en-US" sz="1200" b="0" i="0" u="none" strike="noStrike" cap="none" normalizeH="0" baseline="0" dirty="0" smtClean="0">
                <a:ln>
                  <a:noFill/>
                </a:ln>
                <a:solidFill>
                  <a:srgbClr val="0097A7"/>
                </a:solidFill>
                <a:effectLst/>
                <a:latin typeface="Roboto Mono"/>
              </a:rPr>
              <a:t>&lt;</a:t>
            </a:r>
            <a:r>
              <a:rPr kumimoji="0" lang="en-US" altLang="en-US" sz="1200" b="0" i="0" u="none" strike="noStrike" cap="none" normalizeH="0" baseline="0" dirty="0" err="1" smtClean="0">
                <a:ln>
                  <a:noFill/>
                </a:ln>
                <a:solidFill>
                  <a:srgbClr val="0097A7"/>
                </a:solidFill>
                <a:effectLst/>
                <a:latin typeface="Roboto Mono"/>
              </a:rPr>
              <a:t>inheritedAdSenseSettings</a:t>
            </a:r>
            <a:r>
              <a:rPr kumimoji="0" lang="en-US" altLang="en-US" sz="1200" b="0" i="0" u="none" strike="noStrike" cap="none" normalizeH="0" baseline="0" dirty="0" smtClean="0">
                <a:ln>
                  <a:noFill/>
                </a:ln>
                <a:solidFill>
                  <a:srgbClr val="0097A7"/>
                </a:solidFill>
                <a:effectLst/>
                <a:latin typeface="Roboto Mono"/>
              </a:rPr>
              <a:t>&gt;</a:t>
            </a:r>
            <a:r>
              <a:rPr kumimoji="0" lang="en-US" altLang="en-US" sz="1200" b="0" i="0" u="none" strike="noStrike" cap="none" normalizeH="0" baseline="0" dirty="0" smtClean="0">
                <a:ln>
                  <a:noFill/>
                </a:ln>
                <a:solidFill>
                  <a:srgbClr val="455A64"/>
                </a:solidFill>
                <a:effectLst/>
                <a:latin typeface="Roboto Mono"/>
              </a:rPr>
              <a:t/>
            </a:r>
            <a:br>
              <a:rPr kumimoji="0" lang="en-US" altLang="en-US" sz="1200" b="0" i="0" u="none" strike="noStrike" cap="none" normalizeH="0" baseline="0" dirty="0" smtClean="0">
                <a:ln>
                  <a:noFill/>
                </a:ln>
                <a:solidFill>
                  <a:srgbClr val="455A64"/>
                </a:solidFill>
                <a:effectLst/>
                <a:latin typeface="Roboto Mono"/>
              </a:rPr>
            </a:br>
            <a:r>
              <a:rPr kumimoji="0" lang="en-US" altLang="en-US" sz="1200" b="0" i="0" u="none" strike="noStrike" cap="none" normalizeH="0" baseline="0" dirty="0" smtClean="0">
                <a:ln>
                  <a:noFill/>
                </a:ln>
                <a:solidFill>
                  <a:srgbClr val="455A64"/>
                </a:solidFill>
                <a:effectLst/>
                <a:latin typeface="Roboto Mono"/>
              </a:rPr>
              <a:t>            </a:t>
            </a:r>
            <a:r>
              <a:rPr kumimoji="0" lang="en-US" altLang="en-US" sz="1200" b="0" i="0" u="none" strike="noStrike" cap="none" normalizeH="0" baseline="0" dirty="0" smtClean="0">
                <a:ln>
                  <a:noFill/>
                </a:ln>
                <a:solidFill>
                  <a:srgbClr val="0097A7"/>
                </a:solidFill>
                <a:effectLst/>
                <a:latin typeface="Roboto Mono"/>
              </a:rPr>
              <a:t>&lt;value&gt;</a:t>
            </a:r>
            <a:r>
              <a:rPr kumimoji="0" lang="en-US" altLang="en-US" sz="1200" b="0" i="0" u="none" strike="noStrike" cap="none" normalizeH="0" baseline="0" dirty="0" smtClean="0">
                <a:ln>
                  <a:noFill/>
                </a:ln>
                <a:solidFill>
                  <a:srgbClr val="455A64"/>
                </a:solidFill>
                <a:effectLst/>
                <a:latin typeface="Roboto Mono"/>
              </a:rPr>
              <a:t/>
            </a:r>
            <a:br>
              <a:rPr kumimoji="0" lang="en-US" altLang="en-US" sz="1200" b="0" i="0" u="none" strike="noStrike" cap="none" normalizeH="0" baseline="0" dirty="0" smtClean="0">
                <a:ln>
                  <a:noFill/>
                </a:ln>
                <a:solidFill>
                  <a:srgbClr val="455A64"/>
                </a:solidFill>
                <a:effectLst/>
                <a:latin typeface="Roboto Mono"/>
              </a:rPr>
            </a:br>
            <a:r>
              <a:rPr kumimoji="0" lang="en-US" altLang="en-US" sz="1200" b="0" i="0" u="none" strike="noStrike" cap="none" normalizeH="0" baseline="0" dirty="0" smtClean="0">
                <a:ln>
                  <a:noFill/>
                </a:ln>
                <a:solidFill>
                  <a:srgbClr val="455A64"/>
                </a:solidFill>
                <a:effectLst/>
                <a:latin typeface="Roboto Mono"/>
              </a:rPr>
              <a:t>                          </a:t>
            </a:r>
            <a:r>
              <a:rPr kumimoji="0" lang="en-US" altLang="en-US" sz="1200" b="0" i="0" u="none" strike="noStrike" cap="none" normalizeH="0" baseline="0" dirty="0" smtClean="0">
                <a:ln>
                  <a:noFill/>
                </a:ln>
                <a:solidFill>
                  <a:srgbClr val="0097A7"/>
                </a:solidFill>
                <a:effectLst/>
                <a:latin typeface="Roboto Mono"/>
              </a:rPr>
              <a:t>&lt;/value&gt;</a:t>
            </a:r>
            <a:r>
              <a:rPr kumimoji="0" lang="en-US" altLang="en-US" sz="1200" b="0" i="0" u="none" strike="noStrike" cap="none" normalizeH="0" baseline="0" dirty="0" smtClean="0">
                <a:ln>
                  <a:noFill/>
                </a:ln>
                <a:solidFill>
                  <a:srgbClr val="455A64"/>
                </a:solidFill>
                <a:effectLst/>
                <a:latin typeface="Roboto Mono"/>
              </a:rPr>
              <a:t/>
            </a:r>
            <a:br>
              <a:rPr kumimoji="0" lang="en-US" altLang="en-US" sz="1200" b="0" i="0" u="none" strike="noStrike" cap="none" normalizeH="0" baseline="0" dirty="0" smtClean="0">
                <a:ln>
                  <a:noFill/>
                </a:ln>
                <a:solidFill>
                  <a:srgbClr val="455A64"/>
                </a:solidFill>
                <a:effectLst/>
                <a:latin typeface="Roboto Mono"/>
              </a:rPr>
            </a:br>
            <a:r>
              <a:rPr kumimoji="0" lang="en-US" altLang="en-US" sz="1200" b="0" i="0" u="none" strike="noStrike" cap="none" normalizeH="0" baseline="0" dirty="0" smtClean="0">
                <a:ln>
                  <a:noFill/>
                </a:ln>
                <a:solidFill>
                  <a:srgbClr val="455A64"/>
                </a:solidFill>
                <a:effectLst/>
                <a:latin typeface="Roboto Mono"/>
              </a:rPr>
              <a:t>          </a:t>
            </a:r>
            <a:r>
              <a:rPr kumimoji="0" lang="en-US" altLang="en-US" sz="1200" b="0" i="0" u="none" strike="noStrike" cap="none" normalizeH="0" baseline="0" dirty="0" smtClean="0">
                <a:ln>
                  <a:noFill/>
                </a:ln>
                <a:solidFill>
                  <a:srgbClr val="0097A7"/>
                </a:solidFill>
                <a:effectLst/>
                <a:latin typeface="Roboto Mono"/>
              </a:rPr>
              <a:t>&lt;/</a:t>
            </a:r>
            <a:r>
              <a:rPr kumimoji="0" lang="en-US" altLang="en-US" sz="1200" b="0" i="0" u="none" strike="noStrike" cap="none" normalizeH="0" baseline="0" dirty="0" err="1" smtClean="0">
                <a:ln>
                  <a:noFill/>
                </a:ln>
                <a:solidFill>
                  <a:srgbClr val="0097A7"/>
                </a:solidFill>
                <a:effectLst/>
                <a:latin typeface="Roboto Mono"/>
              </a:rPr>
              <a:t>inheritedAdSenseSettings</a:t>
            </a:r>
            <a:r>
              <a:rPr kumimoji="0" lang="en-US" altLang="en-US" sz="1200" b="0" i="0" u="none" strike="noStrike" cap="none" normalizeH="0" baseline="0" dirty="0" smtClean="0">
                <a:ln>
                  <a:noFill/>
                </a:ln>
                <a:solidFill>
                  <a:srgbClr val="0097A7"/>
                </a:solidFill>
                <a:effectLst/>
                <a:latin typeface="Roboto Mono"/>
              </a:rPr>
              <a:t>&gt;</a:t>
            </a:r>
            <a:r>
              <a:rPr kumimoji="0" lang="en-US" altLang="en-US" sz="1200" b="0" i="0" u="none" strike="noStrike" cap="none" normalizeH="0" baseline="0" dirty="0" smtClean="0">
                <a:ln>
                  <a:noFill/>
                </a:ln>
                <a:solidFill>
                  <a:srgbClr val="455A64"/>
                </a:solidFill>
                <a:effectLst/>
                <a:latin typeface="Roboto Mono"/>
              </a:rPr>
              <a:t/>
            </a:r>
            <a:br>
              <a:rPr kumimoji="0" lang="en-US" altLang="en-US" sz="1200" b="0" i="0" u="none" strike="noStrike" cap="none" normalizeH="0" baseline="0" dirty="0" smtClean="0">
                <a:ln>
                  <a:noFill/>
                </a:ln>
                <a:solidFill>
                  <a:srgbClr val="455A64"/>
                </a:solidFill>
                <a:effectLst/>
                <a:latin typeface="Roboto Mono"/>
              </a:rPr>
            </a:br>
            <a:r>
              <a:rPr kumimoji="0" lang="en-US" altLang="en-US" sz="1200" b="0" i="0" u="none" strike="noStrike" cap="none" normalizeH="0" baseline="0" dirty="0" smtClean="0">
                <a:ln>
                  <a:noFill/>
                </a:ln>
                <a:solidFill>
                  <a:srgbClr val="455A64"/>
                </a:solidFill>
                <a:effectLst/>
                <a:latin typeface="Roboto Mono"/>
              </a:rPr>
              <a:t>        </a:t>
            </a:r>
            <a:r>
              <a:rPr kumimoji="0" lang="en-US" altLang="en-US" sz="1200" b="0" i="0" u="none" strike="noStrike" cap="none" normalizeH="0" baseline="0" dirty="0" smtClean="0">
                <a:ln>
                  <a:noFill/>
                </a:ln>
                <a:solidFill>
                  <a:srgbClr val="0097A7"/>
                </a:solidFill>
                <a:effectLst/>
                <a:latin typeface="Roboto Mono"/>
              </a:rPr>
              <a:t>&lt;/results&gt;</a:t>
            </a:r>
            <a:r>
              <a:rPr kumimoji="0" lang="en-US" altLang="en-US" sz="1200" b="0" i="0" u="none" strike="noStrike" cap="none" normalizeH="0" baseline="0" dirty="0" smtClean="0">
                <a:ln>
                  <a:noFill/>
                </a:ln>
                <a:solidFill>
                  <a:srgbClr val="455A64"/>
                </a:solidFill>
                <a:effectLst/>
                <a:latin typeface="Roboto Mono"/>
              </a:rPr>
              <a:t/>
            </a:r>
            <a:br>
              <a:rPr kumimoji="0" lang="en-US" altLang="en-US" sz="1200" b="0" i="0" u="none" strike="noStrike" cap="none" normalizeH="0" baseline="0" dirty="0" smtClean="0">
                <a:ln>
                  <a:noFill/>
                </a:ln>
                <a:solidFill>
                  <a:srgbClr val="455A64"/>
                </a:solidFill>
                <a:effectLst/>
                <a:latin typeface="Roboto Mono"/>
              </a:rPr>
            </a:br>
            <a:r>
              <a:rPr kumimoji="0" lang="en-US" altLang="en-US" sz="1200" b="0" i="0" u="none" strike="noStrike" cap="none" normalizeH="0" baseline="0" dirty="0" smtClean="0">
                <a:ln>
                  <a:noFill/>
                </a:ln>
                <a:solidFill>
                  <a:srgbClr val="455A64"/>
                </a:solidFill>
                <a:effectLst/>
                <a:latin typeface="Roboto Mono"/>
              </a:rPr>
              <a:t>      </a:t>
            </a:r>
            <a:r>
              <a:rPr kumimoji="0" lang="en-US" altLang="en-US" sz="1200" b="0" i="0" u="none" strike="noStrike" cap="none" normalizeH="0" baseline="0" dirty="0" smtClean="0">
                <a:ln>
                  <a:noFill/>
                </a:ln>
                <a:solidFill>
                  <a:srgbClr val="0097A7"/>
                </a:solidFill>
                <a:effectLst/>
                <a:latin typeface="Roboto Mono"/>
              </a:rPr>
              <a:t>&lt;/</a:t>
            </a:r>
            <a:r>
              <a:rPr kumimoji="0" lang="en-US" altLang="en-US" sz="1200" b="0" i="0" u="none" strike="noStrike" cap="none" normalizeH="0" baseline="0" dirty="0" err="1" smtClean="0">
                <a:ln>
                  <a:noFill/>
                </a:ln>
                <a:solidFill>
                  <a:srgbClr val="0097A7"/>
                </a:solidFill>
                <a:effectLst/>
                <a:latin typeface="Roboto Mono"/>
              </a:rPr>
              <a:t>rval</a:t>
            </a:r>
            <a:r>
              <a:rPr kumimoji="0" lang="en-US" altLang="en-US" sz="1200" b="0" i="0" u="none" strike="noStrike" cap="none" normalizeH="0" baseline="0" dirty="0" smtClean="0">
                <a:ln>
                  <a:noFill/>
                </a:ln>
                <a:solidFill>
                  <a:srgbClr val="0097A7"/>
                </a:solidFill>
                <a:effectLst/>
                <a:latin typeface="Roboto Mono"/>
              </a:rPr>
              <a:t>&gt;</a:t>
            </a:r>
            <a:r>
              <a:rPr kumimoji="0" lang="en-US" altLang="en-US" sz="1200" b="0" i="0" u="none" strike="noStrike" cap="none" normalizeH="0" baseline="0" dirty="0" smtClean="0">
                <a:ln>
                  <a:noFill/>
                </a:ln>
                <a:solidFill>
                  <a:srgbClr val="455A64"/>
                </a:solidFill>
                <a:effectLst/>
                <a:latin typeface="Roboto Mono"/>
              </a:rPr>
              <a:t/>
            </a:r>
            <a:br>
              <a:rPr kumimoji="0" lang="en-US" altLang="en-US" sz="1200" b="0" i="0" u="none" strike="noStrike" cap="none" normalizeH="0" baseline="0" dirty="0" smtClean="0">
                <a:ln>
                  <a:noFill/>
                </a:ln>
                <a:solidFill>
                  <a:srgbClr val="455A64"/>
                </a:solidFill>
                <a:effectLst/>
                <a:latin typeface="Roboto Mono"/>
              </a:rPr>
            </a:br>
            <a:r>
              <a:rPr kumimoji="0" lang="en-US" altLang="en-US" sz="1200" b="0" i="0" u="none" strike="noStrike" cap="none" normalizeH="0" baseline="0" dirty="0" smtClean="0">
                <a:ln>
                  <a:noFill/>
                </a:ln>
                <a:solidFill>
                  <a:srgbClr val="455A64"/>
                </a:solidFill>
                <a:effectLst/>
                <a:latin typeface="Roboto Mono"/>
              </a:rPr>
              <a:t>    </a:t>
            </a:r>
            <a:r>
              <a:rPr kumimoji="0" lang="en-US" altLang="en-US" sz="1200" b="0" i="0" u="none" strike="noStrike" cap="none" normalizeH="0" baseline="0" dirty="0" smtClean="0">
                <a:ln>
                  <a:noFill/>
                </a:ln>
                <a:solidFill>
                  <a:srgbClr val="0097A7"/>
                </a:solidFill>
                <a:effectLst/>
                <a:latin typeface="Roboto Mono"/>
              </a:rPr>
              <a:t>&lt;/</a:t>
            </a:r>
            <a:r>
              <a:rPr kumimoji="0" lang="en-US" altLang="en-US" sz="1200" b="0" i="0" u="none" strike="noStrike" cap="none" normalizeH="0" baseline="0" dirty="0" err="1" smtClean="0">
                <a:ln>
                  <a:noFill/>
                </a:ln>
                <a:solidFill>
                  <a:srgbClr val="0097A7"/>
                </a:solidFill>
                <a:effectLst/>
                <a:latin typeface="Roboto Mono"/>
              </a:rPr>
              <a:t>getAdUnitsByStatementResponse</a:t>
            </a:r>
            <a:r>
              <a:rPr kumimoji="0" lang="en-US" altLang="en-US" sz="1200" b="0" i="0" u="none" strike="noStrike" cap="none" normalizeH="0" baseline="0" dirty="0" smtClean="0">
                <a:ln>
                  <a:noFill/>
                </a:ln>
                <a:solidFill>
                  <a:srgbClr val="0097A7"/>
                </a:solidFill>
                <a:effectLst/>
                <a:latin typeface="Roboto Mono"/>
              </a:rPr>
              <a:t>&gt;</a:t>
            </a:r>
            <a:r>
              <a:rPr kumimoji="0" lang="en-US" altLang="en-US" sz="1200" b="0" i="0" u="none" strike="noStrike" cap="none" normalizeH="0" baseline="0" dirty="0" smtClean="0">
                <a:ln>
                  <a:noFill/>
                </a:ln>
                <a:solidFill>
                  <a:srgbClr val="455A64"/>
                </a:solidFill>
                <a:effectLst/>
                <a:latin typeface="Roboto Mono"/>
              </a:rPr>
              <a:t/>
            </a:r>
            <a:br>
              <a:rPr kumimoji="0" lang="en-US" altLang="en-US" sz="1200" b="0" i="0" u="none" strike="noStrike" cap="none" normalizeH="0" baseline="0" dirty="0" smtClean="0">
                <a:ln>
                  <a:noFill/>
                </a:ln>
                <a:solidFill>
                  <a:srgbClr val="455A64"/>
                </a:solidFill>
                <a:effectLst/>
                <a:latin typeface="Roboto Mono"/>
              </a:rPr>
            </a:br>
            <a:r>
              <a:rPr kumimoji="0" lang="en-US" altLang="en-US" sz="1200" b="0" i="0" u="none" strike="noStrike" cap="none" normalizeH="0" baseline="0" dirty="0" smtClean="0">
                <a:ln>
                  <a:noFill/>
                </a:ln>
                <a:solidFill>
                  <a:srgbClr val="455A64"/>
                </a:solidFill>
                <a:effectLst/>
                <a:latin typeface="Roboto Mono"/>
              </a:rPr>
              <a:t>  </a:t>
            </a:r>
            <a:r>
              <a:rPr kumimoji="0" lang="en-US" altLang="en-US" sz="1200" b="0" i="0" u="none" strike="noStrike" cap="none" normalizeH="0" baseline="0" dirty="0" smtClean="0">
                <a:ln>
                  <a:noFill/>
                </a:ln>
                <a:solidFill>
                  <a:srgbClr val="0097A7"/>
                </a:solidFill>
                <a:effectLst/>
                <a:latin typeface="Roboto Mono"/>
              </a:rPr>
              <a:t>&lt;/</a:t>
            </a:r>
            <a:r>
              <a:rPr kumimoji="0" lang="en-US" altLang="en-US" sz="1200" b="0" i="0" u="none" strike="noStrike" cap="none" normalizeH="0" baseline="0" dirty="0" err="1" smtClean="0">
                <a:ln>
                  <a:noFill/>
                </a:ln>
                <a:solidFill>
                  <a:srgbClr val="0097A7"/>
                </a:solidFill>
                <a:effectLst/>
                <a:latin typeface="Roboto Mono"/>
              </a:rPr>
              <a:t>soap:Body</a:t>
            </a:r>
            <a:r>
              <a:rPr kumimoji="0" lang="en-US" altLang="en-US" sz="1200" b="0" i="0" u="none" strike="noStrike" cap="none" normalizeH="0" baseline="0" dirty="0" smtClean="0">
                <a:ln>
                  <a:noFill/>
                </a:ln>
                <a:solidFill>
                  <a:srgbClr val="0097A7"/>
                </a:solidFill>
                <a:effectLst/>
                <a:latin typeface="Roboto Mono"/>
              </a:rPr>
              <a:t>&gt;</a:t>
            </a:r>
            <a:r>
              <a:rPr kumimoji="0" lang="en-US" altLang="en-US" sz="1200" b="0" i="0" u="none" strike="noStrike" cap="none" normalizeH="0" baseline="0" dirty="0" smtClean="0">
                <a:ln>
                  <a:noFill/>
                </a:ln>
                <a:solidFill>
                  <a:srgbClr val="455A64"/>
                </a:solidFill>
                <a:effectLst/>
                <a:latin typeface="Roboto Mono"/>
              </a:rPr>
              <a:t/>
            </a:r>
            <a:br>
              <a:rPr kumimoji="0" lang="en-US" altLang="en-US" sz="1200" b="0" i="0" u="none" strike="noStrike" cap="none" normalizeH="0" baseline="0" dirty="0" smtClean="0">
                <a:ln>
                  <a:noFill/>
                </a:ln>
                <a:solidFill>
                  <a:srgbClr val="455A64"/>
                </a:solidFill>
                <a:effectLst/>
                <a:latin typeface="Roboto Mono"/>
              </a:rPr>
            </a:br>
            <a:r>
              <a:rPr kumimoji="0" lang="en-US" altLang="en-US" sz="1200" b="0" i="0" u="none" strike="noStrike" cap="none" normalizeH="0" baseline="0" dirty="0" smtClean="0">
                <a:ln>
                  <a:noFill/>
                </a:ln>
                <a:solidFill>
                  <a:srgbClr val="0097A7"/>
                </a:solidFill>
                <a:effectLst/>
                <a:latin typeface="Roboto Mono"/>
              </a:rPr>
              <a:t>&lt;/</a:t>
            </a:r>
            <a:r>
              <a:rPr kumimoji="0" lang="en-US" altLang="en-US" sz="1200" b="0" i="0" u="none" strike="noStrike" cap="none" normalizeH="0" baseline="0" dirty="0" err="1" smtClean="0">
                <a:ln>
                  <a:noFill/>
                </a:ln>
                <a:solidFill>
                  <a:srgbClr val="0097A7"/>
                </a:solidFill>
                <a:effectLst/>
                <a:latin typeface="Roboto Mono"/>
              </a:rPr>
              <a:t>soap:Envelope</a:t>
            </a:r>
            <a:r>
              <a:rPr kumimoji="0" lang="en-US" altLang="en-US" sz="1200" b="0" i="0" u="none" strike="noStrike" cap="none" normalizeH="0" baseline="0" dirty="0" smtClean="0">
                <a:ln>
                  <a:noFill/>
                </a:ln>
                <a:solidFill>
                  <a:srgbClr val="0097A7"/>
                </a:solidFill>
                <a:effectLst/>
                <a:latin typeface="Roboto Mono"/>
              </a:rPr>
              <a:t>&gt;</a:t>
            </a:r>
            <a:r>
              <a:rPr kumimoji="0" lang="en-US" altLang="en-US" sz="1200" b="0" i="0" u="none" strike="noStrike" cap="none" normalizeH="0" baseline="0" dirty="0" smtClean="0">
                <a:ln>
                  <a:noFill/>
                </a:ln>
                <a:solidFill>
                  <a:schemeClr val="tx1"/>
                </a:solidFill>
                <a:effectLst/>
              </a:rPr>
              <a:t>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24607693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Rest Request</a:t>
            </a:r>
            <a:endParaRPr lang="en-US" dirty="0"/>
          </a:p>
        </p:txBody>
      </p:sp>
      <p:sp>
        <p:nvSpPr>
          <p:cNvPr id="3" name="Content Placeholder 2"/>
          <p:cNvSpPr>
            <a:spLocks noGrp="1"/>
          </p:cNvSpPr>
          <p:nvPr>
            <p:ph idx="1"/>
          </p:nvPr>
        </p:nvSpPr>
        <p:spPr/>
        <p:txBody>
          <a:bodyPr>
            <a:normAutofit/>
          </a:bodyPr>
          <a:lstStyle/>
          <a:p>
            <a:r>
              <a:rPr lang="en-US" sz="1600" dirty="0">
                <a:latin typeface="+mj-lt"/>
              </a:rPr>
              <a:t>POST http://bzwbcqa83.hwi.local:80/api/token </a:t>
            </a:r>
            <a:endParaRPr lang="en-US" sz="1600" dirty="0" smtClean="0">
              <a:latin typeface="+mj-lt"/>
            </a:endParaRPr>
          </a:p>
          <a:p>
            <a:pPr marL="0" indent="0">
              <a:buNone/>
            </a:pPr>
            <a:r>
              <a:rPr lang="en-US" sz="1600" dirty="0" smtClean="0">
                <a:latin typeface="+mj-lt"/>
              </a:rPr>
              <a:t>HTTP/1.1</a:t>
            </a:r>
            <a:r>
              <a:rPr lang="en-US" sz="1600" dirty="0">
                <a:latin typeface="+mj-lt"/>
              </a:rPr>
              <a:t> </a:t>
            </a:r>
            <a:r>
              <a:rPr lang="en-US" sz="1600" dirty="0" smtClean="0">
                <a:latin typeface="+mj-lt"/>
              </a:rPr>
              <a:t>Accept-Encoding</a:t>
            </a:r>
            <a:r>
              <a:rPr lang="en-US" sz="1600" dirty="0">
                <a:latin typeface="+mj-lt"/>
              </a:rPr>
              <a:t>: </a:t>
            </a:r>
            <a:r>
              <a:rPr lang="en-US" sz="1600" dirty="0" err="1">
                <a:latin typeface="+mj-lt"/>
              </a:rPr>
              <a:t>gzip,deflate</a:t>
            </a:r>
            <a:endParaRPr lang="en-US" sz="1600" dirty="0">
              <a:latin typeface="+mj-lt"/>
            </a:endParaRPr>
          </a:p>
          <a:p>
            <a:pPr marL="0" indent="0">
              <a:buNone/>
            </a:pPr>
            <a:r>
              <a:rPr lang="en-US" sz="1600" dirty="0">
                <a:latin typeface="+mj-lt"/>
              </a:rPr>
              <a:t>Content-Type: application/x-www-form-</a:t>
            </a:r>
            <a:r>
              <a:rPr lang="en-US" sz="1600" dirty="0" err="1">
                <a:latin typeface="+mj-lt"/>
              </a:rPr>
              <a:t>urlencoded</a:t>
            </a:r>
            <a:endParaRPr lang="en-US" sz="1600" dirty="0">
              <a:latin typeface="+mj-lt"/>
            </a:endParaRPr>
          </a:p>
          <a:p>
            <a:pPr marL="0" indent="0">
              <a:buNone/>
            </a:pPr>
            <a:r>
              <a:rPr lang="en-US" sz="1600" dirty="0">
                <a:latin typeface="+mj-lt"/>
              </a:rPr>
              <a:t>Content-Length: 52</a:t>
            </a:r>
          </a:p>
          <a:p>
            <a:pPr marL="0" indent="0">
              <a:buNone/>
            </a:pPr>
            <a:r>
              <a:rPr lang="en-US" sz="1600" dirty="0">
                <a:latin typeface="+mj-lt"/>
              </a:rPr>
              <a:t>Host: bzwbcqa83.hwi.local:80</a:t>
            </a:r>
          </a:p>
          <a:p>
            <a:pPr marL="0" indent="0">
              <a:buNone/>
            </a:pPr>
            <a:r>
              <a:rPr lang="en-US" sz="1600" dirty="0">
                <a:latin typeface="+mj-lt"/>
              </a:rPr>
              <a:t>Connection: Keep-Alive</a:t>
            </a:r>
          </a:p>
          <a:p>
            <a:pPr marL="0" indent="0">
              <a:buNone/>
            </a:pPr>
            <a:r>
              <a:rPr lang="en-US" sz="1600" dirty="0">
                <a:latin typeface="+mj-lt"/>
              </a:rPr>
              <a:t>User-Agent: Apache-</a:t>
            </a:r>
            <a:r>
              <a:rPr lang="en-US" sz="1600" dirty="0" err="1">
                <a:latin typeface="+mj-lt"/>
              </a:rPr>
              <a:t>HttpClient</a:t>
            </a:r>
            <a:r>
              <a:rPr lang="en-US" sz="1600" dirty="0">
                <a:latin typeface="+mj-lt"/>
              </a:rPr>
              <a:t>/4.1.1 (java 1.5)</a:t>
            </a:r>
          </a:p>
          <a:p>
            <a:pPr marL="0" indent="0">
              <a:buNone/>
            </a:pPr>
            <a:endParaRPr lang="en-US" sz="1600" dirty="0" smtClean="0">
              <a:latin typeface="+mj-lt"/>
            </a:endParaRPr>
          </a:p>
          <a:p>
            <a:pPr marL="0" indent="0">
              <a:buNone/>
            </a:pPr>
            <a:endParaRPr lang="en-US" sz="1600" dirty="0">
              <a:latin typeface="+mj-lt"/>
            </a:endParaRPr>
          </a:p>
          <a:p>
            <a:pPr marL="0" indent="0">
              <a:buNone/>
            </a:pPr>
            <a:r>
              <a:rPr lang="en-US" sz="1600" dirty="0" err="1" smtClean="0">
                <a:latin typeface="+mj-lt"/>
              </a:rPr>
              <a:t>grant_type</a:t>
            </a:r>
            <a:r>
              <a:rPr lang="en-US" sz="1600" dirty="0" smtClean="0">
                <a:latin typeface="+mj-lt"/>
              </a:rPr>
              <a:t>=</a:t>
            </a:r>
            <a:r>
              <a:rPr lang="en-US" sz="1600" dirty="0" err="1" smtClean="0">
                <a:latin typeface="+mj-lt"/>
              </a:rPr>
              <a:t>password&amp;username</a:t>
            </a:r>
            <a:r>
              <a:rPr lang="en-US" sz="1600" dirty="0" smtClean="0">
                <a:latin typeface="+mj-lt"/>
              </a:rPr>
              <a:t>=</a:t>
            </a:r>
            <a:r>
              <a:rPr lang="en-US" sz="1600" dirty="0" err="1" smtClean="0">
                <a:latin typeface="+mj-lt"/>
              </a:rPr>
              <a:t>vijay&amp;password</a:t>
            </a:r>
            <a:r>
              <a:rPr lang="en-US" sz="1600" dirty="0" smtClean="0">
                <a:latin typeface="+mj-lt"/>
              </a:rPr>
              <a:t>=Test@456</a:t>
            </a:r>
            <a:endParaRPr lang="en-US" sz="1600" dirty="0">
              <a:latin typeface="+mj-lt"/>
            </a:endParaRPr>
          </a:p>
        </p:txBody>
      </p:sp>
    </p:spTree>
    <p:extLst>
      <p:ext uri="{BB962C8B-B14F-4D97-AF65-F5344CB8AC3E}">
        <p14:creationId xmlns:p14="http://schemas.microsoft.com/office/powerpoint/2010/main" xmlns="" val="15177787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Rest </a:t>
            </a:r>
            <a:r>
              <a:rPr lang="en-US" dirty="0" smtClean="0"/>
              <a:t>Response</a:t>
            </a:r>
            <a:endParaRPr lang="en-US" dirty="0"/>
          </a:p>
        </p:txBody>
      </p:sp>
      <p:sp>
        <p:nvSpPr>
          <p:cNvPr id="3" name="Content Placeholder 2"/>
          <p:cNvSpPr>
            <a:spLocks noGrp="1"/>
          </p:cNvSpPr>
          <p:nvPr>
            <p:ph idx="1"/>
          </p:nvPr>
        </p:nvSpPr>
        <p:spPr/>
        <p:txBody>
          <a:bodyPr>
            <a:normAutofit fontScale="92500" lnSpcReduction="10000"/>
          </a:bodyPr>
          <a:lstStyle/>
          <a:p>
            <a:r>
              <a:rPr lang="en-US" sz="1700" dirty="0">
                <a:latin typeface="+mj-lt"/>
              </a:rPr>
              <a:t>HTTP/1.1 200 OK</a:t>
            </a:r>
          </a:p>
          <a:p>
            <a:pPr marL="0" indent="0">
              <a:buNone/>
            </a:pPr>
            <a:r>
              <a:rPr lang="en-US" sz="1700" dirty="0">
                <a:latin typeface="+mj-lt"/>
              </a:rPr>
              <a:t>Cache-Control: no-cache</a:t>
            </a:r>
          </a:p>
          <a:p>
            <a:pPr marL="0" indent="0">
              <a:buNone/>
            </a:pPr>
            <a:r>
              <a:rPr lang="en-US" sz="1700" dirty="0">
                <a:latin typeface="+mj-lt"/>
              </a:rPr>
              <a:t>Pragma: no-cache</a:t>
            </a:r>
          </a:p>
          <a:p>
            <a:pPr marL="0" indent="0">
              <a:buNone/>
            </a:pPr>
            <a:r>
              <a:rPr lang="en-US" sz="1700" dirty="0">
                <a:latin typeface="+mj-lt"/>
              </a:rPr>
              <a:t>Content-Type: application/</a:t>
            </a:r>
            <a:r>
              <a:rPr lang="en-US" sz="1700" dirty="0" err="1">
                <a:latin typeface="+mj-lt"/>
              </a:rPr>
              <a:t>json</a:t>
            </a:r>
            <a:r>
              <a:rPr lang="en-US" sz="1700" dirty="0">
                <a:latin typeface="+mj-lt"/>
              </a:rPr>
              <a:t>; charset=utf-8</a:t>
            </a:r>
          </a:p>
          <a:p>
            <a:pPr marL="0" indent="0">
              <a:buNone/>
            </a:pPr>
            <a:r>
              <a:rPr lang="en-US" sz="1700" dirty="0" smtClean="0">
                <a:latin typeface="+mj-lt"/>
              </a:rPr>
              <a:t>Date</a:t>
            </a:r>
            <a:r>
              <a:rPr lang="en-US" sz="1700" dirty="0">
                <a:latin typeface="+mj-lt"/>
              </a:rPr>
              <a:t>: Tue, 19 Jan 2016 10:13:20 GMT</a:t>
            </a:r>
          </a:p>
          <a:p>
            <a:pPr marL="0" indent="0">
              <a:buNone/>
            </a:pPr>
            <a:r>
              <a:rPr lang="en-US" sz="1700" dirty="0">
                <a:latin typeface="+mj-lt"/>
              </a:rPr>
              <a:t>Content-Length: </a:t>
            </a:r>
            <a:r>
              <a:rPr lang="en-US" sz="1700" dirty="0" smtClean="0">
                <a:latin typeface="+mj-lt"/>
              </a:rPr>
              <a:t>2276</a:t>
            </a:r>
          </a:p>
          <a:p>
            <a:pPr marL="0" indent="0">
              <a:buNone/>
            </a:pPr>
            <a:endParaRPr lang="en-US" sz="1700" dirty="0">
              <a:latin typeface="+mj-lt"/>
            </a:endParaRPr>
          </a:p>
          <a:p>
            <a:pPr marL="0" indent="0">
              <a:buNone/>
            </a:pPr>
            <a:r>
              <a:rPr lang="en-US" sz="1700" dirty="0">
                <a:latin typeface="+mj-lt"/>
              </a:rPr>
              <a:t>{</a:t>
            </a:r>
          </a:p>
          <a:p>
            <a:pPr marL="0" indent="0">
              <a:buNone/>
            </a:pPr>
            <a:r>
              <a:rPr lang="en-US" sz="1700" dirty="0">
                <a:latin typeface="+mj-lt"/>
              </a:rPr>
              <a:t>      "id": 51,</a:t>
            </a:r>
          </a:p>
          <a:p>
            <a:pPr marL="0" indent="0">
              <a:buNone/>
            </a:pPr>
            <a:r>
              <a:rPr lang="en-US" sz="1700" dirty="0">
                <a:latin typeface="+mj-lt"/>
              </a:rPr>
              <a:t>      "</a:t>
            </a:r>
            <a:r>
              <a:rPr lang="en-US" sz="1700" dirty="0" err="1">
                <a:latin typeface="+mj-lt"/>
              </a:rPr>
              <a:t>mobilePushServiceId</a:t>
            </a:r>
            <a:r>
              <a:rPr lang="en-US" sz="1700" dirty="0">
                <a:latin typeface="+mj-lt"/>
              </a:rPr>
              <a:t>": 2,</a:t>
            </a:r>
          </a:p>
          <a:p>
            <a:pPr marL="0" indent="0">
              <a:buNone/>
            </a:pPr>
            <a:r>
              <a:rPr lang="en-US" sz="1700" dirty="0">
                <a:latin typeface="+mj-lt"/>
              </a:rPr>
              <a:t>      "</a:t>
            </a:r>
            <a:r>
              <a:rPr lang="en-US" sz="1700" dirty="0" err="1">
                <a:latin typeface="+mj-lt"/>
              </a:rPr>
              <a:t>pushNotificationId</a:t>
            </a:r>
            <a:r>
              <a:rPr lang="en-US" sz="1700" dirty="0">
                <a:latin typeface="+mj-lt"/>
              </a:rPr>
              <a:t>": "NIRPushNotf6",</a:t>
            </a:r>
          </a:p>
          <a:p>
            <a:pPr marL="0" indent="0">
              <a:buNone/>
            </a:pPr>
            <a:r>
              <a:rPr lang="en-US" sz="1700" dirty="0">
                <a:latin typeface="+mj-lt"/>
              </a:rPr>
              <a:t>      "</a:t>
            </a:r>
            <a:r>
              <a:rPr lang="en-US" sz="1700" dirty="0" err="1">
                <a:latin typeface="+mj-lt"/>
              </a:rPr>
              <a:t>pushNotificationEnabled</a:t>
            </a:r>
            <a:r>
              <a:rPr lang="en-US" sz="1700" dirty="0">
                <a:latin typeface="+mj-lt"/>
              </a:rPr>
              <a:t>": true,</a:t>
            </a:r>
          </a:p>
          <a:p>
            <a:pPr marL="0" indent="0">
              <a:buNone/>
            </a:pPr>
            <a:r>
              <a:rPr lang="en-US" sz="1700" dirty="0">
                <a:latin typeface="+mj-lt"/>
              </a:rPr>
              <a:t>      "</a:t>
            </a:r>
            <a:r>
              <a:rPr lang="en-US" sz="1700" dirty="0" err="1">
                <a:latin typeface="+mj-lt"/>
              </a:rPr>
              <a:t>deviceName</a:t>
            </a:r>
            <a:r>
              <a:rPr lang="en-US" sz="1700" dirty="0">
                <a:latin typeface="+mj-lt"/>
              </a:rPr>
              <a:t>": "NIRDevice1",</a:t>
            </a:r>
          </a:p>
          <a:p>
            <a:pPr marL="0" indent="0">
              <a:buNone/>
            </a:pPr>
            <a:r>
              <a:rPr lang="en-US" sz="1700" dirty="0">
                <a:latin typeface="+mj-lt"/>
              </a:rPr>
              <a:t>      "</a:t>
            </a:r>
            <a:r>
              <a:rPr lang="en-US" sz="1700" dirty="0" err="1">
                <a:latin typeface="+mj-lt"/>
              </a:rPr>
              <a:t>permanentDeviceId</a:t>
            </a:r>
            <a:r>
              <a:rPr lang="en-US" sz="1700" dirty="0">
                <a:latin typeface="+mj-lt"/>
              </a:rPr>
              <a:t>": "PermDev1",</a:t>
            </a:r>
          </a:p>
          <a:p>
            <a:pPr marL="0" indent="0">
              <a:buNone/>
            </a:pPr>
            <a:r>
              <a:rPr lang="en-US" sz="1700" dirty="0">
                <a:latin typeface="+mj-lt"/>
              </a:rPr>
              <a:t>      "</a:t>
            </a:r>
            <a:r>
              <a:rPr lang="en-US" sz="1700" dirty="0" err="1">
                <a:latin typeface="+mj-lt"/>
              </a:rPr>
              <a:t>isActive</a:t>
            </a:r>
            <a:r>
              <a:rPr lang="en-US" sz="1700" dirty="0">
                <a:latin typeface="+mj-lt"/>
              </a:rPr>
              <a:t>": false</a:t>
            </a:r>
          </a:p>
          <a:p>
            <a:pPr marL="0" indent="0">
              <a:buNone/>
            </a:pPr>
            <a:r>
              <a:rPr lang="en-US" sz="2100" dirty="0">
                <a:latin typeface="Roboto Mono"/>
              </a:rPr>
              <a:t>   }</a:t>
            </a:r>
          </a:p>
          <a:p>
            <a:endParaRPr lang="en-US" dirty="0"/>
          </a:p>
        </p:txBody>
      </p:sp>
    </p:spTree>
    <p:extLst>
      <p:ext uri="{BB962C8B-B14F-4D97-AF65-F5344CB8AC3E}">
        <p14:creationId xmlns:p14="http://schemas.microsoft.com/office/powerpoint/2010/main" xmlns="" val="16945526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Few HTTP status codes</a:t>
            </a:r>
            <a:endParaRPr lang="en-US" dirty="0"/>
          </a:p>
        </p:txBody>
      </p:sp>
      <p:sp>
        <p:nvSpPr>
          <p:cNvPr id="3" name="Content Placeholder 2"/>
          <p:cNvSpPr>
            <a:spLocks noGrp="1"/>
          </p:cNvSpPr>
          <p:nvPr>
            <p:ph idx="1"/>
          </p:nvPr>
        </p:nvSpPr>
        <p:spPr>
          <a:xfrm>
            <a:off x="457200" y="1295401"/>
            <a:ext cx="8229600" cy="4830764"/>
          </a:xfrm>
        </p:spPr>
        <p:txBody>
          <a:bodyPr>
            <a:normAutofit/>
          </a:bodyPr>
          <a:lstStyle/>
          <a:p>
            <a:r>
              <a:rPr lang="en-US" sz="1800" b="1" dirty="0" smtClean="0"/>
              <a:t>Following are the few HTTP status codes that come in REST response :</a:t>
            </a:r>
          </a:p>
          <a:p>
            <a:endParaRPr lang="en-US" sz="1800" b="1" dirty="0" smtClean="0"/>
          </a:p>
          <a:p>
            <a:pPr lvl="1"/>
            <a:r>
              <a:rPr lang="en-US" sz="1600" b="1" dirty="0"/>
              <a:t>200 </a:t>
            </a:r>
            <a:r>
              <a:rPr lang="en-US" sz="1600" b="1" dirty="0" smtClean="0"/>
              <a:t>OK </a:t>
            </a:r>
            <a:r>
              <a:rPr lang="en-US" sz="1400" b="1" dirty="0" smtClean="0"/>
              <a:t>- </a:t>
            </a:r>
            <a:r>
              <a:rPr lang="en-US" sz="1400" dirty="0"/>
              <a:t>Standard response for successful </a:t>
            </a:r>
            <a:r>
              <a:rPr lang="en-US" sz="1400" dirty="0" smtClean="0"/>
              <a:t>HTTP requests.</a:t>
            </a:r>
          </a:p>
          <a:p>
            <a:pPr marL="914400" lvl="2" indent="0">
              <a:buNone/>
            </a:pPr>
            <a:r>
              <a:rPr lang="en-US" sz="1200" dirty="0"/>
              <a:t> </a:t>
            </a:r>
            <a:endParaRPr lang="en-US" sz="1200" dirty="0" smtClean="0"/>
          </a:p>
          <a:p>
            <a:pPr lvl="2"/>
            <a:r>
              <a:rPr lang="en-US" sz="1400" dirty="0"/>
              <a:t>T</a:t>
            </a:r>
            <a:r>
              <a:rPr lang="en-US" sz="1400" dirty="0" smtClean="0"/>
              <a:t>he </a:t>
            </a:r>
            <a:r>
              <a:rPr lang="en-US" sz="1400" dirty="0"/>
              <a:t>response will contain an entity corresponding to the requested resource</a:t>
            </a:r>
            <a:endParaRPr lang="en-US" sz="1400" dirty="0" smtClean="0"/>
          </a:p>
          <a:p>
            <a:pPr lvl="2"/>
            <a:endParaRPr lang="en-US" sz="1200" dirty="0" smtClean="0"/>
          </a:p>
          <a:p>
            <a:pPr lvl="1"/>
            <a:r>
              <a:rPr lang="en-US" sz="1600" b="1" dirty="0"/>
              <a:t>201 Created </a:t>
            </a:r>
            <a:r>
              <a:rPr lang="en-US" sz="1400" b="1" dirty="0" smtClean="0"/>
              <a:t>- </a:t>
            </a:r>
            <a:r>
              <a:rPr lang="en-US" sz="1400" dirty="0"/>
              <a:t>Standard response for successful HTTP </a:t>
            </a:r>
            <a:r>
              <a:rPr lang="en-US" sz="1400" dirty="0" smtClean="0"/>
              <a:t>Post </a:t>
            </a:r>
            <a:r>
              <a:rPr lang="en-US" sz="1400" dirty="0"/>
              <a:t>requests</a:t>
            </a:r>
            <a:r>
              <a:rPr lang="en-US" sz="1400" dirty="0" smtClean="0"/>
              <a:t>.</a:t>
            </a:r>
          </a:p>
          <a:p>
            <a:pPr lvl="1"/>
            <a:endParaRPr lang="en-US" sz="1400" dirty="0"/>
          </a:p>
          <a:p>
            <a:pPr lvl="2"/>
            <a:r>
              <a:rPr lang="en-US" sz="1400" dirty="0"/>
              <a:t>The request has been fulfilled and resulted in a new resource being created.</a:t>
            </a:r>
            <a:endParaRPr lang="en-US" sz="1400" dirty="0" smtClean="0"/>
          </a:p>
          <a:p>
            <a:pPr lvl="1"/>
            <a:endParaRPr lang="en-US" sz="1400" dirty="0" smtClean="0"/>
          </a:p>
          <a:p>
            <a:pPr lvl="1"/>
            <a:r>
              <a:rPr lang="en-US" sz="1600" b="1" dirty="0"/>
              <a:t>304 Not Modified </a:t>
            </a:r>
            <a:r>
              <a:rPr lang="en-US" sz="1400" b="1" dirty="0" smtClean="0"/>
              <a:t>- </a:t>
            </a:r>
            <a:r>
              <a:rPr lang="en-US" sz="1400" dirty="0"/>
              <a:t>Standard response for </a:t>
            </a:r>
            <a:r>
              <a:rPr lang="en-US" sz="1400" dirty="0" smtClean="0"/>
              <a:t>negative </a:t>
            </a:r>
            <a:r>
              <a:rPr lang="en-US" sz="1400" dirty="0"/>
              <a:t>HTTP </a:t>
            </a:r>
            <a:r>
              <a:rPr lang="en-US" sz="1400" dirty="0" smtClean="0"/>
              <a:t>Put </a:t>
            </a:r>
            <a:r>
              <a:rPr lang="en-US" sz="1400" dirty="0"/>
              <a:t>requests</a:t>
            </a:r>
            <a:r>
              <a:rPr lang="en-US" sz="1400" dirty="0" smtClean="0"/>
              <a:t>.</a:t>
            </a:r>
          </a:p>
          <a:p>
            <a:pPr lvl="1"/>
            <a:endParaRPr lang="en-US" sz="1400" b="1" dirty="0" smtClean="0"/>
          </a:p>
          <a:p>
            <a:pPr lvl="2"/>
            <a:r>
              <a:rPr lang="en-US" sz="1400" dirty="0"/>
              <a:t>This means that there is no need to retransmit the resource, since the client still has a previously-downloaded copy</a:t>
            </a:r>
            <a:endParaRPr lang="en-US" sz="1400" b="1" dirty="0"/>
          </a:p>
          <a:p>
            <a:pPr lvl="1"/>
            <a:endParaRPr lang="en-US" sz="1400" dirty="0"/>
          </a:p>
          <a:p>
            <a:pPr lvl="1"/>
            <a:endParaRPr lang="en-US" sz="1400" dirty="0" smtClean="0"/>
          </a:p>
          <a:p>
            <a:pPr lvl="1"/>
            <a:endParaRPr lang="en-US" sz="1400" b="1" dirty="0"/>
          </a:p>
          <a:p>
            <a:pPr marL="0" indent="0">
              <a:buNone/>
            </a:pPr>
            <a:endParaRPr lang="en-US" sz="1800" b="1" dirty="0"/>
          </a:p>
        </p:txBody>
      </p:sp>
    </p:spTree>
    <p:extLst>
      <p:ext uri="{BB962C8B-B14F-4D97-AF65-F5344CB8AC3E}">
        <p14:creationId xmlns:p14="http://schemas.microsoft.com/office/powerpoint/2010/main" xmlns="" val="36952475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Few HTTP status codes (contd.)</a:t>
            </a:r>
          </a:p>
        </p:txBody>
      </p:sp>
      <p:sp>
        <p:nvSpPr>
          <p:cNvPr id="3" name="Content Placeholder 2"/>
          <p:cNvSpPr>
            <a:spLocks noGrp="1"/>
          </p:cNvSpPr>
          <p:nvPr>
            <p:ph idx="1"/>
          </p:nvPr>
        </p:nvSpPr>
        <p:spPr>
          <a:xfrm>
            <a:off x="457200" y="1219200"/>
            <a:ext cx="8229600" cy="5257799"/>
          </a:xfrm>
        </p:spPr>
        <p:txBody>
          <a:bodyPr/>
          <a:lstStyle/>
          <a:p>
            <a:pPr lvl="1"/>
            <a:r>
              <a:rPr lang="en-US" sz="1600" b="1" dirty="0"/>
              <a:t>400 Bad Request </a:t>
            </a:r>
            <a:endParaRPr lang="en-US" sz="1200" b="1" dirty="0"/>
          </a:p>
          <a:p>
            <a:pPr lvl="2"/>
            <a:r>
              <a:rPr lang="en-US" sz="1400" dirty="0" smtClean="0"/>
              <a:t>The </a:t>
            </a:r>
            <a:r>
              <a:rPr lang="en-US" sz="1400" dirty="0"/>
              <a:t>server cannot or will not process the request due to </a:t>
            </a:r>
            <a:r>
              <a:rPr lang="en-US" sz="1400" dirty="0" smtClean="0"/>
              <a:t>(</a:t>
            </a:r>
            <a:r>
              <a:rPr lang="en-US" sz="1400" dirty="0"/>
              <a:t> malformed request syntax, invalid request message </a:t>
            </a:r>
            <a:r>
              <a:rPr lang="en-US" sz="1400" dirty="0" smtClean="0"/>
              <a:t>framing)</a:t>
            </a:r>
            <a:endParaRPr lang="en-US" sz="1400" b="1" dirty="0"/>
          </a:p>
          <a:p>
            <a:pPr lvl="1"/>
            <a:endParaRPr lang="en-US" sz="1200" b="1" dirty="0"/>
          </a:p>
          <a:p>
            <a:pPr lvl="1"/>
            <a:r>
              <a:rPr lang="en-US" sz="1600" b="1" dirty="0"/>
              <a:t>401 Unauthorized </a:t>
            </a:r>
            <a:endParaRPr lang="en-US" sz="1200" b="1" dirty="0" smtClean="0"/>
          </a:p>
          <a:p>
            <a:pPr lvl="2"/>
            <a:r>
              <a:rPr lang="en-US" sz="1400" dirty="0"/>
              <a:t>Similar to </a:t>
            </a:r>
            <a:r>
              <a:rPr lang="en-US" sz="1400" i="1" dirty="0"/>
              <a:t>403 Forbidden</a:t>
            </a:r>
            <a:r>
              <a:rPr lang="en-US" sz="1400" dirty="0"/>
              <a:t>, but specifically for use when authentication is required and has failed or has not yet been provided.</a:t>
            </a:r>
            <a:endParaRPr lang="en-US" sz="1400" b="1" dirty="0"/>
          </a:p>
          <a:p>
            <a:pPr lvl="1"/>
            <a:endParaRPr lang="en-US" sz="1400" b="1" dirty="0" smtClean="0"/>
          </a:p>
          <a:p>
            <a:pPr lvl="1"/>
            <a:r>
              <a:rPr lang="en-US" sz="1600" b="1" dirty="0" smtClean="0"/>
              <a:t>405 </a:t>
            </a:r>
            <a:r>
              <a:rPr lang="en-US" sz="1600" b="1" dirty="0"/>
              <a:t>Method Not </a:t>
            </a:r>
            <a:r>
              <a:rPr lang="en-US" sz="1600" b="1" dirty="0" smtClean="0"/>
              <a:t>Allowed</a:t>
            </a:r>
          </a:p>
          <a:p>
            <a:pPr lvl="2"/>
            <a:r>
              <a:rPr lang="en-US" sz="1400" dirty="0"/>
              <a:t>A request was made of a resource using a request method not supported by that resource</a:t>
            </a:r>
            <a:endParaRPr lang="en-US" sz="1400" b="1" dirty="0" smtClean="0"/>
          </a:p>
          <a:p>
            <a:pPr lvl="1"/>
            <a:endParaRPr lang="en-US" sz="1600" b="1" dirty="0"/>
          </a:p>
          <a:p>
            <a:pPr lvl="1"/>
            <a:r>
              <a:rPr lang="en-US" sz="1600" b="1" dirty="0" smtClean="0"/>
              <a:t>404 Not Found</a:t>
            </a:r>
          </a:p>
          <a:p>
            <a:pPr lvl="2"/>
            <a:r>
              <a:rPr lang="en-US" sz="1400" dirty="0"/>
              <a:t>The requested resource could not be found but may be available again in the future</a:t>
            </a:r>
            <a:endParaRPr lang="en-US" sz="1400" b="1" dirty="0"/>
          </a:p>
          <a:p>
            <a:pPr lvl="1"/>
            <a:endParaRPr lang="en-US" sz="1600" b="1" dirty="0" smtClean="0"/>
          </a:p>
          <a:p>
            <a:pPr lvl="1"/>
            <a:r>
              <a:rPr lang="en-US" sz="1600" b="1" dirty="0" smtClean="0"/>
              <a:t>415 Unsupported Media Type</a:t>
            </a:r>
          </a:p>
          <a:p>
            <a:pPr lvl="2"/>
            <a:r>
              <a:rPr lang="en-US" sz="1400" dirty="0"/>
              <a:t>The request entity has a media type which the server or resource does not support</a:t>
            </a:r>
            <a:r>
              <a:rPr lang="en-US" sz="1400" dirty="0" smtClean="0"/>
              <a:t>.</a:t>
            </a:r>
          </a:p>
          <a:p>
            <a:pPr lvl="2"/>
            <a:endParaRPr lang="en-US" sz="1400" b="1" dirty="0" smtClean="0"/>
          </a:p>
          <a:p>
            <a:pPr lvl="1"/>
            <a:r>
              <a:rPr lang="en-US" sz="1600" b="1" dirty="0" smtClean="0"/>
              <a:t>403 Forbidden </a:t>
            </a:r>
          </a:p>
          <a:p>
            <a:pPr lvl="2"/>
            <a:r>
              <a:rPr lang="en-US" sz="1400" dirty="0"/>
              <a:t>The request was a valid request, but the server is refusing to respond to it.</a:t>
            </a:r>
            <a:endParaRPr lang="en-US" sz="1400" b="1" dirty="0" smtClean="0"/>
          </a:p>
          <a:p>
            <a:pPr marL="0" indent="0">
              <a:buNone/>
            </a:pPr>
            <a:endParaRPr lang="en-US" dirty="0"/>
          </a:p>
        </p:txBody>
      </p:sp>
    </p:spTree>
    <p:extLst>
      <p:ext uri="{BB962C8B-B14F-4D97-AF65-F5344CB8AC3E}">
        <p14:creationId xmlns:p14="http://schemas.microsoft.com/office/powerpoint/2010/main" xmlns="" val="15197631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Few HTTP status </a:t>
            </a:r>
            <a:r>
              <a:rPr lang="en-US" dirty="0" smtClean="0"/>
              <a:t>codes </a:t>
            </a:r>
            <a:r>
              <a:rPr lang="en-US" dirty="0"/>
              <a:t>(contd.)</a:t>
            </a:r>
          </a:p>
        </p:txBody>
      </p:sp>
      <p:sp>
        <p:nvSpPr>
          <p:cNvPr id="3" name="Content Placeholder 2"/>
          <p:cNvSpPr>
            <a:spLocks noGrp="1"/>
          </p:cNvSpPr>
          <p:nvPr>
            <p:ph idx="1"/>
          </p:nvPr>
        </p:nvSpPr>
        <p:spPr>
          <a:xfrm>
            <a:off x="457200" y="1219201"/>
            <a:ext cx="8229600" cy="4906964"/>
          </a:xfrm>
        </p:spPr>
        <p:txBody>
          <a:bodyPr/>
          <a:lstStyle/>
          <a:p>
            <a:pPr lvl="1"/>
            <a:r>
              <a:rPr lang="en-US" sz="1600" b="1" dirty="0" smtClean="0"/>
              <a:t>500 </a:t>
            </a:r>
            <a:r>
              <a:rPr lang="en-US" sz="1600" b="1" dirty="0"/>
              <a:t>Internal Server </a:t>
            </a:r>
            <a:r>
              <a:rPr lang="en-US" sz="1600" b="1" dirty="0" smtClean="0"/>
              <a:t>Error</a:t>
            </a:r>
          </a:p>
          <a:p>
            <a:pPr lvl="2"/>
            <a:r>
              <a:rPr lang="en-US" sz="1400" dirty="0"/>
              <a:t>A generic error message, given when an unexpected condition was encountered and no more specific message is suitable</a:t>
            </a:r>
            <a:r>
              <a:rPr lang="en-US" sz="1400" dirty="0" smtClean="0"/>
              <a:t>.</a:t>
            </a:r>
          </a:p>
          <a:p>
            <a:pPr lvl="2"/>
            <a:endParaRPr lang="en-US" sz="1400" b="1" dirty="0" smtClean="0"/>
          </a:p>
          <a:p>
            <a:pPr lvl="1"/>
            <a:r>
              <a:rPr lang="en-US" sz="1600" b="1" dirty="0" smtClean="0"/>
              <a:t>503 </a:t>
            </a:r>
            <a:r>
              <a:rPr lang="en-US" sz="1600" b="1" dirty="0"/>
              <a:t>Service </a:t>
            </a:r>
            <a:r>
              <a:rPr lang="en-US" sz="1600" b="1" dirty="0" smtClean="0"/>
              <a:t>Unavailable</a:t>
            </a:r>
          </a:p>
          <a:p>
            <a:pPr lvl="2"/>
            <a:r>
              <a:rPr lang="en-US" sz="1400" dirty="0"/>
              <a:t>The server is currently unavailable (because it is overloaded or down for maintenance). Generally, this is a temporary </a:t>
            </a:r>
            <a:r>
              <a:rPr lang="en-US" sz="1400" dirty="0" smtClean="0"/>
              <a:t>state</a:t>
            </a:r>
          </a:p>
          <a:p>
            <a:pPr lvl="2"/>
            <a:endParaRPr lang="en-US" sz="1400" dirty="0"/>
          </a:p>
          <a:p>
            <a:pPr lvl="1"/>
            <a:r>
              <a:rPr lang="en-US" sz="1600" b="1" dirty="0"/>
              <a:t>502 Bad </a:t>
            </a:r>
            <a:r>
              <a:rPr lang="en-US" sz="1600" b="1" dirty="0" smtClean="0"/>
              <a:t>Gateway</a:t>
            </a:r>
          </a:p>
          <a:p>
            <a:pPr lvl="2"/>
            <a:r>
              <a:rPr lang="en-US" sz="1400" dirty="0"/>
              <a:t>The server was acting as a gateway or proxy and received an invalid response from the upstream </a:t>
            </a:r>
            <a:r>
              <a:rPr lang="en-US" sz="1400" dirty="0" smtClean="0"/>
              <a:t>server</a:t>
            </a:r>
          </a:p>
          <a:p>
            <a:pPr lvl="2"/>
            <a:endParaRPr lang="en-US" sz="1400" dirty="0"/>
          </a:p>
          <a:p>
            <a:pPr lvl="1"/>
            <a:r>
              <a:rPr lang="en-US" sz="1600" b="1" dirty="0"/>
              <a:t>504 Gateway Timeout</a:t>
            </a:r>
          </a:p>
          <a:p>
            <a:pPr lvl="2"/>
            <a:r>
              <a:rPr lang="en-US" sz="1400" dirty="0"/>
              <a:t>The server was acting as a gateway or proxy and did not receive a timely response from the upstream </a:t>
            </a:r>
            <a:r>
              <a:rPr lang="en-US" sz="1400" dirty="0" smtClean="0"/>
              <a:t>server</a:t>
            </a:r>
          </a:p>
          <a:p>
            <a:pPr lvl="2"/>
            <a:endParaRPr lang="en-US" sz="1400" dirty="0"/>
          </a:p>
          <a:p>
            <a:pPr lvl="1"/>
            <a:r>
              <a:rPr lang="en-US" sz="1600" b="1" dirty="0" smtClean="0"/>
              <a:t>526 </a:t>
            </a:r>
            <a:r>
              <a:rPr lang="en-US" sz="1600" b="1" dirty="0"/>
              <a:t>Invalid SSL </a:t>
            </a:r>
            <a:r>
              <a:rPr lang="en-US" sz="1600" b="1" dirty="0" smtClean="0"/>
              <a:t>Certificate</a:t>
            </a:r>
          </a:p>
          <a:p>
            <a:pPr lvl="2"/>
            <a:r>
              <a:rPr lang="en-US" sz="1400" dirty="0"/>
              <a:t>CloudFlare could not validate the SSL/TLS certificate that the origin server presented</a:t>
            </a:r>
            <a:r>
              <a:rPr lang="en-US" sz="1400" dirty="0" smtClean="0"/>
              <a:t>.</a:t>
            </a:r>
            <a:endParaRPr lang="en-US" sz="1400" b="1" dirty="0"/>
          </a:p>
        </p:txBody>
      </p:sp>
    </p:spTree>
    <p:extLst>
      <p:ext uri="{BB962C8B-B14F-4D97-AF65-F5344CB8AC3E}">
        <p14:creationId xmlns:p14="http://schemas.microsoft.com/office/powerpoint/2010/main" xmlns="" val="40090216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381000" y="1219200"/>
            <a:ext cx="8229600" cy="4876800"/>
          </a:xfrm>
          <a:ln>
            <a:noFill/>
          </a:ln>
        </p:spPr>
        <p:style>
          <a:lnRef idx="2">
            <a:schemeClr val="dk1"/>
          </a:lnRef>
          <a:fillRef idx="1">
            <a:schemeClr val="lt1"/>
          </a:fillRef>
          <a:effectRef idx="0">
            <a:schemeClr val="dk1"/>
          </a:effectRef>
          <a:fontRef idx="minor">
            <a:schemeClr val="dk1"/>
          </a:fontRef>
        </p:style>
        <p:txBody>
          <a:bodyPr>
            <a:normAutofit fontScale="85000" lnSpcReduction="20000"/>
          </a:bodyPr>
          <a:lstStyle/>
          <a:p>
            <a:r>
              <a:rPr lang="en-US" sz="2800" dirty="0"/>
              <a:t>Web Service </a:t>
            </a:r>
            <a:r>
              <a:rPr lang="en-US" sz="2800" dirty="0" smtClean="0"/>
              <a:t>introduction</a:t>
            </a:r>
          </a:p>
          <a:p>
            <a:r>
              <a:rPr lang="en-US" sz="2800" dirty="0" smtClean="0"/>
              <a:t>SOA Concepts</a:t>
            </a:r>
          </a:p>
          <a:p>
            <a:r>
              <a:rPr lang="en-US" sz="2800" dirty="0" smtClean="0"/>
              <a:t>SOAP &amp; REST Overview</a:t>
            </a:r>
            <a:endParaRPr lang="en-US" sz="2800" dirty="0"/>
          </a:p>
          <a:p>
            <a:r>
              <a:rPr lang="en-US" sz="2800" dirty="0"/>
              <a:t>SOAP UI Introduction</a:t>
            </a:r>
          </a:p>
          <a:p>
            <a:r>
              <a:rPr lang="en-US" sz="2800" dirty="0"/>
              <a:t>Tool explanation</a:t>
            </a:r>
          </a:p>
          <a:p>
            <a:r>
              <a:rPr lang="en-US" sz="2800" dirty="0"/>
              <a:t>Project creation in SOAP UI</a:t>
            </a:r>
          </a:p>
          <a:p>
            <a:r>
              <a:rPr lang="en-US" sz="2800" dirty="0" smtClean="0"/>
              <a:t>Creating test suite and test cases</a:t>
            </a:r>
          </a:p>
          <a:p>
            <a:r>
              <a:rPr lang="en-US" sz="2800" dirty="0" smtClean="0"/>
              <a:t>Types of test steps</a:t>
            </a:r>
          </a:p>
          <a:p>
            <a:r>
              <a:rPr lang="en-US" sz="2800" dirty="0" smtClean="0"/>
              <a:t>Assertions </a:t>
            </a:r>
            <a:r>
              <a:rPr lang="en-US" sz="2800" dirty="0"/>
              <a:t>and their types</a:t>
            </a:r>
          </a:p>
          <a:p>
            <a:r>
              <a:rPr lang="en-US" sz="2800" dirty="0"/>
              <a:t>Properties and their types</a:t>
            </a:r>
          </a:p>
          <a:p>
            <a:r>
              <a:rPr lang="en-US" sz="2800" dirty="0"/>
              <a:t>Test execution</a:t>
            </a:r>
          </a:p>
          <a:p>
            <a:r>
              <a:rPr lang="en-US" sz="2800" dirty="0"/>
              <a:t>Reporting</a:t>
            </a:r>
          </a:p>
          <a:p>
            <a:r>
              <a:rPr lang="en-US" sz="2800" dirty="0" smtClean="0"/>
              <a:t>Groovy Basics</a:t>
            </a:r>
            <a:endParaRPr lang="en-US" sz="2800" dirty="0"/>
          </a:p>
          <a:p>
            <a:endParaRPr lang="en-US" dirty="0"/>
          </a:p>
        </p:txBody>
      </p:sp>
    </p:spTree>
    <p:extLst>
      <p:ext uri="{BB962C8B-B14F-4D97-AF65-F5344CB8AC3E}">
        <p14:creationId xmlns:p14="http://schemas.microsoft.com/office/powerpoint/2010/main" xmlns="" val="10326406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981200" y="2133600"/>
            <a:ext cx="4648199" cy="2419350"/>
          </a:xfrm>
          <a:prstGeom prst="rect">
            <a:avLst/>
          </a:prstGeom>
        </p:spPr>
      </p:pic>
    </p:spTree>
    <p:extLst>
      <p:ext uri="{BB962C8B-B14F-4D97-AF65-F5344CB8AC3E}">
        <p14:creationId xmlns:p14="http://schemas.microsoft.com/office/powerpoint/2010/main" xmlns="" val="37084202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3"/>
          </p:nvPr>
        </p:nvPicPr>
        <p:blipFill>
          <a:blip r:embed="rId2">
            <a:extLst>
              <a:ext uri="{28A0092B-C50C-407E-A947-70E740481C1C}">
                <a14:useLocalDpi xmlns:a14="http://schemas.microsoft.com/office/drawing/2010/main" xmlns="" val="0"/>
              </a:ext>
            </a:extLst>
          </a:blip>
          <a:srcRect t="17612" b="17612"/>
          <a:stretch>
            <a:fillRect/>
          </a:stretch>
        </p:blipFill>
        <p:spPr/>
      </p:pic>
      <p:sp>
        <p:nvSpPr>
          <p:cNvPr id="3" name="Title 2"/>
          <p:cNvSpPr>
            <a:spLocks noGrp="1"/>
          </p:cNvSpPr>
          <p:nvPr>
            <p:ph type="ctrTitle"/>
          </p:nvPr>
        </p:nvSpPr>
        <p:spPr/>
        <p:txBody>
          <a:bodyPr/>
          <a:lstStyle/>
          <a:p>
            <a:r>
              <a:rPr lang="en-US" dirty="0"/>
              <a:t>Web Services </a:t>
            </a:r>
            <a:r>
              <a:rPr lang="en-US" dirty="0" smtClean="0"/>
              <a:t>Testing</a:t>
            </a:r>
            <a:endParaRPr lang="en-US" dirty="0"/>
          </a:p>
        </p:txBody>
      </p:sp>
      <p:sp>
        <p:nvSpPr>
          <p:cNvPr id="4" name="Subtitle 3"/>
          <p:cNvSpPr>
            <a:spLocks noGrp="1"/>
          </p:cNvSpPr>
          <p:nvPr>
            <p:ph type="subTitle" idx="1"/>
          </p:nvPr>
        </p:nvSpPr>
        <p:spPr/>
        <p:txBody>
          <a:bodyPr/>
          <a:lstStyle/>
          <a:p>
            <a:r>
              <a:rPr lang="en-US" dirty="0" smtClean="0"/>
              <a:t>Day </a:t>
            </a:r>
            <a:r>
              <a:rPr lang="en-US" dirty="0"/>
              <a:t>2</a:t>
            </a:r>
          </a:p>
        </p:txBody>
      </p:sp>
    </p:spTree>
    <p:extLst>
      <p:ext uri="{BB962C8B-B14F-4D97-AF65-F5344CB8AC3E}">
        <p14:creationId xmlns:p14="http://schemas.microsoft.com/office/powerpoint/2010/main" xmlns="" val="11777992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SOAP UI Introduction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609600" y="1295400"/>
            <a:ext cx="2257143" cy="1714286"/>
          </a:xfrm>
        </p:spPr>
      </p:pic>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244924" y="1042880"/>
            <a:ext cx="2057400" cy="2219325"/>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637098" y="3505200"/>
            <a:ext cx="5273051" cy="101193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3130623" y="5012652"/>
            <a:ext cx="2286000" cy="685800"/>
          </a:xfrm>
          <a:prstGeom prst="rect">
            <a:avLst/>
          </a:prstGeom>
        </p:spPr>
      </p:pic>
    </p:spTree>
    <p:extLst>
      <p:ext uri="{BB962C8B-B14F-4D97-AF65-F5344CB8AC3E}">
        <p14:creationId xmlns:p14="http://schemas.microsoft.com/office/powerpoint/2010/main" xmlns="" val="32920156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824" y="-45707"/>
            <a:ext cx="8229600" cy="960107"/>
          </a:xfrm>
        </p:spPr>
        <p:txBody>
          <a:bodyPr/>
          <a:lstStyle/>
          <a:p>
            <a:r>
              <a:rPr lang="en-US" dirty="0"/>
              <a:t>SOAP UI </a:t>
            </a:r>
            <a:r>
              <a:rPr lang="en-US" dirty="0" smtClean="0"/>
              <a:t>Introduction </a:t>
            </a:r>
            <a:r>
              <a:rPr lang="en-US" dirty="0"/>
              <a:t>(contd.)</a:t>
            </a:r>
          </a:p>
        </p:txBody>
      </p:sp>
      <p:sp>
        <p:nvSpPr>
          <p:cNvPr id="3" name="Content Placeholder 2"/>
          <p:cNvSpPr>
            <a:spLocks noGrp="1"/>
          </p:cNvSpPr>
          <p:nvPr>
            <p:ph idx="1"/>
          </p:nvPr>
        </p:nvSpPr>
        <p:spPr/>
        <p:txBody>
          <a:bodyPr/>
          <a:lstStyle/>
          <a:p>
            <a:pPr>
              <a:lnSpc>
                <a:spcPct val="150000"/>
              </a:lnSpc>
            </a:pPr>
            <a:r>
              <a:rPr lang="en-GB" sz="1800" b="1" dirty="0">
                <a:latin typeface="+mj-lt"/>
              </a:rPr>
              <a:t>Introduction</a:t>
            </a:r>
          </a:p>
          <a:p>
            <a:pPr lvl="1">
              <a:lnSpc>
                <a:spcPct val="150000"/>
              </a:lnSpc>
            </a:pPr>
            <a:r>
              <a:rPr lang="en-GB" sz="1600" dirty="0" smtClean="0"/>
              <a:t>SOAP </a:t>
            </a:r>
            <a:r>
              <a:rPr lang="en-GB" sz="1600" dirty="0"/>
              <a:t>UI is a tool for Testing the Web Services by providing the client structure to communicate with server. </a:t>
            </a:r>
          </a:p>
          <a:p>
            <a:pPr lvl="1">
              <a:lnSpc>
                <a:spcPct val="150000"/>
              </a:lnSpc>
            </a:pPr>
            <a:r>
              <a:rPr lang="en-GB" sz="1600" dirty="0"/>
              <a:t>SOAP UI supports for various kind of protocols like </a:t>
            </a:r>
            <a:r>
              <a:rPr lang="en-GB" sz="1600" dirty="0" smtClean="0"/>
              <a:t>SOAP or </a:t>
            </a:r>
            <a:r>
              <a:rPr lang="en-GB" sz="1600" dirty="0"/>
              <a:t>HTTP etc...</a:t>
            </a:r>
            <a:endParaRPr lang="en-US" sz="1600" dirty="0"/>
          </a:p>
          <a:p>
            <a:pPr lvl="1"/>
            <a:r>
              <a:rPr lang="en-US" sz="1600" dirty="0"/>
              <a:t>We have both Open Source version and professional Version</a:t>
            </a:r>
          </a:p>
          <a:p>
            <a:pPr lvl="2"/>
            <a:r>
              <a:rPr lang="en-US" sz="1600" dirty="0"/>
              <a:t>Open Source is Free</a:t>
            </a:r>
          </a:p>
          <a:p>
            <a:pPr lvl="2"/>
            <a:r>
              <a:rPr lang="en-US" sz="1600" dirty="0"/>
              <a:t>Pro is licensed </a:t>
            </a:r>
          </a:p>
          <a:p>
            <a:pPr lvl="1">
              <a:buNone/>
            </a:pPr>
            <a:r>
              <a:rPr lang="en-US" sz="1600" dirty="0"/>
              <a:t>	Pro has all build in features available like Advanced Reporting, generating graphs, Data Collection, </a:t>
            </a:r>
            <a:r>
              <a:rPr lang="en-US" sz="1600" dirty="0" smtClean="0"/>
              <a:t>Scripting </a:t>
            </a:r>
            <a:r>
              <a:rPr lang="en-US" sz="1600" dirty="0"/>
              <a:t>Libraries, Test Debugging etc..</a:t>
            </a:r>
          </a:p>
          <a:p>
            <a:endParaRPr lang="en-US" dirty="0"/>
          </a:p>
        </p:txBody>
      </p:sp>
    </p:spTree>
    <p:extLst>
      <p:ext uri="{BB962C8B-B14F-4D97-AF65-F5344CB8AC3E}">
        <p14:creationId xmlns:p14="http://schemas.microsoft.com/office/powerpoint/2010/main" xmlns="" val="2376196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824" y="-27383"/>
            <a:ext cx="8229600" cy="941784"/>
          </a:xfrm>
        </p:spPr>
        <p:txBody>
          <a:bodyPr/>
          <a:lstStyle/>
          <a:p>
            <a:r>
              <a:rPr lang="en-US" dirty="0"/>
              <a:t>SOAP UI Introduction (contd.)</a:t>
            </a:r>
          </a:p>
        </p:txBody>
      </p:sp>
      <p:sp>
        <p:nvSpPr>
          <p:cNvPr id="3" name="Content Placeholder 2"/>
          <p:cNvSpPr>
            <a:spLocks noGrp="1"/>
          </p:cNvSpPr>
          <p:nvPr>
            <p:ph idx="1"/>
          </p:nvPr>
        </p:nvSpPr>
        <p:spPr>
          <a:xfrm>
            <a:off x="457200" y="1676400"/>
            <a:ext cx="8229600" cy="4449764"/>
          </a:xfrm>
        </p:spPr>
        <p:txBody>
          <a:bodyPr/>
          <a:lstStyle/>
          <a:p>
            <a:r>
              <a:rPr lang="en-US" sz="1800" b="1" dirty="0">
                <a:latin typeface="+mj-lt"/>
              </a:rPr>
              <a:t>When to start SOAP UI testing</a:t>
            </a:r>
          </a:p>
          <a:p>
            <a:endParaRPr lang="en-US" sz="1400" dirty="0">
              <a:latin typeface="Verdana" pitchFamily="34" charset="0"/>
            </a:endParaRPr>
          </a:p>
          <a:p>
            <a:pPr lvl="1"/>
            <a:r>
              <a:rPr lang="en-US" sz="1600" dirty="0"/>
              <a:t>Web Service developing completed and UI development is in progress, we can go for web service testing</a:t>
            </a:r>
            <a:r>
              <a:rPr lang="en-US" sz="1600" dirty="0" smtClean="0"/>
              <a:t>.</a:t>
            </a:r>
          </a:p>
          <a:p>
            <a:pPr lvl="1"/>
            <a:endParaRPr lang="en-US" sz="1600" dirty="0"/>
          </a:p>
          <a:p>
            <a:pPr lvl="1"/>
            <a:r>
              <a:rPr lang="en-US" sz="1600" dirty="0"/>
              <a:t>Few web service that runs in backend like alert generation, batch registration , batch payments </a:t>
            </a:r>
            <a:r>
              <a:rPr lang="en-US" sz="1600" dirty="0" err="1"/>
              <a:t>etc</a:t>
            </a:r>
            <a:r>
              <a:rPr lang="en-US" sz="1600" dirty="0"/>
              <a:t> can be tested using SOAP UI</a:t>
            </a:r>
            <a:r>
              <a:rPr lang="en-US" sz="1600" dirty="0" smtClean="0"/>
              <a:t>.</a:t>
            </a:r>
          </a:p>
          <a:p>
            <a:pPr lvl="1"/>
            <a:endParaRPr lang="en-US" sz="1600" dirty="0" smtClean="0"/>
          </a:p>
          <a:p>
            <a:pPr lvl="1"/>
            <a:endParaRPr lang="en-US" sz="1600" dirty="0" smtClean="0"/>
          </a:p>
          <a:p>
            <a:pPr lvl="1"/>
            <a:endParaRPr lang="en-US" sz="1600" dirty="0" smtClean="0"/>
          </a:p>
          <a:p>
            <a:pPr lvl="1"/>
            <a:endParaRPr lang="en-US" sz="1600" dirty="0"/>
          </a:p>
          <a:p>
            <a:endParaRPr lang="en-US" dirty="0"/>
          </a:p>
        </p:txBody>
      </p:sp>
    </p:spTree>
    <p:extLst>
      <p:ext uri="{BB962C8B-B14F-4D97-AF65-F5344CB8AC3E}">
        <p14:creationId xmlns:p14="http://schemas.microsoft.com/office/powerpoint/2010/main" xmlns="" val="37417262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SOAP UI vs SOAP UI PRO</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xmlns="" val="1926620559"/>
              </p:ext>
            </p:extLst>
          </p:nvPr>
        </p:nvGraphicFramePr>
        <p:xfrm>
          <a:off x="457200" y="1600200"/>
          <a:ext cx="8229600" cy="293116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pPr algn="l" fontAlgn="base"/>
                      <a:r>
                        <a:rPr lang="en-US" b="1" dirty="0">
                          <a:effectLst/>
                          <a:latin typeface="+mj-lt"/>
                        </a:rPr>
                        <a:t>Support features</a:t>
                      </a:r>
                    </a:p>
                  </a:txBody>
                  <a:tcPr marL="76200" marR="76200" marT="76200" marB="76200" anchor="ctr"/>
                </a:tc>
                <a:tc>
                  <a:txBody>
                    <a:bodyPr/>
                    <a:lstStyle/>
                    <a:p>
                      <a:pPr algn="ctr" fontAlgn="base"/>
                      <a:r>
                        <a:rPr lang="en-US" b="1" dirty="0" err="1">
                          <a:solidFill>
                            <a:srgbClr val="92D050"/>
                          </a:solidFill>
                          <a:effectLst/>
                          <a:latin typeface="+mj-lt"/>
                        </a:rPr>
                        <a:t>SoapUI</a:t>
                      </a:r>
                      <a:r>
                        <a:rPr lang="en-US" b="1" dirty="0">
                          <a:solidFill>
                            <a:srgbClr val="92D050"/>
                          </a:solidFill>
                          <a:effectLst/>
                          <a:latin typeface="+mj-lt"/>
                        </a:rPr>
                        <a:t> </a:t>
                      </a:r>
                    </a:p>
                  </a:txBody>
                  <a:tcPr marL="76200" marR="76200" marT="76200" marB="76200" anchor="ctr"/>
                </a:tc>
                <a:tc>
                  <a:txBody>
                    <a:bodyPr/>
                    <a:lstStyle/>
                    <a:p>
                      <a:pPr algn="ctr" fontAlgn="base"/>
                      <a:r>
                        <a:rPr lang="en-US" b="1">
                          <a:solidFill>
                            <a:srgbClr val="FF5C00"/>
                          </a:solidFill>
                          <a:effectLst/>
                          <a:latin typeface="+mj-lt"/>
                        </a:rPr>
                        <a:t>SoapUI NG Pro</a:t>
                      </a:r>
                    </a:p>
                  </a:txBody>
                  <a:tcPr marL="76200" marR="76200" marT="76200" marB="76200" anchor="ctr"/>
                </a:tc>
              </a:tr>
              <a:tr h="370840">
                <a:tc>
                  <a:txBody>
                    <a:bodyPr/>
                    <a:lstStyle/>
                    <a:p>
                      <a:pPr algn="l" fontAlgn="base"/>
                      <a:r>
                        <a:rPr lang="en-US" b="0">
                          <a:effectLst/>
                          <a:latin typeface="+mj-lt"/>
                        </a:rPr>
                        <a:t>Community</a:t>
                      </a:r>
                    </a:p>
                  </a:txBody>
                  <a:tcPr marL="76200" marR="76200" marT="76200" marB="76200" anchor="ctr"/>
                </a:tc>
                <a:tc>
                  <a:txBody>
                    <a:bodyPr/>
                    <a:lstStyle/>
                    <a:p>
                      <a:pPr algn="ctr" fontAlgn="base"/>
                      <a:r>
                        <a:rPr lang="en-US" b="0" dirty="0" smtClean="0">
                          <a:effectLst/>
                          <a:latin typeface="+mj-lt"/>
                        </a:rPr>
                        <a:t>Y</a:t>
                      </a:r>
                      <a:endParaRPr lang="en-US" b="0" dirty="0">
                        <a:effectLst/>
                        <a:latin typeface="+mj-lt"/>
                      </a:endParaRPr>
                    </a:p>
                  </a:txBody>
                  <a:tcPr marL="76200" marR="76200" marT="76200" marB="76200" anchor="ctr"/>
                </a:tc>
                <a:tc>
                  <a:txBody>
                    <a:bodyPr/>
                    <a:lstStyle/>
                    <a:p>
                      <a:pPr algn="ctr" fontAlgn="base"/>
                      <a:r>
                        <a:rPr lang="en-US" b="0" dirty="0" smtClean="0">
                          <a:effectLst/>
                          <a:latin typeface="+mj-lt"/>
                        </a:rPr>
                        <a:t>Y</a:t>
                      </a:r>
                      <a:endParaRPr lang="en-US" b="0" dirty="0">
                        <a:effectLst/>
                        <a:latin typeface="+mj-lt"/>
                      </a:endParaRPr>
                    </a:p>
                  </a:txBody>
                  <a:tcPr marL="76200" marR="76200" marT="76200" marB="76200" anchor="ctr"/>
                </a:tc>
              </a:tr>
              <a:tr h="370840">
                <a:tc>
                  <a:txBody>
                    <a:bodyPr/>
                    <a:lstStyle/>
                    <a:p>
                      <a:pPr algn="l" fontAlgn="base"/>
                      <a:r>
                        <a:rPr lang="en-US" b="0">
                          <a:effectLst/>
                          <a:latin typeface="+mj-lt"/>
                        </a:rPr>
                        <a:t>E-mail Support</a:t>
                      </a:r>
                    </a:p>
                  </a:txBody>
                  <a:tcPr marL="76200" marR="76200" marT="76200" marB="76200" anchor="ctr"/>
                </a:tc>
                <a:tc>
                  <a:txBody>
                    <a:bodyPr/>
                    <a:lstStyle/>
                    <a:p>
                      <a:pPr algn="ctr" fontAlgn="base"/>
                      <a:r>
                        <a:rPr lang="en-US" b="0" dirty="0">
                          <a:effectLst/>
                          <a:latin typeface="+mj-lt"/>
                        </a:rPr>
                        <a:t> </a:t>
                      </a:r>
                    </a:p>
                  </a:txBody>
                  <a:tcPr marL="76200" marR="76200" marT="76200" marB="76200" anchor="ctr"/>
                </a:tc>
                <a:tc>
                  <a:txBody>
                    <a:bodyPr/>
                    <a:lstStyle/>
                    <a:p>
                      <a:pPr algn="ctr" fontAlgn="base"/>
                      <a:r>
                        <a:rPr lang="en-US" b="0" dirty="0" smtClean="0">
                          <a:effectLst/>
                          <a:latin typeface="+mj-lt"/>
                        </a:rPr>
                        <a:t>Y</a:t>
                      </a:r>
                      <a:endParaRPr lang="en-US" b="0" dirty="0">
                        <a:effectLst/>
                        <a:latin typeface="+mj-lt"/>
                      </a:endParaRPr>
                    </a:p>
                  </a:txBody>
                  <a:tcPr marL="76200" marR="76200" marT="76200" marB="76200" anchor="ctr"/>
                </a:tc>
              </a:tr>
              <a:tr h="370840">
                <a:tc>
                  <a:txBody>
                    <a:bodyPr/>
                    <a:lstStyle/>
                    <a:p>
                      <a:pPr algn="l" fontAlgn="base"/>
                      <a:r>
                        <a:rPr lang="en-US" b="0" dirty="0">
                          <a:effectLst/>
                          <a:latin typeface="+mj-lt"/>
                        </a:rPr>
                        <a:t>Forum Support</a:t>
                      </a:r>
                    </a:p>
                  </a:txBody>
                  <a:tcPr marL="76200" marR="76200" marT="76200" marB="76200" anchor="ctr"/>
                </a:tc>
                <a:tc>
                  <a:txBody>
                    <a:bodyPr/>
                    <a:lstStyle/>
                    <a:p>
                      <a:pPr algn="ctr" fontAlgn="base"/>
                      <a:r>
                        <a:rPr lang="en-US" b="0">
                          <a:effectLst/>
                          <a:latin typeface="+mj-lt"/>
                        </a:rPr>
                        <a:t> </a:t>
                      </a:r>
                    </a:p>
                  </a:txBody>
                  <a:tcPr marL="76200" marR="76200" marT="76200" marB="76200" anchor="ctr"/>
                </a:tc>
                <a:tc>
                  <a:txBody>
                    <a:bodyPr/>
                    <a:lstStyle/>
                    <a:p>
                      <a:pPr algn="ctr" fontAlgn="base"/>
                      <a:r>
                        <a:rPr lang="en-US" b="0" dirty="0" smtClean="0">
                          <a:effectLst/>
                          <a:latin typeface="+mj-lt"/>
                        </a:rPr>
                        <a:t>Y</a:t>
                      </a:r>
                      <a:endParaRPr lang="en-US" b="0" dirty="0">
                        <a:effectLst/>
                        <a:latin typeface="+mj-lt"/>
                      </a:endParaRPr>
                    </a:p>
                  </a:txBody>
                  <a:tcPr marL="76200" marR="76200" marT="76200" marB="76200"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effectLst/>
                          <a:latin typeface="+mj-lt"/>
                        </a:rPr>
                        <a:t>Nightly Builds</a:t>
                      </a:r>
                    </a:p>
                  </a:txBody>
                  <a:tcPr/>
                </a:tc>
                <a:tc>
                  <a:txBody>
                    <a:bodyPr/>
                    <a:lstStyle/>
                    <a:p>
                      <a:pPr algn="ctr"/>
                      <a:endParaRPr lang="en-US" dirty="0">
                        <a:latin typeface="+mj-lt"/>
                      </a:endParaRPr>
                    </a:p>
                  </a:txBody>
                  <a:tcPr/>
                </a:tc>
                <a:tc>
                  <a:txBody>
                    <a:bodyPr/>
                    <a:lstStyle/>
                    <a:p>
                      <a:pPr algn="ctr"/>
                      <a:r>
                        <a:rPr lang="en-US" dirty="0" smtClean="0">
                          <a:latin typeface="+mj-lt"/>
                        </a:rPr>
                        <a:t>Y</a:t>
                      </a:r>
                      <a:endParaRPr lang="en-US" dirty="0">
                        <a:latin typeface="+mj-lt"/>
                      </a:endParaRPr>
                    </a:p>
                  </a:txBody>
                  <a:tcPr/>
                </a:tc>
              </a:tr>
              <a:tr h="370840">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US" b="0" dirty="0" smtClean="0">
                          <a:effectLst/>
                          <a:latin typeface="+mj-lt"/>
                        </a:rPr>
                        <a:t>Maintenance</a:t>
                      </a:r>
                    </a:p>
                  </a:txBody>
                  <a:tcPr marL="76200" marR="76200" marT="76200" marB="76200" anchor="ctr"/>
                </a:tc>
                <a:tc>
                  <a:txBody>
                    <a:bodyPr/>
                    <a:lstStyle/>
                    <a:p>
                      <a:pPr algn="ctr" fontAlgn="base"/>
                      <a:r>
                        <a:rPr lang="en-US" b="0">
                          <a:effectLst/>
                          <a:latin typeface="+mj-lt"/>
                        </a:rPr>
                        <a:t> </a:t>
                      </a:r>
                    </a:p>
                  </a:txBody>
                  <a:tcPr marL="76200" marR="76200" marT="76200" marB="76200" anchor="ctr"/>
                </a:tc>
                <a:tc>
                  <a:txBody>
                    <a:bodyPr/>
                    <a:lstStyle/>
                    <a:p>
                      <a:pPr algn="ctr" fontAlgn="base"/>
                      <a:r>
                        <a:rPr lang="en-US" b="0" dirty="0" smtClean="0">
                          <a:effectLst/>
                          <a:latin typeface="+mj-lt"/>
                        </a:rPr>
                        <a:t>Y</a:t>
                      </a:r>
                      <a:endParaRPr lang="en-US" b="0" dirty="0">
                        <a:effectLst/>
                        <a:latin typeface="+mj-lt"/>
                      </a:endParaRPr>
                    </a:p>
                  </a:txBody>
                  <a:tcPr marL="76200" marR="76200" marT="76200" marB="76200" anchor="ctr"/>
                </a:tc>
              </a:tr>
              <a:tr h="370840">
                <a:tc>
                  <a:txBody>
                    <a:bodyPr/>
                    <a:lstStyle/>
                    <a:p>
                      <a:pPr algn="l" fontAlgn="base"/>
                      <a:r>
                        <a:rPr lang="en-US" sz="1800" b="0" i="0" kern="1200" dirty="0" smtClean="0">
                          <a:solidFill>
                            <a:schemeClr val="dk1"/>
                          </a:solidFill>
                          <a:effectLst/>
                          <a:latin typeface="+mj-lt"/>
                          <a:ea typeface="+mn-ea"/>
                          <a:cs typeface="+mn-cs"/>
                        </a:rPr>
                        <a:t>Support Issue Priority</a:t>
                      </a:r>
                      <a:endParaRPr lang="en-US" b="0" dirty="0">
                        <a:effectLst/>
                        <a:latin typeface="+mj-lt"/>
                      </a:endParaRPr>
                    </a:p>
                  </a:txBody>
                  <a:tcPr marL="76200" marR="76200" marT="76200" marB="76200" anchor="ctr"/>
                </a:tc>
                <a:tc>
                  <a:txBody>
                    <a:bodyPr/>
                    <a:lstStyle/>
                    <a:p>
                      <a:pPr algn="ctr" fontAlgn="base"/>
                      <a:r>
                        <a:rPr lang="en-US" b="0">
                          <a:effectLst/>
                          <a:latin typeface="+mj-lt"/>
                        </a:rPr>
                        <a:t> </a:t>
                      </a:r>
                    </a:p>
                  </a:txBody>
                  <a:tcPr marL="76200" marR="76200" marT="76200" marB="76200" anchor="ctr"/>
                </a:tc>
                <a:tc>
                  <a:txBody>
                    <a:bodyPr/>
                    <a:lstStyle/>
                    <a:p>
                      <a:pPr algn="ctr" fontAlgn="base"/>
                      <a:r>
                        <a:rPr lang="en-US" b="0" dirty="0" smtClean="0">
                          <a:effectLst/>
                          <a:latin typeface="+mj-lt"/>
                        </a:rPr>
                        <a:t>Y</a:t>
                      </a:r>
                      <a:endParaRPr lang="en-US" b="0" dirty="0">
                        <a:effectLst/>
                        <a:latin typeface="+mj-lt"/>
                      </a:endParaRPr>
                    </a:p>
                  </a:txBody>
                  <a:tcPr marL="76200" marR="76200" marT="76200" marB="76200" anchor="ctr"/>
                </a:tc>
              </a:tr>
            </a:tbl>
          </a:graphicData>
        </a:graphic>
      </p:graphicFrame>
    </p:spTree>
    <p:extLst>
      <p:ext uri="{BB962C8B-B14F-4D97-AF65-F5344CB8AC3E}">
        <p14:creationId xmlns:p14="http://schemas.microsoft.com/office/powerpoint/2010/main" xmlns="" val="15948604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SOAP UI vs SOAP UI PRO</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2517391736"/>
              </p:ext>
            </p:extLst>
          </p:nvPr>
        </p:nvGraphicFramePr>
        <p:xfrm>
          <a:off x="457200" y="1600200"/>
          <a:ext cx="8229600" cy="341376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pPr algn="l" fontAlgn="base"/>
                      <a:r>
                        <a:rPr lang="en-US" b="1" dirty="0">
                          <a:effectLst/>
                          <a:latin typeface="+mj-lt"/>
                        </a:rPr>
                        <a:t>General features</a:t>
                      </a:r>
                    </a:p>
                  </a:txBody>
                  <a:tcPr marL="76200" marR="76200" marT="76200" marB="76200" anchor="ctr"/>
                </a:tc>
                <a:tc>
                  <a:txBody>
                    <a:bodyPr/>
                    <a:lstStyle/>
                    <a:p>
                      <a:pPr algn="ctr" fontAlgn="base"/>
                      <a:r>
                        <a:rPr lang="en-US" b="1" dirty="0" err="1">
                          <a:solidFill>
                            <a:srgbClr val="92D050"/>
                          </a:solidFill>
                          <a:effectLst/>
                          <a:latin typeface="+mj-lt"/>
                        </a:rPr>
                        <a:t>SoapUI</a:t>
                      </a:r>
                      <a:endParaRPr lang="en-US" b="1" dirty="0">
                        <a:solidFill>
                          <a:srgbClr val="92D050"/>
                        </a:solidFill>
                        <a:effectLst/>
                        <a:latin typeface="+mj-lt"/>
                      </a:endParaRPr>
                    </a:p>
                  </a:txBody>
                  <a:tcPr marL="76200" marR="76200" marT="76200" marB="76200" anchor="ctr"/>
                </a:tc>
                <a:tc>
                  <a:txBody>
                    <a:bodyPr/>
                    <a:lstStyle/>
                    <a:p>
                      <a:pPr algn="ctr" fontAlgn="base"/>
                      <a:r>
                        <a:rPr lang="en-US" b="1">
                          <a:solidFill>
                            <a:srgbClr val="FF5C00"/>
                          </a:solidFill>
                          <a:effectLst/>
                          <a:latin typeface="+mj-lt"/>
                        </a:rPr>
                        <a:t>SoapUI NG Pro</a:t>
                      </a:r>
                    </a:p>
                  </a:txBody>
                  <a:tcPr marL="76200" marR="76200" marT="76200" marB="76200" anchor="ctr"/>
                </a:tc>
              </a:tr>
              <a:tr h="370840">
                <a:tc>
                  <a:txBody>
                    <a:bodyPr/>
                    <a:lstStyle/>
                    <a:p>
                      <a:pPr algn="l" fontAlgn="base"/>
                      <a:r>
                        <a:rPr lang="en-US" b="0">
                          <a:effectLst/>
                          <a:latin typeface="+mj-lt"/>
                        </a:rPr>
                        <a:t>Standalone Application</a:t>
                      </a:r>
                    </a:p>
                  </a:txBody>
                  <a:tcPr marL="76200" marR="76200" marT="76200" marB="76200" anchor="ctr"/>
                </a:tc>
                <a:tc>
                  <a:txBody>
                    <a:bodyPr/>
                    <a:lstStyle/>
                    <a:p>
                      <a:pPr algn="ctr" fontAlgn="base"/>
                      <a:r>
                        <a:rPr lang="en-US" b="0" dirty="0" smtClean="0">
                          <a:effectLst/>
                          <a:latin typeface="+mj-lt"/>
                        </a:rPr>
                        <a:t>Y</a:t>
                      </a:r>
                      <a:endParaRPr lang="en-US" b="0" dirty="0">
                        <a:effectLst/>
                        <a:latin typeface="+mj-lt"/>
                      </a:endParaRPr>
                    </a:p>
                  </a:txBody>
                  <a:tcPr marL="76200" marR="76200" marT="76200" marB="76200" anchor="ctr"/>
                </a:tc>
                <a:tc>
                  <a:txBody>
                    <a:bodyPr/>
                    <a:lstStyle/>
                    <a:p>
                      <a:pPr algn="ctr" fontAlgn="base"/>
                      <a:r>
                        <a:rPr lang="en-US" b="0" dirty="0" smtClean="0">
                          <a:effectLst/>
                          <a:latin typeface="+mj-lt"/>
                        </a:rPr>
                        <a:t>Y</a:t>
                      </a:r>
                      <a:endParaRPr lang="en-US" b="0" dirty="0">
                        <a:effectLst/>
                        <a:latin typeface="+mj-lt"/>
                      </a:endParaRPr>
                    </a:p>
                  </a:txBody>
                  <a:tcPr marL="76200" marR="76200" marT="76200" marB="76200" anchor="ctr"/>
                </a:tc>
              </a:tr>
              <a:tr h="370840">
                <a:tc>
                  <a:txBody>
                    <a:bodyPr/>
                    <a:lstStyle/>
                    <a:p>
                      <a:pPr algn="l" fontAlgn="base"/>
                      <a:r>
                        <a:rPr lang="en-US" b="0">
                          <a:effectLst/>
                          <a:latin typeface="+mj-lt"/>
                        </a:rPr>
                        <a:t>IDE Plugins</a:t>
                      </a:r>
                    </a:p>
                  </a:txBody>
                  <a:tcPr marL="76200" marR="76200" marT="76200" marB="76200" anchor="ctr"/>
                </a:tc>
                <a:tc>
                  <a:txBody>
                    <a:bodyPr/>
                    <a:lstStyle/>
                    <a:p>
                      <a:pPr algn="ctr" fontAlgn="base"/>
                      <a:r>
                        <a:rPr lang="en-US" b="0" dirty="0" smtClean="0">
                          <a:effectLst/>
                          <a:latin typeface="+mj-lt"/>
                        </a:rPr>
                        <a:t>Y</a:t>
                      </a:r>
                      <a:endParaRPr lang="en-US" b="0" dirty="0">
                        <a:effectLst/>
                        <a:latin typeface="+mj-lt"/>
                      </a:endParaRPr>
                    </a:p>
                  </a:txBody>
                  <a:tcPr marL="76200" marR="76200" marT="76200" marB="76200" anchor="ctr"/>
                </a:tc>
                <a:tc>
                  <a:txBody>
                    <a:bodyPr/>
                    <a:lstStyle/>
                    <a:p>
                      <a:pPr algn="ctr" fontAlgn="base"/>
                      <a:r>
                        <a:rPr lang="en-US" b="0" dirty="0">
                          <a:effectLst/>
                          <a:latin typeface="+mj-lt"/>
                        </a:rPr>
                        <a:t> </a:t>
                      </a:r>
                    </a:p>
                  </a:txBody>
                  <a:tcPr marL="76200" marR="76200" marT="76200" marB="76200" anchor="ctr"/>
                </a:tc>
              </a:tr>
              <a:tr h="370840">
                <a:tc>
                  <a:txBody>
                    <a:bodyPr/>
                    <a:lstStyle/>
                    <a:p>
                      <a:pPr algn="l" fontAlgn="base"/>
                      <a:r>
                        <a:rPr lang="en-US" b="0" dirty="0">
                          <a:effectLst/>
                          <a:latin typeface="+mj-lt"/>
                        </a:rPr>
                        <a:t>Tabbed Desktop</a:t>
                      </a:r>
                    </a:p>
                  </a:txBody>
                  <a:tcPr marL="76200" marR="76200" marT="76200" marB="76200" anchor="ctr"/>
                </a:tc>
                <a:tc>
                  <a:txBody>
                    <a:bodyPr/>
                    <a:lstStyle/>
                    <a:p>
                      <a:pPr algn="ctr" fontAlgn="base"/>
                      <a:r>
                        <a:rPr lang="en-US" b="0" dirty="0">
                          <a:effectLst/>
                          <a:latin typeface="+mj-lt"/>
                        </a:rPr>
                        <a:t> </a:t>
                      </a:r>
                    </a:p>
                  </a:txBody>
                  <a:tcPr marL="76200" marR="76200" marT="76200" marB="76200" anchor="ctr"/>
                </a:tc>
                <a:tc>
                  <a:txBody>
                    <a:bodyPr/>
                    <a:lstStyle/>
                    <a:p>
                      <a:pPr algn="ctr" fontAlgn="base"/>
                      <a:r>
                        <a:rPr lang="en-US" b="0" dirty="0" smtClean="0">
                          <a:effectLst/>
                          <a:latin typeface="+mj-lt"/>
                        </a:rPr>
                        <a:t>Y</a:t>
                      </a:r>
                      <a:endParaRPr lang="en-US" b="0" dirty="0">
                        <a:effectLst/>
                        <a:latin typeface="+mj-lt"/>
                      </a:endParaRPr>
                    </a:p>
                  </a:txBody>
                  <a:tcPr marL="76200" marR="76200" marT="76200" marB="76200" anchor="ctr"/>
                </a:tc>
              </a:tr>
              <a:tr h="370840">
                <a:tc>
                  <a:txBody>
                    <a:bodyPr/>
                    <a:lstStyle/>
                    <a:p>
                      <a:pPr algn="l" fontAlgn="base"/>
                      <a:r>
                        <a:rPr lang="en-US" b="0">
                          <a:effectLst/>
                          <a:latin typeface="+mj-lt"/>
                        </a:rPr>
                        <a:t>Groovy Code Templates</a:t>
                      </a:r>
                    </a:p>
                  </a:txBody>
                  <a:tcPr marL="76200" marR="76200" marT="76200" marB="76200" anchor="ctr"/>
                </a:tc>
                <a:tc>
                  <a:txBody>
                    <a:bodyPr/>
                    <a:lstStyle/>
                    <a:p>
                      <a:pPr algn="ctr" fontAlgn="base"/>
                      <a:r>
                        <a:rPr lang="en-US" b="0" dirty="0">
                          <a:effectLst/>
                          <a:latin typeface="+mj-lt"/>
                        </a:rPr>
                        <a:t> </a:t>
                      </a:r>
                    </a:p>
                  </a:txBody>
                  <a:tcPr marL="76200" marR="76200" marT="76200" marB="76200" anchor="ctr"/>
                </a:tc>
                <a:tc>
                  <a:txBody>
                    <a:bodyPr/>
                    <a:lstStyle/>
                    <a:p>
                      <a:pPr algn="ctr" fontAlgn="base"/>
                      <a:r>
                        <a:rPr lang="en-US" b="0" dirty="0" smtClean="0">
                          <a:effectLst/>
                          <a:latin typeface="+mj-lt"/>
                        </a:rPr>
                        <a:t>Y</a:t>
                      </a:r>
                      <a:endParaRPr lang="en-US" b="0" dirty="0">
                        <a:effectLst/>
                        <a:latin typeface="+mj-lt"/>
                      </a:endParaRPr>
                    </a:p>
                  </a:txBody>
                  <a:tcPr marL="76200" marR="76200" marT="76200" marB="76200" anchor="ctr"/>
                </a:tc>
              </a:tr>
              <a:tr h="370840">
                <a:tc>
                  <a:txBody>
                    <a:bodyPr/>
                    <a:lstStyle/>
                    <a:p>
                      <a:pPr algn="l" fontAlgn="base"/>
                      <a:r>
                        <a:rPr lang="en-US" b="0">
                          <a:effectLst/>
                          <a:latin typeface="+mj-lt"/>
                        </a:rPr>
                        <a:t>Workspace Management</a:t>
                      </a:r>
                    </a:p>
                  </a:txBody>
                  <a:tcPr marL="76200" marR="76200" marT="76200" marB="76200" anchor="ctr"/>
                </a:tc>
                <a:tc>
                  <a:txBody>
                    <a:bodyPr/>
                    <a:lstStyle/>
                    <a:p>
                      <a:pPr algn="ctr" fontAlgn="base"/>
                      <a:r>
                        <a:rPr lang="en-US" b="0" dirty="0" smtClean="0">
                          <a:effectLst/>
                          <a:latin typeface="+mj-lt"/>
                        </a:rPr>
                        <a:t>Y</a:t>
                      </a:r>
                      <a:endParaRPr lang="en-US" b="0" dirty="0">
                        <a:effectLst/>
                        <a:latin typeface="+mj-lt"/>
                      </a:endParaRPr>
                    </a:p>
                  </a:txBody>
                  <a:tcPr marL="76200" marR="76200" marT="76200" marB="76200" anchor="ctr"/>
                </a:tc>
                <a:tc>
                  <a:txBody>
                    <a:bodyPr/>
                    <a:lstStyle/>
                    <a:p>
                      <a:pPr algn="ctr" fontAlgn="base"/>
                      <a:r>
                        <a:rPr lang="en-US" b="0" dirty="0" smtClean="0">
                          <a:effectLst/>
                          <a:latin typeface="+mj-lt"/>
                        </a:rPr>
                        <a:t>Y</a:t>
                      </a:r>
                      <a:endParaRPr lang="en-US" b="0" dirty="0">
                        <a:effectLst/>
                        <a:latin typeface="+mj-lt"/>
                      </a:endParaRPr>
                    </a:p>
                  </a:txBody>
                  <a:tcPr marL="76200" marR="76200" marT="76200" marB="76200" anchor="ctr"/>
                </a:tc>
              </a:tr>
              <a:tr h="370840">
                <a:tc>
                  <a:txBody>
                    <a:bodyPr/>
                    <a:lstStyle/>
                    <a:p>
                      <a:pPr algn="l" fontAlgn="base"/>
                      <a:r>
                        <a:rPr lang="en-US" b="0">
                          <a:effectLst/>
                          <a:latin typeface="+mj-lt"/>
                        </a:rPr>
                        <a:t>Multi Environment Support</a:t>
                      </a:r>
                    </a:p>
                  </a:txBody>
                  <a:tcPr marL="76200" marR="76200" marT="76200" marB="76200" anchor="ctr"/>
                </a:tc>
                <a:tc>
                  <a:txBody>
                    <a:bodyPr/>
                    <a:lstStyle/>
                    <a:p>
                      <a:pPr algn="ctr" fontAlgn="base"/>
                      <a:r>
                        <a:rPr lang="en-US" b="0" dirty="0">
                          <a:effectLst/>
                          <a:latin typeface="+mj-lt"/>
                        </a:rPr>
                        <a:t> </a:t>
                      </a:r>
                    </a:p>
                  </a:txBody>
                  <a:tcPr marL="76200" marR="76200" marT="76200" marB="76200" anchor="ctr"/>
                </a:tc>
                <a:tc>
                  <a:txBody>
                    <a:bodyPr/>
                    <a:lstStyle/>
                    <a:p>
                      <a:pPr algn="ctr" fontAlgn="base"/>
                      <a:r>
                        <a:rPr lang="en-US" b="0" dirty="0" smtClean="0">
                          <a:effectLst/>
                          <a:latin typeface="+mj-lt"/>
                        </a:rPr>
                        <a:t>Y</a:t>
                      </a:r>
                      <a:endParaRPr lang="en-US" b="0" dirty="0">
                        <a:effectLst/>
                        <a:latin typeface="+mj-lt"/>
                      </a:endParaRPr>
                    </a:p>
                  </a:txBody>
                  <a:tcPr marL="76200" marR="76200" marT="76200" marB="76200" anchor="ctr"/>
                </a:tc>
              </a:tr>
              <a:tr h="370840">
                <a:tc>
                  <a:txBody>
                    <a:bodyPr/>
                    <a:lstStyle/>
                    <a:p>
                      <a:pPr algn="l" fontAlgn="base"/>
                      <a:r>
                        <a:rPr lang="en-US" b="0">
                          <a:effectLst/>
                          <a:latin typeface="+mj-lt"/>
                        </a:rPr>
                        <a:t>Floating Licenses</a:t>
                      </a:r>
                    </a:p>
                  </a:txBody>
                  <a:tcPr marL="76200" marR="76200" marT="76200" marB="76200" anchor="ctr"/>
                </a:tc>
                <a:tc>
                  <a:txBody>
                    <a:bodyPr/>
                    <a:lstStyle/>
                    <a:p>
                      <a:pPr algn="ctr" fontAlgn="base"/>
                      <a:r>
                        <a:rPr lang="en-US" b="0" dirty="0">
                          <a:effectLst/>
                          <a:latin typeface="+mj-lt"/>
                        </a:rPr>
                        <a:t> </a:t>
                      </a:r>
                    </a:p>
                  </a:txBody>
                  <a:tcPr marL="76200" marR="76200" marT="76200" marB="76200" anchor="ctr"/>
                </a:tc>
                <a:tc>
                  <a:txBody>
                    <a:bodyPr/>
                    <a:lstStyle/>
                    <a:p>
                      <a:pPr algn="ctr" fontAlgn="base"/>
                      <a:r>
                        <a:rPr lang="en-US" b="0" dirty="0" smtClean="0">
                          <a:effectLst/>
                          <a:latin typeface="+mj-lt"/>
                        </a:rPr>
                        <a:t>Y</a:t>
                      </a:r>
                      <a:endParaRPr lang="en-US" b="0" dirty="0">
                        <a:effectLst/>
                        <a:latin typeface="+mj-lt"/>
                      </a:endParaRPr>
                    </a:p>
                  </a:txBody>
                  <a:tcPr marL="76200" marR="76200" marT="76200" marB="76200" anchor="ctr"/>
                </a:tc>
              </a:tr>
            </a:tbl>
          </a:graphicData>
        </a:graphic>
      </p:graphicFrame>
    </p:spTree>
    <p:extLst>
      <p:ext uri="{BB962C8B-B14F-4D97-AF65-F5344CB8AC3E}">
        <p14:creationId xmlns:p14="http://schemas.microsoft.com/office/powerpoint/2010/main" xmlns="" val="2039848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SOAP UI vs SOAP UI PRO</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1992739494"/>
              </p:ext>
            </p:extLst>
          </p:nvPr>
        </p:nvGraphicFramePr>
        <p:xfrm>
          <a:off x="457200" y="1600200"/>
          <a:ext cx="8229600" cy="438912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pPr algn="l" fontAlgn="base"/>
                      <a:r>
                        <a:rPr lang="en-US" b="1" dirty="0">
                          <a:effectLst/>
                          <a:latin typeface="+mj-lt"/>
                        </a:rPr>
                        <a:t>Technology Support</a:t>
                      </a:r>
                    </a:p>
                  </a:txBody>
                  <a:tcPr marL="76200" marR="76200" marT="76200" marB="76200" anchor="ctr"/>
                </a:tc>
                <a:tc>
                  <a:txBody>
                    <a:bodyPr/>
                    <a:lstStyle/>
                    <a:p>
                      <a:pPr algn="ctr" fontAlgn="base"/>
                      <a:r>
                        <a:rPr lang="en-US" b="1" dirty="0" err="1">
                          <a:solidFill>
                            <a:srgbClr val="92D050"/>
                          </a:solidFill>
                          <a:effectLst/>
                          <a:latin typeface="+mj-lt"/>
                        </a:rPr>
                        <a:t>SoapUI</a:t>
                      </a:r>
                      <a:endParaRPr lang="en-US" b="1" dirty="0">
                        <a:solidFill>
                          <a:srgbClr val="92D050"/>
                        </a:solidFill>
                        <a:effectLst/>
                        <a:latin typeface="+mj-lt"/>
                      </a:endParaRPr>
                    </a:p>
                  </a:txBody>
                  <a:tcPr marL="76200" marR="76200" marT="76200" marB="76200" anchor="ctr"/>
                </a:tc>
                <a:tc>
                  <a:txBody>
                    <a:bodyPr/>
                    <a:lstStyle/>
                    <a:p>
                      <a:pPr algn="ctr" fontAlgn="base"/>
                      <a:r>
                        <a:rPr lang="en-US" b="1">
                          <a:solidFill>
                            <a:srgbClr val="FF5C00"/>
                          </a:solidFill>
                          <a:effectLst/>
                          <a:latin typeface="+mj-lt"/>
                        </a:rPr>
                        <a:t>SoapUI NG Pro</a:t>
                      </a:r>
                    </a:p>
                  </a:txBody>
                  <a:tcPr marL="76200" marR="76200" marT="76200" marB="76200" anchor="ctr"/>
                </a:tc>
              </a:tr>
              <a:tr h="370840">
                <a:tc>
                  <a:txBody>
                    <a:bodyPr/>
                    <a:lstStyle/>
                    <a:p>
                      <a:pPr algn="l" fontAlgn="base"/>
                      <a:r>
                        <a:rPr lang="en-US" b="0">
                          <a:effectLst/>
                          <a:latin typeface="+mj-lt"/>
                        </a:rPr>
                        <a:t>SOAP/WSDL</a:t>
                      </a:r>
                    </a:p>
                  </a:txBody>
                  <a:tcPr marL="76200" marR="76200" marT="76200" marB="76200" anchor="ctr"/>
                </a:tc>
                <a:tc>
                  <a:txBody>
                    <a:bodyPr/>
                    <a:lstStyle/>
                    <a:p>
                      <a:pPr algn="ctr" fontAlgn="base"/>
                      <a:r>
                        <a:rPr lang="en-US" b="0" smtClean="0">
                          <a:effectLst/>
                          <a:latin typeface="+mj-lt"/>
                        </a:rPr>
                        <a:t>Y</a:t>
                      </a:r>
                      <a:endParaRPr lang="en-US" b="0" dirty="0">
                        <a:effectLst/>
                        <a:latin typeface="+mj-lt"/>
                      </a:endParaRPr>
                    </a:p>
                  </a:txBody>
                  <a:tcPr marL="76200" marR="76200" marT="76200" marB="76200" anchor="ctr"/>
                </a:tc>
                <a:tc>
                  <a:txBody>
                    <a:bodyPr/>
                    <a:lstStyle/>
                    <a:p>
                      <a:pPr algn="ctr" fontAlgn="base"/>
                      <a:r>
                        <a:rPr lang="en-US" b="0" smtClean="0">
                          <a:effectLst/>
                          <a:latin typeface="+mj-lt"/>
                        </a:rPr>
                        <a:t>Y</a:t>
                      </a:r>
                      <a:endParaRPr lang="en-US" b="0" dirty="0">
                        <a:effectLst/>
                        <a:latin typeface="+mj-lt"/>
                      </a:endParaRPr>
                    </a:p>
                  </a:txBody>
                  <a:tcPr marL="76200" marR="76200" marT="76200" marB="76200" anchor="ctr"/>
                </a:tc>
              </a:tr>
              <a:tr h="370840">
                <a:tc>
                  <a:txBody>
                    <a:bodyPr/>
                    <a:lstStyle/>
                    <a:p>
                      <a:pPr algn="l" fontAlgn="base"/>
                      <a:r>
                        <a:rPr lang="en-US" b="0">
                          <a:effectLst/>
                          <a:latin typeface="+mj-lt"/>
                        </a:rPr>
                        <a:t>REST</a:t>
                      </a:r>
                    </a:p>
                  </a:txBody>
                  <a:tcPr marL="76200" marR="76200" marT="76200" marB="76200" anchor="ctr"/>
                </a:tc>
                <a:tc>
                  <a:txBody>
                    <a:bodyPr/>
                    <a:lstStyle/>
                    <a:p>
                      <a:pPr algn="ctr" fontAlgn="base"/>
                      <a:r>
                        <a:rPr lang="en-US" b="0" smtClean="0">
                          <a:effectLst/>
                          <a:latin typeface="+mj-lt"/>
                        </a:rPr>
                        <a:t>Y</a:t>
                      </a:r>
                      <a:endParaRPr lang="en-US" b="0" dirty="0">
                        <a:effectLst/>
                        <a:latin typeface="+mj-lt"/>
                      </a:endParaRPr>
                    </a:p>
                  </a:txBody>
                  <a:tcPr marL="76200" marR="76200" marT="76200" marB="76200" anchor="ctr"/>
                </a:tc>
                <a:tc>
                  <a:txBody>
                    <a:bodyPr/>
                    <a:lstStyle/>
                    <a:p>
                      <a:pPr algn="ctr" fontAlgn="base"/>
                      <a:r>
                        <a:rPr lang="en-US" b="0" smtClean="0">
                          <a:effectLst/>
                          <a:latin typeface="+mj-lt"/>
                        </a:rPr>
                        <a:t>Y</a:t>
                      </a:r>
                      <a:endParaRPr lang="en-US" b="0" dirty="0">
                        <a:effectLst/>
                        <a:latin typeface="+mj-lt"/>
                      </a:endParaRPr>
                    </a:p>
                  </a:txBody>
                  <a:tcPr marL="76200" marR="76200" marT="76200" marB="76200" anchor="ctr"/>
                </a:tc>
              </a:tr>
              <a:tr h="370840">
                <a:tc>
                  <a:txBody>
                    <a:bodyPr/>
                    <a:lstStyle/>
                    <a:p>
                      <a:pPr algn="l" fontAlgn="base"/>
                      <a:r>
                        <a:rPr lang="en-US" b="0">
                          <a:effectLst/>
                          <a:latin typeface="+mj-lt"/>
                        </a:rPr>
                        <a:t>JMS</a:t>
                      </a:r>
                    </a:p>
                  </a:txBody>
                  <a:tcPr marL="76200" marR="76200" marT="76200" marB="76200" anchor="ctr"/>
                </a:tc>
                <a:tc>
                  <a:txBody>
                    <a:bodyPr/>
                    <a:lstStyle/>
                    <a:p>
                      <a:pPr algn="ctr" fontAlgn="base"/>
                      <a:r>
                        <a:rPr lang="en-US" b="0" smtClean="0">
                          <a:effectLst/>
                          <a:latin typeface="+mj-lt"/>
                        </a:rPr>
                        <a:t>Y</a:t>
                      </a:r>
                      <a:endParaRPr lang="en-US" b="0" dirty="0">
                        <a:effectLst/>
                        <a:latin typeface="+mj-lt"/>
                      </a:endParaRPr>
                    </a:p>
                  </a:txBody>
                  <a:tcPr marL="76200" marR="76200" marT="76200" marB="76200" anchor="ctr"/>
                </a:tc>
                <a:tc>
                  <a:txBody>
                    <a:bodyPr/>
                    <a:lstStyle/>
                    <a:p>
                      <a:pPr algn="ctr" fontAlgn="base"/>
                      <a:r>
                        <a:rPr lang="en-US" b="0" smtClean="0">
                          <a:effectLst/>
                          <a:latin typeface="+mj-lt"/>
                        </a:rPr>
                        <a:t>Y</a:t>
                      </a:r>
                      <a:endParaRPr lang="en-US" b="0" dirty="0">
                        <a:effectLst/>
                        <a:latin typeface="+mj-lt"/>
                      </a:endParaRPr>
                    </a:p>
                  </a:txBody>
                  <a:tcPr marL="76200" marR="76200" marT="76200" marB="76200" anchor="ctr"/>
                </a:tc>
              </a:tr>
              <a:tr h="370840">
                <a:tc>
                  <a:txBody>
                    <a:bodyPr/>
                    <a:lstStyle/>
                    <a:p>
                      <a:pPr algn="l" fontAlgn="base"/>
                      <a:r>
                        <a:rPr lang="en-US" b="0">
                          <a:effectLst/>
                          <a:latin typeface="+mj-lt"/>
                        </a:rPr>
                        <a:t>AMF</a:t>
                      </a:r>
                    </a:p>
                  </a:txBody>
                  <a:tcPr marL="76200" marR="76200" marT="76200" marB="76200" anchor="ctr"/>
                </a:tc>
                <a:tc>
                  <a:txBody>
                    <a:bodyPr/>
                    <a:lstStyle/>
                    <a:p>
                      <a:pPr algn="ctr" fontAlgn="base"/>
                      <a:r>
                        <a:rPr lang="en-US" b="0" smtClean="0">
                          <a:effectLst/>
                          <a:latin typeface="+mj-lt"/>
                        </a:rPr>
                        <a:t>Y</a:t>
                      </a:r>
                      <a:endParaRPr lang="en-US" b="0" dirty="0">
                        <a:effectLst/>
                        <a:latin typeface="+mj-lt"/>
                      </a:endParaRPr>
                    </a:p>
                  </a:txBody>
                  <a:tcPr marL="76200" marR="76200" marT="76200" marB="76200" anchor="ctr"/>
                </a:tc>
                <a:tc>
                  <a:txBody>
                    <a:bodyPr/>
                    <a:lstStyle/>
                    <a:p>
                      <a:pPr algn="ctr" fontAlgn="base"/>
                      <a:r>
                        <a:rPr lang="en-US" b="0" smtClean="0">
                          <a:effectLst/>
                          <a:latin typeface="+mj-lt"/>
                        </a:rPr>
                        <a:t>Y</a:t>
                      </a:r>
                      <a:endParaRPr lang="en-US" b="0" dirty="0">
                        <a:effectLst/>
                        <a:latin typeface="+mj-lt"/>
                      </a:endParaRPr>
                    </a:p>
                  </a:txBody>
                  <a:tcPr marL="76200" marR="76200" marT="76200" marB="76200" anchor="ctr"/>
                </a:tc>
              </a:tr>
              <a:tr h="370840">
                <a:tc>
                  <a:txBody>
                    <a:bodyPr/>
                    <a:lstStyle/>
                    <a:p>
                      <a:pPr algn="l" fontAlgn="base"/>
                      <a:r>
                        <a:rPr lang="en-US" b="0">
                          <a:effectLst/>
                          <a:latin typeface="+mj-lt"/>
                        </a:rPr>
                        <a:t>JDBC</a:t>
                      </a:r>
                    </a:p>
                  </a:txBody>
                  <a:tcPr marL="76200" marR="76200" marT="76200" marB="76200" anchor="ctr"/>
                </a:tc>
                <a:tc>
                  <a:txBody>
                    <a:bodyPr/>
                    <a:lstStyle/>
                    <a:p>
                      <a:pPr algn="ctr" fontAlgn="base"/>
                      <a:r>
                        <a:rPr lang="en-US" b="0" smtClean="0">
                          <a:effectLst/>
                          <a:latin typeface="+mj-lt"/>
                        </a:rPr>
                        <a:t>Y</a:t>
                      </a:r>
                      <a:endParaRPr lang="en-US" b="0" dirty="0">
                        <a:effectLst/>
                        <a:latin typeface="+mj-lt"/>
                      </a:endParaRPr>
                    </a:p>
                  </a:txBody>
                  <a:tcPr marL="76200" marR="76200" marT="76200" marB="76200" anchor="ctr"/>
                </a:tc>
                <a:tc>
                  <a:txBody>
                    <a:bodyPr/>
                    <a:lstStyle/>
                    <a:p>
                      <a:pPr algn="ctr" fontAlgn="base"/>
                      <a:r>
                        <a:rPr lang="en-US" b="0" smtClean="0">
                          <a:effectLst/>
                          <a:latin typeface="+mj-lt"/>
                        </a:rPr>
                        <a:t>Y</a:t>
                      </a:r>
                      <a:endParaRPr lang="en-US" b="0" dirty="0">
                        <a:effectLst/>
                        <a:latin typeface="+mj-lt"/>
                      </a:endParaRPr>
                    </a:p>
                  </a:txBody>
                  <a:tcPr marL="76200" marR="76200" marT="76200" marB="76200" anchor="ctr"/>
                </a:tc>
              </a:tr>
              <a:tr h="370840">
                <a:tc>
                  <a:txBody>
                    <a:bodyPr/>
                    <a:lstStyle/>
                    <a:p>
                      <a:pPr algn="l" fontAlgn="base"/>
                      <a:r>
                        <a:rPr lang="en-US" b="0">
                          <a:effectLst/>
                          <a:latin typeface="+mj-lt"/>
                        </a:rPr>
                        <a:t>HTTP</a:t>
                      </a:r>
                    </a:p>
                  </a:txBody>
                  <a:tcPr marL="76200" marR="76200" marT="76200" marB="76200" anchor="ctr"/>
                </a:tc>
                <a:tc>
                  <a:txBody>
                    <a:bodyPr/>
                    <a:lstStyle/>
                    <a:p>
                      <a:pPr algn="ctr" fontAlgn="base"/>
                      <a:r>
                        <a:rPr lang="en-US" b="0" smtClean="0">
                          <a:effectLst/>
                          <a:latin typeface="+mj-lt"/>
                        </a:rPr>
                        <a:t>Y</a:t>
                      </a:r>
                      <a:endParaRPr lang="en-US" b="0" dirty="0">
                        <a:effectLst/>
                        <a:latin typeface="+mj-lt"/>
                      </a:endParaRPr>
                    </a:p>
                  </a:txBody>
                  <a:tcPr marL="76200" marR="76200" marT="76200" marB="76200" anchor="ctr"/>
                </a:tc>
                <a:tc>
                  <a:txBody>
                    <a:bodyPr/>
                    <a:lstStyle/>
                    <a:p>
                      <a:pPr algn="ctr" fontAlgn="base"/>
                      <a:r>
                        <a:rPr lang="en-US" b="0" smtClean="0">
                          <a:effectLst/>
                          <a:latin typeface="+mj-lt"/>
                        </a:rPr>
                        <a:t>Y</a:t>
                      </a:r>
                      <a:endParaRPr lang="en-US" b="0" dirty="0">
                        <a:effectLst/>
                        <a:latin typeface="+mj-lt"/>
                      </a:endParaRPr>
                    </a:p>
                  </a:txBody>
                  <a:tcPr marL="76200" marR="76200" marT="76200" marB="76200" anchor="ctr"/>
                </a:tc>
              </a:tr>
              <a:tr h="370840">
                <a:tc>
                  <a:txBody>
                    <a:bodyPr/>
                    <a:lstStyle/>
                    <a:p>
                      <a:pPr algn="l" fontAlgn="base"/>
                      <a:r>
                        <a:rPr lang="en-US" b="0" dirty="0" smtClean="0">
                          <a:effectLst/>
                          <a:latin typeface="+mj-lt"/>
                        </a:rPr>
                        <a:t>MQTT (MQ Telemetry Transport)</a:t>
                      </a:r>
                      <a:endParaRPr lang="en-US" b="0" dirty="0">
                        <a:effectLst/>
                        <a:latin typeface="+mj-lt"/>
                      </a:endParaRPr>
                    </a:p>
                  </a:txBody>
                  <a:tcPr marL="76200" marR="76200" marT="76200" marB="76200" anchor="ctr"/>
                </a:tc>
                <a:tc>
                  <a:txBody>
                    <a:bodyPr/>
                    <a:lstStyle/>
                    <a:p>
                      <a:pPr algn="ctr" fontAlgn="base"/>
                      <a:r>
                        <a:rPr lang="en-US" b="0" smtClean="0">
                          <a:effectLst/>
                          <a:latin typeface="+mj-lt"/>
                        </a:rPr>
                        <a:t>Y</a:t>
                      </a:r>
                      <a:endParaRPr lang="en-US" b="0" dirty="0">
                        <a:effectLst/>
                        <a:latin typeface="+mj-lt"/>
                      </a:endParaRPr>
                    </a:p>
                  </a:txBody>
                  <a:tcPr marL="76200" marR="76200" marT="76200" marB="76200" anchor="ctr"/>
                </a:tc>
                <a:tc>
                  <a:txBody>
                    <a:bodyPr/>
                    <a:lstStyle/>
                    <a:p>
                      <a:pPr algn="ctr" fontAlgn="base"/>
                      <a:r>
                        <a:rPr lang="en-US" b="0" smtClean="0">
                          <a:effectLst/>
                          <a:latin typeface="+mj-lt"/>
                        </a:rPr>
                        <a:t>Y</a:t>
                      </a:r>
                      <a:endParaRPr lang="en-US" b="0" dirty="0">
                        <a:effectLst/>
                        <a:latin typeface="+mj-lt"/>
                      </a:endParaRPr>
                    </a:p>
                  </a:txBody>
                  <a:tcPr marL="76200" marR="76200" marT="76200" marB="76200" anchor="ctr"/>
                </a:tc>
              </a:tr>
              <a:tr h="370840">
                <a:tc>
                  <a:txBody>
                    <a:bodyPr/>
                    <a:lstStyle/>
                    <a:p>
                      <a:pPr algn="l" fontAlgn="base"/>
                      <a:r>
                        <a:rPr lang="en-US" b="0" dirty="0" err="1" smtClean="0">
                          <a:effectLst/>
                          <a:latin typeface="+mj-lt"/>
                        </a:rPr>
                        <a:t>CoAP</a:t>
                      </a:r>
                      <a:r>
                        <a:rPr lang="en-US" b="0" dirty="0" smtClean="0">
                          <a:effectLst/>
                          <a:latin typeface="+mj-lt"/>
                        </a:rPr>
                        <a:t> (constraint</a:t>
                      </a:r>
                      <a:r>
                        <a:rPr lang="en-US" b="0" baseline="0" dirty="0" smtClean="0">
                          <a:effectLst/>
                          <a:latin typeface="+mj-lt"/>
                        </a:rPr>
                        <a:t> Application Protocol)</a:t>
                      </a:r>
                      <a:endParaRPr lang="en-US" b="0" dirty="0">
                        <a:effectLst/>
                        <a:latin typeface="+mj-lt"/>
                      </a:endParaRPr>
                    </a:p>
                  </a:txBody>
                  <a:tcPr marL="76200" marR="76200" marT="76200" marB="76200" anchor="ctr"/>
                </a:tc>
                <a:tc>
                  <a:txBody>
                    <a:bodyPr/>
                    <a:lstStyle/>
                    <a:p>
                      <a:pPr algn="ctr" fontAlgn="base"/>
                      <a:r>
                        <a:rPr lang="en-US" b="0" smtClean="0">
                          <a:effectLst/>
                          <a:latin typeface="+mj-lt"/>
                        </a:rPr>
                        <a:t>Y</a:t>
                      </a:r>
                      <a:endParaRPr lang="en-US" b="0" dirty="0">
                        <a:effectLst/>
                        <a:latin typeface="+mj-lt"/>
                      </a:endParaRPr>
                    </a:p>
                  </a:txBody>
                  <a:tcPr marL="76200" marR="76200" marT="76200" marB="76200" anchor="ctr"/>
                </a:tc>
                <a:tc>
                  <a:txBody>
                    <a:bodyPr/>
                    <a:lstStyle/>
                    <a:p>
                      <a:pPr algn="ctr" fontAlgn="base"/>
                      <a:r>
                        <a:rPr lang="en-US" b="0" dirty="0" smtClean="0">
                          <a:effectLst/>
                          <a:latin typeface="+mj-lt"/>
                        </a:rPr>
                        <a:t>Y</a:t>
                      </a:r>
                      <a:endParaRPr lang="en-US" b="0" dirty="0">
                        <a:effectLst/>
                        <a:latin typeface="+mj-lt"/>
                      </a:endParaRPr>
                    </a:p>
                  </a:txBody>
                  <a:tcPr marL="76200" marR="76200" marT="76200" marB="76200" anchor="ctr"/>
                </a:tc>
              </a:tr>
            </a:tbl>
          </a:graphicData>
        </a:graphic>
      </p:graphicFrame>
    </p:spTree>
    <p:extLst>
      <p:ext uri="{BB962C8B-B14F-4D97-AF65-F5344CB8AC3E}">
        <p14:creationId xmlns:p14="http://schemas.microsoft.com/office/powerpoint/2010/main" xmlns="" val="25689766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SOAP UI vs SOAP UI PRO</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4163819223"/>
              </p:ext>
            </p:extLst>
          </p:nvPr>
        </p:nvGraphicFramePr>
        <p:xfrm>
          <a:off x="533400" y="838200"/>
          <a:ext cx="8229600" cy="5336005"/>
        </p:xfrm>
        <a:graphic>
          <a:graphicData uri="http://schemas.openxmlformats.org/drawingml/2006/table">
            <a:tbl>
              <a:tblPr firstRow="1" bandRow="1">
                <a:tableStyleId>{5C22544A-7EE6-4342-B048-85BDC9FD1C3A}</a:tableStyleId>
              </a:tblPr>
              <a:tblGrid>
                <a:gridCol w="2743200"/>
                <a:gridCol w="2743200"/>
                <a:gridCol w="2743200"/>
              </a:tblGrid>
              <a:tr h="359744">
                <a:tc>
                  <a:txBody>
                    <a:bodyPr/>
                    <a:lstStyle/>
                    <a:p>
                      <a:pPr algn="l" fontAlgn="base"/>
                      <a:r>
                        <a:rPr lang="en-US" sz="1400" b="1" dirty="0">
                          <a:effectLst/>
                          <a:latin typeface="+mj-lt"/>
                        </a:rPr>
                        <a:t>Functional Testing features</a:t>
                      </a:r>
                    </a:p>
                  </a:txBody>
                  <a:tcPr marL="76200" marR="76200" marT="76200" marB="76200" anchor="ctr"/>
                </a:tc>
                <a:tc>
                  <a:txBody>
                    <a:bodyPr/>
                    <a:lstStyle/>
                    <a:p>
                      <a:pPr algn="ctr" fontAlgn="base"/>
                      <a:r>
                        <a:rPr lang="en-US" sz="1400" b="1" dirty="0" err="1">
                          <a:solidFill>
                            <a:srgbClr val="92D050"/>
                          </a:solidFill>
                          <a:effectLst/>
                          <a:latin typeface="+mj-lt"/>
                        </a:rPr>
                        <a:t>SoapUI</a:t>
                      </a:r>
                      <a:endParaRPr lang="en-US" sz="1400" b="1" dirty="0">
                        <a:solidFill>
                          <a:srgbClr val="92D050"/>
                        </a:solidFill>
                        <a:effectLst/>
                        <a:latin typeface="+mj-lt"/>
                      </a:endParaRPr>
                    </a:p>
                  </a:txBody>
                  <a:tcPr marL="76200" marR="76200" marT="76200" marB="76200" anchor="ctr"/>
                </a:tc>
                <a:tc>
                  <a:txBody>
                    <a:bodyPr/>
                    <a:lstStyle/>
                    <a:p>
                      <a:pPr algn="ctr" fontAlgn="base"/>
                      <a:r>
                        <a:rPr lang="en-US" sz="1400" b="1">
                          <a:solidFill>
                            <a:srgbClr val="FF5C00"/>
                          </a:solidFill>
                          <a:effectLst/>
                          <a:latin typeface="+mj-lt"/>
                        </a:rPr>
                        <a:t>SoapUI NG Pro</a:t>
                      </a:r>
                    </a:p>
                  </a:txBody>
                  <a:tcPr marL="76200" marR="76200" marT="76200" marB="76200" anchor="ctr"/>
                </a:tc>
              </a:tr>
              <a:tr h="359744">
                <a:tc>
                  <a:txBody>
                    <a:bodyPr/>
                    <a:lstStyle/>
                    <a:p>
                      <a:pPr algn="l" fontAlgn="base"/>
                      <a:r>
                        <a:rPr lang="en-US" sz="1400" b="0" dirty="0">
                          <a:effectLst/>
                          <a:latin typeface="+mj-lt"/>
                        </a:rPr>
                        <a:t>WSDL Coverage</a:t>
                      </a:r>
                    </a:p>
                  </a:txBody>
                  <a:tcPr marL="76200" marR="76200" marT="76200" marB="76200" anchor="ctr"/>
                </a:tc>
                <a:tc>
                  <a:txBody>
                    <a:bodyPr/>
                    <a:lstStyle/>
                    <a:p>
                      <a:pPr algn="ctr" fontAlgn="base"/>
                      <a:endParaRPr lang="en-US" sz="1400" b="0" dirty="0">
                        <a:effectLst/>
                        <a:latin typeface="+mj-lt"/>
                      </a:endParaRPr>
                    </a:p>
                  </a:txBody>
                  <a:tcPr marL="76200" marR="76200" marT="76200" marB="76200" anchor="ctr"/>
                </a:tc>
                <a:tc>
                  <a:txBody>
                    <a:bodyPr/>
                    <a:lstStyle/>
                    <a:p>
                      <a:pPr algn="ctr" fontAlgn="base"/>
                      <a:r>
                        <a:rPr lang="en-US" sz="1400" b="0" dirty="0" smtClean="0">
                          <a:effectLst/>
                          <a:latin typeface="+mj-lt"/>
                        </a:rPr>
                        <a:t>Y</a:t>
                      </a:r>
                      <a:endParaRPr lang="en-US" sz="1400" b="0" dirty="0">
                        <a:effectLst/>
                        <a:latin typeface="+mj-lt"/>
                      </a:endParaRPr>
                    </a:p>
                  </a:txBody>
                  <a:tcPr marL="76200" marR="76200" marT="76200" marB="76200" anchor="ctr"/>
                </a:tc>
              </a:tr>
              <a:tr h="359744">
                <a:tc>
                  <a:txBody>
                    <a:bodyPr/>
                    <a:lstStyle/>
                    <a:p>
                      <a:pPr algn="l" fontAlgn="base"/>
                      <a:r>
                        <a:rPr lang="en-US" sz="1400" b="0" dirty="0" smtClean="0">
                          <a:effectLst/>
                          <a:latin typeface="+mj-lt"/>
                        </a:rPr>
                        <a:t>Request/Response Coverage</a:t>
                      </a:r>
                      <a:endParaRPr lang="en-US" sz="1400" b="0" dirty="0">
                        <a:effectLst/>
                        <a:latin typeface="+mj-lt"/>
                      </a:endParaRPr>
                    </a:p>
                  </a:txBody>
                  <a:tcPr marL="76200" marR="76200" marT="76200" marB="76200" anchor="ctr"/>
                </a:tc>
                <a:tc>
                  <a:txBody>
                    <a:bodyPr/>
                    <a:lstStyle/>
                    <a:p>
                      <a:pPr algn="ctr" fontAlgn="base"/>
                      <a:endParaRPr lang="en-US" sz="1400" b="0" dirty="0">
                        <a:effectLst/>
                        <a:latin typeface="+mj-lt"/>
                      </a:endParaRPr>
                    </a:p>
                  </a:txBody>
                  <a:tcPr marL="76200" marR="76200" marT="76200" marB="76200" anchor="ctr"/>
                </a:tc>
                <a:tc>
                  <a:txBody>
                    <a:bodyPr/>
                    <a:lstStyle/>
                    <a:p>
                      <a:pPr algn="ctr" fontAlgn="base"/>
                      <a:r>
                        <a:rPr lang="en-US" sz="1400" b="0" dirty="0" smtClean="0">
                          <a:effectLst/>
                          <a:latin typeface="+mj-lt"/>
                        </a:rPr>
                        <a:t>Y</a:t>
                      </a:r>
                      <a:endParaRPr lang="en-US" sz="1400" b="0" dirty="0">
                        <a:effectLst/>
                        <a:latin typeface="+mj-lt"/>
                      </a:endParaRPr>
                    </a:p>
                  </a:txBody>
                  <a:tcPr marL="76200" marR="76200" marT="76200" marB="76200" anchor="ctr"/>
                </a:tc>
              </a:tr>
              <a:tr h="359744">
                <a:tc>
                  <a:txBody>
                    <a:bodyPr/>
                    <a:lstStyle/>
                    <a:p>
                      <a:pPr algn="l" fontAlgn="base"/>
                      <a:r>
                        <a:rPr lang="en-US" sz="1400" b="0">
                          <a:effectLst/>
                          <a:latin typeface="+mj-lt"/>
                        </a:rPr>
                        <a:t>Message Assertion</a:t>
                      </a:r>
                    </a:p>
                  </a:txBody>
                  <a:tcPr marL="76200" marR="76200" marT="76200" marB="76200" anchor="ctr"/>
                </a:tc>
                <a:tc>
                  <a:txBody>
                    <a:bodyPr/>
                    <a:lstStyle/>
                    <a:p>
                      <a:pPr algn="ctr" fontAlgn="base"/>
                      <a:r>
                        <a:rPr lang="en-US" sz="1400" b="0" dirty="0" smtClean="0">
                          <a:effectLst/>
                          <a:latin typeface="+mj-lt"/>
                        </a:rPr>
                        <a:t>Y</a:t>
                      </a:r>
                      <a:endParaRPr lang="en-US" sz="1400" b="0" dirty="0">
                        <a:effectLst/>
                        <a:latin typeface="+mj-lt"/>
                      </a:endParaRPr>
                    </a:p>
                  </a:txBody>
                  <a:tcPr marL="76200" marR="76200" marT="76200" marB="76200" anchor="ctr"/>
                </a:tc>
                <a:tc>
                  <a:txBody>
                    <a:bodyPr/>
                    <a:lstStyle/>
                    <a:p>
                      <a:pPr algn="ctr" fontAlgn="base"/>
                      <a:r>
                        <a:rPr lang="en-US" sz="1400" b="0" dirty="0" smtClean="0">
                          <a:effectLst/>
                          <a:latin typeface="+mj-lt"/>
                        </a:rPr>
                        <a:t>Y</a:t>
                      </a:r>
                      <a:endParaRPr lang="en-US" sz="1400" b="0" dirty="0">
                        <a:effectLst/>
                        <a:latin typeface="+mj-lt"/>
                      </a:endParaRPr>
                    </a:p>
                  </a:txBody>
                  <a:tcPr marL="76200" marR="76200" marT="76200" marB="76200" anchor="ctr"/>
                </a:tc>
              </a:tr>
              <a:tr h="359744">
                <a:tc>
                  <a:txBody>
                    <a:bodyPr/>
                    <a:lstStyle/>
                    <a:p>
                      <a:pPr algn="l" fontAlgn="base"/>
                      <a:r>
                        <a:rPr lang="en-US" sz="1400" b="0">
                          <a:effectLst/>
                          <a:latin typeface="+mj-lt"/>
                        </a:rPr>
                        <a:t>Test Refactoring</a:t>
                      </a:r>
                    </a:p>
                  </a:txBody>
                  <a:tcPr marL="76200" marR="76200" marT="76200" marB="76200" anchor="ctr"/>
                </a:tc>
                <a:tc>
                  <a:txBody>
                    <a:bodyPr/>
                    <a:lstStyle/>
                    <a:p>
                      <a:pPr algn="ctr" fontAlgn="base"/>
                      <a:r>
                        <a:rPr lang="en-US" sz="1400" b="0" dirty="0">
                          <a:effectLst/>
                          <a:latin typeface="+mj-lt"/>
                        </a:rPr>
                        <a:t> </a:t>
                      </a:r>
                    </a:p>
                  </a:txBody>
                  <a:tcPr marL="76200" marR="76200" marT="76200" marB="76200" anchor="ctr"/>
                </a:tc>
                <a:tc>
                  <a:txBody>
                    <a:bodyPr/>
                    <a:lstStyle/>
                    <a:p>
                      <a:pPr algn="ctr" fontAlgn="base"/>
                      <a:r>
                        <a:rPr lang="en-US" sz="1400" b="0" dirty="0" smtClean="0">
                          <a:effectLst/>
                          <a:latin typeface="+mj-lt"/>
                        </a:rPr>
                        <a:t>Y</a:t>
                      </a:r>
                      <a:endParaRPr lang="en-US" sz="1400" b="0" dirty="0">
                        <a:effectLst/>
                        <a:latin typeface="+mj-lt"/>
                      </a:endParaRPr>
                    </a:p>
                  </a:txBody>
                  <a:tcPr marL="76200" marR="76200" marT="76200" marB="76200" anchor="ctr"/>
                </a:tc>
              </a:tr>
              <a:tr h="581125">
                <a:tc>
                  <a:txBody>
                    <a:bodyPr/>
                    <a:lstStyle/>
                    <a:p>
                      <a:pPr algn="l" fontAlgn="base"/>
                      <a:r>
                        <a:rPr lang="en-US" sz="1400" b="0" dirty="0">
                          <a:effectLst/>
                          <a:latin typeface="+mj-lt"/>
                        </a:rPr>
                        <a:t>OAuth2 Support in HTTP requests</a:t>
                      </a:r>
                    </a:p>
                  </a:txBody>
                  <a:tcPr marL="76200" marR="76200" marT="76200" marB="76200" anchor="ctr"/>
                </a:tc>
                <a:tc>
                  <a:txBody>
                    <a:bodyPr/>
                    <a:lstStyle/>
                    <a:p>
                      <a:pPr algn="ctr" fontAlgn="base"/>
                      <a:r>
                        <a:rPr lang="en-US" sz="1400" b="0" dirty="0">
                          <a:effectLst/>
                          <a:latin typeface="+mj-lt"/>
                        </a:rPr>
                        <a:t> </a:t>
                      </a:r>
                    </a:p>
                  </a:txBody>
                  <a:tcPr marL="76200" marR="76200" marT="76200" marB="76200" anchor="ctr"/>
                </a:tc>
                <a:tc>
                  <a:txBody>
                    <a:bodyPr/>
                    <a:lstStyle/>
                    <a:p>
                      <a:pPr algn="ctr" fontAlgn="base"/>
                      <a:r>
                        <a:rPr lang="en-US" sz="1400" b="0" dirty="0" smtClean="0">
                          <a:effectLst/>
                          <a:latin typeface="+mj-lt"/>
                        </a:rPr>
                        <a:t>Y</a:t>
                      </a:r>
                      <a:endParaRPr lang="en-US" sz="1400" b="0" dirty="0">
                        <a:effectLst/>
                        <a:latin typeface="+mj-lt"/>
                      </a:endParaRPr>
                    </a:p>
                  </a:txBody>
                  <a:tcPr marL="76200" marR="76200" marT="76200" marB="76200" anchor="ctr"/>
                </a:tc>
              </a:tr>
              <a:tr h="359744">
                <a:tc>
                  <a:txBody>
                    <a:bodyPr/>
                    <a:lstStyle/>
                    <a:p>
                      <a:pPr algn="l" fontAlgn="base"/>
                      <a:r>
                        <a:rPr lang="en-US" sz="1400" b="0" dirty="0">
                          <a:effectLst/>
                          <a:latin typeface="+mj-lt"/>
                        </a:rPr>
                        <a:t>Dynamic Data Generation</a:t>
                      </a:r>
                    </a:p>
                  </a:txBody>
                  <a:tcPr marL="76200" marR="76200" marT="76200" marB="76200" anchor="ctr"/>
                </a:tc>
                <a:tc>
                  <a:txBody>
                    <a:bodyPr/>
                    <a:lstStyle/>
                    <a:p>
                      <a:pPr algn="ctr" fontAlgn="base"/>
                      <a:r>
                        <a:rPr lang="en-US" sz="1400" b="0">
                          <a:effectLst/>
                          <a:latin typeface="+mj-lt"/>
                        </a:rPr>
                        <a:t> </a:t>
                      </a:r>
                    </a:p>
                  </a:txBody>
                  <a:tcPr marL="76200" marR="76200" marT="76200" marB="76200" anchor="ctr"/>
                </a:tc>
                <a:tc>
                  <a:txBody>
                    <a:bodyPr/>
                    <a:lstStyle/>
                    <a:p>
                      <a:pPr algn="ctr" fontAlgn="base"/>
                      <a:r>
                        <a:rPr lang="en-US" sz="1400" b="0" dirty="0" smtClean="0">
                          <a:effectLst/>
                          <a:latin typeface="+mj-lt"/>
                        </a:rPr>
                        <a:t>Y</a:t>
                      </a:r>
                      <a:endParaRPr lang="en-US" sz="1400" b="0" dirty="0">
                        <a:effectLst/>
                        <a:latin typeface="+mj-lt"/>
                      </a:endParaRPr>
                    </a:p>
                  </a:txBody>
                  <a:tcPr marL="76200" marR="76200" marT="76200" marB="76200" anchor="ctr"/>
                </a:tc>
              </a:tr>
              <a:tr h="359744">
                <a:tc>
                  <a:txBody>
                    <a:bodyPr/>
                    <a:lstStyle/>
                    <a:p>
                      <a:pPr algn="l" fontAlgn="base"/>
                      <a:r>
                        <a:rPr lang="en-US" sz="1400" b="0" dirty="0">
                          <a:effectLst/>
                          <a:latin typeface="+mj-lt"/>
                        </a:rPr>
                        <a:t>Data Source Driven Tests</a:t>
                      </a:r>
                    </a:p>
                  </a:txBody>
                  <a:tcPr marL="76200" marR="76200" marT="76200" marB="76200" anchor="ctr"/>
                </a:tc>
                <a:tc>
                  <a:txBody>
                    <a:bodyPr/>
                    <a:lstStyle/>
                    <a:p>
                      <a:pPr algn="ctr" fontAlgn="base"/>
                      <a:r>
                        <a:rPr lang="en-US" sz="1400" b="0" dirty="0">
                          <a:effectLst/>
                          <a:latin typeface="+mj-lt"/>
                        </a:rPr>
                        <a:t> </a:t>
                      </a:r>
                    </a:p>
                  </a:txBody>
                  <a:tcPr marL="76200" marR="76200" marT="76200" marB="76200" anchor="ctr"/>
                </a:tc>
                <a:tc>
                  <a:txBody>
                    <a:bodyPr/>
                    <a:lstStyle/>
                    <a:p>
                      <a:pPr algn="ctr" fontAlgn="base"/>
                      <a:r>
                        <a:rPr lang="en-US" sz="1400" b="0" dirty="0" smtClean="0">
                          <a:effectLst/>
                          <a:latin typeface="+mj-lt"/>
                        </a:rPr>
                        <a:t>Y</a:t>
                      </a:r>
                      <a:endParaRPr lang="en-US" sz="1400" b="0" dirty="0">
                        <a:effectLst/>
                        <a:latin typeface="+mj-lt"/>
                      </a:endParaRPr>
                    </a:p>
                  </a:txBody>
                  <a:tcPr marL="76200" marR="76200" marT="76200" marB="76200" anchor="ctr"/>
                </a:tc>
              </a:tr>
              <a:tr h="359744">
                <a:tc>
                  <a:txBody>
                    <a:bodyPr/>
                    <a:lstStyle/>
                    <a:p>
                      <a:pPr algn="l" fontAlgn="base"/>
                      <a:r>
                        <a:rPr lang="en-US" sz="1400" b="0" dirty="0">
                          <a:effectLst/>
                          <a:latin typeface="+mj-lt"/>
                        </a:rPr>
                        <a:t>Scripting </a:t>
                      </a:r>
                      <a:r>
                        <a:rPr lang="en-US" sz="1400" b="0" dirty="0" smtClean="0">
                          <a:effectLst/>
                          <a:latin typeface="+mj-lt"/>
                        </a:rPr>
                        <a:t>(</a:t>
                      </a:r>
                      <a:r>
                        <a:rPr lang="en-US" sz="1400" b="0" dirty="0">
                          <a:effectLst/>
                          <a:latin typeface="+mj-lt"/>
                        </a:rPr>
                        <a:t>Groovy, JavaScript)</a:t>
                      </a:r>
                    </a:p>
                  </a:txBody>
                  <a:tcPr marL="76200" marR="76200" marT="76200" marB="76200" anchor="ctr"/>
                </a:tc>
                <a:tc>
                  <a:txBody>
                    <a:bodyPr/>
                    <a:lstStyle/>
                    <a:p>
                      <a:pPr algn="ctr" fontAlgn="base"/>
                      <a:r>
                        <a:rPr lang="en-US" sz="1400" b="0" dirty="0" smtClean="0">
                          <a:effectLst/>
                          <a:latin typeface="+mj-lt"/>
                        </a:rPr>
                        <a:t>Y</a:t>
                      </a:r>
                      <a:endParaRPr lang="en-US" sz="1400" b="0" dirty="0">
                        <a:effectLst/>
                        <a:latin typeface="+mj-lt"/>
                      </a:endParaRPr>
                    </a:p>
                  </a:txBody>
                  <a:tcPr marL="76200" marR="76200" marT="76200" marB="76200" anchor="ctr"/>
                </a:tc>
                <a:tc>
                  <a:txBody>
                    <a:bodyPr/>
                    <a:lstStyle/>
                    <a:p>
                      <a:pPr algn="ctr" fontAlgn="base"/>
                      <a:r>
                        <a:rPr lang="en-US" sz="1400" b="0" dirty="0" smtClean="0">
                          <a:effectLst/>
                          <a:latin typeface="+mj-lt"/>
                        </a:rPr>
                        <a:t>Y</a:t>
                      </a:r>
                      <a:endParaRPr lang="en-US" sz="1400" b="0" dirty="0">
                        <a:effectLst/>
                        <a:latin typeface="+mj-lt"/>
                      </a:endParaRPr>
                    </a:p>
                  </a:txBody>
                  <a:tcPr marL="76200" marR="76200" marT="76200" marB="76200" anchor="ctr"/>
                </a:tc>
              </a:tr>
              <a:tr h="359744">
                <a:tc>
                  <a:txBody>
                    <a:bodyPr/>
                    <a:lstStyle/>
                    <a:p>
                      <a:pPr algn="l" fontAlgn="base"/>
                      <a:r>
                        <a:rPr lang="en-US" sz="1400" b="0">
                          <a:effectLst/>
                          <a:latin typeface="+mj-lt"/>
                        </a:rPr>
                        <a:t>Scripting Libraries</a:t>
                      </a:r>
                    </a:p>
                  </a:txBody>
                  <a:tcPr marL="76200" marR="76200" marT="76200" marB="76200" anchor="ctr"/>
                </a:tc>
                <a:tc>
                  <a:txBody>
                    <a:bodyPr/>
                    <a:lstStyle/>
                    <a:p>
                      <a:pPr algn="ctr" fontAlgn="base"/>
                      <a:r>
                        <a:rPr lang="en-US" sz="1400" b="0" dirty="0">
                          <a:effectLst/>
                          <a:latin typeface="+mj-lt"/>
                        </a:rPr>
                        <a:t> </a:t>
                      </a:r>
                    </a:p>
                  </a:txBody>
                  <a:tcPr marL="76200" marR="76200" marT="76200" marB="76200" anchor="ctr"/>
                </a:tc>
                <a:tc>
                  <a:txBody>
                    <a:bodyPr/>
                    <a:lstStyle/>
                    <a:p>
                      <a:pPr algn="ctr" fontAlgn="base"/>
                      <a:r>
                        <a:rPr lang="en-US" sz="1400" b="0" dirty="0" smtClean="0">
                          <a:effectLst/>
                          <a:latin typeface="+mj-lt"/>
                        </a:rPr>
                        <a:t>Y</a:t>
                      </a:r>
                      <a:endParaRPr lang="en-US" sz="1400" b="0" dirty="0">
                        <a:effectLst/>
                        <a:latin typeface="+mj-lt"/>
                      </a:endParaRPr>
                    </a:p>
                  </a:txBody>
                  <a:tcPr marL="76200" marR="76200" marT="76200" marB="76200" anchor="ctr"/>
                </a:tc>
              </a:tr>
              <a:tr h="359744">
                <a:tc>
                  <a:txBody>
                    <a:bodyPr/>
                    <a:lstStyle/>
                    <a:p>
                      <a:pPr algn="l" fontAlgn="base"/>
                      <a:r>
                        <a:rPr lang="en-US" sz="1400" b="0" dirty="0">
                          <a:effectLst/>
                          <a:latin typeface="+mj-lt"/>
                        </a:rPr>
                        <a:t>Unit Reporting</a:t>
                      </a:r>
                    </a:p>
                  </a:txBody>
                  <a:tcPr marL="76200" marR="76200" marT="76200" marB="76200" anchor="ctr"/>
                </a:tc>
                <a:tc>
                  <a:txBody>
                    <a:bodyPr/>
                    <a:lstStyle/>
                    <a:p>
                      <a:pPr algn="ctr" fontAlgn="base"/>
                      <a:r>
                        <a:rPr lang="en-US" sz="1400" b="0" dirty="0" smtClean="0">
                          <a:effectLst/>
                          <a:latin typeface="+mj-lt"/>
                        </a:rPr>
                        <a:t>Y</a:t>
                      </a:r>
                      <a:endParaRPr lang="en-US" sz="1400" b="0" dirty="0">
                        <a:effectLst/>
                        <a:latin typeface="+mj-lt"/>
                      </a:endParaRPr>
                    </a:p>
                  </a:txBody>
                  <a:tcPr marL="76200" marR="76200" marT="76200" marB="76200" anchor="ctr"/>
                </a:tc>
                <a:tc>
                  <a:txBody>
                    <a:bodyPr/>
                    <a:lstStyle/>
                    <a:p>
                      <a:pPr algn="ctr" fontAlgn="base"/>
                      <a:r>
                        <a:rPr lang="en-US" sz="1400" b="0" dirty="0" smtClean="0">
                          <a:effectLst/>
                          <a:latin typeface="+mj-lt"/>
                        </a:rPr>
                        <a:t>Y</a:t>
                      </a:r>
                      <a:endParaRPr lang="en-US" sz="1400" b="0" dirty="0">
                        <a:effectLst/>
                        <a:latin typeface="+mj-lt"/>
                      </a:endParaRPr>
                    </a:p>
                  </a:txBody>
                  <a:tcPr marL="76200" marR="76200" marT="76200" marB="76200" anchor="ctr"/>
                </a:tc>
              </a:tr>
              <a:tr h="359744">
                <a:tc>
                  <a:txBody>
                    <a:bodyPr/>
                    <a:lstStyle/>
                    <a:p>
                      <a:pPr algn="l" fontAlgn="base"/>
                      <a:r>
                        <a:rPr lang="en-US" sz="1400" b="0">
                          <a:effectLst/>
                          <a:latin typeface="+mj-lt"/>
                        </a:rPr>
                        <a:t>Advanced Reporting</a:t>
                      </a:r>
                    </a:p>
                  </a:txBody>
                  <a:tcPr marL="76200" marR="76200" marT="76200" marB="76200" anchor="ctr"/>
                </a:tc>
                <a:tc>
                  <a:txBody>
                    <a:bodyPr/>
                    <a:lstStyle/>
                    <a:p>
                      <a:pPr algn="ctr" fontAlgn="base"/>
                      <a:r>
                        <a:rPr lang="en-US" sz="1400" b="0">
                          <a:effectLst/>
                          <a:latin typeface="+mj-lt"/>
                        </a:rPr>
                        <a:t> </a:t>
                      </a:r>
                    </a:p>
                  </a:txBody>
                  <a:tcPr marL="76200" marR="76200" marT="76200" marB="76200" anchor="ctr"/>
                </a:tc>
                <a:tc>
                  <a:txBody>
                    <a:bodyPr/>
                    <a:lstStyle/>
                    <a:p>
                      <a:pPr algn="ctr" fontAlgn="base"/>
                      <a:r>
                        <a:rPr lang="en-US" sz="1400" b="0" dirty="0" smtClean="0">
                          <a:effectLst/>
                          <a:latin typeface="+mj-lt"/>
                        </a:rPr>
                        <a:t>Y</a:t>
                      </a:r>
                      <a:endParaRPr lang="en-US" sz="1400" b="0" dirty="0">
                        <a:effectLst/>
                        <a:latin typeface="+mj-lt"/>
                      </a:endParaRPr>
                    </a:p>
                  </a:txBody>
                  <a:tcPr marL="76200" marR="76200" marT="76200" marB="76200" anchor="ctr"/>
                </a:tc>
              </a:tr>
              <a:tr h="359744">
                <a:tc>
                  <a:txBody>
                    <a:bodyPr/>
                    <a:lstStyle/>
                    <a:p>
                      <a:pPr algn="l" fontAlgn="base"/>
                      <a:r>
                        <a:rPr lang="en-US" sz="1400" b="0" dirty="0">
                          <a:effectLst/>
                          <a:latin typeface="+mj-lt"/>
                        </a:rPr>
                        <a:t>Form Based </a:t>
                      </a:r>
                      <a:r>
                        <a:rPr lang="en-US" sz="1400" b="0" dirty="0" smtClean="0">
                          <a:effectLst/>
                          <a:latin typeface="+mj-lt"/>
                        </a:rPr>
                        <a:t>input/Editor</a:t>
                      </a:r>
                      <a:endParaRPr lang="en-US" sz="1400" b="0" dirty="0">
                        <a:effectLst/>
                        <a:latin typeface="+mj-lt"/>
                      </a:endParaRPr>
                    </a:p>
                  </a:txBody>
                  <a:tcPr marL="76200" marR="76200" marT="76200" marB="76200" anchor="ctr"/>
                </a:tc>
                <a:tc>
                  <a:txBody>
                    <a:bodyPr/>
                    <a:lstStyle/>
                    <a:p>
                      <a:pPr algn="ctr" fontAlgn="base"/>
                      <a:r>
                        <a:rPr lang="en-US" sz="1400" b="0">
                          <a:effectLst/>
                          <a:latin typeface="+mj-lt"/>
                        </a:rPr>
                        <a:t> </a:t>
                      </a:r>
                    </a:p>
                  </a:txBody>
                  <a:tcPr marL="76200" marR="76200" marT="76200" marB="76200" anchor="ctr"/>
                </a:tc>
                <a:tc>
                  <a:txBody>
                    <a:bodyPr/>
                    <a:lstStyle/>
                    <a:p>
                      <a:pPr algn="ctr" fontAlgn="base"/>
                      <a:r>
                        <a:rPr lang="en-US" sz="1400" b="0" dirty="0" smtClean="0">
                          <a:effectLst/>
                          <a:latin typeface="+mj-lt"/>
                        </a:rPr>
                        <a:t>Y</a:t>
                      </a:r>
                      <a:endParaRPr lang="en-US" sz="1400" b="0" dirty="0">
                        <a:effectLst/>
                        <a:latin typeface="+mj-lt"/>
                      </a:endParaRPr>
                    </a:p>
                  </a:txBody>
                  <a:tcPr marL="76200" marR="76200" marT="76200" marB="76200" anchor="ctr"/>
                </a:tc>
              </a:tr>
              <a:tr h="359744">
                <a:tc>
                  <a:txBody>
                    <a:bodyPr/>
                    <a:lstStyle/>
                    <a:p>
                      <a:pPr algn="l" fontAlgn="base"/>
                      <a:r>
                        <a:rPr lang="en-US" sz="1400" b="0" dirty="0">
                          <a:effectLst/>
                          <a:latin typeface="+mj-lt"/>
                        </a:rPr>
                        <a:t>Tree Based </a:t>
                      </a:r>
                      <a:r>
                        <a:rPr lang="en-US" sz="1400" b="0" dirty="0" smtClean="0">
                          <a:effectLst/>
                          <a:latin typeface="+mj-lt"/>
                        </a:rPr>
                        <a:t>input/Editor</a:t>
                      </a:r>
                      <a:endParaRPr lang="en-US" sz="1400" b="0" dirty="0">
                        <a:effectLst/>
                        <a:latin typeface="+mj-lt"/>
                      </a:endParaRPr>
                    </a:p>
                  </a:txBody>
                  <a:tcPr marL="76200" marR="76200" marT="76200" marB="76200" anchor="ctr"/>
                </a:tc>
                <a:tc>
                  <a:txBody>
                    <a:bodyPr/>
                    <a:lstStyle/>
                    <a:p>
                      <a:pPr algn="ctr" fontAlgn="base"/>
                      <a:r>
                        <a:rPr lang="en-US" sz="1400" b="0" dirty="0">
                          <a:effectLst/>
                          <a:latin typeface="+mj-lt"/>
                        </a:rPr>
                        <a:t> </a:t>
                      </a:r>
                    </a:p>
                  </a:txBody>
                  <a:tcPr marL="76200" marR="76200" marT="76200" marB="76200" anchor="ctr"/>
                </a:tc>
                <a:tc>
                  <a:txBody>
                    <a:bodyPr/>
                    <a:lstStyle/>
                    <a:p>
                      <a:pPr algn="ctr" fontAlgn="base"/>
                      <a:r>
                        <a:rPr lang="en-US" sz="1400" b="0" dirty="0" smtClean="0">
                          <a:effectLst/>
                          <a:latin typeface="+mj-lt"/>
                        </a:rPr>
                        <a:t>Y</a:t>
                      </a:r>
                      <a:endParaRPr lang="en-US" sz="1400" b="0" dirty="0">
                        <a:effectLst/>
                        <a:latin typeface="+mj-lt"/>
                      </a:endParaRPr>
                    </a:p>
                  </a:txBody>
                  <a:tcPr marL="76200" marR="76200" marT="76200" marB="76200" anchor="ctr"/>
                </a:tc>
              </a:tr>
            </a:tbl>
          </a:graphicData>
        </a:graphic>
      </p:graphicFrame>
    </p:spTree>
    <p:extLst>
      <p:ext uri="{BB962C8B-B14F-4D97-AF65-F5344CB8AC3E}">
        <p14:creationId xmlns:p14="http://schemas.microsoft.com/office/powerpoint/2010/main" xmlns="" val="22971816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Before Creating a Project </a:t>
            </a:r>
          </a:p>
        </p:txBody>
      </p:sp>
      <p:sp>
        <p:nvSpPr>
          <p:cNvPr id="4" name="Content Placeholder 2"/>
          <p:cNvSpPr txBox="1">
            <a:spLocks/>
          </p:cNvSpPr>
          <p:nvPr/>
        </p:nvSpPr>
        <p:spPr>
          <a:xfrm>
            <a:off x="457200" y="1066800"/>
            <a:ext cx="8229600" cy="5486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lang="en-US" sz="2400" kern="1200" dirty="0" smtClean="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lang="en-US" sz="2000" kern="1200" dirty="0" smtClean="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lang="en-US" sz="1800" kern="1200" dirty="0" smtClean="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lang="en-US" sz="1600" kern="1200" dirty="0" smtClean="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lang="en-US" sz="14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smtClean="0">
                <a:latin typeface="+mj-lt"/>
              </a:rPr>
              <a:t>Need to set </a:t>
            </a:r>
            <a:r>
              <a:rPr lang="en-US" sz="1800" b="1" dirty="0" smtClean="0">
                <a:latin typeface="+mj-lt"/>
              </a:rPr>
              <a:t>Global Soap UI Preferences</a:t>
            </a:r>
          </a:p>
          <a:p>
            <a:pPr lvl="1"/>
            <a:r>
              <a:rPr lang="en-US" sz="1600" dirty="0" smtClean="0">
                <a:latin typeface="+mj-lt"/>
              </a:rPr>
              <a:t>SOAP UI is a highly configurable tool. One central place for configuring the behavior of soap UI is the preferences dialog. You can open this by selecting the "Preferences" option from the file menu.</a:t>
            </a:r>
          </a:p>
          <a:p>
            <a:pPr lvl="1"/>
            <a:endParaRPr lang="en-US" b="1" dirty="0" smtClean="0">
              <a:latin typeface="Verdana" pitchFamily="34" charset="0"/>
            </a:endParaRPr>
          </a:p>
          <a:p>
            <a:pPr lvl="1"/>
            <a:endParaRPr lang="en-US" dirty="0">
              <a:latin typeface="Verdana" pitchFamily="34" charset="0"/>
            </a:endParaRPr>
          </a:p>
        </p:txBody>
      </p:sp>
      <p:pic>
        <p:nvPicPr>
          <p:cNvPr id="5" name="Picture 8" descr="C:\Documents and Settings\ssanaboyana\Desktop\soapsettings.JPG"/>
          <p:cNvPicPr>
            <a:picLocks noChangeAspect="1" noChangeArrowheads="1"/>
          </p:cNvPicPr>
          <p:nvPr/>
        </p:nvPicPr>
        <p:blipFill>
          <a:blip r:embed="rId2"/>
          <a:srcRect/>
          <a:stretch>
            <a:fillRect/>
          </a:stretch>
        </p:blipFill>
        <p:spPr bwMode="auto">
          <a:xfrm>
            <a:off x="2362200" y="2362200"/>
            <a:ext cx="4419600" cy="3930894"/>
          </a:xfrm>
          <a:prstGeom prst="rect">
            <a:avLst/>
          </a:prstGeom>
          <a:noFill/>
          <a:ln w="9525">
            <a:noFill/>
            <a:miter lim="800000"/>
            <a:headEnd/>
            <a:tailEnd/>
          </a:ln>
        </p:spPr>
      </p:pic>
    </p:spTree>
    <p:extLst>
      <p:ext uri="{BB962C8B-B14F-4D97-AF65-F5344CB8AC3E}">
        <p14:creationId xmlns:p14="http://schemas.microsoft.com/office/powerpoint/2010/main" xmlns="" val="34510868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Web Service </a:t>
            </a:r>
            <a:r>
              <a:rPr lang="en-US" dirty="0" smtClean="0"/>
              <a:t>introduction</a:t>
            </a:r>
            <a:endParaRPr lang="en-US" dirty="0"/>
          </a:p>
        </p:txBody>
      </p:sp>
      <p:sp>
        <p:nvSpPr>
          <p:cNvPr id="3" name="Content Placeholder 2"/>
          <p:cNvSpPr>
            <a:spLocks noGrp="1"/>
          </p:cNvSpPr>
          <p:nvPr>
            <p:ph idx="1"/>
          </p:nvPr>
        </p:nvSpPr>
        <p:spPr>
          <a:xfrm>
            <a:off x="457200" y="1295401"/>
            <a:ext cx="8229600" cy="4830764"/>
          </a:xfrm>
        </p:spPr>
        <p:txBody>
          <a:bodyPr/>
          <a:lstStyle/>
          <a:p>
            <a:r>
              <a:rPr lang="en-US" dirty="0"/>
              <a:t>Web services are software components that communicate </a:t>
            </a:r>
            <a:r>
              <a:rPr lang="en-US" dirty="0" smtClean="0"/>
              <a:t>irrespective of underlying technology.</a:t>
            </a:r>
          </a:p>
          <a:p>
            <a:r>
              <a:rPr lang="en-US" dirty="0" smtClean="0"/>
              <a:t>It uses a collection </a:t>
            </a:r>
            <a:r>
              <a:rPr lang="en-US" dirty="0"/>
              <a:t>of open protocols and standards used for exchanging data between applications or systems</a:t>
            </a:r>
            <a:r>
              <a:rPr lang="en-US" dirty="0" smtClean="0"/>
              <a:t>.</a:t>
            </a:r>
          </a:p>
          <a:p>
            <a:endParaRPr lang="en-US" dirty="0" smtClean="0"/>
          </a:p>
          <a:p>
            <a:r>
              <a:rPr lang="en-US" sz="1800" b="1" dirty="0"/>
              <a:t>To summarize, a complete web service is, therefore, any service that:</a:t>
            </a:r>
          </a:p>
          <a:p>
            <a:pPr lvl="1"/>
            <a:r>
              <a:rPr lang="en-US" sz="1600" dirty="0"/>
              <a:t>Is available over the Internet or private (intranet) networks</a:t>
            </a:r>
          </a:p>
          <a:p>
            <a:pPr lvl="1"/>
            <a:r>
              <a:rPr lang="en-US" sz="1600" dirty="0"/>
              <a:t>Uses a </a:t>
            </a:r>
            <a:r>
              <a:rPr lang="en-US" sz="1600" dirty="0" smtClean="0"/>
              <a:t>standardized messaging system (XML, JSON,HTML etc.,)</a:t>
            </a:r>
            <a:endParaRPr lang="en-US" sz="1600" dirty="0"/>
          </a:p>
          <a:p>
            <a:pPr lvl="1"/>
            <a:r>
              <a:rPr lang="en-US" sz="1600" dirty="0"/>
              <a:t>Is not tied to any one operating system or programming language</a:t>
            </a:r>
          </a:p>
          <a:p>
            <a:pPr lvl="1"/>
            <a:r>
              <a:rPr lang="en-US" sz="1600" dirty="0"/>
              <a:t>Is self-describing via a common </a:t>
            </a:r>
            <a:r>
              <a:rPr lang="en-US" sz="1600" dirty="0" smtClean="0"/>
              <a:t>grammar</a:t>
            </a:r>
            <a:endParaRPr lang="en-US" sz="1600" dirty="0"/>
          </a:p>
          <a:p>
            <a:pPr lvl="1"/>
            <a:r>
              <a:rPr lang="en-US" sz="1600" dirty="0"/>
              <a:t>Is discoverable via a simple find mechanism</a:t>
            </a:r>
          </a:p>
          <a:p>
            <a:endParaRPr lang="en-US" dirty="0" smtClean="0"/>
          </a:p>
          <a:p>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xmlns="" val="20119238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mj-lt"/>
              </a:rPr>
              <a:t>Proxy </a:t>
            </a:r>
            <a:r>
              <a:rPr lang="en-US" dirty="0" smtClean="0">
                <a:latin typeface="+mj-lt"/>
              </a:rPr>
              <a:t>Settings</a:t>
            </a:r>
            <a:endParaRPr lang="en-US" dirty="0">
              <a:latin typeface="+mj-lt"/>
            </a:endParaRPr>
          </a:p>
        </p:txBody>
      </p:sp>
      <p:sp>
        <p:nvSpPr>
          <p:cNvPr id="3" name="Content Placeholder 2"/>
          <p:cNvSpPr>
            <a:spLocks noGrp="1"/>
          </p:cNvSpPr>
          <p:nvPr>
            <p:ph idx="1"/>
          </p:nvPr>
        </p:nvSpPr>
        <p:spPr>
          <a:xfrm>
            <a:off x="457200" y="1219200"/>
            <a:ext cx="4038600" cy="4906965"/>
          </a:xfrm>
        </p:spPr>
        <p:txBody>
          <a:bodyPr/>
          <a:lstStyle/>
          <a:p>
            <a:pPr lvl="0">
              <a:buNone/>
            </a:pPr>
            <a:r>
              <a:rPr lang="en-US" sz="1800" dirty="0" smtClean="0">
                <a:latin typeface="+mj-lt"/>
                <a:ea typeface="Times New Roman" pitchFamily="18" charset="0"/>
              </a:rPr>
              <a:t>SOAP </a:t>
            </a:r>
            <a:r>
              <a:rPr lang="en-US" sz="1800" dirty="0">
                <a:latin typeface="+mj-lt"/>
                <a:ea typeface="Times New Roman" pitchFamily="18" charset="0"/>
              </a:rPr>
              <a:t>UI tools provides the option to configure </a:t>
            </a:r>
            <a:r>
              <a:rPr lang="en-US" sz="1800" dirty="0" smtClean="0">
                <a:latin typeface="+mj-lt"/>
                <a:ea typeface="Times New Roman" pitchFamily="18" charset="0"/>
              </a:rPr>
              <a:t>proxy </a:t>
            </a:r>
            <a:r>
              <a:rPr lang="en-US" sz="1800" dirty="0">
                <a:latin typeface="+mj-lt"/>
                <a:ea typeface="Times New Roman" pitchFamily="18" charset="0"/>
              </a:rPr>
              <a:t>settings which are specific to the </a:t>
            </a:r>
          </a:p>
          <a:p>
            <a:pPr lvl="0">
              <a:buNone/>
            </a:pPr>
            <a:r>
              <a:rPr lang="en-US" sz="1800" dirty="0">
                <a:latin typeface="+mj-lt"/>
                <a:ea typeface="Times New Roman" pitchFamily="18" charset="0"/>
              </a:rPr>
              <a:t>Web </a:t>
            </a:r>
            <a:r>
              <a:rPr lang="en-US" sz="1800" dirty="0" smtClean="0">
                <a:latin typeface="+mj-lt"/>
                <a:ea typeface="Times New Roman" pitchFamily="18" charset="0"/>
              </a:rPr>
              <a:t>service:</a:t>
            </a:r>
            <a:endParaRPr lang="en-US" sz="1800" dirty="0">
              <a:latin typeface="+mj-lt"/>
            </a:endParaRPr>
          </a:p>
          <a:p>
            <a:pPr lvl="1">
              <a:lnSpc>
                <a:spcPct val="150000"/>
              </a:lnSpc>
              <a:spcBef>
                <a:spcPct val="0"/>
              </a:spcBef>
              <a:spcAft>
                <a:spcPct val="0"/>
              </a:spcAft>
              <a:buClrTx/>
              <a:buSzTx/>
            </a:pPr>
            <a:r>
              <a:rPr lang="en-US" sz="1400" dirty="0">
                <a:latin typeface="+mj-lt"/>
                <a:ea typeface="Times New Roman" pitchFamily="18" charset="0"/>
              </a:rPr>
              <a:t>Host</a:t>
            </a:r>
          </a:p>
          <a:p>
            <a:pPr lvl="1">
              <a:lnSpc>
                <a:spcPct val="150000"/>
              </a:lnSpc>
              <a:spcBef>
                <a:spcPct val="0"/>
              </a:spcBef>
              <a:spcAft>
                <a:spcPct val="0"/>
              </a:spcAft>
              <a:buClrTx/>
              <a:buSzTx/>
            </a:pPr>
            <a:r>
              <a:rPr lang="en-US" sz="1400" dirty="0">
                <a:latin typeface="+mj-lt"/>
                <a:ea typeface="Times New Roman" pitchFamily="18" charset="0"/>
              </a:rPr>
              <a:t>Port</a:t>
            </a:r>
          </a:p>
          <a:p>
            <a:pPr lvl="1">
              <a:lnSpc>
                <a:spcPct val="150000"/>
              </a:lnSpc>
              <a:spcBef>
                <a:spcPct val="0"/>
              </a:spcBef>
              <a:spcAft>
                <a:spcPct val="0"/>
              </a:spcAft>
              <a:buClrTx/>
              <a:buSzTx/>
            </a:pPr>
            <a:r>
              <a:rPr lang="en-US" sz="1400" dirty="0">
                <a:latin typeface="+mj-lt"/>
                <a:ea typeface="Times New Roman" pitchFamily="18" charset="0"/>
              </a:rPr>
              <a:t>Username</a:t>
            </a:r>
          </a:p>
          <a:p>
            <a:pPr lvl="1">
              <a:lnSpc>
                <a:spcPct val="150000"/>
              </a:lnSpc>
              <a:spcBef>
                <a:spcPct val="0"/>
              </a:spcBef>
              <a:spcAft>
                <a:spcPct val="0"/>
              </a:spcAft>
              <a:buClrTx/>
              <a:buSzTx/>
            </a:pPr>
            <a:r>
              <a:rPr lang="en-US" sz="1400" dirty="0">
                <a:latin typeface="+mj-lt"/>
                <a:ea typeface="Times New Roman" pitchFamily="18" charset="0"/>
              </a:rPr>
              <a:t>Password</a:t>
            </a:r>
          </a:p>
          <a:p>
            <a:pPr lvl="1">
              <a:lnSpc>
                <a:spcPct val="150000"/>
              </a:lnSpc>
              <a:spcBef>
                <a:spcPct val="0"/>
              </a:spcBef>
              <a:spcAft>
                <a:spcPct val="0"/>
              </a:spcAft>
              <a:buClrTx/>
              <a:buSzTx/>
            </a:pPr>
            <a:r>
              <a:rPr lang="en-US" sz="1400" dirty="0">
                <a:latin typeface="+mj-lt"/>
                <a:ea typeface="Times New Roman" pitchFamily="18" charset="0"/>
              </a:rPr>
              <a:t>Excludes</a:t>
            </a:r>
          </a:p>
          <a:p>
            <a:pPr lvl="1">
              <a:spcBef>
                <a:spcPct val="0"/>
              </a:spcBef>
              <a:spcAft>
                <a:spcPct val="0"/>
              </a:spcAft>
              <a:buClrTx/>
              <a:buSzTx/>
            </a:pPr>
            <a:endParaRPr lang="en-US" sz="1400" dirty="0">
              <a:latin typeface="Verdana" pitchFamily="34" charset="0"/>
              <a:ea typeface="Times New Roman" pitchFamily="18" charset="0"/>
            </a:endParaRPr>
          </a:p>
          <a:p>
            <a:pPr marL="0" lvl="0" indent="0" eaLnBrk="0" hangingPunct="0">
              <a:spcBef>
                <a:spcPct val="0"/>
              </a:spcBef>
              <a:spcAft>
                <a:spcPct val="0"/>
              </a:spcAft>
              <a:buClrTx/>
              <a:buSzTx/>
              <a:buNone/>
            </a:pPr>
            <a:r>
              <a:rPr lang="en-US" sz="1800" dirty="0">
                <a:latin typeface="+mj-lt"/>
                <a:ea typeface="Times New Roman" pitchFamily="18" charset="0"/>
              </a:rPr>
              <a:t>Enable Proxy: check box to enable and disable the configured proxy settings</a:t>
            </a:r>
          </a:p>
          <a:p>
            <a:endParaRPr lang="en-US" dirty="0"/>
          </a:p>
        </p:txBody>
      </p:sp>
      <p:pic>
        <p:nvPicPr>
          <p:cNvPr id="5" name="Picture 9" descr="C:\Documents and Settings\ssanaboyana\Desktop\ssl.JPG"/>
          <p:cNvPicPr>
            <a:picLocks noChangeAspect="1" noChangeArrowheads="1"/>
          </p:cNvPicPr>
          <p:nvPr/>
        </p:nvPicPr>
        <p:blipFill>
          <a:blip r:embed="rId2"/>
          <a:srcRect/>
          <a:stretch>
            <a:fillRect/>
          </a:stretch>
        </p:blipFill>
        <p:spPr bwMode="auto">
          <a:xfrm>
            <a:off x="4495800" y="1066800"/>
            <a:ext cx="4572000" cy="4191000"/>
          </a:xfrm>
          <a:prstGeom prst="rect">
            <a:avLst/>
          </a:prstGeom>
          <a:noFill/>
          <a:ln w="9525">
            <a:noFill/>
            <a:miter lim="800000"/>
            <a:headEnd/>
            <a:tailEnd/>
          </a:ln>
        </p:spPr>
      </p:pic>
    </p:spTree>
    <p:extLst>
      <p:ext uri="{BB962C8B-B14F-4D97-AF65-F5344CB8AC3E}">
        <p14:creationId xmlns:p14="http://schemas.microsoft.com/office/powerpoint/2010/main" xmlns="" val="17708678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SSL Settings</a:t>
            </a:r>
            <a:endParaRPr lang="en-US" dirty="0"/>
          </a:p>
        </p:txBody>
      </p:sp>
      <p:sp>
        <p:nvSpPr>
          <p:cNvPr id="3" name="Content Placeholder 2"/>
          <p:cNvSpPr>
            <a:spLocks noGrp="1"/>
          </p:cNvSpPr>
          <p:nvPr>
            <p:ph idx="1"/>
          </p:nvPr>
        </p:nvSpPr>
        <p:spPr>
          <a:xfrm>
            <a:off x="457200" y="1219201"/>
            <a:ext cx="8229600" cy="4906964"/>
          </a:xfrm>
        </p:spPr>
        <p:txBody>
          <a:bodyPr/>
          <a:lstStyle/>
          <a:p>
            <a:pPr lvl="1">
              <a:buFont typeface="Arial" pitchFamily="34" charset="0"/>
              <a:buChar char="•"/>
            </a:pPr>
            <a:r>
              <a:rPr lang="en-US" sz="1800" dirty="0">
                <a:latin typeface="+mj-lt"/>
              </a:rPr>
              <a:t>Like Proxy setting we can configure the SSL setting in the toll if the web service is built with security certificates</a:t>
            </a:r>
          </a:p>
          <a:p>
            <a:pPr lvl="1">
              <a:buFont typeface="Arial" pitchFamily="34" charset="0"/>
              <a:buChar char="•"/>
            </a:pPr>
            <a:r>
              <a:rPr lang="en-US" sz="1800" dirty="0">
                <a:latin typeface="+mj-lt"/>
              </a:rPr>
              <a:t>Key Store – This is required for establishing the connections to the server. </a:t>
            </a:r>
          </a:p>
          <a:p>
            <a:pPr lvl="1">
              <a:buFont typeface="Arial" pitchFamily="34" charset="0"/>
              <a:buChar char="•"/>
            </a:pPr>
            <a:r>
              <a:rPr lang="en-US" sz="1800" dirty="0">
                <a:latin typeface="+mj-lt"/>
              </a:rPr>
              <a:t>Key Store password – Key store credentials</a:t>
            </a:r>
            <a:endParaRPr lang="en-US" sz="1800" b="1" dirty="0">
              <a:latin typeface="+mj-lt"/>
            </a:endParaRPr>
          </a:p>
          <a:p>
            <a:endParaRPr lang="en-US" dirty="0"/>
          </a:p>
        </p:txBody>
      </p:sp>
      <p:pic>
        <p:nvPicPr>
          <p:cNvPr id="4" name="Picture 10"/>
          <p:cNvPicPr>
            <a:picLocks noChangeAspect="1" noChangeArrowheads="1"/>
          </p:cNvPicPr>
          <p:nvPr/>
        </p:nvPicPr>
        <p:blipFill>
          <a:blip r:embed="rId2"/>
          <a:srcRect r="15385"/>
          <a:stretch>
            <a:fillRect/>
          </a:stretch>
        </p:blipFill>
        <p:spPr bwMode="auto">
          <a:xfrm>
            <a:off x="457200" y="2667000"/>
            <a:ext cx="3997569" cy="3505200"/>
          </a:xfrm>
          <a:prstGeom prst="rect">
            <a:avLst/>
          </a:prstGeom>
          <a:noFill/>
          <a:ln w="9525">
            <a:noFill/>
            <a:miter lim="800000"/>
            <a:headEnd/>
            <a:tailEnd/>
          </a:ln>
        </p:spPr>
      </p:pic>
      <p:pic>
        <p:nvPicPr>
          <p:cNvPr id="5" name="Picture 12" descr="C:\Documents and Settings\ssanaboyana\Desktop\ssll.JPG"/>
          <p:cNvPicPr>
            <a:picLocks noChangeAspect="1" noChangeArrowheads="1"/>
          </p:cNvPicPr>
          <p:nvPr/>
        </p:nvPicPr>
        <p:blipFill>
          <a:blip r:embed="rId3"/>
          <a:srcRect r="16667" b="48108"/>
          <a:stretch>
            <a:fillRect/>
          </a:stretch>
        </p:blipFill>
        <p:spPr bwMode="auto">
          <a:xfrm>
            <a:off x="4724400" y="2667000"/>
            <a:ext cx="4038600" cy="3505200"/>
          </a:xfrm>
          <a:prstGeom prst="rect">
            <a:avLst/>
          </a:prstGeom>
          <a:noFill/>
          <a:ln w="9525">
            <a:noFill/>
            <a:miter lim="800000"/>
            <a:headEnd/>
            <a:tailEnd/>
          </a:ln>
        </p:spPr>
      </p:pic>
    </p:spTree>
    <p:extLst>
      <p:ext uri="{BB962C8B-B14F-4D97-AF65-F5344CB8AC3E}">
        <p14:creationId xmlns:p14="http://schemas.microsoft.com/office/powerpoint/2010/main" xmlns="" val="28779544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SOAP UI </a:t>
            </a:r>
            <a:r>
              <a:rPr lang="en-US" dirty="0" smtClean="0">
                <a:latin typeface="+mj-lt"/>
              </a:rPr>
              <a:t>Overview</a:t>
            </a:r>
            <a:endParaRPr lang="en-US" dirty="0">
              <a:latin typeface="+mj-lt"/>
            </a:endParaRPr>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xmlns="" val="2330818190"/>
              </p:ext>
            </p:extLst>
          </p:nvPr>
        </p:nvGraphicFramePr>
        <p:xfrm>
          <a:off x="2548587" y="1600200"/>
          <a:ext cx="4046826" cy="4525963"/>
        </p:xfrm>
        <a:graphic>
          <a:graphicData uri="http://schemas.openxmlformats.org/presentationml/2006/ole">
            <p:oleObj spid="_x0000_s2106" name="Visio" r:id="rId3" imgW="5470779" imgH="6118860" progId="">
              <p:embed/>
            </p:oleObj>
          </a:graphicData>
        </a:graphic>
      </p:graphicFrame>
    </p:spTree>
    <p:extLst>
      <p:ext uri="{BB962C8B-B14F-4D97-AF65-F5344CB8AC3E}">
        <p14:creationId xmlns:p14="http://schemas.microsoft.com/office/powerpoint/2010/main" xmlns="" val="4793924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Creating</a:t>
            </a:r>
            <a:r>
              <a:rPr lang="en-US" dirty="0">
                <a:latin typeface="Verdana" pitchFamily="34" charset="0"/>
              </a:rPr>
              <a:t> </a:t>
            </a:r>
            <a:r>
              <a:rPr lang="en-US" dirty="0">
                <a:latin typeface="+mj-lt"/>
              </a:rPr>
              <a:t>Project</a:t>
            </a:r>
            <a:r>
              <a:rPr lang="en-US" dirty="0">
                <a:latin typeface="Verdana" pitchFamily="34" charset="0"/>
              </a:rPr>
              <a:t> and Test Suite</a:t>
            </a:r>
            <a:r>
              <a:rPr lang="en-US" dirty="0"/>
              <a:t>	</a:t>
            </a:r>
          </a:p>
        </p:txBody>
      </p:sp>
      <p:pic>
        <p:nvPicPr>
          <p:cNvPr id="4" name="Picture 6" descr="http://3.bp.blogspot.com/-qmuun6VYzNk/UNcGOLyC0BI/AAAAAAAAAKI/3IhVS8UVbgM/s1600/TestSuiteCheck_NewSoapUIWizard.png"/>
          <p:cNvPicPr>
            <a:picLocks noChangeAspect="1" noChangeArrowheads="1"/>
          </p:cNvPicPr>
          <p:nvPr/>
        </p:nvPicPr>
        <p:blipFill>
          <a:blip r:embed="rId2"/>
          <a:srcRect/>
          <a:stretch>
            <a:fillRect/>
          </a:stretch>
        </p:blipFill>
        <p:spPr bwMode="auto">
          <a:xfrm>
            <a:off x="3124200" y="1447800"/>
            <a:ext cx="4944469" cy="2828926"/>
          </a:xfrm>
          <a:prstGeom prst="rect">
            <a:avLst/>
          </a:prstGeom>
          <a:noFill/>
        </p:spPr>
      </p:pic>
      <p:sp>
        <p:nvSpPr>
          <p:cNvPr id="5" name="Content Placeholder 4"/>
          <p:cNvSpPr txBox="1">
            <a:spLocks/>
          </p:cNvSpPr>
          <p:nvPr/>
        </p:nvSpPr>
        <p:spPr>
          <a:xfrm>
            <a:off x="457200" y="1371600"/>
            <a:ext cx="8229600" cy="5105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lang="en-US" sz="2400" kern="1200" dirty="0" smtClean="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lang="en-US" sz="2000" kern="1200" dirty="0" smtClean="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lang="en-US" sz="1800" kern="1200" dirty="0" smtClean="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lang="en-US" sz="1600" kern="1200" dirty="0" smtClean="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lang="en-US" sz="14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smtClean="0">
                <a:latin typeface="+mj-lt"/>
              </a:rPr>
              <a:t>Creating New Project</a:t>
            </a:r>
            <a:endParaRPr lang="en-US" sz="1800" dirty="0">
              <a:latin typeface="+mj-lt"/>
            </a:endParaRPr>
          </a:p>
        </p:txBody>
      </p:sp>
      <p:pic>
        <p:nvPicPr>
          <p:cNvPr id="6" name="Picture 2"/>
          <p:cNvPicPr>
            <a:picLocks noChangeAspect="1" noChangeArrowheads="1"/>
          </p:cNvPicPr>
          <p:nvPr/>
        </p:nvPicPr>
        <p:blipFill>
          <a:blip r:embed="rId3"/>
          <a:srcRect r="16084" b="9198"/>
          <a:stretch>
            <a:fillRect/>
          </a:stretch>
        </p:blipFill>
        <p:spPr bwMode="auto">
          <a:xfrm>
            <a:off x="533400" y="1752600"/>
            <a:ext cx="2286000" cy="4419600"/>
          </a:xfrm>
          <a:prstGeom prst="rect">
            <a:avLst/>
          </a:prstGeom>
          <a:noFill/>
          <a:ln w="9525">
            <a:noFill/>
            <a:miter lim="800000"/>
            <a:headEnd/>
            <a:tailEnd/>
          </a:ln>
          <a:effectLst/>
        </p:spPr>
      </p:pic>
      <p:sp>
        <p:nvSpPr>
          <p:cNvPr id="7" name="Rectangle 1"/>
          <p:cNvSpPr>
            <a:spLocks noChangeArrowheads="1"/>
          </p:cNvSpPr>
          <p:nvPr/>
        </p:nvSpPr>
        <p:spPr bwMode="auto">
          <a:xfrm>
            <a:off x="3048000" y="4618167"/>
            <a:ext cx="58674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ea typeface="Times New Roman" pitchFamily="18" charset="0"/>
                <a:cs typeface="Arial" pitchFamily="34" charset="0"/>
              </a:rPr>
              <a:t>For creating a new project right click on workspace (Demo) icon, select create project. In the new window give a project and location of WSDL.  While creating a project you can check the Default options provided in New Soap UI Project window</a:t>
            </a:r>
            <a:endParaRPr kumimoji="0" lang="en-US" sz="1600" b="0" i="0" u="none" strike="noStrike" cap="none" normalizeH="0" baseline="0" dirty="0" smtClean="0">
              <a:ln>
                <a:noFill/>
              </a:ln>
              <a:solidFill>
                <a:schemeClr val="tx1"/>
              </a:solidFill>
              <a:effectLst/>
              <a:latin typeface="+mj-lt"/>
            </a:endParaRPr>
          </a:p>
        </p:txBody>
      </p:sp>
    </p:spTree>
    <p:extLst>
      <p:ext uri="{BB962C8B-B14F-4D97-AF65-F5344CB8AC3E}">
        <p14:creationId xmlns:p14="http://schemas.microsoft.com/office/powerpoint/2010/main" xmlns="" val="37735084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 Existing Project</a:t>
            </a:r>
            <a:endParaRPr lang="en-US" dirty="0"/>
          </a:p>
        </p:txBody>
      </p:sp>
      <p:sp>
        <p:nvSpPr>
          <p:cNvPr id="4" name="Content Placeholder 2"/>
          <p:cNvSpPr txBox="1">
            <a:spLocks/>
          </p:cNvSpPr>
          <p:nvPr/>
        </p:nvSpPr>
        <p:spPr>
          <a:xfrm>
            <a:off x="381000" y="1066800"/>
            <a:ext cx="8229600" cy="4953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lang="en-US" sz="2400" kern="1200" dirty="0" smtClean="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lang="en-US" sz="2000" kern="1200" dirty="0" smtClean="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lang="en-US" sz="1800" kern="1200" dirty="0" smtClean="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lang="en-US" sz="1600" kern="1200" dirty="0" smtClean="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lang="en-US" sz="14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sz="1800" dirty="0" smtClean="0">
              <a:latin typeface="+mj-lt"/>
            </a:endParaRPr>
          </a:p>
          <a:p>
            <a:r>
              <a:rPr lang="en-US" sz="1800" dirty="0" smtClean="0">
                <a:latin typeface="+mj-lt"/>
              </a:rPr>
              <a:t>Importing a Project</a:t>
            </a:r>
          </a:p>
          <a:p>
            <a:endParaRPr lang="en-US" dirty="0"/>
          </a:p>
        </p:txBody>
      </p:sp>
      <p:pic>
        <p:nvPicPr>
          <p:cNvPr id="5" name="Picture 3"/>
          <p:cNvPicPr>
            <a:picLocks noChangeAspect="1" noChangeArrowheads="1"/>
          </p:cNvPicPr>
          <p:nvPr/>
        </p:nvPicPr>
        <p:blipFill>
          <a:blip r:embed="rId2"/>
          <a:srcRect r="15493" b="15174"/>
          <a:stretch>
            <a:fillRect/>
          </a:stretch>
        </p:blipFill>
        <p:spPr bwMode="auto">
          <a:xfrm>
            <a:off x="695325" y="1711390"/>
            <a:ext cx="2286000" cy="4419600"/>
          </a:xfrm>
          <a:prstGeom prst="rect">
            <a:avLst/>
          </a:prstGeom>
          <a:noFill/>
          <a:ln w="9525">
            <a:noFill/>
            <a:miter lim="800000"/>
            <a:headEnd/>
            <a:tailEnd/>
          </a:ln>
          <a:effectLst/>
        </p:spPr>
      </p:pic>
      <p:pic>
        <p:nvPicPr>
          <p:cNvPr id="6" name="Picture 4"/>
          <p:cNvPicPr>
            <a:picLocks noChangeAspect="1" noChangeArrowheads="1"/>
          </p:cNvPicPr>
          <p:nvPr/>
        </p:nvPicPr>
        <p:blipFill>
          <a:blip r:embed="rId3"/>
          <a:srcRect/>
          <a:stretch>
            <a:fillRect/>
          </a:stretch>
        </p:blipFill>
        <p:spPr bwMode="auto">
          <a:xfrm>
            <a:off x="3178071" y="1630234"/>
            <a:ext cx="2960791" cy="2057400"/>
          </a:xfrm>
          <a:prstGeom prst="rect">
            <a:avLst/>
          </a:prstGeom>
          <a:noFill/>
          <a:ln w="9525">
            <a:noFill/>
            <a:miter lim="800000"/>
            <a:headEnd/>
            <a:tailEnd/>
          </a:ln>
          <a:effectLst/>
        </p:spPr>
      </p:pic>
      <p:pic>
        <p:nvPicPr>
          <p:cNvPr id="7" name="Picture 3"/>
          <p:cNvPicPr>
            <a:picLocks noChangeAspect="1" noChangeArrowheads="1"/>
          </p:cNvPicPr>
          <p:nvPr/>
        </p:nvPicPr>
        <p:blipFill>
          <a:blip r:embed="rId4"/>
          <a:srcRect b="37824"/>
          <a:stretch>
            <a:fillRect/>
          </a:stretch>
        </p:blipFill>
        <p:spPr bwMode="auto">
          <a:xfrm>
            <a:off x="6312194" y="1593979"/>
            <a:ext cx="2657475" cy="2093655"/>
          </a:xfrm>
          <a:prstGeom prst="rect">
            <a:avLst/>
          </a:prstGeom>
          <a:noFill/>
          <a:ln w="9525">
            <a:noFill/>
            <a:miter lim="800000"/>
            <a:headEnd/>
            <a:tailEnd/>
          </a:ln>
          <a:effectLst/>
        </p:spPr>
      </p:pic>
      <p:sp>
        <p:nvSpPr>
          <p:cNvPr id="8" name="Rectangle 2"/>
          <p:cNvSpPr>
            <a:spLocks noChangeArrowheads="1"/>
          </p:cNvSpPr>
          <p:nvPr/>
        </p:nvSpPr>
        <p:spPr bwMode="auto">
          <a:xfrm>
            <a:off x="3352800" y="3687634"/>
            <a:ext cx="4648200" cy="25545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mj-lt"/>
                <a:ea typeface="Times New Roman" pitchFamily="18" charset="0"/>
                <a:cs typeface="Arial" pitchFamily="34" charset="0"/>
              </a:rPr>
              <a:t>Import Project</a:t>
            </a:r>
            <a:r>
              <a:rPr kumimoji="0" lang="en-US" sz="1600" b="0" i="0" u="none" strike="noStrike" cap="none" normalizeH="0" baseline="0" dirty="0" smtClean="0">
                <a:ln>
                  <a:noFill/>
                </a:ln>
                <a:solidFill>
                  <a:schemeClr val="tx1"/>
                </a:solidFill>
                <a:effectLst/>
                <a:latin typeface="+mj-lt"/>
                <a:ea typeface="Times New Roman" pitchFamily="18" charset="0"/>
                <a:cs typeface="Arial" pitchFamily="34" charset="0"/>
              </a:rPr>
              <a:t>: If a project already exists then the project can be imported by selecting import project option and giving the appropriate path.</a:t>
            </a:r>
          </a:p>
          <a:p>
            <a:pPr marL="0" marR="0" lvl="0" indent="0" algn="l" defTabSz="914400" rtl="0" eaLnBrk="1" fontAlgn="base" latinLnBrk="0" hangingPunct="1">
              <a:lnSpc>
                <a:spcPct val="100000"/>
              </a:lnSpc>
              <a:spcBef>
                <a:spcPct val="0"/>
              </a:spcBef>
              <a:spcAft>
                <a:spcPct val="0"/>
              </a:spcAft>
              <a:buClrTx/>
              <a:buSzTx/>
              <a:buFontTx/>
              <a:buNone/>
              <a:tabLst/>
            </a:pPr>
            <a:endParaRPr lang="en-US" sz="1600" dirty="0" smtClean="0">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mj-lt"/>
                <a:ea typeface="Times New Roman" pitchFamily="18" charset="0"/>
                <a:cs typeface="Arial" pitchFamily="34" charset="0"/>
              </a:rPr>
              <a:t>Import Packed Project</a:t>
            </a:r>
            <a:r>
              <a:rPr kumimoji="0" lang="en-US" sz="1600" b="0" i="0" u="none" strike="noStrike" cap="none" normalizeH="0" baseline="0" dirty="0" smtClean="0">
                <a:ln>
                  <a:noFill/>
                </a:ln>
                <a:solidFill>
                  <a:schemeClr val="tx1"/>
                </a:solidFill>
                <a:effectLst/>
                <a:latin typeface="+mj-lt"/>
                <a:ea typeface="Times New Roman" pitchFamily="18" charset="0"/>
                <a:cs typeface="Arial" pitchFamily="34" charset="0"/>
              </a:rPr>
              <a:t>: A compressed or zipped project can be imported by selecting the import packed project option.</a:t>
            </a:r>
            <a:endParaRPr kumimoji="0" lang="en-US" sz="160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ea typeface="Times New Roman" pitchFamily="18" charset="0"/>
                <a:cs typeface="Arial" pitchFamily="34" charset="0"/>
              </a:rPr>
              <a:t>A Soap UI project is now created with all the operations. Expand the operations to view sample requests </a:t>
            </a:r>
            <a:endParaRPr kumimoji="0" lang="en-US" sz="1600" b="0" i="0" u="none" strike="noStrike" cap="none" normalizeH="0" baseline="0" dirty="0" smtClean="0">
              <a:ln>
                <a:noFill/>
              </a:ln>
              <a:solidFill>
                <a:schemeClr val="tx1"/>
              </a:solidFill>
              <a:effectLst/>
              <a:latin typeface="+mj-lt"/>
            </a:endParaRPr>
          </a:p>
        </p:txBody>
      </p:sp>
    </p:spTree>
    <p:extLst>
      <p:ext uri="{BB962C8B-B14F-4D97-AF65-F5344CB8AC3E}">
        <p14:creationId xmlns:p14="http://schemas.microsoft.com/office/powerpoint/2010/main" xmlns="" val="3412690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Suite</a:t>
            </a:r>
            <a:endParaRPr lang="en-US" dirty="0"/>
          </a:p>
        </p:txBody>
      </p:sp>
      <p:pic>
        <p:nvPicPr>
          <p:cNvPr id="4" name="Picture 5"/>
          <p:cNvPicPr>
            <a:picLocks noChangeAspect="1" noChangeArrowheads="1"/>
          </p:cNvPicPr>
          <p:nvPr/>
        </p:nvPicPr>
        <p:blipFill>
          <a:blip r:embed="rId2"/>
          <a:srcRect r="63198" b="43600"/>
          <a:stretch>
            <a:fillRect/>
          </a:stretch>
        </p:blipFill>
        <p:spPr bwMode="auto">
          <a:xfrm>
            <a:off x="316735" y="1572400"/>
            <a:ext cx="2209800" cy="4029075"/>
          </a:xfrm>
          <a:prstGeom prst="rect">
            <a:avLst/>
          </a:prstGeom>
          <a:noFill/>
          <a:ln w="9525">
            <a:noFill/>
            <a:miter lim="800000"/>
            <a:headEnd/>
            <a:tailEnd/>
          </a:ln>
          <a:effectLst/>
        </p:spPr>
      </p:pic>
      <p:pic>
        <p:nvPicPr>
          <p:cNvPr id="5" name="Picture 5"/>
          <p:cNvPicPr>
            <a:picLocks noChangeAspect="1" noChangeArrowheads="1"/>
          </p:cNvPicPr>
          <p:nvPr/>
        </p:nvPicPr>
        <p:blipFill>
          <a:blip r:embed="rId3"/>
          <a:srcRect r="71429"/>
          <a:stretch>
            <a:fillRect/>
          </a:stretch>
        </p:blipFill>
        <p:spPr bwMode="auto">
          <a:xfrm>
            <a:off x="2743200" y="1572400"/>
            <a:ext cx="2209800" cy="4210050"/>
          </a:xfrm>
          <a:prstGeom prst="rect">
            <a:avLst/>
          </a:prstGeom>
          <a:noFill/>
          <a:ln w="9525">
            <a:noFill/>
            <a:miter lim="800000"/>
            <a:headEnd/>
            <a:tailEnd/>
          </a:ln>
        </p:spPr>
      </p:pic>
      <p:sp>
        <p:nvSpPr>
          <p:cNvPr id="6" name="Rectangle 2"/>
          <p:cNvSpPr>
            <a:spLocks noChangeArrowheads="1"/>
          </p:cNvSpPr>
          <p:nvPr/>
        </p:nvSpPr>
        <p:spPr bwMode="auto">
          <a:xfrm>
            <a:off x="5181600" y="1572400"/>
            <a:ext cx="3505200" cy="427809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ea typeface="Times New Roman" pitchFamily="18" charset="0"/>
                <a:cs typeface="Arial" pitchFamily="34" charset="0"/>
              </a:rPr>
              <a:t>Test suite refers for the set of test cases and can be considered as a module where all the group level test cases are covered.  </a:t>
            </a:r>
          </a:p>
          <a:p>
            <a:pPr marL="0" marR="0" lvl="0" indent="457200" algn="l" defTabSz="914400" rtl="0" eaLnBrk="1" fontAlgn="base" latinLnBrk="0" hangingPunct="1">
              <a:lnSpc>
                <a:spcPct val="100000"/>
              </a:lnSpc>
              <a:spcBef>
                <a:spcPct val="0"/>
              </a:spcBef>
              <a:spcAft>
                <a:spcPct val="0"/>
              </a:spcAft>
              <a:buClrTx/>
              <a:buSzTx/>
              <a:buFontTx/>
              <a:buNone/>
              <a:tabLst/>
            </a:pPr>
            <a:endParaRPr lang="en-US" sz="1600" dirty="0">
              <a:latin typeface="+mj-lt"/>
              <a:ea typeface="Times New Roman" pitchFamily="18" charset="0"/>
              <a:cs typeface="Arial" pitchFamily="34" charset="0"/>
            </a:endParaRPr>
          </a:p>
          <a:p>
            <a:pPr marL="0" marR="0" lvl="0" indent="4572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ea typeface="Times New Roman" pitchFamily="18" charset="0"/>
                <a:cs typeface="Arial" pitchFamily="34" charset="0"/>
              </a:rPr>
              <a:t>It also provides an option to execute all the cases with one click by invoking test runner at test suite. </a:t>
            </a:r>
          </a:p>
          <a:p>
            <a:pPr marL="0" marR="0" lvl="0" indent="45720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mj-l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ea typeface="Times New Roman" pitchFamily="18" charset="0"/>
                <a:cs typeface="Arial" pitchFamily="34" charset="0"/>
              </a:rPr>
              <a:t>For creating a new test suite right click on Project “</a:t>
            </a:r>
            <a:r>
              <a:rPr kumimoji="0" lang="en-US" sz="1600" b="0" i="0" u="none" strike="noStrike" cap="none" normalizeH="0" baseline="0" dirty="0" err="1" smtClean="0">
                <a:ln>
                  <a:noFill/>
                </a:ln>
                <a:solidFill>
                  <a:schemeClr val="tx1"/>
                </a:solidFill>
                <a:effectLst/>
                <a:latin typeface="+mj-lt"/>
                <a:ea typeface="Times New Roman" pitchFamily="18" charset="0"/>
                <a:cs typeface="Arial" pitchFamily="34" charset="0"/>
              </a:rPr>
              <a:t>CurrencyConverter</a:t>
            </a:r>
            <a:r>
              <a:rPr kumimoji="0" lang="en-US" sz="1600" b="0" i="0" u="none" strike="noStrike" cap="none" normalizeH="0" baseline="0" dirty="0" smtClean="0">
                <a:ln>
                  <a:noFill/>
                </a:ln>
                <a:solidFill>
                  <a:schemeClr val="tx1"/>
                </a:solidFill>
                <a:effectLst/>
                <a:latin typeface="+mj-lt"/>
                <a:ea typeface="Times New Roman" pitchFamily="18" charset="0"/>
                <a:cs typeface="Arial" pitchFamily="34" charset="0"/>
              </a:rPr>
              <a:t>”, Select New </a:t>
            </a:r>
            <a:r>
              <a:rPr kumimoji="0" lang="en-US" sz="1600" b="0" i="0" u="none" strike="noStrike" cap="none" normalizeH="0" baseline="0" dirty="0" err="1" smtClean="0">
                <a:ln>
                  <a:noFill/>
                </a:ln>
                <a:solidFill>
                  <a:schemeClr val="tx1"/>
                </a:solidFill>
                <a:effectLst/>
                <a:latin typeface="+mj-lt"/>
                <a:ea typeface="Times New Roman" pitchFamily="18" charset="0"/>
                <a:cs typeface="Arial" pitchFamily="34" charset="0"/>
              </a:rPr>
              <a:t>TestSuite</a:t>
            </a:r>
            <a:r>
              <a:rPr kumimoji="0" lang="en-US" sz="1600" b="0" i="0" u="none" strike="noStrike" cap="none" normalizeH="0" baseline="0" dirty="0" smtClean="0">
                <a:ln>
                  <a:noFill/>
                </a:ln>
                <a:solidFill>
                  <a:schemeClr val="tx1"/>
                </a:solidFill>
                <a:effectLst/>
                <a:latin typeface="+mj-lt"/>
                <a:ea typeface="Times New Roman" pitchFamily="18" charset="0"/>
                <a:cs typeface="Arial" pitchFamily="34" charset="0"/>
              </a:rPr>
              <a:t> from the menu. Give a specific name to the test suite and click on OK. A new test suite with the specified name will be created. A project can have one or more than one test suite.</a:t>
            </a:r>
            <a:endParaRPr kumimoji="0" lang="en-US" sz="1600" b="0" i="0" u="none" strike="noStrike" cap="none" normalizeH="0" baseline="0" dirty="0" smtClean="0">
              <a:ln>
                <a:noFill/>
              </a:ln>
              <a:solidFill>
                <a:schemeClr val="tx1"/>
              </a:solidFill>
              <a:effectLst/>
              <a:latin typeface="+mj-lt"/>
            </a:endParaRPr>
          </a:p>
        </p:txBody>
      </p:sp>
    </p:spTree>
    <p:extLst>
      <p:ext uri="{BB962C8B-B14F-4D97-AF65-F5344CB8AC3E}">
        <p14:creationId xmlns:p14="http://schemas.microsoft.com/office/powerpoint/2010/main" xmlns="" val="41498276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Cases</a:t>
            </a:r>
            <a:endParaRPr lang="en-US" dirty="0"/>
          </a:p>
        </p:txBody>
      </p:sp>
      <p:pic>
        <p:nvPicPr>
          <p:cNvPr id="4" name="Picture 2"/>
          <p:cNvPicPr>
            <a:picLocks noChangeAspect="1" noChangeArrowheads="1"/>
          </p:cNvPicPr>
          <p:nvPr/>
        </p:nvPicPr>
        <p:blipFill>
          <a:blip r:embed="rId2"/>
          <a:srcRect r="56319" b="27490"/>
          <a:stretch>
            <a:fillRect/>
          </a:stretch>
        </p:blipFill>
        <p:spPr bwMode="auto">
          <a:xfrm>
            <a:off x="336009" y="1600200"/>
            <a:ext cx="2514600" cy="3429000"/>
          </a:xfrm>
          <a:prstGeom prst="rect">
            <a:avLst/>
          </a:prstGeom>
          <a:noFill/>
          <a:ln w="9525">
            <a:noFill/>
            <a:miter lim="800000"/>
            <a:headEnd/>
            <a:tailEnd/>
          </a:ln>
          <a:effectLst/>
        </p:spPr>
      </p:pic>
      <p:pic>
        <p:nvPicPr>
          <p:cNvPr id="5" name="Picture 4"/>
          <p:cNvPicPr>
            <a:picLocks noChangeAspect="1" noChangeArrowheads="1"/>
          </p:cNvPicPr>
          <p:nvPr/>
        </p:nvPicPr>
        <p:blipFill>
          <a:blip r:embed="rId3"/>
          <a:srcRect r="56461" b="25467"/>
          <a:stretch>
            <a:fillRect/>
          </a:stretch>
        </p:blipFill>
        <p:spPr bwMode="auto">
          <a:xfrm>
            <a:off x="3054424" y="1600200"/>
            <a:ext cx="2438400" cy="3429001"/>
          </a:xfrm>
          <a:prstGeom prst="rect">
            <a:avLst/>
          </a:prstGeom>
          <a:noFill/>
          <a:ln w="9525">
            <a:noFill/>
            <a:miter lim="800000"/>
            <a:headEnd/>
            <a:tailEnd/>
          </a:ln>
          <a:effectLst/>
        </p:spPr>
      </p:pic>
      <p:sp>
        <p:nvSpPr>
          <p:cNvPr id="6" name="Rectangle 1"/>
          <p:cNvSpPr>
            <a:spLocks noChangeArrowheads="1"/>
          </p:cNvSpPr>
          <p:nvPr/>
        </p:nvSpPr>
        <p:spPr bwMode="auto">
          <a:xfrm>
            <a:off x="5696639" y="1600200"/>
            <a:ext cx="3276600" cy="35394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ea typeface="Times New Roman" pitchFamily="18" charset="0"/>
                <a:cs typeface="Arial" pitchFamily="34" charset="0"/>
              </a:rPr>
              <a:t>Test case consists of multiple steps based on the scenario. Test runner can be invoked at test case level which will execute all the test steps available in the test case.</a:t>
            </a:r>
          </a:p>
          <a:p>
            <a:pPr marL="0" marR="0" lvl="0" indent="45720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mj-l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ea typeface="Times New Roman" pitchFamily="18" charset="0"/>
                <a:cs typeface="Arial" pitchFamily="34" charset="0"/>
              </a:rPr>
              <a:t>For creating a test case under a test suite, right click on Test Suite icon and select New Test case form the menu. Give the specific name and click on OK. A new test case with specified name will be created. Expand the Test Suite icon to view the newly added test case.</a:t>
            </a:r>
            <a:endParaRPr kumimoji="0" lang="en-US" sz="1600" b="0" i="0" u="none" strike="noStrike" cap="none" normalizeH="0" baseline="0" dirty="0" smtClean="0">
              <a:ln>
                <a:noFill/>
              </a:ln>
              <a:solidFill>
                <a:schemeClr val="tx1"/>
              </a:solidFill>
              <a:effectLst/>
              <a:latin typeface="+mj-lt"/>
            </a:endParaRPr>
          </a:p>
        </p:txBody>
      </p:sp>
    </p:spTree>
    <p:extLst>
      <p:ext uri="{BB962C8B-B14F-4D97-AF65-F5344CB8AC3E}">
        <p14:creationId xmlns:p14="http://schemas.microsoft.com/office/powerpoint/2010/main" xmlns="" val="144994084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Steps</a:t>
            </a:r>
            <a:endParaRPr lang="en-US" dirty="0"/>
          </a:p>
        </p:txBody>
      </p:sp>
      <p:sp>
        <p:nvSpPr>
          <p:cNvPr id="4" name="Content Placeholder 2"/>
          <p:cNvSpPr txBox="1">
            <a:spLocks/>
          </p:cNvSpPr>
          <p:nvPr/>
        </p:nvSpPr>
        <p:spPr>
          <a:xfrm>
            <a:off x="228600" y="762000"/>
            <a:ext cx="8229600" cy="5105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lang="en-US" sz="2400" kern="1200" dirty="0" smtClean="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lang="en-US" sz="2000" kern="1200" dirty="0" smtClean="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lang="en-US" sz="1800" kern="1200" dirty="0" smtClean="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lang="en-US" sz="1600" kern="1200" dirty="0" smtClean="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lang="en-US" sz="14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Arial" panose="020B0604020202020204" pitchFamily="34" charset="0"/>
              <a:buNone/>
            </a:pPr>
            <a:endParaRPr lang="en-US" dirty="0" smtClean="0">
              <a:latin typeface="Verdana" pitchFamily="34" charset="0"/>
            </a:endParaRPr>
          </a:p>
          <a:p>
            <a:pPr>
              <a:buFont typeface="Arial" panose="020B0604020202020204" pitchFamily="34" charset="0"/>
              <a:buNone/>
            </a:pPr>
            <a:r>
              <a:rPr lang="en-US" dirty="0" smtClean="0">
                <a:latin typeface="Verdana" pitchFamily="34" charset="0"/>
              </a:rPr>
              <a:t>	</a:t>
            </a:r>
            <a:r>
              <a:rPr lang="en-US" sz="1800" dirty="0" smtClean="0">
                <a:latin typeface="+mj-lt"/>
              </a:rPr>
              <a:t>Below  are different types of test steps that can be defined in our test case</a:t>
            </a:r>
          </a:p>
          <a:p>
            <a:pPr>
              <a:buFont typeface="Arial" panose="020B0604020202020204" pitchFamily="34" charset="0"/>
              <a:buNone/>
            </a:pPr>
            <a:endParaRPr lang="en-US" dirty="0"/>
          </a:p>
        </p:txBody>
      </p:sp>
      <p:pic>
        <p:nvPicPr>
          <p:cNvPr id="5" name="Picture 5"/>
          <p:cNvPicPr>
            <a:picLocks noChangeAspect="1" noChangeArrowheads="1"/>
          </p:cNvPicPr>
          <p:nvPr/>
        </p:nvPicPr>
        <p:blipFill>
          <a:blip r:embed="rId2"/>
          <a:srcRect r="35104" b="11600"/>
          <a:stretch>
            <a:fillRect/>
          </a:stretch>
        </p:blipFill>
        <p:spPr bwMode="auto">
          <a:xfrm>
            <a:off x="2971800" y="1676400"/>
            <a:ext cx="3200400" cy="4572001"/>
          </a:xfrm>
          <a:prstGeom prst="rect">
            <a:avLst/>
          </a:prstGeom>
          <a:noFill/>
          <a:ln w="9525">
            <a:noFill/>
            <a:miter lim="800000"/>
            <a:headEnd/>
            <a:tailEnd/>
          </a:ln>
          <a:effectLst/>
        </p:spPr>
      </p:pic>
      <p:sp>
        <p:nvSpPr>
          <p:cNvPr id="6" name="Rectangle 1"/>
          <p:cNvSpPr>
            <a:spLocks noChangeArrowheads="1"/>
          </p:cNvSpPr>
          <p:nvPr/>
        </p:nvSpPr>
        <p:spPr bwMode="auto">
          <a:xfrm>
            <a:off x="228600" y="1858089"/>
            <a:ext cx="2590800"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ea typeface="Times New Roman" pitchFamily="18" charset="0"/>
                <a:cs typeface="Arial" pitchFamily="34" charset="0"/>
              </a:rPr>
              <a:t>Test Step is</a:t>
            </a:r>
            <a:r>
              <a:rPr kumimoji="0" lang="en-US" sz="1600" b="0" i="0" u="none" strike="noStrike" cap="none" normalizeH="0" dirty="0" smtClean="0">
                <a:ln>
                  <a:noFill/>
                </a:ln>
                <a:solidFill>
                  <a:schemeClr val="tx1"/>
                </a:solidFill>
                <a:effectLst/>
                <a:latin typeface="+mj-lt"/>
                <a:ea typeface="Times New Roman" pitchFamily="18" charset="0"/>
                <a:cs typeface="Arial" pitchFamily="34" charset="0"/>
              </a:rPr>
              <a:t> the </a:t>
            </a:r>
            <a:r>
              <a:rPr lang="en-US" sz="1600" dirty="0" smtClean="0">
                <a:latin typeface="+mj-lt"/>
                <a:ea typeface="Times New Roman" pitchFamily="18" charset="0"/>
                <a:cs typeface="Arial" pitchFamily="34" charset="0"/>
              </a:rPr>
              <a:t>building block of test case.</a:t>
            </a:r>
          </a:p>
          <a:p>
            <a:pPr marL="0" marR="0" lvl="0" indent="457200"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ea typeface="Times New Roman" pitchFamily="18" charset="0"/>
                <a:cs typeface="Arial" pitchFamily="34" charset="0"/>
              </a:rPr>
              <a:t>we will add</a:t>
            </a:r>
            <a:r>
              <a:rPr kumimoji="0" lang="en-US" sz="1600" b="0" i="0" u="none" strike="noStrike" cap="none" normalizeH="0" dirty="0" smtClean="0">
                <a:ln>
                  <a:noFill/>
                </a:ln>
                <a:solidFill>
                  <a:schemeClr val="tx1"/>
                </a:solidFill>
                <a:effectLst/>
                <a:latin typeface="+mj-lt"/>
                <a:ea typeface="Times New Roman" pitchFamily="18" charset="0"/>
                <a:cs typeface="Arial" pitchFamily="34" charset="0"/>
              </a:rPr>
              <a:t> </a:t>
            </a:r>
            <a:r>
              <a:rPr kumimoji="0" lang="en-US" sz="1600" b="0" i="0" u="none" strike="noStrike" cap="none" normalizeH="0" baseline="0" dirty="0" smtClean="0">
                <a:ln>
                  <a:noFill/>
                </a:ln>
                <a:solidFill>
                  <a:schemeClr val="tx1"/>
                </a:solidFill>
                <a:effectLst/>
                <a:latin typeface="+mj-lt"/>
                <a:ea typeface="Times New Roman" pitchFamily="18" charset="0"/>
                <a:cs typeface="Arial" pitchFamily="34" charset="0"/>
              </a:rPr>
              <a:t>multiple test steps in one test case based on the scenario. Soap UI gives you the option for creating the new test step or clones the existing test steps from other test cases.</a:t>
            </a:r>
          </a:p>
          <a:p>
            <a:pPr marL="0" marR="0" lvl="0" indent="45720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ea typeface="Times New Roman" pitchFamily="18" charset="0"/>
                <a:cs typeface="Arial" pitchFamily="34" charset="0"/>
              </a:rPr>
              <a:t/>
            </a:r>
            <a:br>
              <a:rPr kumimoji="0" lang="en-US" sz="1600" b="0" i="0" u="none" strike="noStrike" cap="none" normalizeH="0" baseline="0" dirty="0" smtClean="0">
                <a:ln>
                  <a:noFill/>
                </a:ln>
                <a:solidFill>
                  <a:schemeClr val="tx1"/>
                </a:solidFill>
                <a:effectLst/>
                <a:latin typeface="+mj-lt"/>
                <a:ea typeface="Times New Roman" pitchFamily="18" charset="0"/>
                <a:cs typeface="Arial" pitchFamily="34" charset="0"/>
              </a:rPr>
            </a:br>
            <a:r>
              <a:rPr kumimoji="0" lang="en-US" sz="1600" b="0" i="0" u="none" strike="noStrike" cap="none" normalizeH="0" baseline="0" dirty="0" smtClean="0">
                <a:ln>
                  <a:noFill/>
                </a:ln>
                <a:solidFill>
                  <a:schemeClr val="tx1"/>
                </a:solidFill>
                <a:effectLst/>
                <a:latin typeface="+mj-lt"/>
                <a:ea typeface="Times New Roman" pitchFamily="18" charset="0"/>
                <a:cs typeface="Arial" pitchFamily="34" charset="0"/>
              </a:rPr>
              <a:t>Image denotes about adding test step by clicking the mouse right button at test case.</a:t>
            </a:r>
            <a:r>
              <a:rPr kumimoji="0" lang="en-US" sz="1600" b="0" i="0" u="none" strike="noStrike" cap="none" normalizeH="0" baseline="0" dirty="0" smtClean="0">
                <a:ln>
                  <a:noFill/>
                </a:ln>
                <a:solidFill>
                  <a:schemeClr val="tx1"/>
                </a:solidFill>
                <a:effectLst/>
                <a:latin typeface="+mj-lt"/>
              </a:rPr>
              <a:t> </a:t>
            </a:r>
          </a:p>
        </p:txBody>
      </p:sp>
      <p:sp>
        <p:nvSpPr>
          <p:cNvPr id="7" name="Rectangle 6"/>
          <p:cNvSpPr/>
          <p:nvPr/>
        </p:nvSpPr>
        <p:spPr>
          <a:xfrm>
            <a:off x="6324600" y="1676400"/>
            <a:ext cx="2590800" cy="4616648"/>
          </a:xfrm>
          <a:prstGeom prst="rect">
            <a:avLst/>
          </a:prstGeom>
        </p:spPr>
        <p:txBody>
          <a:bodyPr wrap="square">
            <a:spAutoFit/>
          </a:bodyPr>
          <a:lstStyle/>
          <a:p>
            <a:pPr lvl="1">
              <a:buFont typeface="Arial" pitchFamily="34" charset="0"/>
              <a:buChar char="•"/>
            </a:pPr>
            <a:r>
              <a:rPr lang="en-US" sz="1200" dirty="0" smtClean="0">
                <a:latin typeface="Verdana" pitchFamily="34" charset="0"/>
              </a:rPr>
              <a:t> </a:t>
            </a:r>
            <a:r>
              <a:rPr lang="en-US" sz="1400" dirty="0" smtClean="0">
                <a:latin typeface="+mj-lt"/>
              </a:rPr>
              <a:t>Test Request</a:t>
            </a:r>
          </a:p>
          <a:p>
            <a:pPr lvl="1">
              <a:buFont typeface="Arial" pitchFamily="34" charset="0"/>
              <a:buChar char="•"/>
            </a:pPr>
            <a:endParaRPr lang="en-US" sz="1400" dirty="0" smtClean="0">
              <a:latin typeface="+mj-lt"/>
            </a:endParaRPr>
          </a:p>
          <a:p>
            <a:pPr lvl="1">
              <a:buFont typeface="Arial" pitchFamily="34" charset="0"/>
              <a:buChar char="•"/>
            </a:pPr>
            <a:r>
              <a:rPr lang="en-US" sz="1400" dirty="0" smtClean="0">
                <a:latin typeface="+mj-lt"/>
              </a:rPr>
              <a:t> Groovy Script</a:t>
            </a:r>
          </a:p>
          <a:p>
            <a:pPr lvl="1">
              <a:buFont typeface="Arial" pitchFamily="34" charset="0"/>
              <a:buChar char="•"/>
            </a:pPr>
            <a:endParaRPr lang="en-US" sz="1400" dirty="0" smtClean="0">
              <a:latin typeface="+mj-lt"/>
            </a:endParaRPr>
          </a:p>
          <a:p>
            <a:pPr lvl="1">
              <a:buFont typeface="Arial" pitchFamily="34" charset="0"/>
              <a:buChar char="•"/>
            </a:pPr>
            <a:r>
              <a:rPr lang="en-US" sz="1400" dirty="0" smtClean="0">
                <a:latin typeface="+mj-lt"/>
              </a:rPr>
              <a:t> Properties</a:t>
            </a:r>
          </a:p>
          <a:p>
            <a:pPr lvl="1">
              <a:buFont typeface="Arial" pitchFamily="34" charset="0"/>
              <a:buChar char="•"/>
            </a:pPr>
            <a:endParaRPr lang="en-US" sz="1400" dirty="0" smtClean="0">
              <a:latin typeface="+mj-lt"/>
            </a:endParaRPr>
          </a:p>
          <a:p>
            <a:pPr lvl="1">
              <a:buFont typeface="Arial" pitchFamily="34" charset="0"/>
              <a:buChar char="•"/>
            </a:pPr>
            <a:r>
              <a:rPr lang="en-US" sz="1400" dirty="0" smtClean="0">
                <a:latin typeface="+mj-lt"/>
              </a:rPr>
              <a:t> Property Transfer </a:t>
            </a:r>
          </a:p>
          <a:p>
            <a:pPr lvl="1">
              <a:buFont typeface="Arial" pitchFamily="34" charset="0"/>
              <a:buChar char="•"/>
            </a:pPr>
            <a:endParaRPr lang="en-US" sz="1400" dirty="0" smtClean="0">
              <a:latin typeface="+mj-lt"/>
            </a:endParaRPr>
          </a:p>
          <a:p>
            <a:pPr lvl="1">
              <a:buFont typeface="Arial" pitchFamily="34" charset="0"/>
              <a:buChar char="•"/>
            </a:pPr>
            <a:r>
              <a:rPr lang="en-US" sz="1400" dirty="0" smtClean="0">
                <a:latin typeface="+mj-lt"/>
              </a:rPr>
              <a:t>  Delay</a:t>
            </a:r>
          </a:p>
          <a:p>
            <a:pPr lvl="1">
              <a:buFont typeface="Arial" pitchFamily="34" charset="0"/>
              <a:buChar char="•"/>
            </a:pPr>
            <a:endParaRPr lang="en-US" sz="1400" dirty="0" smtClean="0">
              <a:latin typeface="+mj-lt"/>
            </a:endParaRPr>
          </a:p>
          <a:p>
            <a:pPr lvl="1">
              <a:buFont typeface="Arial" pitchFamily="34" charset="0"/>
              <a:buChar char="•"/>
            </a:pPr>
            <a:r>
              <a:rPr lang="en-US" sz="1400" dirty="0" smtClean="0">
                <a:latin typeface="+mj-lt"/>
              </a:rPr>
              <a:t> REST Test Request</a:t>
            </a:r>
          </a:p>
          <a:p>
            <a:pPr lvl="1">
              <a:buFont typeface="Arial" pitchFamily="34" charset="0"/>
              <a:buChar char="•"/>
            </a:pPr>
            <a:endParaRPr lang="en-US" sz="1400" dirty="0" smtClean="0">
              <a:latin typeface="+mj-lt"/>
            </a:endParaRPr>
          </a:p>
          <a:p>
            <a:pPr lvl="1">
              <a:buFont typeface="Arial" pitchFamily="34" charset="0"/>
              <a:buChar char="•"/>
            </a:pPr>
            <a:r>
              <a:rPr lang="en-US" sz="1400" dirty="0" smtClean="0">
                <a:latin typeface="+mj-lt"/>
              </a:rPr>
              <a:t> HTTP Test Request</a:t>
            </a:r>
          </a:p>
          <a:p>
            <a:pPr lvl="1">
              <a:buFont typeface="Arial" pitchFamily="34" charset="0"/>
              <a:buChar char="•"/>
            </a:pPr>
            <a:endParaRPr lang="en-US" sz="1400" dirty="0" smtClean="0">
              <a:latin typeface="+mj-lt"/>
            </a:endParaRPr>
          </a:p>
          <a:p>
            <a:pPr lvl="1">
              <a:buFont typeface="Arial" pitchFamily="34" charset="0"/>
              <a:buChar char="•"/>
            </a:pPr>
            <a:r>
              <a:rPr lang="en-US" sz="1400" dirty="0" smtClean="0">
                <a:latin typeface="+mj-lt"/>
              </a:rPr>
              <a:t> Mock Response</a:t>
            </a:r>
          </a:p>
          <a:p>
            <a:pPr lvl="1">
              <a:buFont typeface="Arial" pitchFamily="34" charset="0"/>
              <a:buChar char="•"/>
            </a:pPr>
            <a:endParaRPr lang="en-US" sz="1400" dirty="0" smtClean="0">
              <a:latin typeface="+mj-lt"/>
            </a:endParaRPr>
          </a:p>
          <a:p>
            <a:pPr lvl="1">
              <a:buFont typeface="Arial" pitchFamily="34" charset="0"/>
              <a:buChar char="•"/>
            </a:pPr>
            <a:r>
              <a:rPr lang="en-US" sz="1400" dirty="0" smtClean="0">
                <a:latin typeface="+mj-lt"/>
              </a:rPr>
              <a:t> JDBC Request</a:t>
            </a:r>
          </a:p>
          <a:p>
            <a:pPr lvl="1">
              <a:buFont typeface="Arial" pitchFamily="34" charset="0"/>
              <a:buChar char="•"/>
            </a:pPr>
            <a:endParaRPr lang="en-US" sz="1400" dirty="0" smtClean="0">
              <a:latin typeface="+mj-lt"/>
            </a:endParaRPr>
          </a:p>
          <a:p>
            <a:pPr lvl="1">
              <a:buFont typeface="Arial" pitchFamily="34" charset="0"/>
              <a:buChar char="•"/>
            </a:pPr>
            <a:r>
              <a:rPr lang="en-US" sz="1400" dirty="0" smtClean="0">
                <a:latin typeface="+mj-lt"/>
              </a:rPr>
              <a:t> AMF Request</a:t>
            </a:r>
          </a:p>
          <a:p>
            <a:pPr lvl="1">
              <a:buFont typeface="Arial" pitchFamily="34" charset="0"/>
              <a:buChar char="•"/>
            </a:pPr>
            <a:endParaRPr lang="en-US" sz="1400" dirty="0" smtClean="0">
              <a:latin typeface="+mj-lt"/>
            </a:endParaRPr>
          </a:p>
          <a:p>
            <a:pPr lvl="1">
              <a:buFont typeface="Arial" pitchFamily="34" charset="0"/>
              <a:buChar char="•"/>
            </a:pPr>
            <a:r>
              <a:rPr lang="en-US" sz="1400" dirty="0" smtClean="0">
                <a:latin typeface="+mj-lt"/>
              </a:rPr>
              <a:t> Manual Test Step</a:t>
            </a:r>
            <a:endParaRPr lang="en-US" sz="1400" dirty="0">
              <a:latin typeface="+mj-lt"/>
            </a:endParaRPr>
          </a:p>
        </p:txBody>
      </p:sp>
    </p:spTree>
    <p:extLst>
      <p:ext uri="{BB962C8B-B14F-4D97-AF65-F5344CB8AC3E}">
        <p14:creationId xmlns:p14="http://schemas.microsoft.com/office/powerpoint/2010/main" xmlns="" val="175207611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Request</a:t>
            </a:r>
            <a:endParaRPr lang="en-US" dirty="0"/>
          </a:p>
        </p:txBody>
      </p:sp>
      <p:pic>
        <p:nvPicPr>
          <p:cNvPr id="4" name="Picture 3"/>
          <p:cNvPicPr>
            <a:picLocks noChangeAspect="1" noChangeArrowheads="1"/>
          </p:cNvPicPr>
          <p:nvPr/>
        </p:nvPicPr>
        <p:blipFill>
          <a:blip r:embed="rId2"/>
          <a:srcRect/>
          <a:stretch>
            <a:fillRect/>
          </a:stretch>
        </p:blipFill>
        <p:spPr bwMode="auto">
          <a:xfrm>
            <a:off x="152400" y="1447800"/>
            <a:ext cx="2552700" cy="1123950"/>
          </a:xfrm>
          <a:prstGeom prst="rect">
            <a:avLst/>
          </a:prstGeom>
          <a:noFill/>
          <a:ln w="9525">
            <a:noFill/>
            <a:miter lim="800000"/>
            <a:headEnd/>
            <a:tailEnd/>
          </a:ln>
          <a:effectLst/>
        </p:spPr>
      </p:pic>
      <p:pic>
        <p:nvPicPr>
          <p:cNvPr id="5" name="Picture 4"/>
          <p:cNvPicPr>
            <a:picLocks noChangeAspect="1" noChangeArrowheads="1"/>
          </p:cNvPicPr>
          <p:nvPr/>
        </p:nvPicPr>
        <p:blipFill>
          <a:blip r:embed="rId3"/>
          <a:srcRect/>
          <a:stretch>
            <a:fillRect/>
          </a:stretch>
        </p:blipFill>
        <p:spPr bwMode="auto">
          <a:xfrm>
            <a:off x="2743200" y="1447801"/>
            <a:ext cx="2711425" cy="1828800"/>
          </a:xfrm>
          <a:prstGeom prst="rect">
            <a:avLst/>
          </a:prstGeom>
          <a:noFill/>
          <a:ln w="9525">
            <a:noFill/>
            <a:miter lim="800000"/>
            <a:headEnd/>
            <a:tailEnd/>
          </a:ln>
          <a:effectLst/>
        </p:spPr>
      </p:pic>
      <p:pic>
        <p:nvPicPr>
          <p:cNvPr id="6" name="Picture 5"/>
          <p:cNvPicPr>
            <a:picLocks noChangeAspect="1" noChangeArrowheads="1"/>
          </p:cNvPicPr>
          <p:nvPr/>
        </p:nvPicPr>
        <p:blipFill>
          <a:blip r:embed="rId4"/>
          <a:srcRect/>
          <a:stretch>
            <a:fillRect/>
          </a:stretch>
        </p:blipFill>
        <p:spPr bwMode="auto">
          <a:xfrm>
            <a:off x="5486400" y="1447800"/>
            <a:ext cx="3573780" cy="2057400"/>
          </a:xfrm>
          <a:prstGeom prst="rect">
            <a:avLst/>
          </a:prstGeom>
          <a:noFill/>
          <a:ln w="9525">
            <a:noFill/>
            <a:miter lim="800000"/>
            <a:headEnd/>
            <a:tailEnd/>
          </a:ln>
          <a:effectLst/>
        </p:spPr>
      </p:pic>
      <p:sp>
        <p:nvSpPr>
          <p:cNvPr id="7" name="Rectangle 4"/>
          <p:cNvSpPr>
            <a:spLocks noChangeArrowheads="1"/>
          </p:cNvSpPr>
          <p:nvPr/>
        </p:nvSpPr>
        <p:spPr bwMode="auto">
          <a:xfrm>
            <a:off x="152400" y="4549675"/>
            <a:ext cx="86106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US" dirty="0" smtClean="0">
                <a:latin typeface="+mj-lt"/>
                <a:ea typeface="Times New Roman" pitchFamily="18" charset="0"/>
                <a:cs typeface="Arial" pitchFamily="34" charset="0"/>
              </a:rPr>
              <a:t>For creating SOAP Request right click test step-&gt; select add step and test type Test Request. Give a specific name to test step and select the operation type</a:t>
            </a:r>
            <a:r>
              <a:rPr lang="en-US" dirty="0" smtClean="0">
                <a:latin typeface="+mj-lt"/>
              </a:rPr>
              <a: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Verdana"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sz="1400" b="0" i="0" u="none" strike="noStrike" cap="none" normalizeH="0" baseline="0" dirty="0" smtClean="0">
              <a:ln>
                <a:noFill/>
              </a:ln>
              <a:solidFill>
                <a:schemeClr val="tx1"/>
              </a:solidFill>
              <a:effectLst/>
              <a:latin typeface="Verdana" pitchFamily="34" charset="0"/>
            </a:endParaRPr>
          </a:p>
        </p:txBody>
      </p:sp>
    </p:spTree>
    <p:extLst>
      <p:ext uri="{BB962C8B-B14F-4D97-AF65-F5344CB8AC3E}">
        <p14:creationId xmlns:p14="http://schemas.microsoft.com/office/powerpoint/2010/main" xmlns="" val="5396493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 Editor</a:t>
            </a:r>
            <a:endParaRPr lang="en-US" dirty="0"/>
          </a:p>
        </p:txBody>
      </p:sp>
      <p:pic>
        <p:nvPicPr>
          <p:cNvPr id="4" name="Picture 2"/>
          <p:cNvPicPr>
            <a:picLocks noGrp="1" noChangeAspect="1" noChangeArrowheads="1"/>
          </p:cNvPicPr>
          <p:nvPr>
            <p:ph idx="1"/>
          </p:nvPr>
        </p:nvPicPr>
        <p:blipFill>
          <a:blip r:embed="rId2"/>
          <a:srcRect r="8157" b="21429"/>
          <a:stretch>
            <a:fillRect/>
          </a:stretch>
        </p:blipFill>
        <p:spPr bwMode="auto">
          <a:xfrm>
            <a:off x="1447800" y="1447800"/>
            <a:ext cx="5853336" cy="4525963"/>
          </a:xfrm>
          <a:prstGeom prst="rect">
            <a:avLst/>
          </a:prstGeom>
          <a:noFill/>
          <a:ln w="9525">
            <a:noFill/>
            <a:miter lim="800000"/>
            <a:headEnd/>
            <a:tailEnd/>
          </a:ln>
          <a:effectLst/>
        </p:spPr>
      </p:pic>
    </p:spTree>
    <p:extLst>
      <p:ext uri="{BB962C8B-B14F-4D97-AF65-F5344CB8AC3E}">
        <p14:creationId xmlns:p14="http://schemas.microsoft.com/office/powerpoint/2010/main" xmlns="" val="27745822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 Structure</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457200" y="1676401"/>
            <a:ext cx="8229600" cy="3617164"/>
          </a:xfrm>
        </p:spPr>
      </p:pic>
    </p:spTree>
    <p:extLst>
      <p:ext uri="{BB962C8B-B14F-4D97-AF65-F5344CB8AC3E}">
        <p14:creationId xmlns:p14="http://schemas.microsoft.com/office/powerpoint/2010/main" xmlns="" val="193358798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Groovy Script Step</a:t>
            </a:r>
            <a:endParaRPr lang="en-US" dirty="0"/>
          </a:p>
        </p:txBody>
      </p:sp>
      <p:pic>
        <p:nvPicPr>
          <p:cNvPr id="4" name="Picture 3"/>
          <p:cNvPicPr>
            <a:picLocks noChangeAspect="1" noChangeArrowheads="1"/>
          </p:cNvPicPr>
          <p:nvPr/>
        </p:nvPicPr>
        <p:blipFill>
          <a:blip r:embed="rId2"/>
          <a:srcRect/>
          <a:stretch>
            <a:fillRect/>
          </a:stretch>
        </p:blipFill>
        <p:spPr bwMode="auto">
          <a:xfrm>
            <a:off x="609600" y="1524000"/>
            <a:ext cx="2552700" cy="1123950"/>
          </a:xfrm>
          <a:prstGeom prst="rect">
            <a:avLst/>
          </a:prstGeom>
          <a:noFill/>
          <a:ln w="9525">
            <a:noFill/>
            <a:miter lim="800000"/>
            <a:headEnd/>
            <a:tailEnd/>
          </a:ln>
          <a:effectLst/>
        </p:spPr>
      </p:pic>
      <p:pic>
        <p:nvPicPr>
          <p:cNvPr id="5" name="Picture 4"/>
          <p:cNvPicPr>
            <a:picLocks noChangeAspect="1" noChangeArrowheads="1"/>
          </p:cNvPicPr>
          <p:nvPr/>
        </p:nvPicPr>
        <p:blipFill>
          <a:blip r:embed="rId3"/>
          <a:srcRect l="32475" t="18000" r="1807" b="22267"/>
          <a:stretch>
            <a:fillRect/>
          </a:stretch>
        </p:blipFill>
        <p:spPr bwMode="auto">
          <a:xfrm>
            <a:off x="3657600" y="1600200"/>
            <a:ext cx="4953000" cy="3698240"/>
          </a:xfrm>
          <a:prstGeom prst="rect">
            <a:avLst/>
          </a:prstGeom>
          <a:noFill/>
          <a:ln w="9525">
            <a:noFill/>
            <a:miter lim="800000"/>
            <a:headEnd/>
            <a:tailEnd/>
          </a:ln>
          <a:effectLst/>
        </p:spPr>
      </p:pic>
    </p:spTree>
    <p:extLst>
      <p:ext uri="{BB962C8B-B14F-4D97-AF65-F5344CB8AC3E}">
        <p14:creationId xmlns:p14="http://schemas.microsoft.com/office/powerpoint/2010/main" xmlns="" val="29621338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a:t>
            </a:r>
            <a:endParaRPr lang="en-US" dirty="0"/>
          </a:p>
        </p:txBody>
      </p:sp>
      <p:pic>
        <p:nvPicPr>
          <p:cNvPr id="4" name="Picture 3"/>
          <p:cNvPicPr>
            <a:picLocks noChangeAspect="1" noChangeArrowheads="1"/>
          </p:cNvPicPr>
          <p:nvPr/>
        </p:nvPicPr>
        <p:blipFill>
          <a:blip r:embed="rId2"/>
          <a:srcRect/>
          <a:stretch>
            <a:fillRect/>
          </a:stretch>
        </p:blipFill>
        <p:spPr bwMode="auto">
          <a:xfrm>
            <a:off x="685800" y="1981200"/>
            <a:ext cx="2552700" cy="1123950"/>
          </a:xfrm>
          <a:prstGeom prst="rect">
            <a:avLst/>
          </a:prstGeom>
          <a:noFill/>
          <a:ln w="9525">
            <a:noFill/>
            <a:miter lim="800000"/>
            <a:headEnd/>
            <a:tailEnd/>
          </a:ln>
          <a:effectLst/>
        </p:spPr>
      </p:pic>
      <p:pic>
        <p:nvPicPr>
          <p:cNvPr id="5" name="Picture 4"/>
          <p:cNvPicPr>
            <a:picLocks noChangeAspect="1" noChangeArrowheads="1"/>
          </p:cNvPicPr>
          <p:nvPr/>
        </p:nvPicPr>
        <p:blipFill>
          <a:blip r:embed="rId3"/>
          <a:srcRect l="30723" t="19067" r="3560" b="26533"/>
          <a:stretch>
            <a:fillRect/>
          </a:stretch>
        </p:blipFill>
        <p:spPr bwMode="auto">
          <a:xfrm>
            <a:off x="3657600" y="1295400"/>
            <a:ext cx="4191000" cy="2849880"/>
          </a:xfrm>
          <a:prstGeom prst="rect">
            <a:avLst/>
          </a:prstGeom>
          <a:noFill/>
          <a:ln w="9525">
            <a:noFill/>
            <a:miter lim="800000"/>
            <a:headEnd/>
            <a:tailEnd/>
          </a:ln>
          <a:effectLst/>
        </p:spPr>
      </p:pic>
      <p:sp>
        <p:nvSpPr>
          <p:cNvPr id="6" name="Rectangle 1"/>
          <p:cNvSpPr>
            <a:spLocks noChangeArrowheads="1"/>
          </p:cNvSpPr>
          <p:nvPr/>
        </p:nvSpPr>
        <p:spPr bwMode="auto">
          <a:xfrm>
            <a:off x="838200" y="4574232"/>
            <a:ext cx="7010400"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ea typeface="Times New Roman" pitchFamily="18" charset="0"/>
                <a:cs typeface="Arial" pitchFamily="34" charset="0"/>
              </a:rPr>
              <a:t>This feature allows you to define an arbitrary number of properties that can optionally be read from or written to a file. These can be used for parameterization of requests, assertions, etc. </a:t>
            </a:r>
            <a:endParaRPr kumimoji="0" lang="en-US" sz="160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ea typeface="Times New Roman" pitchFamily="18" charset="0"/>
                <a:cs typeface="Arial" pitchFamily="34" charset="0"/>
              </a:rPr>
              <a:t>Property step can be created by selecting property test step. We can add one or more properties by selecting add properties icon. We can give a default value for the added property or can be parameterized.</a:t>
            </a:r>
            <a:endParaRPr kumimoji="0" lang="en-US" sz="1600" b="0" i="0" u="none" strike="noStrike" cap="none" normalizeH="0" baseline="0" dirty="0" smtClean="0">
              <a:ln>
                <a:noFill/>
              </a:ln>
              <a:solidFill>
                <a:schemeClr val="tx1"/>
              </a:solidFill>
              <a:effectLst/>
              <a:latin typeface="+mj-lt"/>
            </a:endParaRPr>
          </a:p>
        </p:txBody>
      </p:sp>
    </p:spTree>
    <p:extLst>
      <p:ext uri="{BB962C8B-B14F-4D97-AF65-F5344CB8AC3E}">
        <p14:creationId xmlns:p14="http://schemas.microsoft.com/office/powerpoint/2010/main" xmlns="" val="20505101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Property Transfer</a:t>
            </a:r>
            <a:endParaRPr lang="en-US" dirty="0"/>
          </a:p>
        </p:txBody>
      </p:sp>
      <p:pic>
        <p:nvPicPr>
          <p:cNvPr id="4" name="Picture 3"/>
          <p:cNvPicPr>
            <a:picLocks noChangeAspect="1" noChangeArrowheads="1"/>
          </p:cNvPicPr>
          <p:nvPr/>
        </p:nvPicPr>
        <p:blipFill>
          <a:blip r:embed="rId2"/>
          <a:srcRect/>
          <a:stretch>
            <a:fillRect/>
          </a:stretch>
        </p:blipFill>
        <p:spPr bwMode="auto">
          <a:xfrm>
            <a:off x="457200" y="1371600"/>
            <a:ext cx="2552700" cy="1123950"/>
          </a:xfrm>
          <a:prstGeom prst="rect">
            <a:avLst/>
          </a:prstGeom>
          <a:noFill/>
          <a:ln w="9525">
            <a:noFill/>
            <a:miter lim="800000"/>
            <a:headEnd/>
            <a:tailEnd/>
          </a:ln>
          <a:effectLst/>
        </p:spPr>
      </p:pic>
      <p:pic>
        <p:nvPicPr>
          <p:cNvPr id="5" name="Picture 4"/>
          <p:cNvPicPr>
            <a:picLocks noChangeAspect="1" noChangeArrowheads="1"/>
          </p:cNvPicPr>
          <p:nvPr/>
        </p:nvPicPr>
        <p:blipFill>
          <a:blip r:embed="rId3"/>
          <a:srcRect l="31599" t="18000" r="5312" b="27600"/>
          <a:stretch>
            <a:fillRect/>
          </a:stretch>
        </p:blipFill>
        <p:spPr bwMode="auto">
          <a:xfrm>
            <a:off x="3276600" y="1371600"/>
            <a:ext cx="5486400" cy="3886200"/>
          </a:xfrm>
          <a:prstGeom prst="rect">
            <a:avLst/>
          </a:prstGeom>
          <a:noFill/>
          <a:ln w="9525">
            <a:noFill/>
            <a:miter lim="800000"/>
            <a:headEnd/>
            <a:tailEnd/>
          </a:ln>
          <a:effectLst/>
        </p:spPr>
      </p:pic>
      <p:sp>
        <p:nvSpPr>
          <p:cNvPr id="6" name="Rectangle 5"/>
          <p:cNvSpPr/>
          <p:nvPr/>
        </p:nvSpPr>
        <p:spPr>
          <a:xfrm>
            <a:off x="457200" y="2743200"/>
            <a:ext cx="2590800" cy="2308324"/>
          </a:xfrm>
          <a:prstGeom prst="rect">
            <a:avLst/>
          </a:prstGeom>
        </p:spPr>
        <p:txBody>
          <a:bodyPr wrap="square">
            <a:spAutoFit/>
          </a:bodyPr>
          <a:lstStyle/>
          <a:p>
            <a:r>
              <a:rPr lang="en-US" sz="1600" dirty="0" smtClean="0"/>
              <a:t>Allows you to transfer or extract property values between </a:t>
            </a:r>
            <a:r>
              <a:rPr lang="en-US" sz="1600" dirty="0" err="1" smtClean="0"/>
              <a:t>TestSteps</a:t>
            </a:r>
            <a:r>
              <a:rPr lang="en-US" sz="1600" dirty="0" smtClean="0"/>
              <a:t>,</a:t>
            </a:r>
          </a:p>
          <a:p>
            <a:endParaRPr lang="en-US" sz="1600" dirty="0" smtClean="0"/>
          </a:p>
          <a:p>
            <a:r>
              <a:rPr lang="en-US" sz="1600" dirty="0" smtClean="0"/>
              <a:t> </a:t>
            </a:r>
            <a:r>
              <a:rPr lang="en-US" sz="1600" dirty="0"/>
              <a:t>F</a:t>
            </a:r>
            <a:r>
              <a:rPr lang="en-US" sz="1600" dirty="0" smtClean="0"/>
              <a:t>or example you can extract a value from a response message and write it to  another </a:t>
            </a:r>
            <a:r>
              <a:rPr lang="en-US" sz="1600" dirty="0" err="1" smtClean="0"/>
              <a:t>TestStep</a:t>
            </a:r>
            <a:r>
              <a:rPr lang="en-US" sz="1600" dirty="0" smtClean="0"/>
              <a:t> for external storage.</a:t>
            </a:r>
            <a:endParaRPr lang="en-US" sz="1600" dirty="0"/>
          </a:p>
        </p:txBody>
      </p:sp>
    </p:spTree>
    <p:extLst>
      <p:ext uri="{BB962C8B-B14F-4D97-AF65-F5344CB8AC3E}">
        <p14:creationId xmlns:p14="http://schemas.microsoft.com/office/powerpoint/2010/main" xmlns="" val="412713869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Delay</a:t>
            </a:r>
            <a:endParaRPr lang="en-US" dirty="0"/>
          </a:p>
        </p:txBody>
      </p:sp>
      <p:pic>
        <p:nvPicPr>
          <p:cNvPr id="4" name="Picture 3"/>
          <p:cNvPicPr>
            <a:picLocks noChangeAspect="1" noChangeArrowheads="1"/>
          </p:cNvPicPr>
          <p:nvPr/>
        </p:nvPicPr>
        <p:blipFill>
          <a:blip r:embed="rId2"/>
          <a:srcRect/>
          <a:stretch>
            <a:fillRect/>
          </a:stretch>
        </p:blipFill>
        <p:spPr bwMode="auto">
          <a:xfrm>
            <a:off x="914400" y="2667000"/>
            <a:ext cx="2552700" cy="1123950"/>
          </a:xfrm>
          <a:prstGeom prst="rect">
            <a:avLst/>
          </a:prstGeom>
          <a:noFill/>
          <a:ln w="9525">
            <a:noFill/>
            <a:miter lim="800000"/>
            <a:headEnd/>
            <a:tailEnd/>
          </a:ln>
          <a:effectLst/>
        </p:spPr>
      </p:pic>
      <p:pic>
        <p:nvPicPr>
          <p:cNvPr id="5" name="Picture 4"/>
          <p:cNvPicPr>
            <a:picLocks noChangeAspect="1" noChangeArrowheads="1"/>
          </p:cNvPicPr>
          <p:nvPr/>
        </p:nvPicPr>
        <p:blipFill>
          <a:blip r:embed="rId3"/>
          <a:srcRect/>
          <a:stretch>
            <a:fillRect/>
          </a:stretch>
        </p:blipFill>
        <p:spPr bwMode="auto">
          <a:xfrm>
            <a:off x="4876800" y="2667000"/>
            <a:ext cx="2552700" cy="1123950"/>
          </a:xfrm>
          <a:prstGeom prst="rect">
            <a:avLst/>
          </a:prstGeom>
          <a:noFill/>
          <a:ln w="9525">
            <a:noFill/>
            <a:miter lim="800000"/>
            <a:headEnd/>
            <a:tailEnd/>
          </a:ln>
          <a:effectLst/>
        </p:spPr>
      </p:pic>
      <p:sp>
        <p:nvSpPr>
          <p:cNvPr id="6" name="Rectangle 1"/>
          <p:cNvSpPr>
            <a:spLocks noChangeArrowheads="1"/>
          </p:cNvSpPr>
          <p:nvPr/>
        </p:nvSpPr>
        <p:spPr bwMode="auto">
          <a:xfrm>
            <a:off x="762000" y="1126123"/>
            <a:ext cx="73152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Verdana"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b="0" i="0" u="none" strike="noStrike" cap="none" normalizeH="0" baseline="0" dirty="0" smtClean="0">
                <a:ln>
                  <a:noFill/>
                </a:ln>
                <a:solidFill>
                  <a:schemeClr val="tx1"/>
                </a:solidFill>
                <a:effectLst/>
                <a:latin typeface="+mj-lt"/>
                <a:ea typeface="Times New Roman" pitchFamily="18" charset="0"/>
                <a:cs typeface="Arial" pitchFamily="34" charset="0"/>
              </a:rPr>
              <a:t>Pauses the execution of the </a:t>
            </a:r>
            <a:r>
              <a:rPr kumimoji="0" lang="en-US" b="0" i="0" u="none" strike="noStrike" cap="none" normalizeH="0" baseline="0" dirty="0" err="1" smtClean="0">
                <a:ln>
                  <a:noFill/>
                </a:ln>
                <a:solidFill>
                  <a:schemeClr val="tx1"/>
                </a:solidFill>
                <a:effectLst/>
                <a:latin typeface="+mj-lt"/>
                <a:ea typeface="Times New Roman" pitchFamily="18" charset="0"/>
                <a:cs typeface="Arial" pitchFamily="34" charset="0"/>
              </a:rPr>
              <a:t>TestCase</a:t>
            </a:r>
            <a:r>
              <a:rPr kumimoji="0" lang="en-US" b="0" i="0" u="none" strike="noStrike" cap="none" normalizeH="0" baseline="0" dirty="0" smtClean="0">
                <a:ln>
                  <a:noFill/>
                </a:ln>
                <a:solidFill>
                  <a:schemeClr val="tx1"/>
                </a:solidFill>
                <a:effectLst/>
                <a:latin typeface="+mj-lt"/>
                <a:ea typeface="Times New Roman" pitchFamily="18" charset="0"/>
                <a:cs typeface="Arial" pitchFamily="34" charset="0"/>
              </a:rPr>
              <a:t> for the configured number of milliseconds</a:t>
            </a:r>
            <a:endParaRPr kumimoji="0" lang="en-US"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Verdana" pitchFamily="34" charset="0"/>
            </a:endParaRPr>
          </a:p>
        </p:txBody>
      </p:sp>
    </p:spTree>
    <p:extLst>
      <p:ext uri="{BB962C8B-B14F-4D97-AF65-F5344CB8AC3E}">
        <p14:creationId xmlns:p14="http://schemas.microsoft.com/office/powerpoint/2010/main" xmlns="" val="34635626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Test Case</a:t>
            </a:r>
            <a:endParaRPr lang="en-US" dirty="0"/>
          </a:p>
        </p:txBody>
      </p:sp>
      <p:pic>
        <p:nvPicPr>
          <p:cNvPr id="4" name="Picture 2"/>
          <p:cNvPicPr>
            <a:picLocks noChangeAspect="1" noChangeArrowheads="1"/>
          </p:cNvPicPr>
          <p:nvPr/>
        </p:nvPicPr>
        <p:blipFill>
          <a:blip r:embed="rId2"/>
          <a:srcRect/>
          <a:stretch>
            <a:fillRect/>
          </a:stretch>
        </p:blipFill>
        <p:spPr bwMode="auto">
          <a:xfrm>
            <a:off x="457200" y="1177290"/>
            <a:ext cx="4404967" cy="3352800"/>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l="41238" t="10533" r="14951"/>
          <a:stretch>
            <a:fillRect/>
          </a:stretch>
        </p:blipFill>
        <p:spPr bwMode="auto">
          <a:xfrm>
            <a:off x="5181600" y="1177290"/>
            <a:ext cx="3048000" cy="5113020"/>
          </a:xfrm>
          <a:prstGeom prst="rect">
            <a:avLst/>
          </a:prstGeom>
          <a:noFill/>
          <a:ln w="9525">
            <a:noFill/>
            <a:miter lim="800000"/>
            <a:headEnd/>
            <a:tailEnd/>
          </a:ln>
          <a:effectLst/>
        </p:spPr>
      </p:pic>
    </p:spTree>
    <p:extLst>
      <p:ext uri="{BB962C8B-B14F-4D97-AF65-F5344CB8AC3E}">
        <p14:creationId xmlns:p14="http://schemas.microsoft.com/office/powerpoint/2010/main" xmlns="" val="339166056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a:t>
            </a:r>
            <a:r>
              <a:rPr lang="en-US" dirty="0"/>
              <a:t>T</a:t>
            </a:r>
            <a:r>
              <a:rPr lang="en-US" dirty="0" smtClean="0"/>
              <a:t>est Request</a:t>
            </a:r>
            <a:endParaRPr lang="en-US" dirty="0"/>
          </a:p>
        </p:txBody>
      </p:sp>
      <p:pic>
        <p:nvPicPr>
          <p:cNvPr id="4" name="Picture 2"/>
          <p:cNvPicPr>
            <a:picLocks noChangeAspect="1" noChangeArrowheads="1"/>
          </p:cNvPicPr>
          <p:nvPr/>
        </p:nvPicPr>
        <p:blipFill>
          <a:blip r:embed="rId2"/>
          <a:srcRect/>
          <a:stretch>
            <a:fillRect/>
          </a:stretch>
        </p:blipFill>
        <p:spPr bwMode="auto">
          <a:xfrm>
            <a:off x="609600" y="1905000"/>
            <a:ext cx="2552700" cy="1123950"/>
          </a:xfrm>
          <a:prstGeom prst="rect">
            <a:avLst/>
          </a:prstGeom>
          <a:noFill/>
          <a:ln w="9525">
            <a:noFill/>
            <a:miter lim="800000"/>
            <a:headEnd/>
            <a:tailEnd/>
          </a:ln>
          <a:effectLst/>
        </p:spPr>
      </p:pic>
      <p:pic>
        <p:nvPicPr>
          <p:cNvPr id="5" name="Picture 4"/>
          <p:cNvPicPr>
            <a:picLocks noChangeAspect="1" noChangeArrowheads="1"/>
          </p:cNvPicPr>
          <p:nvPr/>
        </p:nvPicPr>
        <p:blipFill>
          <a:blip r:embed="rId3"/>
          <a:srcRect/>
          <a:stretch>
            <a:fillRect/>
          </a:stretch>
        </p:blipFill>
        <p:spPr bwMode="auto">
          <a:xfrm>
            <a:off x="3505200" y="1676400"/>
            <a:ext cx="4857750" cy="4105275"/>
          </a:xfrm>
          <a:prstGeom prst="rect">
            <a:avLst/>
          </a:prstGeom>
          <a:noFill/>
          <a:ln w="9525">
            <a:noFill/>
            <a:miter lim="800000"/>
            <a:headEnd/>
            <a:tailEnd/>
          </a:ln>
          <a:effectLst/>
        </p:spPr>
      </p:pic>
    </p:spTree>
    <p:extLst>
      <p:ext uri="{BB962C8B-B14F-4D97-AF65-F5344CB8AC3E}">
        <p14:creationId xmlns:p14="http://schemas.microsoft.com/office/powerpoint/2010/main" xmlns="" val="33819488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 Response</a:t>
            </a:r>
            <a:endParaRPr lang="en-US" dirty="0"/>
          </a:p>
        </p:txBody>
      </p:sp>
      <p:pic>
        <p:nvPicPr>
          <p:cNvPr id="4" name="Picture 2"/>
          <p:cNvPicPr>
            <a:picLocks noChangeAspect="1" noChangeArrowheads="1"/>
          </p:cNvPicPr>
          <p:nvPr/>
        </p:nvPicPr>
        <p:blipFill>
          <a:blip r:embed="rId2"/>
          <a:srcRect/>
          <a:stretch>
            <a:fillRect/>
          </a:stretch>
        </p:blipFill>
        <p:spPr bwMode="auto">
          <a:xfrm>
            <a:off x="3238500" y="1343025"/>
            <a:ext cx="2552700" cy="1123950"/>
          </a:xfrm>
          <a:prstGeom prst="rect">
            <a:avLst/>
          </a:prstGeom>
          <a:noFill/>
          <a:ln w="9525">
            <a:noFill/>
            <a:miter lim="800000"/>
            <a:headEnd/>
            <a:tailEnd/>
          </a:ln>
          <a:effectLst/>
        </p:spPr>
      </p:pic>
      <p:sp>
        <p:nvSpPr>
          <p:cNvPr id="5" name="Content Placeholder 2"/>
          <p:cNvSpPr txBox="1">
            <a:spLocks/>
          </p:cNvSpPr>
          <p:nvPr/>
        </p:nvSpPr>
        <p:spPr>
          <a:xfrm>
            <a:off x="457200" y="2590800"/>
            <a:ext cx="8229600" cy="3733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lang="en-US" sz="2400" kern="1200" dirty="0" smtClean="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lang="en-US" sz="2000" kern="1200" dirty="0" smtClean="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lang="en-US" sz="1800" kern="1200" dirty="0" smtClean="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lang="en-US" sz="1600" kern="1200" dirty="0" smtClean="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lang="en-US" sz="14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lnSpc>
                <a:spcPct val="200000"/>
              </a:lnSpc>
            </a:pPr>
            <a:r>
              <a:rPr lang="en-US" sz="1800" dirty="0" smtClean="0"/>
              <a:t>SOAP UI tool also providing the option to host the mock server</a:t>
            </a:r>
          </a:p>
          <a:p>
            <a:pPr lvl="1">
              <a:lnSpc>
                <a:spcPct val="200000"/>
              </a:lnSpc>
            </a:pPr>
            <a:r>
              <a:rPr lang="en-US" sz="1800" dirty="0" smtClean="0"/>
              <a:t>We can configure the project specific customized responses in it</a:t>
            </a:r>
          </a:p>
          <a:p>
            <a:pPr lvl="1">
              <a:lnSpc>
                <a:spcPct val="200000"/>
              </a:lnSpc>
            </a:pPr>
            <a:r>
              <a:rPr lang="en-US" sz="1800" dirty="0" smtClean="0"/>
              <a:t>Mock response will act as dummy response which will be useful when server is not ready</a:t>
            </a:r>
          </a:p>
          <a:p>
            <a:pPr lvl="1">
              <a:lnSpc>
                <a:spcPct val="200000"/>
              </a:lnSpc>
            </a:pPr>
            <a:r>
              <a:rPr lang="en-US" sz="1800" dirty="0" smtClean="0"/>
              <a:t>Like other test steps we can add mock response in the form of test step</a:t>
            </a:r>
            <a:endParaRPr lang="en-US" sz="1800" dirty="0"/>
          </a:p>
        </p:txBody>
      </p:sp>
    </p:spTree>
    <p:extLst>
      <p:ext uri="{BB962C8B-B14F-4D97-AF65-F5344CB8AC3E}">
        <p14:creationId xmlns:p14="http://schemas.microsoft.com/office/powerpoint/2010/main" xmlns="" val="205970951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JDBC Request</a:t>
            </a:r>
            <a:endParaRPr lang="en-US" dirty="0"/>
          </a:p>
        </p:txBody>
      </p:sp>
      <p:pic>
        <p:nvPicPr>
          <p:cNvPr id="4" name="Picture 3"/>
          <p:cNvPicPr>
            <a:picLocks noChangeAspect="1" noChangeArrowheads="1"/>
          </p:cNvPicPr>
          <p:nvPr/>
        </p:nvPicPr>
        <p:blipFill>
          <a:blip r:embed="rId2"/>
          <a:srcRect/>
          <a:stretch>
            <a:fillRect/>
          </a:stretch>
        </p:blipFill>
        <p:spPr bwMode="auto">
          <a:xfrm>
            <a:off x="647700" y="1371600"/>
            <a:ext cx="2552700" cy="1123950"/>
          </a:xfrm>
          <a:prstGeom prst="rect">
            <a:avLst/>
          </a:prstGeom>
          <a:noFill/>
          <a:ln w="9525">
            <a:noFill/>
            <a:miter lim="800000"/>
            <a:headEnd/>
            <a:tailEnd/>
          </a:ln>
          <a:effectLst/>
        </p:spPr>
      </p:pic>
      <p:pic>
        <p:nvPicPr>
          <p:cNvPr id="5" name="Picture 4"/>
          <p:cNvPicPr>
            <a:picLocks noChangeAspect="1" noChangeArrowheads="1"/>
          </p:cNvPicPr>
          <p:nvPr/>
        </p:nvPicPr>
        <p:blipFill>
          <a:blip r:embed="rId3"/>
          <a:srcRect/>
          <a:stretch>
            <a:fillRect/>
          </a:stretch>
        </p:blipFill>
        <p:spPr bwMode="auto">
          <a:xfrm>
            <a:off x="3352800" y="1371600"/>
            <a:ext cx="5554053" cy="4562475"/>
          </a:xfrm>
          <a:prstGeom prst="rect">
            <a:avLst/>
          </a:prstGeom>
          <a:noFill/>
          <a:ln w="9525">
            <a:noFill/>
            <a:miter lim="800000"/>
            <a:headEnd/>
            <a:tailEnd/>
          </a:ln>
          <a:effectLst/>
        </p:spPr>
      </p:pic>
      <p:sp>
        <p:nvSpPr>
          <p:cNvPr id="6" name="Rectangle 5"/>
          <p:cNvSpPr/>
          <p:nvPr/>
        </p:nvSpPr>
        <p:spPr>
          <a:xfrm>
            <a:off x="762000" y="2794754"/>
            <a:ext cx="2438400" cy="3139321"/>
          </a:xfrm>
          <a:prstGeom prst="rect">
            <a:avLst/>
          </a:prstGeom>
        </p:spPr>
        <p:txBody>
          <a:bodyPr wrap="square">
            <a:spAutoFit/>
          </a:bodyPr>
          <a:lstStyle/>
          <a:p>
            <a:r>
              <a:rPr lang="en-US" dirty="0"/>
              <a:t>JDBC request is used to run database queries directly from </a:t>
            </a:r>
            <a:r>
              <a:rPr lang="en-US" dirty="0" err="1"/>
              <a:t>SoapUI</a:t>
            </a:r>
            <a:r>
              <a:rPr lang="en-US" dirty="0"/>
              <a:t>. The Query results can be viewed in XML format in the response window. JDBC connection can be setup at project level as well as at test step level.</a:t>
            </a:r>
          </a:p>
        </p:txBody>
      </p:sp>
    </p:spTree>
    <p:extLst>
      <p:ext uri="{BB962C8B-B14F-4D97-AF65-F5344CB8AC3E}">
        <p14:creationId xmlns:p14="http://schemas.microsoft.com/office/powerpoint/2010/main" xmlns="" val="166436078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Manual </a:t>
            </a:r>
            <a:r>
              <a:rPr lang="en-US" dirty="0" err="1"/>
              <a:t>T</a:t>
            </a:r>
            <a:r>
              <a:rPr lang="en-US" dirty="0" err="1" smtClean="0"/>
              <a:t>estStep</a:t>
            </a:r>
            <a:endParaRPr lang="en-US" dirty="0"/>
          </a:p>
        </p:txBody>
      </p:sp>
      <p:pic>
        <p:nvPicPr>
          <p:cNvPr id="4" name="Picture 2"/>
          <p:cNvPicPr>
            <a:picLocks noChangeAspect="1" noChangeArrowheads="1"/>
          </p:cNvPicPr>
          <p:nvPr/>
        </p:nvPicPr>
        <p:blipFill>
          <a:blip r:embed="rId2"/>
          <a:srcRect/>
          <a:stretch>
            <a:fillRect/>
          </a:stretch>
        </p:blipFill>
        <p:spPr bwMode="auto">
          <a:xfrm>
            <a:off x="838200" y="1828800"/>
            <a:ext cx="2552700" cy="1123950"/>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l="21084" t="27600" r="33352" b="38267"/>
          <a:stretch>
            <a:fillRect/>
          </a:stretch>
        </p:blipFill>
        <p:spPr bwMode="auto">
          <a:xfrm>
            <a:off x="4191000" y="1828800"/>
            <a:ext cx="3962400" cy="2438400"/>
          </a:xfrm>
          <a:prstGeom prst="rect">
            <a:avLst/>
          </a:prstGeom>
          <a:noFill/>
          <a:ln w="9525">
            <a:noFill/>
            <a:miter lim="800000"/>
            <a:headEnd/>
            <a:tailEnd/>
          </a:ln>
          <a:effectLst/>
        </p:spPr>
      </p:pic>
    </p:spTree>
    <p:extLst>
      <p:ext uri="{BB962C8B-B14F-4D97-AF65-F5344CB8AC3E}">
        <p14:creationId xmlns:p14="http://schemas.microsoft.com/office/powerpoint/2010/main" xmlns="" val="280591058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981200" y="2133600"/>
            <a:ext cx="4648199" cy="2419350"/>
          </a:xfrm>
          <a:prstGeom prst="rect">
            <a:avLst/>
          </a:prstGeom>
        </p:spPr>
      </p:pic>
    </p:spTree>
    <p:extLst>
      <p:ext uri="{BB962C8B-B14F-4D97-AF65-F5344CB8AC3E}">
        <p14:creationId xmlns:p14="http://schemas.microsoft.com/office/powerpoint/2010/main" xmlns="" val="21800423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Services Basics (contd.)</a:t>
            </a:r>
            <a:endParaRPr lang="en-US" dirty="0"/>
          </a:p>
        </p:txBody>
      </p:sp>
      <p:sp>
        <p:nvSpPr>
          <p:cNvPr id="3" name="Content Placeholder 2"/>
          <p:cNvSpPr>
            <a:spLocks noGrp="1"/>
          </p:cNvSpPr>
          <p:nvPr>
            <p:ph idx="1"/>
          </p:nvPr>
        </p:nvSpPr>
        <p:spPr>
          <a:xfrm>
            <a:off x="457200" y="1600201"/>
            <a:ext cx="4648200" cy="4525963"/>
          </a:xfrm>
        </p:spPr>
        <p:txBody>
          <a:bodyPr/>
          <a:lstStyle/>
          <a:p>
            <a:r>
              <a:rPr lang="en-US" dirty="0"/>
              <a:t>Common interpreters HTML &amp; XML is the basis for web services. </a:t>
            </a:r>
          </a:p>
          <a:p>
            <a:r>
              <a:rPr lang="en-US" dirty="0"/>
              <a:t>Inter operability</a:t>
            </a:r>
          </a:p>
          <a:p>
            <a:r>
              <a:rPr lang="en-US" dirty="0"/>
              <a:t>Multiple consumer handling</a:t>
            </a:r>
          </a:p>
          <a:p>
            <a:r>
              <a:rPr lang="en-US" dirty="0"/>
              <a:t>Services over the net</a:t>
            </a:r>
          </a:p>
          <a:p>
            <a:r>
              <a:rPr lang="en-US" dirty="0"/>
              <a:t>Platform independent</a:t>
            </a:r>
          </a:p>
          <a:p>
            <a:r>
              <a:rPr lang="en-US" dirty="0"/>
              <a:t>Code -re usability</a:t>
            </a:r>
          </a:p>
          <a:p>
            <a:r>
              <a:rPr lang="en-US" dirty="0"/>
              <a:t>Security </a:t>
            </a:r>
          </a:p>
          <a:p>
            <a:endParaRPr lang="en-US" dirty="0"/>
          </a:p>
        </p:txBody>
      </p:sp>
      <p:pic>
        <p:nvPicPr>
          <p:cNvPr id="4" name="Picture 2" descr="C:\Documents and Settings\sshaik\Desktop\New Folder\Triangle.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419600" y="1219200"/>
            <a:ext cx="4495800" cy="4953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59704670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ChangeAspect="1"/>
          </p:cNvPicPr>
          <p:nvPr/>
        </p:nvPicPr>
        <p:blipFill>
          <a:blip r:embed="rId2">
            <a:extLst>
              <a:ext uri="{28A0092B-C50C-407E-A947-70E740481C1C}">
                <a14:useLocalDpi xmlns:a14="http://schemas.microsoft.com/office/drawing/2010/main" xmlns="" val="0"/>
              </a:ext>
            </a:extLst>
          </a:blip>
          <a:srcRect t="17612" b="17612"/>
          <a:stretch>
            <a:fillRect/>
          </a:stretch>
        </p:blipFill>
        <p:spPr>
          <a:xfrm>
            <a:off x="685800" y="1063164"/>
            <a:ext cx="4824040" cy="3265388"/>
          </a:xfrm>
          <a:prstGeom prst="rect">
            <a:avLst/>
          </a:prstGeom>
        </p:spPr>
      </p:pic>
      <p:sp>
        <p:nvSpPr>
          <p:cNvPr id="6" name="Title 2"/>
          <p:cNvSpPr txBox="1">
            <a:spLocks/>
          </p:cNvSpPr>
          <p:nvPr/>
        </p:nvSpPr>
        <p:spPr>
          <a:xfrm>
            <a:off x="1412032" y="4349486"/>
            <a:ext cx="7772400" cy="893961"/>
          </a:xfrm>
          <a:prstGeom prst="rect">
            <a:avLst/>
          </a:prstGeom>
        </p:spPr>
        <p:txBody>
          <a:bodyPr vert="horz" lIns="91440" tIns="45720" rIns="91440" bIns="45720" rtlCol="0" anchor="ctr">
            <a:normAutofit/>
          </a:bodyPr>
          <a:lstStyle>
            <a:lvl1pPr algn="r" defTabSz="914400" rtl="0" eaLnBrk="1" latinLnBrk="0" hangingPunct="1">
              <a:spcBef>
                <a:spcPct val="0"/>
              </a:spcBef>
              <a:buNone/>
              <a:defRPr lang="en-US" sz="3200" kern="1200">
                <a:solidFill>
                  <a:schemeClr val="tx1">
                    <a:lumMod val="50000"/>
                    <a:lumOff val="50000"/>
                  </a:schemeClr>
                </a:solidFill>
                <a:latin typeface="+mn-lt"/>
                <a:ea typeface="+mn-ea"/>
                <a:cs typeface="+mn-cs"/>
              </a:defRPr>
            </a:lvl1pPr>
          </a:lstStyle>
          <a:p>
            <a:r>
              <a:rPr lang="en-US" smtClean="0"/>
              <a:t>Web Services Testing</a:t>
            </a:r>
            <a:endParaRPr lang="en-US" dirty="0"/>
          </a:p>
        </p:txBody>
      </p:sp>
      <p:sp>
        <p:nvSpPr>
          <p:cNvPr id="7" name="Subtitle 3"/>
          <p:cNvSpPr txBox="1">
            <a:spLocks/>
          </p:cNvSpPr>
          <p:nvPr/>
        </p:nvSpPr>
        <p:spPr>
          <a:xfrm>
            <a:off x="3356248" y="5264381"/>
            <a:ext cx="5824736" cy="694928"/>
          </a:xfrm>
          <a:prstGeom prst="rect">
            <a:avLst/>
          </a:prstGeom>
        </p:spPr>
        <p:txBody>
          <a:bodyPr vert="horz" lIns="91440" tIns="45720" rIns="91440" bIns="45720" rtlCol="0">
            <a:normAutofit/>
          </a:bodyPr>
          <a:lstStyle>
            <a:lvl1pPr marL="0" indent="0" algn="r" defTabSz="914400" rtl="0" eaLnBrk="1" latinLnBrk="0" hangingPunct="1">
              <a:spcBef>
                <a:spcPct val="20000"/>
              </a:spcBef>
              <a:buFont typeface="Arial" panose="020B0604020202020204" pitchFamily="34" charset="0"/>
              <a:buNone/>
              <a:defRPr lang="en-US" sz="24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lang="en-US"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lang="en-US"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lang="en-US"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lang="en-US" sz="14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dirty="0" smtClean="0"/>
              <a:t>Day 3</a:t>
            </a:r>
            <a:endParaRPr lang="en-US" dirty="0"/>
          </a:p>
        </p:txBody>
      </p:sp>
    </p:spTree>
    <p:extLst>
      <p:ext uri="{BB962C8B-B14F-4D97-AF65-F5344CB8AC3E}">
        <p14:creationId xmlns:p14="http://schemas.microsoft.com/office/powerpoint/2010/main" xmlns="" val="231644480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 Editor</a:t>
            </a:r>
            <a:endParaRPr lang="en-US" dirty="0"/>
          </a:p>
        </p:txBody>
      </p:sp>
      <p:pic>
        <p:nvPicPr>
          <p:cNvPr id="4" name="Picture 3"/>
          <p:cNvPicPr>
            <a:picLocks noChangeAspect="1" noChangeArrowheads="1"/>
          </p:cNvPicPr>
          <p:nvPr/>
        </p:nvPicPr>
        <p:blipFill>
          <a:blip r:embed="rId2"/>
          <a:srcRect r="59151" b="33803"/>
          <a:stretch>
            <a:fillRect/>
          </a:stretch>
        </p:blipFill>
        <p:spPr bwMode="auto">
          <a:xfrm>
            <a:off x="2514600" y="1143000"/>
            <a:ext cx="3505200" cy="5133340"/>
          </a:xfrm>
          <a:prstGeom prst="rect">
            <a:avLst/>
          </a:prstGeom>
          <a:noFill/>
          <a:ln w="9525">
            <a:noFill/>
            <a:miter lim="800000"/>
            <a:headEnd/>
            <a:tailEnd/>
          </a:ln>
          <a:effectLst/>
        </p:spPr>
      </p:pic>
    </p:spTree>
    <p:extLst>
      <p:ext uri="{BB962C8B-B14F-4D97-AF65-F5344CB8AC3E}">
        <p14:creationId xmlns:p14="http://schemas.microsoft.com/office/powerpoint/2010/main" xmlns="" val="88332588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Assertions</a:t>
            </a:r>
            <a:endParaRPr lang="en-US" dirty="0"/>
          </a:p>
        </p:txBody>
      </p:sp>
      <p:sp>
        <p:nvSpPr>
          <p:cNvPr id="6" name="Content Placeholder 5"/>
          <p:cNvSpPr>
            <a:spLocks noGrp="1"/>
          </p:cNvSpPr>
          <p:nvPr>
            <p:ph idx="1"/>
          </p:nvPr>
        </p:nvSpPr>
        <p:spPr>
          <a:xfrm>
            <a:off x="457200" y="1600201"/>
            <a:ext cx="8229600" cy="2523768"/>
          </a:xfrm>
          <a:prstGeom prst="rect">
            <a:avLst/>
          </a:prstGeom>
        </p:spPr>
        <p:txBody>
          <a:bodyPr wrap="square">
            <a:spAutoFit/>
          </a:bodyPr>
          <a:lstStyle/>
          <a:p>
            <a:pPr marL="342900" indent="-342900" fontAlgn="base">
              <a:spcBef>
                <a:spcPts val="300"/>
              </a:spcBef>
              <a:spcAft>
                <a:spcPts val="300"/>
              </a:spcAft>
              <a:buClr>
                <a:schemeClr val="accent1"/>
              </a:buClr>
              <a:buSzPct val="125000"/>
              <a:buFont typeface="Arial" pitchFamily="34" charset="0"/>
              <a:buChar char="•"/>
            </a:pPr>
            <a:r>
              <a:rPr lang="en-US" sz="1600" dirty="0" smtClean="0">
                <a:latin typeface="+mj-lt"/>
                <a:cs typeface="Arial" pitchFamily="34" charset="0"/>
              </a:rPr>
              <a:t> Assertions are used to validate the message received by a Test Step during execution. </a:t>
            </a:r>
          </a:p>
          <a:p>
            <a:pPr marL="342900" indent="-342900" fontAlgn="base">
              <a:spcBef>
                <a:spcPts val="300"/>
              </a:spcBef>
              <a:spcAft>
                <a:spcPts val="300"/>
              </a:spcAft>
              <a:buClr>
                <a:schemeClr val="accent1"/>
              </a:buClr>
              <a:buSzPct val="125000"/>
              <a:buFont typeface="Arial" pitchFamily="34" charset="0"/>
              <a:buChar char="•"/>
            </a:pPr>
            <a:endParaRPr lang="en-US" sz="1600" dirty="0" smtClean="0">
              <a:latin typeface="+mj-lt"/>
              <a:cs typeface="Arial" pitchFamily="34" charset="0"/>
            </a:endParaRPr>
          </a:p>
          <a:p>
            <a:pPr marL="342900" indent="-342900" fontAlgn="base">
              <a:spcBef>
                <a:spcPts val="300"/>
              </a:spcBef>
              <a:spcAft>
                <a:spcPts val="300"/>
              </a:spcAft>
              <a:buClr>
                <a:schemeClr val="accent1"/>
              </a:buClr>
              <a:buSzPct val="125000"/>
              <a:buFont typeface="Arial" pitchFamily="34" charset="0"/>
              <a:buChar char="•"/>
            </a:pPr>
            <a:endParaRPr lang="en-US" sz="1600" dirty="0" smtClean="0">
              <a:latin typeface="+mj-lt"/>
              <a:cs typeface="Arial" pitchFamily="34" charset="0"/>
            </a:endParaRPr>
          </a:p>
          <a:p>
            <a:pPr marL="342900" indent="-342900" fontAlgn="base">
              <a:spcBef>
                <a:spcPts val="300"/>
              </a:spcBef>
              <a:spcAft>
                <a:spcPts val="300"/>
              </a:spcAft>
              <a:buClr>
                <a:schemeClr val="accent1"/>
              </a:buClr>
              <a:buSzPct val="125000"/>
              <a:buFont typeface="Arial" pitchFamily="34" charset="0"/>
              <a:buChar char="•"/>
            </a:pPr>
            <a:r>
              <a:rPr lang="en-US" sz="1600" dirty="0" smtClean="0">
                <a:latin typeface="+mj-lt"/>
                <a:cs typeface="Arial" pitchFamily="34" charset="0"/>
              </a:rPr>
              <a:t> Any number of assertions can be added to a Test Step. </a:t>
            </a:r>
          </a:p>
          <a:p>
            <a:pPr marL="342900" indent="-342900" fontAlgn="base">
              <a:spcBef>
                <a:spcPts val="300"/>
              </a:spcBef>
              <a:spcAft>
                <a:spcPts val="300"/>
              </a:spcAft>
              <a:buClr>
                <a:schemeClr val="accent1"/>
              </a:buClr>
              <a:buSzPct val="125000"/>
              <a:buFont typeface="Arial" pitchFamily="34" charset="0"/>
              <a:buChar char="•"/>
            </a:pPr>
            <a:endParaRPr lang="en-US" sz="1600" dirty="0" smtClean="0">
              <a:latin typeface="+mj-lt"/>
              <a:cs typeface="Arial" pitchFamily="34" charset="0"/>
            </a:endParaRPr>
          </a:p>
          <a:p>
            <a:pPr marL="342900" indent="-342900" fontAlgn="base">
              <a:spcBef>
                <a:spcPts val="300"/>
              </a:spcBef>
              <a:spcAft>
                <a:spcPts val="300"/>
              </a:spcAft>
              <a:buClr>
                <a:schemeClr val="accent1"/>
              </a:buClr>
              <a:buSzPct val="125000"/>
              <a:buFont typeface="Arial" pitchFamily="34" charset="0"/>
              <a:buChar char="•"/>
            </a:pPr>
            <a:endParaRPr lang="en-US" sz="1600" dirty="0" smtClean="0">
              <a:latin typeface="+mj-lt"/>
              <a:cs typeface="Arial" pitchFamily="34" charset="0"/>
            </a:endParaRPr>
          </a:p>
          <a:p>
            <a:pPr marL="342900" indent="-342900" fontAlgn="base">
              <a:spcBef>
                <a:spcPts val="300"/>
              </a:spcBef>
              <a:spcAft>
                <a:spcPts val="300"/>
              </a:spcAft>
              <a:buClr>
                <a:schemeClr val="accent1"/>
              </a:buClr>
              <a:buSzPct val="125000"/>
              <a:buFont typeface="Arial" pitchFamily="34" charset="0"/>
              <a:buChar char="•"/>
            </a:pPr>
            <a:r>
              <a:rPr lang="en-US" sz="1600" dirty="0" smtClean="0">
                <a:latin typeface="+mj-lt"/>
                <a:cs typeface="Arial" pitchFamily="34" charset="0"/>
              </a:rPr>
              <a:t> After a Test Step executes, all its assertions are applied to the received response and if any of them fail the Test Step is marked as failed in the Test Case view. </a:t>
            </a:r>
          </a:p>
        </p:txBody>
      </p:sp>
    </p:spTree>
    <p:extLst>
      <p:ext uri="{BB962C8B-B14F-4D97-AF65-F5344CB8AC3E}">
        <p14:creationId xmlns:p14="http://schemas.microsoft.com/office/powerpoint/2010/main" xmlns="" val="96580041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Assertions</a:t>
            </a:r>
            <a:endParaRPr lang="en-US" dirty="0"/>
          </a:p>
        </p:txBody>
      </p:sp>
      <p:sp>
        <p:nvSpPr>
          <p:cNvPr id="4" name="Content Placeholder 2"/>
          <p:cNvSpPr>
            <a:spLocks noGrp="1"/>
          </p:cNvSpPr>
          <p:nvPr>
            <p:ph idx="1"/>
          </p:nvPr>
        </p:nvSpPr>
        <p:spPr>
          <a:xfrm>
            <a:off x="457200" y="1371601"/>
            <a:ext cx="8229600" cy="4754564"/>
          </a:xfrm>
        </p:spPr>
        <p:txBody>
          <a:bodyPr>
            <a:normAutofit lnSpcReduction="10000"/>
          </a:bodyPr>
          <a:lstStyle/>
          <a:p>
            <a:pPr lvl="0">
              <a:buFont typeface="Arial" pitchFamily="34" charset="0"/>
              <a:buChar char="•"/>
            </a:pPr>
            <a:r>
              <a:rPr lang="en-US" sz="1600" b="1" dirty="0" smtClean="0">
                <a:latin typeface="+mj-lt"/>
              </a:rPr>
              <a:t>Contains</a:t>
            </a:r>
            <a:r>
              <a:rPr lang="en-US" sz="1600" dirty="0" smtClean="0">
                <a:latin typeface="+mj-lt"/>
              </a:rPr>
              <a:t> - Searches for the existence of a string token in the property value, supports regular expressions. Applicable for any property. </a:t>
            </a:r>
          </a:p>
          <a:p>
            <a:pPr lvl="0">
              <a:buFont typeface="Arial" pitchFamily="34" charset="0"/>
              <a:buChar char="•"/>
            </a:pPr>
            <a:endParaRPr lang="en-US" sz="1600" dirty="0" smtClean="0">
              <a:latin typeface="+mj-lt"/>
            </a:endParaRPr>
          </a:p>
          <a:p>
            <a:pPr lvl="0">
              <a:buFont typeface="Arial" pitchFamily="34" charset="0"/>
              <a:buChar char="•"/>
            </a:pPr>
            <a:endParaRPr lang="en-US" sz="1600" dirty="0" smtClean="0">
              <a:latin typeface="+mj-lt"/>
            </a:endParaRPr>
          </a:p>
          <a:p>
            <a:pPr lvl="0">
              <a:buFont typeface="Arial" pitchFamily="34" charset="0"/>
              <a:buChar char="•"/>
            </a:pPr>
            <a:r>
              <a:rPr lang="en-US" sz="1600" b="1" dirty="0" smtClean="0">
                <a:latin typeface="+mj-lt"/>
              </a:rPr>
              <a:t>Message Content Assertion</a:t>
            </a:r>
            <a:r>
              <a:rPr lang="en-US" sz="1600" dirty="0" smtClean="0">
                <a:latin typeface="+mj-lt"/>
              </a:rPr>
              <a:t> - Allows for complex content validation of XML messages. Applicable to any property containing XML. </a:t>
            </a:r>
          </a:p>
          <a:p>
            <a:pPr lvl="0">
              <a:buFont typeface="Arial" pitchFamily="34" charset="0"/>
              <a:buChar char="•"/>
            </a:pPr>
            <a:endParaRPr lang="en-US" sz="1600" dirty="0" smtClean="0">
              <a:latin typeface="+mj-lt"/>
            </a:endParaRPr>
          </a:p>
          <a:p>
            <a:pPr lvl="0">
              <a:buFont typeface="Arial" pitchFamily="34" charset="0"/>
              <a:buChar char="•"/>
            </a:pPr>
            <a:endParaRPr lang="en-US" sz="1600" dirty="0" smtClean="0">
              <a:latin typeface="+mj-lt"/>
            </a:endParaRPr>
          </a:p>
          <a:p>
            <a:pPr lvl="0">
              <a:buFont typeface="Arial" pitchFamily="34" charset="0"/>
              <a:buChar char="•"/>
            </a:pPr>
            <a:r>
              <a:rPr lang="en-US" sz="1600" b="1" dirty="0" smtClean="0">
                <a:latin typeface="+mj-lt"/>
              </a:rPr>
              <a:t>Not Contains</a:t>
            </a:r>
            <a:r>
              <a:rPr lang="en-US" sz="1600" dirty="0" smtClean="0">
                <a:latin typeface="+mj-lt"/>
              </a:rPr>
              <a:t> - Searches for the non-existence of a string token in the property value, supports regular expressions. Applicable to any property. </a:t>
            </a:r>
          </a:p>
          <a:p>
            <a:pPr lvl="0">
              <a:buFont typeface="Arial" pitchFamily="34" charset="0"/>
              <a:buChar char="•"/>
            </a:pPr>
            <a:endParaRPr lang="en-US" sz="1600" dirty="0" smtClean="0">
              <a:latin typeface="+mj-lt"/>
            </a:endParaRPr>
          </a:p>
          <a:p>
            <a:pPr lvl="0">
              <a:buFont typeface="Arial" pitchFamily="34" charset="0"/>
              <a:buChar char="•"/>
            </a:pPr>
            <a:endParaRPr lang="en-US" sz="1600" dirty="0" smtClean="0">
              <a:latin typeface="+mj-lt"/>
            </a:endParaRPr>
          </a:p>
          <a:p>
            <a:pPr lvl="0">
              <a:buFont typeface="Arial" pitchFamily="34" charset="0"/>
              <a:buChar char="•"/>
            </a:pPr>
            <a:r>
              <a:rPr lang="en-US" sz="1600" b="1" dirty="0" smtClean="0">
                <a:latin typeface="+mj-lt"/>
              </a:rPr>
              <a:t>XPath Match</a:t>
            </a:r>
            <a:r>
              <a:rPr lang="en-US" sz="1600" dirty="0" smtClean="0">
                <a:latin typeface="+mj-lt"/>
              </a:rPr>
              <a:t> - uses  XPath expression to select content from the target property and compares the result to an expected value. Applicable to any property containing XML </a:t>
            </a:r>
          </a:p>
          <a:p>
            <a:pPr lvl="0">
              <a:buFont typeface="Arial" pitchFamily="34" charset="0"/>
              <a:buChar char="•"/>
            </a:pPr>
            <a:endParaRPr lang="en-US" sz="1600" dirty="0" smtClean="0">
              <a:latin typeface="+mj-lt"/>
            </a:endParaRPr>
          </a:p>
          <a:p>
            <a:pPr lvl="0">
              <a:buFont typeface="Arial" pitchFamily="34" charset="0"/>
              <a:buChar char="•"/>
            </a:pPr>
            <a:endParaRPr lang="en-US" sz="1600" dirty="0" smtClean="0">
              <a:latin typeface="+mj-lt"/>
            </a:endParaRPr>
          </a:p>
          <a:p>
            <a:pPr lvl="0">
              <a:buFont typeface="Arial" pitchFamily="34" charset="0"/>
              <a:buChar char="•"/>
            </a:pPr>
            <a:r>
              <a:rPr lang="en-US" sz="1600" b="1" dirty="0" smtClean="0">
                <a:solidFill>
                  <a:srgbClr val="FF0000"/>
                </a:solidFill>
                <a:latin typeface="+mj-lt"/>
              </a:rPr>
              <a:t>XQuery Match</a:t>
            </a:r>
            <a:r>
              <a:rPr lang="en-US" sz="1600" dirty="0" smtClean="0">
                <a:solidFill>
                  <a:srgbClr val="FF0000"/>
                </a:solidFill>
                <a:latin typeface="+mj-lt"/>
              </a:rPr>
              <a:t> </a:t>
            </a:r>
            <a:r>
              <a:rPr lang="en-US" sz="1600" dirty="0" smtClean="0">
                <a:latin typeface="+mj-lt"/>
              </a:rPr>
              <a:t>- uses a XQuery expression to select content from the target property and compares the result to an expected value. Applicable to any property containing XML</a:t>
            </a:r>
          </a:p>
          <a:p>
            <a:pPr>
              <a:buFont typeface="Arial" pitchFamily="34" charset="0"/>
              <a:buChar char="•"/>
            </a:pPr>
            <a:endParaRPr lang="en-US" sz="1300" dirty="0">
              <a:latin typeface="Verdana" pitchFamily="34" charset="0"/>
            </a:endParaRPr>
          </a:p>
        </p:txBody>
      </p:sp>
    </p:spTree>
    <p:extLst>
      <p:ext uri="{BB962C8B-B14F-4D97-AF65-F5344CB8AC3E}">
        <p14:creationId xmlns:p14="http://schemas.microsoft.com/office/powerpoint/2010/main" xmlns="" val="84506014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Assertions</a:t>
            </a:r>
          </a:p>
        </p:txBody>
      </p:sp>
      <p:sp>
        <p:nvSpPr>
          <p:cNvPr id="6" name="Rectangle 5"/>
          <p:cNvSpPr/>
          <p:nvPr/>
        </p:nvSpPr>
        <p:spPr>
          <a:xfrm>
            <a:off x="381000" y="1066800"/>
            <a:ext cx="8007424" cy="4647426"/>
          </a:xfrm>
          <a:prstGeom prst="rect">
            <a:avLst/>
          </a:prstGeom>
        </p:spPr>
        <p:txBody>
          <a:bodyPr wrap="square">
            <a:spAutoFit/>
          </a:bodyPr>
          <a:lstStyle/>
          <a:p>
            <a:pPr marL="342900" indent="-342900" fontAlgn="base">
              <a:spcBef>
                <a:spcPts val="300"/>
              </a:spcBef>
              <a:spcAft>
                <a:spcPts val="300"/>
              </a:spcAft>
              <a:buClr>
                <a:schemeClr val="accent1"/>
              </a:buClr>
              <a:buSzPct val="125000"/>
              <a:buFont typeface="Arial" pitchFamily="34" charset="0"/>
              <a:buChar char="•"/>
            </a:pPr>
            <a:r>
              <a:rPr lang="en-US" sz="1600" b="1" dirty="0" smtClean="0">
                <a:latin typeface="+mj-lt"/>
                <a:cs typeface="Arial" pitchFamily="34" charset="0"/>
              </a:rPr>
              <a:t>   Script Assertion - </a:t>
            </a:r>
            <a:r>
              <a:rPr lang="en-US" sz="1600" dirty="0" smtClean="0">
                <a:latin typeface="+mj-lt"/>
                <a:cs typeface="Arial" pitchFamily="34" charset="0"/>
              </a:rPr>
              <a:t>runs a custom script to perform arbitrary validations. Applicable to </a:t>
            </a:r>
            <a:r>
              <a:rPr lang="en-US" sz="1600" dirty="0" err="1" smtClean="0">
                <a:latin typeface="+mj-lt"/>
                <a:cs typeface="Arial" pitchFamily="34" charset="0"/>
              </a:rPr>
              <a:t>TestSteps</a:t>
            </a:r>
            <a:r>
              <a:rPr lang="en-US" sz="1600" dirty="0" smtClean="0">
                <a:latin typeface="+mj-lt"/>
                <a:cs typeface="Arial" pitchFamily="34" charset="0"/>
              </a:rPr>
              <a:t> only (i.e. not properties)</a:t>
            </a:r>
          </a:p>
          <a:p>
            <a:pPr marL="342900" indent="-342900" fontAlgn="base">
              <a:spcBef>
                <a:spcPts val="300"/>
              </a:spcBef>
              <a:spcAft>
                <a:spcPts val="300"/>
              </a:spcAft>
              <a:buClr>
                <a:schemeClr val="accent1"/>
              </a:buClr>
              <a:buSzPct val="125000"/>
              <a:buFont typeface="Arial" pitchFamily="34" charset="0"/>
              <a:buChar char="•"/>
            </a:pPr>
            <a:endParaRPr lang="en-US" sz="1600" b="1" dirty="0" smtClean="0">
              <a:latin typeface="+mj-lt"/>
              <a:cs typeface="Arial" pitchFamily="34" charset="0"/>
            </a:endParaRPr>
          </a:p>
          <a:p>
            <a:pPr marL="342900" indent="-342900" fontAlgn="base">
              <a:spcBef>
                <a:spcPts val="300"/>
              </a:spcBef>
              <a:spcAft>
                <a:spcPts val="300"/>
              </a:spcAft>
              <a:buClr>
                <a:schemeClr val="accent1"/>
              </a:buClr>
              <a:buSzPct val="125000"/>
              <a:buFont typeface="Arial" pitchFamily="34" charset="0"/>
              <a:buChar char="•"/>
            </a:pPr>
            <a:r>
              <a:rPr lang="en-US" sz="1600" b="1" dirty="0" smtClean="0">
                <a:latin typeface="+mj-lt"/>
                <a:cs typeface="Arial" pitchFamily="34" charset="0"/>
              </a:rPr>
              <a:t>   Response SLA - </a:t>
            </a:r>
            <a:r>
              <a:rPr lang="en-US" sz="1600" dirty="0" smtClean="0">
                <a:latin typeface="+mj-lt"/>
                <a:cs typeface="Arial" pitchFamily="34" charset="0"/>
              </a:rPr>
              <a:t>validates that the last received response time was within the defined limit. Applicable to Script </a:t>
            </a:r>
            <a:r>
              <a:rPr lang="en-US" sz="1600" dirty="0" err="1" smtClean="0">
                <a:latin typeface="+mj-lt"/>
                <a:cs typeface="Arial" pitchFamily="34" charset="0"/>
              </a:rPr>
              <a:t>TestSteps</a:t>
            </a:r>
            <a:r>
              <a:rPr lang="en-US" sz="1600" dirty="0" smtClean="0">
                <a:latin typeface="+mj-lt"/>
                <a:cs typeface="Arial" pitchFamily="34" charset="0"/>
              </a:rPr>
              <a:t> and </a:t>
            </a:r>
            <a:r>
              <a:rPr lang="en-US" sz="1600" dirty="0" err="1" smtClean="0">
                <a:latin typeface="+mj-lt"/>
                <a:cs typeface="Arial" pitchFamily="34" charset="0"/>
              </a:rPr>
              <a:t>TestSteps</a:t>
            </a:r>
            <a:r>
              <a:rPr lang="en-US" sz="1600" dirty="0" smtClean="0">
                <a:latin typeface="+mj-lt"/>
                <a:cs typeface="Arial" pitchFamily="34" charset="0"/>
              </a:rPr>
              <a:t> that send requests and receive responses.</a:t>
            </a:r>
          </a:p>
          <a:p>
            <a:pPr marL="342900" indent="-342900" fontAlgn="base">
              <a:spcBef>
                <a:spcPts val="300"/>
              </a:spcBef>
              <a:spcAft>
                <a:spcPts val="300"/>
              </a:spcAft>
              <a:buClr>
                <a:schemeClr val="accent1"/>
              </a:buClr>
              <a:buSzPct val="125000"/>
              <a:buFont typeface="Arial" pitchFamily="34" charset="0"/>
              <a:buChar char="•"/>
            </a:pPr>
            <a:endParaRPr lang="en-US" sz="1600" b="1" dirty="0" smtClean="0">
              <a:latin typeface="+mj-lt"/>
              <a:cs typeface="Arial" pitchFamily="34" charset="0"/>
            </a:endParaRPr>
          </a:p>
          <a:p>
            <a:pPr marL="342900" indent="-342900" fontAlgn="base">
              <a:spcBef>
                <a:spcPts val="300"/>
              </a:spcBef>
              <a:spcAft>
                <a:spcPts val="300"/>
              </a:spcAft>
              <a:buClr>
                <a:schemeClr val="accent1"/>
              </a:buClr>
              <a:buSzPct val="125000"/>
              <a:buFont typeface="Arial" pitchFamily="34" charset="0"/>
              <a:buChar char="•"/>
            </a:pPr>
            <a:r>
              <a:rPr lang="en-US" sz="1600" b="1" dirty="0" smtClean="0">
                <a:latin typeface="+mj-lt"/>
                <a:cs typeface="Arial" pitchFamily="34" charset="0"/>
              </a:rPr>
              <a:t>   JMS Status - </a:t>
            </a:r>
            <a:r>
              <a:rPr lang="en-US" sz="1600" dirty="0" smtClean="0">
                <a:latin typeface="+mj-lt"/>
                <a:cs typeface="Arial" pitchFamily="34" charset="0"/>
              </a:rPr>
              <a:t>validates that the JMS request of the target </a:t>
            </a:r>
            <a:r>
              <a:rPr lang="en-US" sz="1600" dirty="0" err="1" smtClean="0">
                <a:latin typeface="+mj-lt"/>
                <a:cs typeface="Arial" pitchFamily="34" charset="0"/>
              </a:rPr>
              <a:t>TestStep</a:t>
            </a:r>
            <a:r>
              <a:rPr lang="en-US" sz="1600" dirty="0" smtClean="0">
                <a:latin typeface="+mj-lt"/>
                <a:cs typeface="Arial" pitchFamily="34" charset="0"/>
              </a:rPr>
              <a:t> executed successfully. Applicable to Request </a:t>
            </a:r>
            <a:r>
              <a:rPr lang="en-US" sz="1600" dirty="0" err="1" smtClean="0">
                <a:latin typeface="+mj-lt"/>
                <a:cs typeface="Arial" pitchFamily="34" charset="0"/>
              </a:rPr>
              <a:t>TestSteps</a:t>
            </a:r>
            <a:r>
              <a:rPr lang="en-US" sz="1600" dirty="0" smtClean="0">
                <a:latin typeface="+mj-lt"/>
                <a:cs typeface="Arial" pitchFamily="34" charset="0"/>
              </a:rPr>
              <a:t> with a JMS endpoint. </a:t>
            </a:r>
          </a:p>
          <a:p>
            <a:pPr marL="342900" indent="-342900" fontAlgn="base">
              <a:spcBef>
                <a:spcPts val="300"/>
              </a:spcBef>
              <a:spcAft>
                <a:spcPts val="300"/>
              </a:spcAft>
              <a:buClr>
                <a:schemeClr val="accent1"/>
              </a:buClr>
              <a:buSzPct val="125000"/>
              <a:buFont typeface="Arial" pitchFamily="34" charset="0"/>
              <a:buChar char="•"/>
            </a:pPr>
            <a:endParaRPr lang="en-US" sz="1600" b="1" dirty="0" smtClean="0">
              <a:latin typeface="+mj-lt"/>
              <a:cs typeface="Arial" pitchFamily="34" charset="0"/>
            </a:endParaRPr>
          </a:p>
          <a:p>
            <a:pPr marL="342900" indent="-342900" fontAlgn="base">
              <a:spcBef>
                <a:spcPts val="300"/>
              </a:spcBef>
              <a:spcAft>
                <a:spcPts val="300"/>
              </a:spcAft>
              <a:buClr>
                <a:schemeClr val="accent1"/>
              </a:buClr>
              <a:buSzPct val="125000"/>
              <a:buFont typeface="Arial" pitchFamily="34" charset="0"/>
              <a:buChar char="•"/>
            </a:pPr>
            <a:r>
              <a:rPr lang="en-US" sz="1600" b="1" dirty="0" smtClean="0">
                <a:latin typeface="+mj-lt"/>
                <a:cs typeface="Arial" pitchFamily="34" charset="0"/>
              </a:rPr>
              <a:t>   JMS Timeout - </a:t>
            </a:r>
            <a:r>
              <a:rPr lang="en-US" sz="1600" dirty="0" smtClean="0">
                <a:latin typeface="+mj-lt"/>
                <a:cs typeface="Arial" pitchFamily="34" charset="0"/>
              </a:rPr>
              <a:t>validates that the JMS statement of the target </a:t>
            </a:r>
            <a:r>
              <a:rPr lang="en-US" sz="1600" dirty="0" err="1" smtClean="0">
                <a:latin typeface="+mj-lt"/>
                <a:cs typeface="Arial" pitchFamily="34" charset="0"/>
              </a:rPr>
              <a:t>TestStep</a:t>
            </a:r>
            <a:r>
              <a:rPr lang="en-US" sz="1600" dirty="0" smtClean="0">
                <a:latin typeface="+mj-lt"/>
                <a:cs typeface="Arial" pitchFamily="34" charset="0"/>
              </a:rPr>
              <a:t> did not take longer than the specified duration. Applicable to Request </a:t>
            </a:r>
            <a:r>
              <a:rPr lang="en-US" sz="1600" dirty="0" err="1" smtClean="0">
                <a:latin typeface="+mj-lt"/>
                <a:cs typeface="Arial" pitchFamily="34" charset="0"/>
              </a:rPr>
              <a:t>TestSteps</a:t>
            </a:r>
            <a:r>
              <a:rPr lang="en-US" sz="1600" dirty="0" smtClean="0">
                <a:latin typeface="+mj-lt"/>
                <a:cs typeface="Arial" pitchFamily="34" charset="0"/>
              </a:rPr>
              <a:t> with a JMS endpoint.</a:t>
            </a:r>
          </a:p>
          <a:p>
            <a:pPr marL="342900" indent="-342900" fontAlgn="base">
              <a:spcBef>
                <a:spcPts val="300"/>
              </a:spcBef>
              <a:spcAft>
                <a:spcPts val="300"/>
              </a:spcAft>
              <a:buClr>
                <a:schemeClr val="accent1"/>
              </a:buClr>
              <a:buSzPct val="125000"/>
              <a:buFont typeface="Arial" pitchFamily="34" charset="0"/>
              <a:buChar char="•"/>
            </a:pPr>
            <a:endParaRPr lang="en-US" sz="1600" b="1" dirty="0" smtClean="0">
              <a:latin typeface="+mj-lt"/>
              <a:cs typeface="Arial" pitchFamily="34" charset="0"/>
            </a:endParaRPr>
          </a:p>
          <a:p>
            <a:pPr marL="342900" indent="-342900" fontAlgn="base">
              <a:spcBef>
                <a:spcPts val="300"/>
              </a:spcBef>
              <a:spcAft>
                <a:spcPts val="300"/>
              </a:spcAft>
              <a:buClr>
                <a:schemeClr val="accent1"/>
              </a:buClr>
              <a:buSzPct val="125000"/>
              <a:buFont typeface="Arial" pitchFamily="34" charset="0"/>
              <a:buChar char="•"/>
            </a:pPr>
            <a:r>
              <a:rPr lang="en-US" sz="1600" b="1" dirty="0" smtClean="0">
                <a:latin typeface="+mj-lt"/>
                <a:cs typeface="Arial" pitchFamily="34" charset="0"/>
              </a:rPr>
              <a:t>   Sensitive Information Exposure - </a:t>
            </a:r>
            <a:r>
              <a:rPr lang="en-US" sz="1600" dirty="0" smtClean="0">
                <a:latin typeface="+mj-lt"/>
                <a:cs typeface="Arial" pitchFamily="34" charset="0"/>
              </a:rPr>
              <a:t>Checks that the last received message does not expose any sensitive information about the target system. Applicable to REST, SOAP and HTTP </a:t>
            </a:r>
            <a:r>
              <a:rPr lang="en-US" sz="1600" dirty="0" err="1" smtClean="0">
                <a:latin typeface="+mj-lt"/>
                <a:cs typeface="Arial" pitchFamily="34" charset="0"/>
              </a:rPr>
              <a:t>TestSteps</a:t>
            </a:r>
            <a:r>
              <a:rPr lang="en-US" sz="1600" dirty="0" smtClean="0">
                <a:latin typeface="+mj-lt"/>
                <a:cs typeface="Arial" pitchFamily="34" charset="0"/>
              </a:rPr>
              <a:t>.</a:t>
            </a:r>
          </a:p>
        </p:txBody>
      </p:sp>
    </p:spTree>
    <p:extLst>
      <p:ext uri="{BB962C8B-B14F-4D97-AF65-F5344CB8AC3E}">
        <p14:creationId xmlns:p14="http://schemas.microsoft.com/office/powerpoint/2010/main" xmlns="" val="275776534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Step Specific Assertions</a:t>
            </a:r>
            <a:endParaRPr lang="en-US" dirty="0"/>
          </a:p>
        </p:txBody>
      </p:sp>
      <p:sp>
        <p:nvSpPr>
          <p:cNvPr id="3" name="Content Placeholder 2"/>
          <p:cNvSpPr>
            <a:spLocks noGrp="1"/>
          </p:cNvSpPr>
          <p:nvPr>
            <p:ph idx="1"/>
          </p:nvPr>
        </p:nvSpPr>
        <p:spPr>
          <a:xfrm>
            <a:off x="457200" y="1219200"/>
            <a:ext cx="8229600" cy="4906965"/>
          </a:xfrm>
        </p:spPr>
        <p:txBody>
          <a:bodyPr>
            <a:normAutofit fontScale="47500" lnSpcReduction="20000"/>
          </a:bodyPr>
          <a:lstStyle/>
          <a:p>
            <a:r>
              <a:rPr lang="en-US" sz="3400" b="1" dirty="0"/>
              <a:t>For SOAP Request </a:t>
            </a:r>
            <a:r>
              <a:rPr lang="en-US" sz="3400" b="1" dirty="0" err="1"/>
              <a:t>TestSteps</a:t>
            </a:r>
            <a:r>
              <a:rPr lang="en-US" sz="3400" b="1" dirty="0"/>
              <a:t> the following assertions are available</a:t>
            </a:r>
          </a:p>
          <a:p>
            <a:endParaRPr lang="en-US" sz="3400" dirty="0"/>
          </a:p>
          <a:p>
            <a:r>
              <a:rPr lang="en-US" sz="3400" b="1" dirty="0"/>
              <a:t>Schema Compliance </a:t>
            </a:r>
            <a:r>
              <a:rPr lang="en-US" sz="3400" dirty="0"/>
              <a:t>- validates the response message against the definition in the WSDL and contained XML Schema </a:t>
            </a:r>
          </a:p>
          <a:p>
            <a:endParaRPr lang="en-US" sz="3400" dirty="0"/>
          </a:p>
          <a:p>
            <a:r>
              <a:rPr lang="en-US" sz="3400" b="1" dirty="0"/>
              <a:t>SOAP Response </a:t>
            </a:r>
            <a:r>
              <a:rPr lang="en-US" sz="3400" dirty="0"/>
              <a:t>- checks that the response is a valid SOAP Response </a:t>
            </a:r>
          </a:p>
          <a:p>
            <a:endParaRPr lang="en-US" sz="3400" dirty="0"/>
          </a:p>
          <a:p>
            <a:r>
              <a:rPr lang="en-US" sz="3400" b="1" dirty="0"/>
              <a:t>SOAP Fault </a:t>
            </a:r>
            <a:r>
              <a:rPr lang="en-US" sz="3400" dirty="0"/>
              <a:t>- checks that the response is a SOAP Fault </a:t>
            </a:r>
          </a:p>
          <a:p>
            <a:endParaRPr lang="en-US" sz="3400" dirty="0"/>
          </a:p>
          <a:p>
            <a:r>
              <a:rPr lang="en-US" sz="3400" b="1" dirty="0"/>
              <a:t>Not SOAP Fault </a:t>
            </a:r>
            <a:r>
              <a:rPr lang="en-US" sz="3400" dirty="0"/>
              <a:t>- checks that the response is not a SOAP Fault </a:t>
            </a:r>
          </a:p>
          <a:p>
            <a:endParaRPr lang="en-US" sz="3400" dirty="0"/>
          </a:p>
          <a:p>
            <a:r>
              <a:rPr lang="en-US" sz="3400" b="1" dirty="0"/>
              <a:t>WS-Security Status </a:t>
            </a:r>
            <a:r>
              <a:rPr lang="en-US" sz="3400" dirty="0"/>
              <a:t>- validates the WS-Security headers and tokens in the response </a:t>
            </a:r>
          </a:p>
          <a:p>
            <a:endParaRPr lang="en-US" sz="3400" dirty="0"/>
          </a:p>
          <a:p>
            <a:r>
              <a:rPr lang="en-US" sz="3400" b="1" dirty="0"/>
              <a:t>WS-Addressing Response </a:t>
            </a:r>
            <a:r>
              <a:rPr lang="en-US" sz="3400" dirty="0"/>
              <a:t>- validates the WS-Addressing Headers in the response </a:t>
            </a:r>
          </a:p>
          <a:p>
            <a:endParaRPr lang="en-US" sz="3400" dirty="0"/>
          </a:p>
          <a:p>
            <a:r>
              <a:rPr lang="en-US" sz="3400" b="1" dirty="0"/>
              <a:t>JMS Timeout </a:t>
            </a:r>
            <a:r>
              <a:rPr lang="en-US" sz="3400" dirty="0"/>
              <a:t>- when using a JMS endpoint that specifies a response channel this assertion validates that the response is received within the specified time </a:t>
            </a:r>
          </a:p>
          <a:p>
            <a:endParaRPr lang="en-US" sz="3400" dirty="0"/>
          </a:p>
          <a:p>
            <a:r>
              <a:rPr lang="en-US" sz="3400" b="1" dirty="0"/>
              <a:t>JMS Status </a:t>
            </a:r>
            <a:r>
              <a:rPr lang="en-US" sz="3400" dirty="0"/>
              <a:t>- when using a JMS endpoint, this assertion validates that no JMS-related errors occurred </a:t>
            </a:r>
          </a:p>
          <a:p>
            <a:endParaRPr lang="en-US" dirty="0"/>
          </a:p>
        </p:txBody>
      </p:sp>
    </p:spTree>
    <p:extLst>
      <p:ext uri="{BB962C8B-B14F-4D97-AF65-F5344CB8AC3E}">
        <p14:creationId xmlns:p14="http://schemas.microsoft.com/office/powerpoint/2010/main" xmlns="" val="236272118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assertion to Test Step</a:t>
            </a:r>
            <a:endParaRPr lang="en-US" dirty="0"/>
          </a:p>
        </p:txBody>
      </p:sp>
      <p:sp>
        <p:nvSpPr>
          <p:cNvPr id="4" name="Content Placeholder 2"/>
          <p:cNvSpPr txBox="1">
            <a:spLocks/>
          </p:cNvSpPr>
          <p:nvPr/>
        </p:nvSpPr>
        <p:spPr>
          <a:xfrm>
            <a:off x="457200" y="1066800"/>
            <a:ext cx="8229600" cy="5486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lang="en-US" sz="2400" kern="1200" dirty="0" smtClean="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lang="en-US" sz="2000" kern="1200" dirty="0" smtClean="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lang="en-US" sz="1800" kern="1200" dirty="0" smtClean="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lang="en-US" sz="1600" kern="1200" dirty="0" smtClean="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lang="en-US" sz="14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smtClean="0">
                <a:latin typeface="+mj-lt"/>
              </a:rPr>
              <a:t>Following is the example for adding </a:t>
            </a:r>
            <a:r>
              <a:rPr lang="en-US" sz="1800" dirty="0" err="1" smtClean="0">
                <a:latin typeface="+mj-lt"/>
              </a:rPr>
              <a:t>xpath</a:t>
            </a:r>
            <a:r>
              <a:rPr lang="en-US" sz="1800" dirty="0" smtClean="0">
                <a:latin typeface="+mj-lt"/>
              </a:rPr>
              <a:t> assertion in test step</a:t>
            </a:r>
          </a:p>
          <a:p>
            <a:pPr lvl="1"/>
            <a:r>
              <a:rPr lang="en-US" sz="1600" dirty="0" smtClean="0">
                <a:latin typeface="+mj-lt"/>
              </a:rPr>
              <a:t>Open a test step click on add assertion icon. Select the assertion type from drop down and give a unique name to assertion.</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endParaRPr lang="en-US" dirty="0"/>
          </a:p>
        </p:txBody>
      </p:sp>
      <p:pic>
        <p:nvPicPr>
          <p:cNvPr id="5" name="Picture 14"/>
          <p:cNvPicPr>
            <a:picLocks noChangeAspect="1" noChangeArrowheads="1"/>
          </p:cNvPicPr>
          <p:nvPr/>
        </p:nvPicPr>
        <p:blipFill>
          <a:blip r:embed="rId2"/>
          <a:srcRect/>
          <a:stretch>
            <a:fillRect/>
          </a:stretch>
        </p:blipFill>
        <p:spPr bwMode="auto">
          <a:xfrm>
            <a:off x="2057400" y="2286000"/>
            <a:ext cx="5753100" cy="3657600"/>
          </a:xfrm>
          <a:prstGeom prst="rect">
            <a:avLst/>
          </a:prstGeom>
          <a:noFill/>
          <a:ln w="9525">
            <a:noFill/>
            <a:miter lim="800000"/>
            <a:headEnd/>
            <a:tailEnd/>
          </a:ln>
        </p:spPr>
      </p:pic>
    </p:spTree>
    <p:extLst>
      <p:ext uri="{BB962C8B-B14F-4D97-AF65-F5344CB8AC3E}">
        <p14:creationId xmlns:p14="http://schemas.microsoft.com/office/powerpoint/2010/main" xmlns="" val="282574859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Xpath</a:t>
            </a:r>
            <a:r>
              <a:rPr lang="en-US" dirty="0" smtClean="0"/>
              <a:t> Match</a:t>
            </a:r>
            <a:endParaRPr lang="en-US" dirty="0"/>
          </a:p>
        </p:txBody>
      </p:sp>
      <p:sp>
        <p:nvSpPr>
          <p:cNvPr id="4" name="Content Placeholder 2"/>
          <p:cNvSpPr txBox="1">
            <a:spLocks/>
          </p:cNvSpPr>
          <p:nvPr/>
        </p:nvSpPr>
        <p:spPr>
          <a:xfrm>
            <a:off x="457200" y="1447800"/>
            <a:ext cx="8229600" cy="5105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lang="en-US" sz="2400" kern="1200" dirty="0" smtClean="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lang="en-US" sz="2000" kern="1200" dirty="0" smtClean="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lang="en-US" sz="1800" kern="1200" dirty="0" smtClean="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lang="en-US" sz="1600" kern="1200" dirty="0" smtClean="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lang="en-US" sz="14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r>
              <a:rPr lang="en-US" sz="1800" dirty="0" smtClean="0">
                <a:latin typeface="+mj-lt"/>
              </a:rPr>
              <a:t>Declare the </a:t>
            </a:r>
            <a:r>
              <a:rPr lang="en-US" sz="1800" dirty="0" err="1" smtClean="0">
                <a:latin typeface="+mj-lt"/>
              </a:rPr>
              <a:t>xpath</a:t>
            </a:r>
            <a:r>
              <a:rPr lang="en-US" sz="1800" dirty="0" smtClean="0">
                <a:latin typeface="+mj-lt"/>
              </a:rPr>
              <a:t> with exact node value of the response parameter for which validation needs to be done</a:t>
            </a:r>
          </a:p>
          <a:p>
            <a:pPr lvl="1"/>
            <a:endParaRPr lang="en-US" sz="1200" dirty="0" smtClean="0">
              <a:latin typeface="Verdana" pitchFamily="34" charset="0"/>
            </a:endParaRPr>
          </a:p>
          <a:p>
            <a:pPr lvl="1"/>
            <a:endParaRPr lang="en-US" sz="1200" dirty="0" smtClean="0">
              <a:latin typeface="Verdana" pitchFamily="34" charset="0"/>
            </a:endParaRPr>
          </a:p>
          <a:p>
            <a:pPr lvl="1"/>
            <a:endParaRPr lang="en-US" sz="1200" dirty="0" smtClean="0">
              <a:latin typeface="Verdana" pitchFamily="34" charset="0"/>
            </a:endParaRPr>
          </a:p>
          <a:p>
            <a:pPr lvl="1"/>
            <a:endParaRPr lang="en-US" sz="1200" dirty="0" smtClean="0">
              <a:latin typeface="Verdana" pitchFamily="34" charset="0"/>
            </a:endParaRPr>
          </a:p>
          <a:p>
            <a:endParaRPr lang="en-US" dirty="0">
              <a:latin typeface="Verdana" pitchFamily="34" charset="0"/>
            </a:endParaRPr>
          </a:p>
        </p:txBody>
      </p:sp>
      <p:pic>
        <p:nvPicPr>
          <p:cNvPr id="5" name="Picture 15"/>
          <p:cNvPicPr>
            <a:picLocks noChangeAspect="1" noChangeArrowheads="1"/>
          </p:cNvPicPr>
          <p:nvPr/>
        </p:nvPicPr>
        <p:blipFill>
          <a:blip r:embed="rId2"/>
          <a:srcRect/>
          <a:stretch>
            <a:fillRect/>
          </a:stretch>
        </p:blipFill>
        <p:spPr bwMode="auto">
          <a:xfrm>
            <a:off x="1524000" y="2209800"/>
            <a:ext cx="5848350" cy="3648075"/>
          </a:xfrm>
          <a:prstGeom prst="rect">
            <a:avLst/>
          </a:prstGeom>
          <a:noFill/>
          <a:ln w="9525">
            <a:noFill/>
            <a:miter lim="800000"/>
            <a:headEnd/>
            <a:tailEnd/>
          </a:ln>
        </p:spPr>
      </p:pic>
    </p:spTree>
    <p:extLst>
      <p:ext uri="{BB962C8B-B14F-4D97-AF65-F5344CB8AC3E}">
        <p14:creationId xmlns:p14="http://schemas.microsoft.com/office/powerpoint/2010/main" xmlns="" val="124141412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Xpath</a:t>
            </a:r>
            <a:r>
              <a:rPr lang="en-US" dirty="0"/>
              <a:t> Match</a:t>
            </a:r>
          </a:p>
        </p:txBody>
      </p:sp>
      <p:sp>
        <p:nvSpPr>
          <p:cNvPr id="4" name="Content Placeholder 2"/>
          <p:cNvSpPr txBox="1">
            <a:spLocks/>
          </p:cNvSpPr>
          <p:nvPr/>
        </p:nvSpPr>
        <p:spPr>
          <a:xfrm>
            <a:off x="228600" y="1066800"/>
            <a:ext cx="8229600" cy="5105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lang="en-US" sz="2400" kern="1200" dirty="0" smtClean="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lang="en-US" sz="2000" kern="1200" dirty="0" smtClean="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lang="en-US" sz="1800" kern="1200" dirty="0" smtClean="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lang="en-US" sz="1600" kern="1200" dirty="0" smtClean="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lang="en-US" sz="14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endParaRPr lang="en-US" sz="1200" dirty="0" smtClean="0">
              <a:latin typeface="Verdana" pitchFamily="34" charset="0"/>
            </a:endParaRPr>
          </a:p>
          <a:p>
            <a:pPr lvl="1"/>
            <a:r>
              <a:rPr lang="en-US" sz="1800" dirty="0" smtClean="0">
                <a:latin typeface="+mj-lt"/>
              </a:rPr>
              <a:t>In the expected section we can define the expected value or extract the current value for the defined </a:t>
            </a:r>
            <a:r>
              <a:rPr lang="en-US" sz="1800" dirty="0" err="1" smtClean="0">
                <a:latin typeface="+mj-lt"/>
              </a:rPr>
              <a:t>xpath</a:t>
            </a:r>
            <a:r>
              <a:rPr lang="en-US" sz="1800" dirty="0" smtClean="0">
                <a:latin typeface="+mj-lt"/>
              </a:rPr>
              <a:t> and click on OK. XPath assertion will be created</a:t>
            </a:r>
          </a:p>
          <a:p>
            <a:endParaRPr lang="en-US" dirty="0"/>
          </a:p>
        </p:txBody>
      </p:sp>
      <p:pic>
        <p:nvPicPr>
          <p:cNvPr id="5" name="Picture 16"/>
          <p:cNvPicPr>
            <a:picLocks noChangeAspect="1" noChangeArrowheads="1"/>
          </p:cNvPicPr>
          <p:nvPr/>
        </p:nvPicPr>
        <p:blipFill>
          <a:blip r:embed="rId2"/>
          <a:srcRect/>
          <a:stretch>
            <a:fillRect/>
          </a:stretch>
        </p:blipFill>
        <p:spPr bwMode="auto">
          <a:xfrm>
            <a:off x="2133600" y="2286000"/>
            <a:ext cx="5943600" cy="3228975"/>
          </a:xfrm>
          <a:prstGeom prst="rect">
            <a:avLst/>
          </a:prstGeom>
          <a:noFill/>
          <a:ln w="9525">
            <a:noFill/>
            <a:miter lim="800000"/>
            <a:headEnd/>
            <a:tailEnd/>
          </a:ln>
        </p:spPr>
      </p:pic>
    </p:spTree>
    <p:extLst>
      <p:ext uri="{BB962C8B-B14F-4D97-AF65-F5344CB8AC3E}">
        <p14:creationId xmlns:p14="http://schemas.microsoft.com/office/powerpoint/2010/main" xmlns="" val="26399288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Properties</a:t>
            </a:r>
            <a:endParaRPr lang="en-US" dirty="0"/>
          </a:p>
        </p:txBody>
      </p:sp>
      <p:sp>
        <p:nvSpPr>
          <p:cNvPr id="5" name="Content Placeholder 2"/>
          <p:cNvSpPr>
            <a:spLocks noGrp="1"/>
          </p:cNvSpPr>
          <p:nvPr>
            <p:ph idx="1"/>
          </p:nvPr>
        </p:nvSpPr>
        <p:spPr>
          <a:xfrm>
            <a:off x="457200" y="1447800"/>
            <a:ext cx="8229600" cy="5105400"/>
          </a:xfrm>
        </p:spPr>
        <p:txBody>
          <a:bodyPr>
            <a:normAutofit/>
          </a:bodyPr>
          <a:lstStyle/>
          <a:p>
            <a:pPr lvl="0"/>
            <a:r>
              <a:rPr lang="en-US" sz="1600" dirty="0" smtClean="0">
                <a:latin typeface="+mj-lt"/>
              </a:rPr>
              <a:t>Properties can be used to hold the endpoints of your services, making it easy to change the actual endpoints used during test execution</a:t>
            </a:r>
          </a:p>
          <a:p>
            <a:pPr lvl="0"/>
            <a:endParaRPr lang="en-US" sz="1600" dirty="0" smtClean="0">
              <a:latin typeface="+mj-lt"/>
            </a:endParaRPr>
          </a:p>
          <a:p>
            <a:pPr lvl="0"/>
            <a:r>
              <a:rPr lang="en-US" sz="1600" dirty="0" smtClean="0">
                <a:latin typeface="+mj-lt"/>
              </a:rPr>
              <a:t>Properties can be used to hold authentication credentials, making it easy to manage these in a central place or external file</a:t>
            </a:r>
          </a:p>
          <a:p>
            <a:pPr lvl="0"/>
            <a:endParaRPr lang="en-US" sz="1600" dirty="0" smtClean="0">
              <a:latin typeface="+mj-lt"/>
            </a:endParaRPr>
          </a:p>
          <a:p>
            <a:pPr lvl="0"/>
            <a:endParaRPr lang="en-US" sz="1600" dirty="0" smtClean="0">
              <a:latin typeface="+mj-lt"/>
            </a:endParaRPr>
          </a:p>
          <a:p>
            <a:pPr lvl="0"/>
            <a:r>
              <a:rPr lang="en-US" sz="1600" dirty="0" smtClean="0">
                <a:latin typeface="+mj-lt"/>
              </a:rPr>
              <a:t>Properties can be used to transfer and share session ids during test execution, so multiple </a:t>
            </a:r>
            <a:r>
              <a:rPr lang="en-US" sz="1600" dirty="0" err="1" smtClean="0">
                <a:latin typeface="+mj-lt"/>
              </a:rPr>
              <a:t>teststeps</a:t>
            </a:r>
            <a:r>
              <a:rPr lang="en-US" sz="1600" dirty="0" smtClean="0">
                <a:latin typeface="+mj-lt"/>
              </a:rPr>
              <a:t> or </a:t>
            </a:r>
            <a:r>
              <a:rPr lang="en-US" sz="1600" dirty="0" err="1" smtClean="0">
                <a:latin typeface="+mj-lt"/>
              </a:rPr>
              <a:t>testcases</a:t>
            </a:r>
            <a:r>
              <a:rPr lang="en-US" sz="1600" dirty="0" smtClean="0">
                <a:latin typeface="+mj-lt"/>
              </a:rPr>
              <a:t> can share the same sessions</a:t>
            </a:r>
          </a:p>
          <a:p>
            <a:pPr lvl="0"/>
            <a:endParaRPr lang="en-US" sz="1600" dirty="0" smtClean="0">
              <a:latin typeface="+mj-lt"/>
            </a:endParaRPr>
          </a:p>
          <a:p>
            <a:pPr lvl="0"/>
            <a:endParaRPr lang="en-US" sz="1600" dirty="0" smtClean="0">
              <a:latin typeface="+mj-lt"/>
            </a:endParaRPr>
          </a:p>
          <a:p>
            <a:r>
              <a:rPr lang="en-US" sz="1600" dirty="0" smtClean="0">
                <a:latin typeface="+mj-lt"/>
              </a:rPr>
              <a:t>Custom properties can be defined at Preferences(Global), Project, </a:t>
            </a:r>
            <a:r>
              <a:rPr lang="en-US" sz="1600" dirty="0" err="1" smtClean="0">
                <a:latin typeface="+mj-lt"/>
              </a:rPr>
              <a:t>TestSuite</a:t>
            </a:r>
            <a:r>
              <a:rPr lang="en-US" sz="1600" dirty="0" smtClean="0">
                <a:latin typeface="+mj-lt"/>
              </a:rPr>
              <a:t>, </a:t>
            </a:r>
            <a:r>
              <a:rPr lang="en-US" sz="1600" dirty="0" err="1" smtClean="0">
                <a:latin typeface="+mj-lt"/>
              </a:rPr>
              <a:t>TestCase</a:t>
            </a:r>
            <a:r>
              <a:rPr lang="en-US" sz="1600" dirty="0" smtClean="0">
                <a:latin typeface="+mj-lt"/>
              </a:rPr>
              <a:t> and </a:t>
            </a:r>
            <a:r>
              <a:rPr lang="en-US" sz="1600" dirty="0" err="1" smtClean="0">
                <a:latin typeface="+mj-lt"/>
              </a:rPr>
              <a:t>TestStep</a:t>
            </a:r>
            <a:r>
              <a:rPr lang="en-US" sz="1600" dirty="0" smtClean="0">
                <a:latin typeface="+mj-lt"/>
              </a:rPr>
              <a:t> level and also in properties test Step.</a:t>
            </a:r>
            <a:endParaRPr lang="en-US" sz="1600" dirty="0">
              <a:latin typeface="+mj-lt"/>
            </a:endParaRPr>
          </a:p>
        </p:txBody>
      </p:sp>
    </p:spTree>
    <p:extLst>
      <p:ext uri="{BB962C8B-B14F-4D97-AF65-F5344CB8AC3E}">
        <p14:creationId xmlns:p14="http://schemas.microsoft.com/office/powerpoint/2010/main" xmlns="" val="12638134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Acronyms</a:t>
            </a:r>
            <a:endParaRPr lang="en-US" dirty="0"/>
          </a:p>
        </p:txBody>
      </p:sp>
      <p:sp>
        <p:nvSpPr>
          <p:cNvPr id="3" name="Content Placeholder 2"/>
          <p:cNvSpPr>
            <a:spLocks noGrp="1"/>
          </p:cNvSpPr>
          <p:nvPr>
            <p:ph idx="1"/>
          </p:nvPr>
        </p:nvSpPr>
        <p:spPr/>
        <p:txBody>
          <a:bodyPr/>
          <a:lstStyle/>
          <a:p>
            <a:r>
              <a:rPr lang="en-US" dirty="0" smtClean="0"/>
              <a:t>XML - Extensible Markup Language</a:t>
            </a:r>
          </a:p>
          <a:p>
            <a:r>
              <a:rPr lang="en-US" dirty="0" smtClean="0"/>
              <a:t>WSDL - Web Service Definition Language</a:t>
            </a:r>
          </a:p>
          <a:p>
            <a:r>
              <a:rPr lang="en-US" dirty="0" smtClean="0"/>
              <a:t> SOAP - </a:t>
            </a:r>
            <a:r>
              <a:rPr lang="en-US" dirty="0"/>
              <a:t>Simple Object Access Protocol</a:t>
            </a:r>
            <a:endParaRPr lang="en-US" dirty="0" smtClean="0"/>
          </a:p>
          <a:p>
            <a:r>
              <a:rPr lang="en-US" dirty="0" smtClean="0"/>
              <a:t>UDDI - </a:t>
            </a:r>
            <a:r>
              <a:rPr lang="en-US" dirty="0"/>
              <a:t>Universal Description Discovery and </a:t>
            </a:r>
            <a:r>
              <a:rPr lang="en-US" dirty="0" smtClean="0"/>
              <a:t>Integration</a:t>
            </a:r>
          </a:p>
          <a:p>
            <a:r>
              <a:rPr lang="en-US" dirty="0" smtClean="0"/>
              <a:t>REST - Representational State Transfer</a:t>
            </a:r>
          </a:p>
          <a:p>
            <a:r>
              <a:rPr lang="en-US" dirty="0" smtClean="0"/>
              <a:t>WADL - </a:t>
            </a:r>
            <a:r>
              <a:rPr lang="en-US" dirty="0"/>
              <a:t>Web Application Description Language</a:t>
            </a:r>
          </a:p>
          <a:p>
            <a:r>
              <a:rPr lang="en-US" dirty="0" smtClean="0"/>
              <a:t>CRUD- Create Retrieve Update Delete</a:t>
            </a:r>
          </a:p>
          <a:p>
            <a:r>
              <a:rPr lang="en-US" dirty="0" smtClean="0"/>
              <a:t>PGPD- Post Get Put Delete</a:t>
            </a:r>
          </a:p>
          <a:p>
            <a:endParaRPr lang="en-US" dirty="0"/>
          </a:p>
          <a:p>
            <a:endParaRPr lang="en-US" dirty="0"/>
          </a:p>
        </p:txBody>
      </p:sp>
    </p:spTree>
    <p:extLst>
      <p:ext uri="{BB962C8B-B14F-4D97-AF65-F5344CB8AC3E}">
        <p14:creationId xmlns:p14="http://schemas.microsoft.com/office/powerpoint/2010/main" xmlns="" val="107851080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Level</a:t>
            </a:r>
            <a:endParaRPr lang="en-US" dirty="0"/>
          </a:p>
        </p:txBody>
      </p:sp>
      <p:pic>
        <p:nvPicPr>
          <p:cNvPr id="4" name="Picture 17"/>
          <p:cNvPicPr>
            <a:picLocks noChangeAspect="1" noChangeArrowheads="1"/>
          </p:cNvPicPr>
          <p:nvPr/>
        </p:nvPicPr>
        <p:blipFill>
          <a:blip r:embed="rId2"/>
          <a:srcRect/>
          <a:stretch>
            <a:fillRect/>
          </a:stretch>
        </p:blipFill>
        <p:spPr bwMode="auto">
          <a:xfrm>
            <a:off x="914400" y="1119283"/>
            <a:ext cx="5943600" cy="4105275"/>
          </a:xfrm>
          <a:prstGeom prst="rect">
            <a:avLst/>
          </a:prstGeom>
          <a:noFill/>
          <a:ln w="9525">
            <a:noFill/>
            <a:miter lim="800000"/>
            <a:headEnd/>
            <a:tailEnd/>
          </a:ln>
        </p:spPr>
      </p:pic>
      <p:sp>
        <p:nvSpPr>
          <p:cNvPr id="5" name="Rectangle 4"/>
          <p:cNvSpPr>
            <a:spLocks noChangeArrowheads="1"/>
          </p:cNvSpPr>
          <p:nvPr/>
        </p:nvSpPr>
        <p:spPr bwMode="auto">
          <a:xfrm>
            <a:off x="14689" y="5357870"/>
            <a:ext cx="9144000" cy="9541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ea typeface="Times New Roman" pitchFamily="18" charset="0"/>
                <a:cs typeface="Arial" pitchFamily="34" charset="0"/>
              </a:rPr>
              <a:t>Defining properties at these levels allows them to easily be accessed across project.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ea typeface="Times New Roman" pitchFamily="18" charset="0"/>
                <a:cs typeface="Arial" pitchFamily="34" charset="0"/>
              </a:rPr>
              <a:t>For example, property stored at the </a:t>
            </a:r>
            <a:r>
              <a:rPr kumimoji="0" lang="en-US" sz="1400" b="0" i="0" u="none" strike="noStrike" cap="none" normalizeH="0" baseline="0" dirty="0" err="1" smtClean="0">
                <a:ln>
                  <a:noFill/>
                </a:ln>
                <a:solidFill>
                  <a:schemeClr val="tx1"/>
                </a:solidFill>
                <a:effectLst/>
                <a:latin typeface="+mj-lt"/>
                <a:ea typeface="Times New Roman" pitchFamily="18" charset="0"/>
                <a:cs typeface="Arial" pitchFamily="34" charset="0"/>
              </a:rPr>
              <a:t>testsuite</a:t>
            </a:r>
            <a:r>
              <a:rPr kumimoji="0" lang="en-US" sz="1400" b="0" i="0" u="none" strike="noStrike" cap="none" normalizeH="0" baseline="0" dirty="0" smtClean="0">
                <a:ln>
                  <a:noFill/>
                </a:ln>
                <a:solidFill>
                  <a:schemeClr val="tx1"/>
                </a:solidFill>
                <a:effectLst/>
                <a:latin typeface="+mj-lt"/>
                <a:ea typeface="Times New Roman" pitchFamily="18" charset="0"/>
                <a:cs typeface="Arial" pitchFamily="34" charset="0"/>
              </a:rPr>
              <a:t> level can be accessed inside a request message with a standard property expansion; ${#</a:t>
            </a:r>
            <a:r>
              <a:rPr kumimoji="0" lang="en-US" sz="1400" b="0" i="0" u="none" strike="noStrike" cap="none" normalizeH="0" baseline="0" dirty="0" err="1" smtClean="0">
                <a:ln>
                  <a:noFill/>
                </a:ln>
                <a:solidFill>
                  <a:schemeClr val="tx1"/>
                </a:solidFill>
                <a:effectLst/>
                <a:latin typeface="+mj-lt"/>
                <a:ea typeface="Times New Roman" pitchFamily="18" charset="0"/>
                <a:cs typeface="Arial" pitchFamily="34" charset="0"/>
              </a:rPr>
              <a:t>TestSuite#From</a:t>
            </a:r>
            <a:r>
              <a:rPr kumimoji="0" lang="en-US" sz="1400" b="0" i="0" u="none" strike="noStrike" cap="none" normalizeH="0" baseline="0" dirty="0" smtClean="0">
                <a:ln>
                  <a:noFill/>
                </a:ln>
                <a:solidFill>
                  <a:schemeClr val="tx1"/>
                </a:solidFill>
                <a:effectLst/>
                <a:latin typeface="+mj-lt"/>
                <a:ea typeface="Times New Roman" pitchFamily="18" charset="0"/>
                <a:cs typeface="Arial" pitchFamily="34" charset="0"/>
              </a:rPr>
              <a:t>}. Similarly property at project level and </a:t>
            </a:r>
            <a:r>
              <a:rPr kumimoji="0" lang="en-US" sz="1400" b="0" i="0" u="none" strike="noStrike" cap="none" normalizeH="0" baseline="0" dirty="0" err="1" smtClean="0">
                <a:ln>
                  <a:noFill/>
                </a:ln>
                <a:solidFill>
                  <a:schemeClr val="tx1"/>
                </a:solidFill>
                <a:effectLst/>
                <a:latin typeface="+mj-lt"/>
                <a:ea typeface="Times New Roman" pitchFamily="18" charset="0"/>
                <a:cs typeface="Arial" pitchFamily="34" charset="0"/>
              </a:rPr>
              <a:t>testcase</a:t>
            </a:r>
            <a:r>
              <a:rPr kumimoji="0" lang="en-US" sz="1400" b="0" i="0" u="none" strike="noStrike" cap="none" normalizeH="0" baseline="0" dirty="0" smtClean="0">
                <a:ln>
                  <a:noFill/>
                </a:ln>
                <a:solidFill>
                  <a:schemeClr val="tx1"/>
                </a:solidFill>
                <a:effectLst/>
                <a:latin typeface="+mj-lt"/>
                <a:ea typeface="Times New Roman" pitchFamily="18" charset="0"/>
                <a:cs typeface="Arial" pitchFamily="34" charset="0"/>
              </a:rPr>
              <a:t> level can be accessed as ${#</a:t>
            </a:r>
            <a:r>
              <a:rPr kumimoji="0" lang="en-US" sz="1400" b="0" i="0" u="none" strike="noStrike" cap="none" normalizeH="0" baseline="0" dirty="0" err="1" smtClean="0">
                <a:ln>
                  <a:noFill/>
                </a:ln>
                <a:solidFill>
                  <a:schemeClr val="tx1"/>
                </a:solidFill>
                <a:effectLst/>
                <a:latin typeface="+mj-lt"/>
                <a:ea typeface="Times New Roman" pitchFamily="18" charset="0"/>
                <a:cs typeface="Arial" pitchFamily="34" charset="0"/>
              </a:rPr>
              <a:t>Project#From</a:t>
            </a:r>
            <a:r>
              <a:rPr kumimoji="0" lang="en-US" sz="1400" b="0" i="0" u="none" strike="noStrike" cap="none" normalizeH="0" baseline="0" dirty="0" smtClean="0">
                <a:ln>
                  <a:noFill/>
                </a:ln>
                <a:solidFill>
                  <a:schemeClr val="tx1"/>
                </a:solidFill>
                <a:effectLst/>
                <a:latin typeface="+mj-lt"/>
                <a:ea typeface="Times New Roman" pitchFamily="18" charset="0"/>
                <a:cs typeface="Arial" pitchFamily="34" charset="0"/>
              </a:rPr>
              <a:t>}, ${#</a:t>
            </a:r>
            <a:r>
              <a:rPr kumimoji="0" lang="en-US" sz="1400" b="0" i="0" u="none" strike="noStrike" cap="none" normalizeH="0" baseline="0" dirty="0" err="1" smtClean="0">
                <a:ln>
                  <a:noFill/>
                </a:ln>
                <a:solidFill>
                  <a:schemeClr val="tx1"/>
                </a:solidFill>
                <a:effectLst/>
                <a:latin typeface="+mj-lt"/>
                <a:ea typeface="Times New Roman" pitchFamily="18" charset="0"/>
                <a:cs typeface="Arial" pitchFamily="34" charset="0"/>
              </a:rPr>
              <a:t>Testcase#From</a:t>
            </a:r>
            <a:r>
              <a:rPr kumimoji="0" lang="en-US" sz="1400" b="0" i="0" u="none" strike="noStrike" cap="none" normalizeH="0" baseline="0" dirty="0" smtClean="0">
                <a:ln>
                  <a:noFill/>
                </a:ln>
                <a:solidFill>
                  <a:schemeClr val="tx1"/>
                </a:solidFill>
                <a:effectLst/>
                <a:latin typeface="+mj-lt"/>
                <a:ea typeface="Times New Roman" pitchFamily="18" charset="0"/>
                <a:cs typeface="Arial" pitchFamily="34" charset="0"/>
              </a:rPr>
              <a:t>} respectively. </a:t>
            </a:r>
            <a:endParaRPr kumimoji="0" lang="en-US" sz="1800" b="0"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xmlns="" val="203740376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Suite Level</a:t>
            </a:r>
            <a:endParaRPr lang="en-US" dirty="0"/>
          </a:p>
        </p:txBody>
      </p:sp>
      <p:pic>
        <p:nvPicPr>
          <p:cNvPr id="4" name="Picture 18"/>
          <p:cNvPicPr>
            <a:picLocks noGrp="1" noChangeAspect="1" noChangeArrowheads="1"/>
          </p:cNvPicPr>
          <p:nvPr>
            <p:ph idx="1"/>
          </p:nvPr>
        </p:nvPicPr>
        <p:blipFill>
          <a:blip r:embed="rId2"/>
          <a:srcRect/>
          <a:stretch>
            <a:fillRect/>
          </a:stretch>
        </p:blipFill>
        <p:spPr bwMode="auto">
          <a:xfrm>
            <a:off x="1001477" y="1371600"/>
            <a:ext cx="6544294" cy="4525963"/>
          </a:xfrm>
          <a:prstGeom prst="rect">
            <a:avLst/>
          </a:prstGeom>
          <a:noFill/>
          <a:ln w="9525">
            <a:noFill/>
            <a:miter lim="800000"/>
            <a:headEnd/>
            <a:tailEnd/>
          </a:ln>
        </p:spPr>
      </p:pic>
    </p:spTree>
    <p:extLst>
      <p:ext uri="{BB962C8B-B14F-4D97-AF65-F5344CB8AC3E}">
        <p14:creationId xmlns:p14="http://schemas.microsoft.com/office/powerpoint/2010/main" xmlns="" val="232991876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Step Level</a:t>
            </a:r>
            <a:endParaRPr lang="en-US" dirty="0"/>
          </a:p>
        </p:txBody>
      </p:sp>
      <p:pic>
        <p:nvPicPr>
          <p:cNvPr id="4" name="Picture 19"/>
          <p:cNvPicPr>
            <a:picLocks noGrp="1" noChangeAspect="1" noChangeArrowheads="1"/>
          </p:cNvPicPr>
          <p:nvPr>
            <p:ph idx="1"/>
          </p:nvPr>
        </p:nvPicPr>
        <p:blipFill>
          <a:blip r:embed="rId2"/>
          <a:srcRect/>
          <a:stretch>
            <a:fillRect/>
          </a:stretch>
        </p:blipFill>
        <p:spPr bwMode="auto">
          <a:xfrm>
            <a:off x="990600" y="1447800"/>
            <a:ext cx="6853547" cy="4678363"/>
          </a:xfrm>
          <a:prstGeom prst="rect">
            <a:avLst/>
          </a:prstGeom>
          <a:noFill/>
          <a:ln w="9525">
            <a:noFill/>
            <a:miter lim="800000"/>
            <a:headEnd/>
            <a:tailEnd/>
          </a:ln>
        </p:spPr>
      </p:pic>
    </p:spTree>
    <p:extLst>
      <p:ext uri="{BB962C8B-B14F-4D97-AF65-F5344CB8AC3E}">
        <p14:creationId xmlns:p14="http://schemas.microsoft.com/office/powerpoint/2010/main" xmlns="" val="344140828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Execution</a:t>
            </a:r>
            <a:endParaRPr lang="en-US" dirty="0"/>
          </a:p>
        </p:txBody>
      </p:sp>
      <p:sp>
        <p:nvSpPr>
          <p:cNvPr id="4" name="Content Placeholder 2"/>
          <p:cNvSpPr>
            <a:spLocks noGrp="1"/>
          </p:cNvSpPr>
          <p:nvPr>
            <p:ph idx="1"/>
          </p:nvPr>
        </p:nvSpPr>
        <p:spPr>
          <a:xfrm>
            <a:off x="457200" y="732142"/>
            <a:ext cx="8229600" cy="5486400"/>
          </a:xfrm>
        </p:spPr>
        <p:txBody>
          <a:bodyPr/>
          <a:lstStyle/>
          <a:p>
            <a:pPr>
              <a:buNone/>
            </a:pPr>
            <a:r>
              <a:rPr lang="en-US" sz="1600" b="1" i="1" dirty="0" smtClean="0">
                <a:latin typeface="+mj-lt"/>
              </a:rPr>
              <a:t>Executing Test case and Test Step:</a:t>
            </a:r>
            <a:endParaRPr lang="en-US" sz="1600" dirty="0" smtClean="0">
              <a:latin typeface="+mj-lt"/>
            </a:endParaRPr>
          </a:p>
          <a:p>
            <a:r>
              <a:rPr lang="en-US" sz="1400" dirty="0" smtClean="0">
                <a:latin typeface="+mj-lt"/>
              </a:rPr>
              <a:t>To execute a test step double click the test step. Test Step editor will open, click on the run button. Test Step will run.</a:t>
            </a:r>
          </a:p>
          <a:p>
            <a:r>
              <a:rPr lang="en-US" sz="1400" dirty="0" smtClean="0">
                <a:latin typeface="+mj-lt"/>
              </a:rPr>
              <a:t>To execute a test Step, double click the test case. Test case editor will open, click on the run button. All the test steps in attest case will run in serial order.</a:t>
            </a:r>
            <a:endParaRPr lang="en-US" sz="1400" dirty="0">
              <a:latin typeface="+mj-lt"/>
            </a:endParaRPr>
          </a:p>
        </p:txBody>
      </p:sp>
      <p:pic>
        <p:nvPicPr>
          <p:cNvPr id="5" name="Picture 20"/>
          <p:cNvPicPr>
            <a:picLocks noChangeAspect="1" noChangeArrowheads="1"/>
          </p:cNvPicPr>
          <p:nvPr/>
        </p:nvPicPr>
        <p:blipFill>
          <a:blip r:embed="rId2"/>
          <a:srcRect/>
          <a:stretch>
            <a:fillRect/>
          </a:stretch>
        </p:blipFill>
        <p:spPr bwMode="auto">
          <a:xfrm>
            <a:off x="2743200" y="2209800"/>
            <a:ext cx="5334000" cy="3959163"/>
          </a:xfrm>
          <a:prstGeom prst="rect">
            <a:avLst/>
          </a:prstGeom>
          <a:noFill/>
          <a:ln w="9525">
            <a:noFill/>
            <a:miter lim="800000"/>
            <a:headEnd/>
            <a:tailEnd/>
          </a:ln>
        </p:spPr>
      </p:pic>
    </p:spTree>
    <p:extLst>
      <p:ext uri="{BB962C8B-B14F-4D97-AF65-F5344CB8AC3E}">
        <p14:creationId xmlns:p14="http://schemas.microsoft.com/office/powerpoint/2010/main" xmlns="" val="189451781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Reporting</a:t>
            </a:r>
            <a:endParaRPr lang="en-US" dirty="0"/>
          </a:p>
        </p:txBody>
      </p:sp>
      <p:sp>
        <p:nvSpPr>
          <p:cNvPr id="4" name="Rectangle 2"/>
          <p:cNvSpPr>
            <a:spLocks noChangeArrowheads="1"/>
          </p:cNvSpPr>
          <p:nvPr/>
        </p:nvSpPr>
        <p:spPr bwMode="auto">
          <a:xfrm>
            <a:off x="0" y="1309301"/>
            <a:ext cx="8102090" cy="80021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28600" algn="l"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mj-lt"/>
                <a:ea typeface="Times New Roman" pitchFamily="18" charset="0"/>
                <a:cs typeface="Arial" pitchFamily="34" charset="0"/>
              </a:rPr>
              <a:t>By default test runner provides the option for generating the reports in the configured path, </a:t>
            </a:r>
          </a:p>
          <a:p>
            <a:pPr marL="0" marR="0" lvl="0" indent="228600" algn="l"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mj-lt"/>
                <a:ea typeface="Times New Roman" pitchFamily="18" charset="0"/>
                <a:cs typeface="Arial" pitchFamily="34" charset="0"/>
              </a:rPr>
              <a:t>Here are the reports configurations in the test runner popup</a:t>
            </a:r>
            <a:endParaRPr kumimoji="0" lang="en-US" sz="1600" b="0" i="0" u="none" strike="noStrike" cap="none" normalizeH="0" baseline="0" dirty="0" smtClean="0">
              <a:ln>
                <a:noFill/>
              </a:ln>
              <a:solidFill>
                <a:schemeClr val="tx1"/>
              </a:solidFill>
              <a:effectLst/>
              <a:latin typeface="+mj-lt"/>
            </a:endParaRPr>
          </a:p>
          <a:p>
            <a:pPr marL="0" marR="0" lvl="0" indent="22860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Verdana" pitchFamily="34" charset="0"/>
            </a:endParaRPr>
          </a:p>
        </p:txBody>
      </p:sp>
      <p:pic>
        <p:nvPicPr>
          <p:cNvPr id="5" name="Picture 7"/>
          <p:cNvPicPr>
            <a:picLocks noChangeAspect="1" noChangeArrowheads="1"/>
          </p:cNvPicPr>
          <p:nvPr/>
        </p:nvPicPr>
        <p:blipFill>
          <a:blip r:embed="rId2"/>
          <a:srcRect/>
          <a:stretch>
            <a:fillRect/>
          </a:stretch>
        </p:blipFill>
        <p:spPr bwMode="auto">
          <a:xfrm>
            <a:off x="914401" y="1981200"/>
            <a:ext cx="4419600" cy="3923429"/>
          </a:xfrm>
          <a:prstGeom prst="rect">
            <a:avLst/>
          </a:prstGeom>
          <a:noFill/>
        </p:spPr>
      </p:pic>
      <p:sp>
        <p:nvSpPr>
          <p:cNvPr id="6" name="Rectangle 3"/>
          <p:cNvSpPr>
            <a:spLocks noChangeArrowheads="1"/>
          </p:cNvSpPr>
          <p:nvPr/>
        </p:nvSpPr>
        <p:spPr bwMode="auto">
          <a:xfrm>
            <a:off x="5334001" y="3176078"/>
            <a:ext cx="3733799"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mj-lt"/>
                <a:ea typeface="Times New Roman" pitchFamily="18" charset="0"/>
                <a:cs typeface="Arial" pitchFamily="34" charset="0"/>
              </a:rPr>
              <a:t>Now if we run the </a:t>
            </a:r>
            <a:r>
              <a:rPr kumimoji="0" lang="en-GB" sz="1600" b="0" i="0" u="none" strike="noStrike" cap="none" normalizeH="0" baseline="0" dirty="0" err="1" smtClean="0">
                <a:ln>
                  <a:noFill/>
                </a:ln>
                <a:solidFill>
                  <a:srgbClr val="000000"/>
                </a:solidFill>
                <a:effectLst/>
                <a:latin typeface="+mj-lt"/>
                <a:ea typeface="Times New Roman" pitchFamily="18" charset="0"/>
                <a:cs typeface="Arial" pitchFamily="34" charset="0"/>
              </a:rPr>
              <a:t>TestRunner</a:t>
            </a:r>
            <a:r>
              <a:rPr kumimoji="0" lang="en-GB" sz="1600" b="0" i="0" u="none" strike="noStrike" cap="none" normalizeH="0" baseline="0" dirty="0" smtClean="0">
                <a:ln>
                  <a:noFill/>
                </a:ln>
                <a:solidFill>
                  <a:srgbClr val="000000"/>
                </a:solidFill>
                <a:effectLst/>
                <a:latin typeface="+mj-lt"/>
                <a:ea typeface="Times New Roman" pitchFamily="18" charset="0"/>
                <a:cs typeface="Arial" pitchFamily="34" charset="0"/>
              </a:rPr>
              <a:t> we get the results stored at the location specified.</a:t>
            </a:r>
            <a:endParaRPr kumimoji="0" lang="en-GB" sz="1600" b="0" i="0" u="none" strike="noStrike" cap="none" normalizeH="0" baseline="0" dirty="0" smtClean="0">
              <a:ln>
                <a:noFill/>
              </a:ln>
              <a:solidFill>
                <a:schemeClr val="tx1"/>
              </a:solidFill>
              <a:effectLst/>
              <a:latin typeface="+mj-lt"/>
            </a:endParaRPr>
          </a:p>
        </p:txBody>
      </p:sp>
    </p:spTree>
    <p:extLst>
      <p:ext uri="{BB962C8B-B14F-4D97-AF65-F5344CB8AC3E}">
        <p14:creationId xmlns:p14="http://schemas.microsoft.com/office/powerpoint/2010/main" xmlns="" val="191341508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981200" y="2133600"/>
            <a:ext cx="4648199" cy="2419350"/>
          </a:xfrm>
          <a:prstGeom prst="rect">
            <a:avLst/>
          </a:prstGeom>
        </p:spPr>
      </p:pic>
    </p:spTree>
    <p:extLst>
      <p:ext uri="{BB962C8B-B14F-4D97-AF65-F5344CB8AC3E}">
        <p14:creationId xmlns:p14="http://schemas.microsoft.com/office/powerpoint/2010/main" xmlns="" val="239705322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ChangeAspect="1"/>
          </p:cNvPicPr>
          <p:nvPr/>
        </p:nvPicPr>
        <p:blipFill>
          <a:blip r:embed="rId2">
            <a:extLst>
              <a:ext uri="{28A0092B-C50C-407E-A947-70E740481C1C}">
                <a14:useLocalDpi xmlns:a14="http://schemas.microsoft.com/office/drawing/2010/main" xmlns="" val="0"/>
              </a:ext>
            </a:extLst>
          </a:blip>
          <a:srcRect t="17612" b="17612"/>
          <a:stretch>
            <a:fillRect/>
          </a:stretch>
        </p:blipFill>
        <p:spPr>
          <a:xfrm>
            <a:off x="685800" y="1063164"/>
            <a:ext cx="4824040" cy="3265388"/>
          </a:xfrm>
          <a:prstGeom prst="rect">
            <a:avLst/>
          </a:prstGeom>
        </p:spPr>
      </p:pic>
      <p:sp>
        <p:nvSpPr>
          <p:cNvPr id="6" name="Title 2"/>
          <p:cNvSpPr txBox="1">
            <a:spLocks/>
          </p:cNvSpPr>
          <p:nvPr/>
        </p:nvSpPr>
        <p:spPr>
          <a:xfrm>
            <a:off x="1412032" y="4349486"/>
            <a:ext cx="7772400" cy="893961"/>
          </a:xfrm>
          <a:prstGeom prst="rect">
            <a:avLst/>
          </a:prstGeom>
        </p:spPr>
        <p:txBody>
          <a:bodyPr vert="horz" lIns="91440" tIns="45720" rIns="91440" bIns="45720" rtlCol="0" anchor="ctr">
            <a:normAutofit/>
          </a:bodyPr>
          <a:lstStyle>
            <a:lvl1pPr algn="r" defTabSz="914400" rtl="0" eaLnBrk="1" latinLnBrk="0" hangingPunct="1">
              <a:spcBef>
                <a:spcPct val="0"/>
              </a:spcBef>
              <a:buNone/>
              <a:defRPr lang="en-US" sz="3200" kern="1200">
                <a:solidFill>
                  <a:schemeClr val="tx1">
                    <a:lumMod val="50000"/>
                    <a:lumOff val="50000"/>
                  </a:schemeClr>
                </a:solidFill>
                <a:latin typeface="+mn-lt"/>
                <a:ea typeface="+mn-ea"/>
                <a:cs typeface="+mn-cs"/>
              </a:defRPr>
            </a:lvl1pPr>
          </a:lstStyle>
          <a:p>
            <a:r>
              <a:rPr lang="en-US" dirty="0" smtClean="0"/>
              <a:t>Web Services Testing</a:t>
            </a:r>
            <a:endParaRPr lang="en-US" dirty="0"/>
          </a:p>
        </p:txBody>
      </p:sp>
      <p:sp>
        <p:nvSpPr>
          <p:cNvPr id="7" name="Subtitle 3"/>
          <p:cNvSpPr txBox="1">
            <a:spLocks/>
          </p:cNvSpPr>
          <p:nvPr/>
        </p:nvSpPr>
        <p:spPr>
          <a:xfrm>
            <a:off x="3356248" y="5264381"/>
            <a:ext cx="5824736" cy="694928"/>
          </a:xfrm>
          <a:prstGeom prst="rect">
            <a:avLst/>
          </a:prstGeom>
        </p:spPr>
        <p:txBody>
          <a:bodyPr vert="horz" lIns="91440" tIns="45720" rIns="91440" bIns="45720" rtlCol="0">
            <a:normAutofit/>
          </a:bodyPr>
          <a:lstStyle>
            <a:lvl1pPr marL="0" indent="0" algn="r" defTabSz="914400" rtl="0" eaLnBrk="1" latinLnBrk="0" hangingPunct="1">
              <a:spcBef>
                <a:spcPct val="20000"/>
              </a:spcBef>
              <a:buFont typeface="Arial" panose="020B0604020202020204" pitchFamily="34" charset="0"/>
              <a:buNone/>
              <a:defRPr lang="en-US" sz="24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lang="en-US"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lang="en-US"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lang="en-US"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lang="en-US" sz="14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dirty="0" smtClean="0"/>
              <a:t>Day 4</a:t>
            </a:r>
            <a:endParaRPr lang="en-US" dirty="0"/>
          </a:p>
        </p:txBody>
      </p:sp>
    </p:spTree>
    <p:extLst>
      <p:ext uri="{BB962C8B-B14F-4D97-AF65-F5344CB8AC3E}">
        <p14:creationId xmlns:p14="http://schemas.microsoft.com/office/powerpoint/2010/main" xmlns="" val="283614240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kern="0" dirty="0" smtClean="0"/>
              <a:t>Groovy</a:t>
            </a:r>
          </a:p>
          <a:p>
            <a:r>
              <a:rPr lang="en-US" kern="0" dirty="0" smtClean="0"/>
              <a:t>Groovy </a:t>
            </a:r>
            <a:r>
              <a:rPr lang="en-US" kern="0" dirty="0"/>
              <a:t>in </a:t>
            </a:r>
            <a:r>
              <a:rPr lang="en-US" kern="0" dirty="0" err="1" smtClean="0"/>
              <a:t>SoapUI</a:t>
            </a:r>
            <a:endParaRPr lang="en-US" kern="0" dirty="0" smtClean="0"/>
          </a:p>
          <a:p>
            <a:r>
              <a:rPr lang="en-US" kern="0" dirty="0" smtClean="0"/>
              <a:t>The </a:t>
            </a:r>
            <a:r>
              <a:rPr lang="en-US" kern="0" dirty="0" err="1" smtClean="0"/>
              <a:t>SoapUI</a:t>
            </a:r>
            <a:r>
              <a:rPr lang="en-US" kern="0" dirty="0" smtClean="0"/>
              <a:t> </a:t>
            </a:r>
            <a:r>
              <a:rPr lang="en-US" kern="0" dirty="0"/>
              <a:t>Object </a:t>
            </a:r>
            <a:r>
              <a:rPr lang="en-US" kern="0" dirty="0" smtClean="0"/>
              <a:t>Model</a:t>
            </a:r>
          </a:p>
          <a:p>
            <a:r>
              <a:rPr lang="en-US" kern="0" dirty="0" smtClean="0"/>
              <a:t>Getters </a:t>
            </a:r>
            <a:r>
              <a:rPr lang="en-US" kern="0" dirty="0"/>
              <a:t>and Setters – </a:t>
            </a:r>
            <a:r>
              <a:rPr lang="en-US" kern="0" dirty="0" smtClean="0"/>
              <a:t>1</a:t>
            </a:r>
          </a:p>
          <a:p>
            <a:r>
              <a:rPr lang="en-US" kern="0" dirty="0" smtClean="0"/>
              <a:t>Getters </a:t>
            </a:r>
            <a:r>
              <a:rPr lang="en-US" kern="0" dirty="0"/>
              <a:t>and Setters – </a:t>
            </a:r>
            <a:r>
              <a:rPr lang="en-US" kern="0" dirty="0" smtClean="0"/>
              <a:t>2</a:t>
            </a:r>
          </a:p>
          <a:p>
            <a:r>
              <a:rPr lang="en-US" kern="0" dirty="0" smtClean="0"/>
              <a:t>Groovy </a:t>
            </a:r>
            <a:r>
              <a:rPr lang="en-US" kern="0" dirty="0"/>
              <a:t>Programming </a:t>
            </a:r>
            <a:r>
              <a:rPr lang="en-US" kern="0" dirty="0" smtClean="0"/>
              <a:t>Concepts</a:t>
            </a:r>
          </a:p>
          <a:p>
            <a:endParaRPr lang="en-US" dirty="0"/>
          </a:p>
        </p:txBody>
      </p:sp>
    </p:spTree>
    <p:extLst>
      <p:ext uri="{BB962C8B-B14F-4D97-AF65-F5344CB8AC3E}">
        <p14:creationId xmlns:p14="http://schemas.microsoft.com/office/powerpoint/2010/main" xmlns="" val="397018035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Groovy</a:t>
            </a:r>
            <a:endParaRPr lang="en-US" dirty="0"/>
          </a:p>
        </p:txBody>
      </p:sp>
      <p:sp>
        <p:nvSpPr>
          <p:cNvPr id="3" name="Content Placeholder 2"/>
          <p:cNvSpPr>
            <a:spLocks noGrp="1"/>
          </p:cNvSpPr>
          <p:nvPr>
            <p:ph idx="1"/>
          </p:nvPr>
        </p:nvSpPr>
        <p:spPr/>
        <p:txBody>
          <a:bodyPr/>
          <a:lstStyle/>
          <a:p>
            <a:pPr algn="ctr"/>
            <a:r>
              <a:rPr lang="en-US" dirty="0"/>
              <a:t>“Groovy is an agile dynamic language for the Java Platform with many features that are inspired by languages like Python, Ruby and Smalltalk, making them available to developers using a Java-like syntax.”</a:t>
            </a:r>
          </a:p>
          <a:p>
            <a:endParaRPr lang="en-US" dirty="0"/>
          </a:p>
        </p:txBody>
      </p:sp>
    </p:spTree>
    <p:extLst>
      <p:ext uri="{BB962C8B-B14F-4D97-AF65-F5344CB8AC3E}">
        <p14:creationId xmlns:p14="http://schemas.microsoft.com/office/powerpoint/2010/main" xmlns="" val="365662808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Class is your Class</a:t>
            </a:r>
            <a:endParaRPr lang="en-US" dirty="0"/>
          </a:p>
        </p:txBody>
      </p:sp>
      <p:sp>
        <p:nvSpPr>
          <p:cNvPr id="4" name="Rectangle 3"/>
          <p:cNvSpPr/>
          <p:nvPr/>
        </p:nvSpPr>
        <p:spPr>
          <a:xfrm>
            <a:off x="1219200" y="1627159"/>
            <a:ext cx="6827931" cy="2811500"/>
          </a:xfrm>
          <a:prstGeom prst="rect">
            <a:avLst/>
          </a:prstGeom>
          <a:blipFill>
            <a:blip r:embed="rId2"/>
            <a:tile tx="0" ty="0" sx="100000" sy="100000" flip="none" algn="tl"/>
          </a:blipFill>
          <a:effectLst>
            <a:outerShdw blurRad="40000" dist="23000" dir="5400000" rotWithShape="0">
              <a:srgbClr val="000000">
                <a:alpha val="35000"/>
              </a:srgbClr>
            </a:outerShdw>
            <a:reflection endPos="65000" dist="12700" dir="5400000" sy="-100000" algn="bl" rotWithShape="0"/>
          </a:effectLst>
          <a:scene3d>
            <a:camera prst="orthographicFront"/>
            <a:lightRig rig="threePt" dir="t"/>
          </a:scene3d>
          <a:sp3d>
            <a:bevelT/>
          </a:sp3d>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err="1" smtClean="0"/>
              <a:t>ggg</a:t>
            </a:r>
            <a:endParaRPr lang="en-US" dirty="0"/>
          </a:p>
        </p:txBody>
      </p:sp>
      <p:sp>
        <p:nvSpPr>
          <p:cNvPr id="5" name="Rectangle 4"/>
          <p:cNvSpPr/>
          <p:nvPr/>
        </p:nvSpPr>
        <p:spPr>
          <a:xfrm>
            <a:off x="1216026" y="4767276"/>
            <a:ext cx="6791418" cy="693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Java Runtime Environment</a:t>
            </a:r>
            <a:endParaRPr lang="en-US" sz="3600" dirty="0"/>
          </a:p>
        </p:txBody>
      </p:sp>
      <p:cxnSp>
        <p:nvCxnSpPr>
          <p:cNvPr id="6" name="Straight Connector 5"/>
          <p:cNvCxnSpPr/>
          <p:nvPr/>
        </p:nvCxnSpPr>
        <p:spPr>
          <a:xfrm rot="16200000" flipH="1">
            <a:off x="3286153" y="2995602"/>
            <a:ext cx="2665449" cy="1588"/>
          </a:xfrm>
          <a:prstGeom prst="line">
            <a:avLst/>
          </a:prstGeom>
        </p:spPr>
        <p:style>
          <a:lnRef idx="1">
            <a:schemeClr val="accent1"/>
          </a:lnRef>
          <a:fillRef idx="0">
            <a:schemeClr val="accent1"/>
          </a:fillRef>
          <a:effectRef idx="0">
            <a:schemeClr val="accent1"/>
          </a:effectRef>
          <a:fontRef idx="minor">
            <a:schemeClr val="tx1"/>
          </a:fontRef>
        </p:style>
      </p:cxnSp>
      <p:sp>
        <p:nvSpPr>
          <p:cNvPr id="7" name="Left-Right Arrow 6"/>
          <p:cNvSpPr/>
          <p:nvPr/>
        </p:nvSpPr>
        <p:spPr>
          <a:xfrm>
            <a:off x="2828946" y="2795574"/>
            <a:ext cx="3432222" cy="766773"/>
          </a:xfrm>
          <a:prstGeom prst="lef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 name="TextBox 7"/>
          <p:cNvSpPr txBox="1"/>
          <p:nvPr/>
        </p:nvSpPr>
        <p:spPr>
          <a:xfrm>
            <a:off x="1295400" y="2832087"/>
            <a:ext cx="1533546" cy="646331"/>
          </a:xfrm>
          <a:prstGeom prst="rect">
            <a:avLst/>
          </a:prstGeom>
          <a:noFill/>
        </p:spPr>
        <p:txBody>
          <a:bodyPr wrap="square" rtlCol="0">
            <a:spAutoFit/>
          </a:bodyPr>
          <a:lstStyle/>
          <a:p>
            <a:r>
              <a:rPr lang="en-US" dirty="0" smtClean="0">
                <a:solidFill>
                  <a:srgbClr val="00B050"/>
                </a:solidFill>
              </a:rPr>
              <a:t>      </a:t>
            </a:r>
            <a:r>
              <a:rPr lang="en-US" sz="3600" b="1" dirty="0" smtClean="0">
                <a:solidFill>
                  <a:schemeClr val="bg1"/>
                </a:solidFill>
              </a:rPr>
              <a:t>JAVA</a:t>
            </a:r>
            <a:endParaRPr lang="en-US" sz="3600" b="1" dirty="0">
              <a:solidFill>
                <a:schemeClr val="bg1"/>
              </a:solidFill>
            </a:endParaRPr>
          </a:p>
        </p:txBody>
      </p:sp>
      <p:sp>
        <p:nvSpPr>
          <p:cNvPr id="9" name="TextBox 8"/>
          <p:cNvSpPr txBox="1"/>
          <p:nvPr/>
        </p:nvSpPr>
        <p:spPr>
          <a:xfrm>
            <a:off x="6334194" y="2832087"/>
            <a:ext cx="1424007" cy="584775"/>
          </a:xfrm>
          <a:prstGeom prst="rect">
            <a:avLst/>
          </a:prstGeom>
          <a:noFill/>
        </p:spPr>
        <p:txBody>
          <a:bodyPr wrap="square" rtlCol="0">
            <a:spAutoFit/>
          </a:bodyPr>
          <a:lstStyle/>
          <a:p>
            <a:r>
              <a:rPr lang="en-US" sz="3200" b="1" dirty="0" smtClean="0">
                <a:solidFill>
                  <a:schemeClr val="bg1"/>
                </a:solidFill>
              </a:rPr>
              <a:t>Groovy</a:t>
            </a:r>
            <a:endParaRPr lang="en-US" sz="3200" b="1" dirty="0">
              <a:solidFill>
                <a:schemeClr val="bg1"/>
              </a:solidFill>
            </a:endParaRPr>
          </a:p>
        </p:txBody>
      </p:sp>
    </p:spTree>
    <p:extLst>
      <p:ext uri="{BB962C8B-B14F-4D97-AF65-F5344CB8AC3E}">
        <p14:creationId xmlns:p14="http://schemas.microsoft.com/office/powerpoint/2010/main" xmlns="" val="10249559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Services Basics (contd.)</a:t>
            </a:r>
          </a:p>
        </p:txBody>
      </p:sp>
      <p:sp>
        <p:nvSpPr>
          <p:cNvPr id="3" name="Content Placeholder 2"/>
          <p:cNvSpPr>
            <a:spLocks noGrp="1"/>
          </p:cNvSpPr>
          <p:nvPr>
            <p:ph idx="1"/>
          </p:nvPr>
        </p:nvSpPr>
        <p:spPr/>
        <p:txBody>
          <a:bodyPr/>
          <a:lstStyle/>
          <a:p>
            <a:r>
              <a:rPr lang="en-US" sz="1800" dirty="0"/>
              <a:t>Following are the basic standards for the web services </a:t>
            </a:r>
            <a:r>
              <a:rPr lang="en-US" sz="1800" dirty="0" smtClean="0"/>
              <a:t>:</a:t>
            </a:r>
            <a:endParaRPr lang="en-US" sz="1800" dirty="0"/>
          </a:p>
          <a:p>
            <a:pPr marL="0" indent="0">
              <a:buNone/>
            </a:pPr>
            <a:endParaRPr lang="en-US" sz="2000" dirty="0"/>
          </a:p>
          <a:p>
            <a:pPr lvl="1"/>
            <a:r>
              <a:rPr lang="en-US" sz="1600" dirty="0"/>
              <a:t>XML – It is the core language which is being used in web services and </a:t>
            </a:r>
            <a:r>
              <a:rPr lang="en-GB" altLang="en-US" sz="1600" dirty="0"/>
              <a:t>XML Schema are used to define the elements used in Web Services communication</a:t>
            </a:r>
            <a:r>
              <a:rPr lang="en-US" sz="1600" dirty="0"/>
              <a:t>.</a:t>
            </a:r>
          </a:p>
          <a:p>
            <a:pPr lvl="1"/>
            <a:endParaRPr lang="en-US" sz="1600" dirty="0"/>
          </a:p>
          <a:p>
            <a:pPr lvl="1"/>
            <a:r>
              <a:rPr lang="en-US" sz="1600" dirty="0"/>
              <a:t>WSDL – It is the interface developed with XML which has complete definition of the respective web service in the form of port type, port, Types, Binding and service.</a:t>
            </a:r>
          </a:p>
          <a:p>
            <a:pPr lvl="1"/>
            <a:endParaRPr lang="en-US" sz="1600" dirty="0"/>
          </a:p>
          <a:p>
            <a:pPr lvl="1"/>
            <a:r>
              <a:rPr lang="en-US" sz="1600" dirty="0"/>
              <a:t>SOAP– It is a protocol which is being used in data transfer of the web service. SOAP messages are XML documents that contains the elements like envelope , Header , Body etc..</a:t>
            </a:r>
          </a:p>
          <a:p>
            <a:pPr lvl="1"/>
            <a:endParaRPr lang="en-US" sz="1600" dirty="0"/>
          </a:p>
          <a:p>
            <a:pPr lvl="1"/>
            <a:r>
              <a:rPr lang="en-US" sz="1600" dirty="0"/>
              <a:t>UDDI – (Universal Description Discovery and Integration) it is described as the repository of Web services, UDDI is a specification for creating an XML-based registry that lists information about businesses and the Web services they offer</a:t>
            </a:r>
          </a:p>
          <a:p>
            <a:endParaRPr lang="en-US" dirty="0"/>
          </a:p>
        </p:txBody>
      </p:sp>
    </p:spTree>
    <p:extLst>
      <p:ext uri="{BB962C8B-B14F-4D97-AF65-F5344CB8AC3E}">
        <p14:creationId xmlns:p14="http://schemas.microsoft.com/office/powerpoint/2010/main" xmlns="" val="158076125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Groovy in SOAPUI</a:t>
            </a:r>
          </a:p>
        </p:txBody>
      </p:sp>
      <p:sp>
        <p:nvSpPr>
          <p:cNvPr id="3" name="Content Placeholder 2"/>
          <p:cNvSpPr>
            <a:spLocks noGrp="1"/>
          </p:cNvSpPr>
          <p:nvPr>
            <p:ph idx="1"/>
          </p:nvPr>
        </p:nvSpPr>
        <p:spPr/>
        <p:txBody>
          <a:bodyPr/>
          <a:lstStyle/>
          <a:p>
            <a:r>
              <a:rPr lang="en-US" dirty="0" err="1" smtClean="0"/>
              <a:t>SetUP</a:t>
            </a:r>
            <a:r>
              <a:rPr lang="en-US" dirty="0" smtClean="0"/>
              <a:t> script</a:t>
            </a:r>
          </a:p>
          <a:p>
            <a:r>
              <a:rPr lang="en-US" dirty="0" smtClean="0"/>
              <a:t>Tear </a:t>
            </a:r>
            <a:r>
              <a:rPr lang="en-US" dirty="0"/>
              <a:t>Down </a:t>
            </a:r>
            <a:r>
              <a:rPr lang="en-US" dirty="0" smtClean="0"/>
              <a:t>Script</a:t>
            </a:r>
          </a:p>
          <a:p>
            <a:r>
              <a:rPr lang="en-US" dirty="0" smtClean="0"/>
              <a:t>Groovy </a:t>
            </a:r>
            <a:r>
              <a:rPr lang="en-US" dirty="0"/>
              <a:t>Test Request </a:t>
            </a:r>
            <a:r>
              <a:rPr lang="en-US" dirty="0" smtClean="0"/>
              <a:t>Step</a:t>
            </a:r>
          </a:p>
          <a:p>
            <a:r>
              <a:rPr lang="en-US" dirty="0" smtClean="0"/>
              <a:t>Data </a:t>
            </a:r>
            <a:r>
              <a:rPr lang="en-US" dirty="0"/>
              <a:t>Source Test </a:t>
            </a:r>
            <a:r>
              <a:rPr lang="en-US" dirty="0" smtClean="0"/>
              <a:t>Step</a:t>
            </a:r>
          </a:p>
          <a:p>
            <a:r>
              <a:rPr lang="en-US" dirty="0" smtClean="0"/>
              <a:t>Data </a:t>
            </a:r>
            <a:r>
              <a:rPr lang="en-US" dirty="0"/>
              <a:t>Sink Test </a:t>
            </a:r>
            <a:r>
              <a:rPr lang="en-US" dirty="0" smtClean="0"/>
              <a:t>Step</a:t>
            </a:r>
          </a:p>
          <a:p>
            <a:r>
              <a:rPr lang="en-US" dirty="0" smtClean="0"/>
              <a:t>Data </a:t>
            </a:r>
            <a:r>
              <a:rPr lang="en-US" dirty="0"/>
              <a:t>Gen Test </a:t>
            </a:r>
            <a:r>
              <a:rPr lang="en-US" dirty="0" smtClean="0"/>
              <a:t>Step</a:t>
            </a:r>
          </a:p>
          <a:p>
            <a:r>
              <a:rPr lang="en-US" dirty="0" smtClean="0"/>
              <a:t>Script Assertions</a:t>
            </a:r>
          </a:p>
          <a:p>
            <a:r>
              <a:rPr lang="en-US" dirty="0" smtClean="0"/>
              <a:t>Mock </a:t>
            </a:r>
            <a:r>
              <a:rPr lang="en-US" dirty="0"/>
              <a:t>Response Scripts</a:t>
            </a:r>
          </a:p>
          <a:p>
            <a:endParaRPr lang="en-US" dirty="0"/>
          </a:p>
        </p:txBody>
      </p:sp>
    </p:spTree>
    <p:extLst>
      <p:ext uri="{BB962C8B-B14F-4D97-AF65-F5344CB8AC3E}">
        <p14:creationId xmlns:p14="http://schemas.microsoft.com/office/powerpoint/2010/main" xmlns="" val="258928045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SOAP UI Object Model</a:t>
            </a:r>
            <a:endParaRPr lang="en-US" dirty="0"/>
          </a:p>
        </p:txBody>
      </p:sp>
      <p:sp>
        <p:nvSpPr>
          <p:cNvPr id="3" name="Content Placeholder 2"/>
          <p:cNvSpPr>
            <a:spLocks noGrp="1"/>
          </p:cNvSpPr>
          <p:nvPr>
            <p:ph idx="1"/>
          </p:nvPr>
        </p:nvSpPr>
        <p:spPr/>
        <p:txBody>
          <a:bodyPr>
            <a:normAutofit fontScale="62500" lnSpcReduction="20000"/>
          </a:bodyPr>
          <a:lstStyle/>
          <a:p>
            <a:r>
              <a:rPr lang="en-US" sz="2600" dirty="0"/>
              <a:t>In </a:t>
            </a:r>
            <a:r>
              <a:rPr lang="en-US" sz="2600" dirty="0" err="1"/>
              <a:t>soapUI</a:t>
            </a:r>
            <a:r>
              <a:rPr lang="en-US" sz="2600" dirty="0"/>
              <a:t> all project-related artifacts e.g. Projects, Requests, </a:t>
            </a:r>
            <a:r>
              <a:rPr lang="en-US" sz="2600" dirty="0" err="1"/>
              <a:t>TestSuites</a:t>
            </a:r>
            <a:r>
              <a:rPr lang="en-US" sz="2600" dirty="0"/>
              <a:t>, </a:t>
            </a:r>
            <a:r>
              <a:rPr lang="en-US" sz="2600" dirty="0" err="1"/>
              <a:t>etc</a:t>
            </a:r>
            <a:r>
              <a:rPr lang="en-US" sz="2600" dirty="0"/>
              <a:t> are </a:t>
            </a:r>
            <a:r>
              <a:rPr lang="en-US" sz="2600" dirty="0" err="1" smtClean="0"/>
              <a:t>ModelItems</a:t>
            </a:r>
            <a:r>
              <a:rPr lang="en-US" sz="2600" dirty="0" smtClean="0"/>
              <a:t>.</a:t>
            </a:r>
          </a:p>
          <a:p>
            <a:r>
              <a:rPr lang="en-US" sz="2600" dirty="0" smtClean="0"/>
              <a:t>A </a:t>
            </a:r>
            <a:r>
              <a:rPr lang="en-US" sz="2600" dirty="0" err="1"/>
              <a:t>modelItems</a:t>
            </a:r>
            <a:r>
              <a:rPr lang="en-US" sz="2600" dirty="0"/>
              <a:t>' name, description  etc. can all be accessed through the corresponding </a:t>
            </a:r>
            <a:r>
              <a:rPr lang="en-US" sz="2600" dirty="0" smtClean="0"/>
              <a:t>getters.</a:t>
            </a:r>
          </a:p>
          <a:p>
            <a:r>
              <a:rPr lang="en-US" sz="2600" dirty="0" smtClean="0"/>
              <a:t>The </a:t>
            </a:r>
            <a:r>
              <a:rPr lang="en-US" sz="2600" dirty="0"/>
              <a:t>general model for accessing children of a certain type to a </a:t>
            </a:r>
            <a:r>
              <a:rPr lang="en-US" sz="2600" dirty="0" err="1"/>
              <a:t>ModelItem</a:t>
            </a:r>
            <a:r>
              <a:rPr lang="en-US" sz="2600" dirty="0"/>
              <a:t> is as follows (XX = the type of child):</a:t>
            </a:r>
          </a:p>
          <a:p>
            <a:pPr>
              <a:buNone/>
            </a:pPr>
            <a:r>
              <a:rPr lang="en-US" sz="2600" dirty="0"/>
              <a:t>	 </a:t>
            </a:r>
            <a:r>
              <a:rPr lang="en-US" sz="2600" dirty="0" err="1"/>
              <a:t>getXXCount</a:t>
            </a:r>
            <a:r>
              <a:rPr lang="en-US" sz="2600" dirty="0"/>
              <a:t>()</a:t>
            </a:r>
          </a:p>
          <a:p>
            <a:pPr>
              <a:buNone/>
            </a:pPr>
            <a:r>
              <a:rPr lang="en-US" sz="2600" dirty="0"/>
              <a:t>	</a:t>
            </a:r>
            <a:r>
              <a:rPr lang="en-US" sz="2600" dirty="0" err="1"/>
              <a:t>getXXByName</a:t>
            </a:r>
            <a:r>
              <a:rPr lang="en-US" sz="2600" dirty="0"/>
              <a:t>( String name )</a:t>
            </a:r>
          </a:p>
          <a:p>
            <a:pPr algn="just">
              <a:buNone/>
            </a:pPr>
            <a:r>
              <a:rPr lang="en-US" sz="2600" dirty="0"/>
              <a:t>	</a:t>
            </a:r>
            <a:r>
              <a:rPr lang="en-US" sz="2600" dirty="0" err="1"/>
              <a:t>getXXAt</a:t>
            </a:r>
            <a:r>
              <a:rPr lang="en-US" sz="2600" dirty="0"/>
              <a:t>( </a:t>
            </a:r>
            <a:r>
              <a:rPr lang="en-US" sz="2600" dirty="0" err="1"/>
              <a:t>int</a:t>
            </a:r>
            <a:r>
              <a:rPr lang="en-US" sz="2600" dirty="0"/>
              <a:t> index )</a:t>
            </a:r>
          </a:p>
          <a:p>
            <a:pPr>
              <a:buNone/>
            </a:pPr>
            <a:r>
              <a:rPr lang="en-US" sz="2600" dirty="0"/>
              <a:t>	</a:t>
            </a:r>
            <a:r>
              <a:rPr lang="en-US" sz="2600" dirty="0" err="1"/>
              <a:t>getXXList</a:t>
            </a:r>
            <a:r>
              <a:rPr lang="en-US" sz="2600" dirty="0"/>
              <a:t>()</a:t>
            </a:r>
            <a:br>
              <a:rPr lang="en-US" sz="2600" dirty="0"/>
            </a:br>
            <a:endParaRPr lang="en-US" sz="2600" dirty="0" smtClean="0"/>
          </a:p>
          <a:p>
            <a:pPr>
              <a:buNone/>
            </a:pPr>
            <a:endParaRPr lang="en-US" sz="2600" dirty="0"/>
          </a:p>
          <a:p>
            <a:r>
              <a:rPr lang="en-US" sz="2600" dirty="0" smtClean="0"/>
              <a:t>Setting/getting </a:t>
            </a:r>
            <a:r>
              <a:rPr lang="en-US" sz="2600" dirty="0"/>
              <a:t>properties</a:t>
            </a:r>
          </a:p>
          <a:p>
            <a:pPr>
              <a:buNone/>
            </a:pPr>
            <a:r>
              <a:rPr lang="en-US" sz="2600" dirty="0"/>
              <a:t>	// set property value</a:t>
            </a:r>
            <a:br>
              <a:rPr lang="en-US" sz="2600" dirty="0"/>
            </a:br>
            <a:r>
              <a:rPr lang="en-US" sz="2600" dirty="0" err="1"/>
              <a:t>object.setPropertyValue</a:t>
            </a:r>
            <a:r>
              <a:rPr lang="en-US" sz="2600" dirty="0"/>
              <a:t>( "name", "value" )</a:t>
            </a:r>
            <a:br>
              <a:rPr lang="en-US" sz="2600" dirty="0"/>
            </a:br>
            <a:r>
              <a:rPr lang="en-US" sz="2600" dirty="0" err="1"/>
              <a:t>object.properties</a:t>
            </a:r>
            <a:r>
              <a:rPr lang="en-US" sz="2600" dirty="0"/>
              <a:t>["name"].value = "value"</a:t>
            </a:r>
            <a:br>
              <a:rPr lang="en-US" sz="2600" dirty="0"/>
            </a:br>
            <a:r>
              <a:rPr lang="en-US" sz="2600" dirty="0"/>
              <a:t/>
            </a:r>
            <a:br>
              <a:rPr lang="en-US" sz="2600" dirty="0"/>
            </a:br>
            <a:r>
              <a:rPr lang="en-US" sz="2600" dirty="0"/>
              <a:t>// get property value</a:t>
            </a:r>
            <a:br>
              <a:rPr lang="en-US" sz="2600" dirty="0"/>
            </a:br>
            <a:r>
              <a:rPr lang="en-US" sz="2600" dirty="0"/>
              <a:t>log.info </a:t>
            </a:r>
            <a:r>
              <a:rPr lang="en-US" sz="2600" dirty="0" err="1"/>
              <a:t>object.getPropertValue</a:t>
            </a:r>
            <a:r>
              <a:rPr lang="en-US" sz="2600" dirty="0"/>
              <a:t>( "name" )</a:t>
            </a:r>
            <a:br>
              <a:rPr lang="en-US" sz="2600" dirty="0"/>
            </a:br>
            <a:r>
              <a:rPr lang="en-US" sz="2600" dirty="0"/>
              <a:t>log.info </a:t>
            </a:r>
            <a:r>
              <a:rPr lang="en-US" sz="2600" dirty="0" err="1"/>
              <a:t>object.properties</a:t>
            </a:r>
            <a:r>
              <a:rPr lang="en-US" sz="2600" dirty="0"/>
              <a:t>["name"].value</a:t>
            </a:r>
            <a:br>
              <a:rPr lang="en-US" sz="2600" dirty="0"/>
            </a:br>
            <a:r>
              <a:rPr lang="en-US" sz="2600" dirty="0"/>
              <a:t>log.info </a:t>
            </a:r>
            <a:r>
              <a:rPr lang="en-US" sz="2600" dirty="0" err="1"/>
              <a:t>object.properties."name".value</a:t>
            </a:r>
            <a:endParaRPr lang="en-US" sz="2600" dirty="0"/>
          </a:p>
          <a:p>
            <a:endParaRPr lang="en-US" b="1" dirty="0"/>
          </a:p>
        </p:txBody>
      </p:sp>
    </p:spTree>
    <p:extLst>
      <p:ext uri="{BB962C8B-B14F-4D97-AF65-F5344CB8AC3E}">
        <p14:creationId xmlns:p14="http://schemas.microsoft.com/office/powerpoint/2010/main" xmlns="" val="192275246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Getters &amp; Setters</a:t>
            </a:r>
            <a:endParaRPr lang="en-US" dirty="0"/>
          </a:p>
        </p:txBody>
      </p:sp>
      <p:sp>
        <p:nvSpPr>
          <p:cNvPr id="3" name="Content Placeholder 2"/>
          <p:cNvSpPr>
            <a:spLocks noGrp="1"/>
          </p:cNvSpPr>
          <p:nvPr>
            <p:ph idx="1"/>
          </p:nvPr>
        </p:nvSpPr>
        <p:spPr/>
        <p:txBody>
          <a:bodyPr>
            <a:normAutofit/>
          </a:bodyPr>
          <a:lstStyle/>
          <a:p>
            <a:pPr>
              <a:buNone/>
            </a:pPr>
            <a:r>
              <a:rPr lang="en-US" sz="1600" dirty="0"/>
              <a:t>// get properties from </a:t>
            </a:r>
            <a:r>
              <a:rPr lang="en-US" sz="1600" dirty="0" err="1"/>
              <a:t>testCase</a:t>
            </a:r>
            <a:r>
              <a:rPr lang="en-US" sz="1600" dirty="0"/>
              <a:t>, </a:t>
            </a:r>
            <a:r>
              <a:rPr lang="en-US" sz="1600" dirty="0" err="1"/>
              <a:t>testSuite</a:t>
            </a:r>
            <a:r>
              <a:rPr lang="en-US" sz="1600" dirty="0"/>
              <a:t> and project </a:t>
            </a:r>
          </a:p>
          <a:p>
            <a:pPr>
              <a:buNone/>
            </a:pPr>
            <a:r>
              <a:rPr lang="en-US" sz="1600" dirty="0"/>
              <a:t>	</a:t>
            </a:r>
            <a:r>
              <a:rPr lang="en-US" sz="1600" dirty="0" err="1"/>
              <a:t>def</a:t>
            </a:r>
            <a:r>
              <a:rPr lang="en-US" sz="1600" dirty="0"/>
              <a:t> </a:t>
            </a:r>
            <a:r>
              <a:rPr lang="en-US" sz="1600" dirty="0" err="1"/>
              <a:t>testCaseProperty</a:t>
            </a:r>
            <a:r>
              <a:rPr lang="en-US" sz="1600" dirty="0"/>
              <a:t> = </a:t>
            </a:r>
            <a:r>
              <a:rPr lang="en-US" sz="1600" dirty="0" err="1"/>
              <a:t>testRunner.testCase.getPropertyValue</a:t>
            </a:r>
            <a:r>
              <a:rPr lang="en-US" sz="1600" dirty="0"/>
              <a:t>( "Prop1" ) </a:t>
            </a:r>
          </a:p>
          <a:p>
            <a:pPr>
              <a:buNone/>
            </a:pPr>
            <a:r>
              <a:rPr lang="en-US" sz="1600" dirty="0"/>
              <a:t>	</a:t>
            </a:r>
            <a:r>
              <a:rPr lang="en-US" sz="1600" dirty="0" err="1"/>
              <a:t>def</a:t>
            </a:r>
            <a:r>
              <a:rPr lang="en-US" sz="1600" dirty="0"/>
              <a:t> </a:t>
            </a:r>
            <a:r>
              <a:rPr lang="en-US" sz="1600" dirty="0" err="1"/>
              <a:t>testSuiteProperty</a:t>
            </a:r>
            <a:r>
              <a:rPr lang="en-US" sz="1600" dirty="0"/>
              <a:t> = </a:t>
            </a:r>
            <a:r>
              <a:rPr lang="en-US" sz="1600" dirty="0" err="1"/>
              <a:t>testRunner.testCase.testSuite.getPropertyValue</a:t>
            </a:r>
            <a:r>
              <a:rPr lang="en-US" sz="1600" dirty="0"/>
              <a:t>( " Prop2" ) </a:t>
            </a:r>
          </a:p>
          <a:p>
            <a:pPr>
              <a:buNone/>
            </a:pPr>
            <a:r>
              <a:rPr lang="en-US" sz="1600" dirty="0"/>
              <a:t>	</a:t>
            </a:r>
            <a:r>
              <a:rPr lang="en-US" sz="1600" dirty="0" err="1"/>
              <a:t>def</a:t>
            </a:r>
            <a:r>
              <a:rPr lang="en-US" sz="1600" dirty="0"/>
              <a:t> </a:t>
            </a:r>
            <a:r>
              <a:rPr lang="en-US" sz="1600" dirty="0" err="1"/>
              <a:t>projectProperty</a:t>
            </a:r>
            <a:r>
              <a:rPr lang="en-US" sz="1600" dirty="0"/>
              <a:t> = </a:t>
            </a:r>
            <a:r>
              <a:rPr lang="en-US" sz="1600" dirty="0" err="1"/>
              <a:t>testRunner.testCase.testSuite.project.getPropertyValue</a:t>
            </a:r>
            <a:r>
              <a:rPr lang="en-US" sz="1600" dirty="0"/>
              <a:t>( " Prop3" ) </a:t>
            </a:r>
          </a:p>
          <a:p>
            <a:pPr>
              <a:buNone/>
            </a:pPr>
            <a:r>
              <a:rPr lang="en-US" sz="1600" dirty="0"/>
              <a:t>	</a:t>
            </a:r>
            <a:r>
              <a:rPr lang="en-US" sz="1600" dirty="0" err="1"/>
              <a:t>def</a:t>
            </a:r>
            <a:r>
              <a:rPr lang="en-US" sz="1600" dirty="0"/>
              <a:t> </a:t>
            </a:r>
            <a:r>
              <a:rPr lang="en-US" sz="1600" dirty="0" err="1"/>
              <a:t>globalProperty</a:t>
            </a:r>
            <a:r>
              <a:rPr lang="en-US" sz="1600" dirty="0"/>
              <a:t> = </a:t>
            </a:r>
            <a:r>
              <a:rPr lang="en-US" sz="1600" dirty="0" err="1"/>
              <a:t>com.eviware.soapui.SoapUI.globalProperties.getPropertyValue</a:t>
            </a:r>
            <a:r>
              <a:rPr lang="en-US" sz="1600" dirty="0"/>
              <a:t>("</a:t>
            </a:r>
            <a:r>
              <a:rPr lang="en-US" sz="1600" dirty="0" err="1"/>
              <a:t>MyProp</a:t>
            </a:r>
            <a:r>
              <a:rPr lang="en-US" sz="1600" dirty="0"/>
              <a:t>")</a:t>
            </a:r>
          </a:p>
          <a:p>
            <a:pPr>
              <a:buNone/>
            </a:pPr>
            <a:endParaRPr lang="en-US" sz="1600" dirty="0"/>
          </a:p>
          <a:p>
            <a:pPr>
              <a:buNone/>
            </a:pPr>
            <a:r>
              <a:rPr lang="en-US" sz="1600" dirty="0"/>
              <a:t>	// setting values in </a:t>
            </a:r>
            <a:r>
              <a:rPr lang="en-US" sz="1600" dirty="0" err="1"/>
              <a:t>testCase</a:t>
            </a:r>
            <a:r>
              <a:rPr lang="en-US" sz="1600" dirty="0"/>
              <a:t>, </a:t>
            </a:r>
            <a:r>
              <a:rPr lang="en-US" sz="1600" dirty="0" err="1"/>
              <a:t>testSuite</a:t>
            </a:r>
            <a:r>
              <a:rPr lang="en-US" sz="1600" dirty="0"/>
              <a:t> and project </a:t>
            </a:r>
          </a:p>
          <a:p>
            <a:pPr>
              <a:buNone/>
            </a:pPr>
            <a:r>
              <a:rPr lang="en-US" sz="1600" dirty="0"/>
              <a:t>	</a:t>
            </a:r>
            <a:r>
              <a:rPr lang="en-US" sz="1600" dirty="0" err="1"/>
              <a:t>testRunner.testCase.setPropertyValue</a:t>
            </a:r>
            <a:r>
              <a:rPr lang="en-US" sz="1600" dirty="0"/>
              <a:t>( " Prop4","xyz") </a:t>
            </a:r>
          </a:p>
          <a:p>
            <a:pPr>
              <a:buNone/>
            </a:pPr>
            <a:r>
              <a:rPr lang="en-US" sz="1600" dirty="0"/>
              <a:t>	</a:t>
            </a:r>
            <a:r>
              <a:rPr lang="en-US" sz="1600" dirty="0" err="1"/>
              <a:t>testRunner.testCase.testSuite.setPropertyValue</a:t>
            </a:r>
            <a:r>
              <a:rPr lang="en-US" sz="1600" dirty="0"/>
              <a:t>( " Prop5","abc") </a:t>
            </a:r>
          </a:p>
          <a:p>
            <a:pPr>
              <a:buNone/>
            </a:pPr>
            <a:r>
              <a:rPr lang="en-US" sz="1600" dirty="0"/>
              <a:t>	</a:t>
            </a:r>
            <a:r>
              <a:rPr lang="en-US" sz="1600" dirty="0" err="1"/>
              <a:t>testRunner.testCase.testSuite.project.setPropertyValue</a:t>
            </a:r>
            <a:r>
              <a:rPr lang="en-US" sz="1600" dirty="0"/>
              <a:t>( " Prop6","123")  </a:t>
            </a:r>
          </a:p>
          <a:p>
            <a:pPr>
              <a:buNone/>
            </a:pPr>
            <a:r>
              <a:rPr lang="en-US" sz="1600" dirty="0"/>
              <a:t>	</a:t>
            </a:r>
            <a:r>
              <a:rPr lang="en-US" sz="1600" dirty="0" err="1"/>
              <a:t>com.eviware.soapui.SoapUI.globalProperties.setPropertyValue</a:t>
            </a:r>
            <a:r>
              <a:rPr lang="en-US" sz="1600" dirty="0"/>
              <a:t>( " Prop7","userName")</a:t>
            </a:r>
          </a:p>
        </p:txBody>
      </p:sp>
    </p:spTree>
    <p:extLst>
      <p:ext uri="{BB962C8B-B14F-4D97-AF65-F5344CB8AC3E}">
        <p14:creationId xmlns:p14="http://schemas.microsoft.com/office/powerpoint/2010/main" xmlns="" val="121678165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Getters &amp; Setters (Contd.)</a:t>
            </a:r>
            <a:endParaRPr lang="en-US" dirty="0"/>
          </a:p>
        </p:txBody>
      </p:sp>
      <p:sp>
        <p:nvSpPr>
          <p:cNvPr id="3" name="Content Placeholder 2"/>
          <p:cNvSpPr>
            <a:spLocks noGrp="1"/>
          </p:cNvSpPr>
          <p:nvPr>
            <p:ph idx="1"/>
          </p:nvPr>
        </p:nvSpPr>
        <p:spPr/>
        <p:txBody>
          <a:bodyPr>
            <a:normAutofit/>
          </a:bodyPr>
          <a:lstStyle/>
          <a:p>
            <a:r>
              <a:rPr lang="en-US" sz="1600" dirty="0"/>
              <a:t>//setting property in test case through test case set up script</a:t>
            </a:r>
          </a:p>
          <a:p>
            <a:pPr>
              <a:buNone/>
            </a:pPr>
            <a:r>
              <a:rPr lang="en-US" sz="1600" dirty="0"/>
              <a:t>	</a:t>
            </a:r>
            <a:r>
              <a:rPr lang="en-US" sz="1600" dirty="0" err="1"/>
              <a:t>testCase.setPropertyValue</a:t>
            </a:r>
            <a:r>
              <a:rPr lang="en-US" sz="1600" dirty="0"/>
              <a:t>("</a:t>
            </a:r>
            <a:r>
              <a:rPr lang="en-US" sz="1600" dirty="0" err="1"/>
              <a:t>PropName</a:t>
            </a:r>
            <a:r>
              <a:rPr lang="en-US" sz="1600" dirty="0"/>
              <a:t>", "</a:t>
            </a:r>
            <a:r>
              <a:rPr lang="en-US" sz="1600" dirty="0" err="1"/>
              <a:t>PropValue</a:t>
            </a:r>
            <a:r>
              <a:rPr lang="en-US" sz="1600" dirty="0" smtClean="0"/>
              <a:t>")</a:t>
            </a:r>
          </a:p>
          <a:p>
            <a:pPr>
              <a:buNone/>
            </a:pPr>
            <a:endParaRPr lang="en-US" sz="1600" dirty="0"/>
          </a:p>
          <a:p>
            <a:r>
              <a:rPr lang="en-US" sz="1600" dirty="0" smtClean="0"/>
              <a:t>//</a:t>
            </a:r>
            <a:r>
              <a:rPr lang="en-US" sz="1600" dirty="0"/>
              <a:t>setting property in test step through test case set up script</a:t>
            </a:r>
          </a:p>
          <a:p>
            <a:pPr>
              <a:buNone/>
            </a:pPr>
            <a:r>
              <a:rPr lang="en-US" sz="1600" dirty="0"/>
              <a:t>	</a:t>
            </a:r>
            <a:r>
              <a:rPr lang="en-US" sz="1600" dirty="0" err="1"/>
              <a:t>testCase.getTestStepByName</a:t>
            </a:r>
            <a:r>
              <a:rPr lang="en-US" sz="1600" dirty="0"/>
              <a:t>("</a:t>
            </a:r>
            <a:r>
              <a:rPr lang="en-US" sz="1600" dirty="0" err="1"/>
              <a:t>TestStepName</a:t>
            </a:r>
            <a:r>
              <a:rPr lang="en-US" sz="1600" dirty="0"/>
              <a:t>").</a:t>
            </a:r>
            <a:r>
              <a:rPr lang="en-US" sz="1600" dirty="0" err="1"/>
              <a:t>setPropertyValue</a:t>
            </a:r>
            <a:r>
              <a:rPr lang="en-US" sz="1600" dirty="0"/>
              <a:t>("</a:t>
            </a:r>
            <a:r>
              <a:rPr lang="en-US" sz="1600" dirty="0" err="1"/>
              <a:t>PropName</a:t>
            </a:r>
            <a:r>
              <a:rPr lang="en-US" sz="1600" dirty="0"/>
              <a:t>", "</a:t>
            </a:r>
            <a:r>
              <a:rPr lang="en-US" sz="1600" dirty="0" err="1"/>
              <a:t>PropValue</a:t>
            </a:r>
            <a:r>
              <a:rPr lang="en-US" sz="1600" dirty="0" smtClean="0"/>
              <a:t>")</a:t>
            </a:r>
          </a:p>
          <a:p>
            <a:pPr>
              <a:buNone/>
            </a:pPr>
            <a:endParaRPr lang="en-US" sz="1600" dirty="0"/>
          </a:p>
          <a:p>
            <a:r>
              <a:rPr lang="en-US" sz="1600" dirty="0"/>
              <a:t>//setting property in test suite through test suite set up script</a:t>
            </a:r>
          </a:p>
          <a:p>
            <a:pPr>
              <a:buNone/>
            </a:pPr>
            <a:r>
              <a:rPr lang="en-US" sz="1600" dirty="0"/>
              <a:t>	</a:t>
            </a:r>
            <a:r>
              <a:rPr lang="en-US" sz="1600" dirty="0" err="1"/>
              <a:t>testSuite.setPropertyValue</a:t>
            </a:r>
            <a:r>
              <a:rPr lang="en-US" sz="1600" dirty="0"/>
              <a:t>("</a:t>
            </a:r>
            <a:r>
              <a:rPr lang="en-US" sz="1600" dirty="0" err="1"/>
              <a:t>PropName</a:t>
            </a:r>
            <a:r>
              <a:rPr lang="en-US" sz="1600" dirty="0"/>
              <a:t>", "</a:t>
            </a:r>
            <a:r>
              <a:rPr lang="en-US" sz="1600" dirty="0" err="1"/>
              <a:t>PropValue</a:t>
            </a:r>
            <a:r>
              <a:rPr lang="en-US" sz="1600" dirty="0" smtClean="0"/>
              <a:t>")</a:t>
            </a:r>
          </a:p>
          <a:p>
            <a:pPr>
              <a:buNone/>
            </a:pPr>
            <a:endParaRPr lang="en-US" sz="1600" dirty="0"/>
          </a:p>
          <a:p>
            <a:r>
              <a:rPr lang="en-US" sz="1600" dirty="0"/>
              <a:t>//setting property in test suite through test suite set up </a:t>
            </a:r>
            <a:r>
              <a:rPr lang="en-US" sz="1600" dirty="0" smtClean="0"/>
              <a:t>script</a:t>
            </a:r>
            <a:endParaRPr lang="en-US" sz="1600" dirty="0"/>
          </a:p>
          <a:p>
            <a:pPr>
              <a:buNone/>
            </a:pPr>
            <a:r>
              <a:rPr lang="en-US" sz="1600" dirty="0"/>
              <a:t>	</a:t>
            </a:r>
            <a:r>
              <a:rPr lang="en-US" sz="1600" dirty="0" err="1"/>
              <a:t>testSuite.getTestCaseByName</a:t>
            </a:r>
            <a:r>
              <a:rPr lang="en-US" sz="1600" dirty="0"/>
              <a:t>("</a:t>
            </a:r>
            <a:r>
              <a:rPr lang="en-US" sz="1600" dirty="0" err="1"/>
              <a:t>TestCaseName</a:t>
            </a:r>
            <a:r>
              <a:rPr lang="en-US" sz="1600" dirty="0"/>
              <a:t>").</a:t>
            </a:r>
            <a:r>
              <a:rPr lang="en-US" sz="1600" dirty="0" err="1"/>
              <a:t>getTestStepByName</a:t>
            </a:r>
            <a:r>
              <a:rPr lang="en-US" sz="1600" dirty="0"/>
              <a:t>("</a:t>
            </a:r>
            <a:r>
              <a:rPr lang="en-US" sz="1600" dirty="0" err="1"/>
              <a:t>TestStepName</a:t>
            </a:r>
            <a:r>
              <a:rPr lang="en-US" sz="1600" dirty="0"/>
              <a:t>").</a:t>
            </a:r>
            <a:r>
              <a:rPr lang="en-US" sz="1600" dirty="0" err="1"/>
              <a:t>setPropertyValue</a:t>
            </a:r>
            <a:r>
              <a:rPr lang="en-US" sz="1600" dirty="0"/>
              <a:t>("</a:t>
            </a:r>
            <a:r>
              <a:rPr lang="en-US" sz="1600" dirty="0" err="1"/>
              <a:t>PropName</a:t>
            </a:r>
            <a:r>
              <a:rPr lang="en-US" sz="1600" dirty="0"/>
              <a:t>", "</a:t>
            </a:r>
            <a:r>
              <a:rPr lang="en-US" sz="1600" dirty="0" err="1"/>
              <a:t>PropValue</a:t>
            </a:r>
            <a:r>
              <a:rPr lang="en-US" sz="1600" dirty="0"/>
              <a:t>")</a:t>
            </a:r>
          </a:p>
          <a:p>
            <a:endParaRPr lang="en-US" dirty="0"/>
          </a:p>
        </p:txBody>
      </p:sp>
    </p:spTree>
    <p:extLst>
      <p:ext uri="{BB962C8B-B14F-4D97-AF65-F5344CB8AC3E}">
        <p14:creationId xmlns:p14="http://schemas.microsoft.com/office/powerpoint/2010/main" xmlns="" val="396875100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Getters &amp; Setters (Contd.)</a:t>
            </a:r>
          </a:p>
        </p:txBody>
      </p:sp>
      <p:sp>
        <p:nvSpPr>
          <p:cNvPr id="3" name="Content Placeholder 2"/>
          <p:cNvSpPr>
            <a:spLocks noGrp="1"/>
          </p:cNvSpPr>
          <p:nvPr>
            <p:ph idx="1"/>
          </p:nvPr>
        </p:nvSpPr>
        <p:spPr/>
        <p:txBody>
          <a:bodyPr/>
          <a:lstStyle/>
          <a:p>
            <a:pPr fontAlgn="base"/>
            <a:r>
              <a:rPr lang="en-US" sz="1800" dirty="0"/>
              <a:t>def project = testRunner.testCase.testSuite.project</a:t>
            </a:r>
            <a:br>
              <a:rPr lang="en-US" sz="1800" dirty="0"/>
            </a:br>
            <a:r>
              <a:rPr lang="en-US" sz="1800" dirty="0"/>
              <a:t>    def project = </a:t>
            </a:r>
            <a:r>
              <a:rPr lang="en-US" sz="1800" dirty="0" err="1" smtClean="0"/>
              <a:t>context.testCase.testSuite.project</a:t>
            </a:r>
            <a:endParaRPr lang="en-US" sz="1800" dirty="0" smtClean="0"/>
          </a:p>
          <a:p>
            <a:pPr fontAlgn="base"/>
            <a:endParaRPr lang="en-US" sz="1800" dirty="0"/>
          </a:p>
          <a:p>
            <a:pPr fontAlgn="base"/>
            <a:r>
              <a:rPr lang="en-US" sz="1800" dirty="0"/>
              <a:t>    def myTestSuite = project.getTestSuiteAt(IndexNumber)</a:t>
            </a:r>
            <a:br>
              <a:rPr lang="en-US" sz="1800" dirty="0"/>
            </a:br>
            <a:r>
              <a:rPr lang="en-US" sz="1800" dirty="0"/>
              <a:t>    def myTestSuite = project.getTestSuiteByName(“Name of the </a:t>
            </a:r>
            <a:r>
              <a:rPr lang="en-US" sz="1800" dirty="0" err="1"/>
              <a:t>TestSuite</a:t>
            </a:r>
            <a:r>
              <a:rPr lang="en-US" sz="1800" dirty="0" smtClean="0"/>
              <a:t>”)</a:t>
            </a:r>
          </a:p>
          <a:p>
            <a:pPr fontAlgn="base"/>
            <a:endParaRPr lang="en-US" sz="1800" dirty="0"/>
          </a:p>
          <a:p>
            <a:pPr fontAlgn="base"/>
            <a:r>
              <a:rPr lang="en-US" sz="1800" dirty="0"/>
              <a:t>    def myTestCase = myTestSuite.getTestCaseAt(IndexNumber)</a:t>
            </a:r>
            <a:br>
              <a:rPr lang="en-US" sz="1800" dirty="0"/>
            </a:br>
            <a:r>
              <a:rPr lang="en-US" sz="1800" dirty="0"/>
              <a:t>    def myTestCase = myTestSuite.getTestCaseByName(“Name of the </a:t>
            </a:r>
            <a:r>
              <a:rPr lang="en-US" sz="1800" dirty="0" err="1"/>
              <a:t>TestCase</a:t>
            </a:r>
            <a:r>
              <a:rPr lang="en-US" sz="1800" dirty="0" smtClean="0"/>
              <a:t>”)</a:t>
            </a:r>
          </a:p>
          <a:p>
            <a:pPr fontAlgn="base"/>
            <a:endParaRPr lang="en-US" sz="1800" dirty="0"/>
          </a:p>
          <a:p>
            <a:pPr fontAlgn="base"/>
            <a:r>
              <a:rPr lang="en-US" sz="1800" dirty="0"/>
              <a:t>    def myTestStep = myTestCase.getTestStepAt(IndexNumber)</a:t>
            </a:r>
            <a:br>
              <a:rPr lang="en-US" sz="1800" dirty="0"/>
            </a:br>
            <a:r>
              <a:rPr lang="en-US" sz="1800" dirty="0"/>
              <a:t>    def myTestStep = myTestCase.getTestStepByName(“Name of the TestStep”)</a:t>
            </a:r>
          </a:p>
          <a:p>
            <a:endParaRPr lang="en-US" dirty="0"/>
          </a:p>
        </p:txBody>
      </p:sp>
    </p:spTree>
    <p:extLst>
      <p:ext uri="{BB962C8B-B14F-4D97-AF65-F5344CB8AC3E}">
        <p14:creationId xmlns:p14="http://schemas.microsoft.com/office/powerpoint/2010/main" xmlns="" val="163394020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Context Variable vs </a:t>
            </a:r>
            <a:r>
              <a:rPr lang="en-US" dirty="0" err="1"/>
              <a:t>t</a:t>
            </a:r>
            <a:r>
              <a:rPr lang="en-US" dirty="0" err="1" smtClean="0"/>
              <a:t>estRunner</a:t>
            </a:r>
            <a:r>
              <a:rPr lang="en-US" dirty="0" smtClean="0"/>
              <a:t> variables</a:t>
            </a:r>
            <a:endParaRPr lang="en-US" dirty="0"/>
          </a:p>
        </p:txBody>
      </p:sp>
      <p:sp>
        <p:nvSpPr>
          <p:cNvPr id="3" name="Content Placeholder 2"/>
          <p:cNvSpPr>
            <a:spLocks noGrp="1"/>
          </p:cNvSpPr>
          <p:nvPr>
            <p:ph idx="1"/>
          </p:nvPr>
        </p:nvSpPr>
        <p:spPr/>
        <p:txBody>
          <a:bodyPr>
            <a:normAutofit/>
          </a:bodyPr>
          <a:lstStyle/>
          <a:p>
            <a:r>
              <a:rPr lang="en-US" sz="1800" dirty="0"/>
              <a:t>testRunner - a TestCaseRunner object (</a:t>
            </a:r>
            <a:r>
              <a:rPr lang="en-US" sz="1800" b="1" dirty="0">
                <a:hlinkClick r:id="rId2"/>
              </a:rPr>
              <a:t>javadoc</a:t>
            </a:r>
            <a:r>
              <a:rPr lang="en-US" sz="1800" dirty="0"/>
              <a:t>), which is the entry-point to the SoapUI API for accessing project items, results, etc. </a:t>
            </a:r>
            <a:endParaRPr lang="en-US" sz="1800" dirty="0" smtClean="0"/>
          </a:p>
          <a:p>
            <a:endParaRPr lang="en-US" sz="1800" dirty="0" smtClean="0"/>
          </a:p>
          <a:p>
            <a:r>
              <a:rPr lang="en-US" sz="1800" dirty="0" smtClean="0"/>
              <a:t>The </a:t>
            </a:r>
            <a:r>
              <a:rPr lang="en-US" sz="1800" dirty="0"/>
              <a:t>TestRunner is the object that is actually executing the TestCase by cycling through the TestSteps in the TestCase and executing them. </a:t>
            </a:r>
            <a:endParaRPr lang="en-US" sz="1800" dirty="0" smtClean="0"/>
          </a:p>
          <a:p>
            <a:endParaRPr lang="en-US" sz="1800" dirty="0" smtClean="0"/>
          </a:p>
          <a:p>
            <a:r>
              <a:rPr lang="en-US" sz="1800" dirty="0" smtClean="0">
                <a:solidFill>
                  <a:srgbClr val="00B050"/>
                </a:solidFill>
              </a:rPr>
              <a:t>It </a:t>
            </a:r>
            <a:r>
              <a:rPr lang="en-US" sz="1800" dirty="0">
                <a:solidFill>
                  <a:srgbClr val="00B050"/>
                </a:solidFill>
              </a:rPr>
              <a:t>exposes methods related to test execution and the underlying object model (via the testCase property</a:t>
            </a:r>
            <a:r>
              <a:rPr lang="en-US" sz="1800" dirty="0" smtClean="0">
                <a:solidFill>
                  <a:srgbClr val="00B050"/>
                </a:solidFill>
              </a:rPr>
              <a:t>).</a:t>
            </a:r>
          </a:p>
          <a:p>
            <a:endParaRPr lang="en-US" sz="1800" dirty="0"/>
          </a:p>
          <a:p>
            <a:r>
              <a:rPr lang="en-US" sz="1800" dirty="0"/>
              <a:t>TestRunner object is usually used to control the test run (start, stop, etc). And to get the information on test suite, project, steps, etc.</a:t>
            </a:r>
            <a:br>
              <a:rPr lang="en-US" sz="1800" dirty="0"/>
            </a:br>
            <a:r>
              <a:rPr lang="en-US" sz="1800" dirty="0"/>
              <a:t>Context is typically used as a session placeholder for variables you want to instantiate and later refer to. </a:t>
            </a:r>
          </a:p>
        </p:txBody>
      </p:sp>
    </p:spTree>
    <p:extLst>
      <p:ext uri="{BB962C8B-B14F-4D97-AF65-F5344CB8AC3E}">
        <p14:creationId xmlns:p14="http://schemas.microsoft.com/office/powerpoint/2010/main" xmlns="" val="404681338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Setup and </a:t>
            </a:r>
            <a:r>
              <a:rPr lang="en-US" b="1" dirty="0" err="1"/>
              <a:t>TearDown</a:t>
            </a:r>
            <a:r>
              <a:rPr lang="en-US" b="1" dirty="0"/>
              <a:t> </a:t>
            </a:r>
            <a:r>
              <a:rPr lang="en-US" b="1" dirty="0" smtClean="0"/>
              <a:t>Scripts</a:t>
            </a:r>
            <a:endParaRPr lang="en-US" dirty="0"/>
          </a:p>
        </p:txBody>
      </p:sp>
      <p:sp>
        <p:nvSpPr>
          <p:cNvPr id="3" name="Content Placeholder 2"/>
          <p:cNvSpPr>
            <a:spLocks noGrp="1"/>
          </p:cNvSpPr>
          <p:nvPr>
            <p:ph idx="1"/>
          </p:nvPr>
        </p:nvSpPr>
        <p:spPr>
          <a:xfrm>
            <a:off x="457200" y="1295401"/>
            <a:ext cx="8229600" cy="4830764"/>
          </a:xfrm>
        </p:spPr>
        <p:txBody>
          <a:bodyPr/>
          <a:lstStyle/>
          <a:p>
            <a:pPr fontAlgn="base"/>
            <a:r>
              <a:rPr lang="en-US" sz="1800" dirty="0" smtClean="0"/>
              <a:t>Setup </a:t>
            </a:r>
            <a:r>
              <a:rPr lang="en-US" sz="1800" dirty="0"/>
              <a:t>and TearDown scripts are available at all three testing levels in SoapUI; Project, TestSuite and TestCase. </a:t>
            </a:r>
            <a:endParaRPr lang="en-US" sz="1800" dirty="0" smtClean="0"/>
          </a:p>
          <a:p>
            <a:pPr fontAlgn="base"/>
            <a:r>
              <a:rPr lang="en-US" sz="1800" dirty="0" smtClean="0"/>
              <a:t>In </a:t>
            </a:r>
            <a:r>
              <a:rPr lang="en-US" sz="1800" dirty="0"/>
              <a:t>all cases they are managed via dedicated tabs at the bottom of the corresponding Test tab/window, for example in the TestSuite window;</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137079" y="2743200"/>
            <a:ext cx="4501721" cy="3073101"/>
          </a:xfrm>
          <a:prstGeom prst="rect">
            <a:avLst/>
          </a:prstGeom>
        </p:spPr>
      </p:pic>
    </p:spTree>
    <p:extLst>
      <p:ext uri="{BB962C8B-B14F-4D97-AF65-F5344CB8AC3E}">
        <p14:creationId xmlns:p14="http://schemas.microsoft.com/office/powerpoint/2010/main" xmlns="" val="413398350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Methods</a:t>
            </a:r>
            <a:endParaRPr lang="en-US" dirty="0"/>
          </a:p>
        </p:txBody>
      </p:sp>
      <p:sp>
        <p:nvSpPr>
          <p:cNvPr id="3" name="Content Placeholder 2"/>
          <p:cNvSpPr>
            <a:spLocks noGrp="1"/>
          </p:cNvSpPr>
          <p:nvPr>
            <p:ph idx="1"/>
          </p:nvPr>
        </p:nvSpPr>
        <p:spPr>
          <a:xfrm>
            <a:off x="381000" y="1295401"/>
            <a:ext cx="8610600" cy="4830764"/>
          </a:xfrm>
        </p:spPr>
        <p:txBody>
          <a:bodyPr>
            <a:normAutofit/>
          </a:bodyPr>
          <a:lstStyle/>
          <a:p>
            <a:pPr algn="just">
              <a:buNone/>
            </a:pPr>
            <a:r>
              <a:rPr lang="en-US" sz="1600" dirty="0"/>
              <a:t>Some common methods on Strings</a:t>
            </a:r>
          </a:p>
          <a:p>
            <a:pPr algn="just">
              <a:buNone/>
            </a:pPr>
            <a:r>
              <a:rPr lang="en-US" sz="1600" dirty="0" err="1"/>
              <a:t>indexOf</a:t>
            </a:r>
            <a:r>
              <a:rPr lang="en-US" sz="1600" dirty="0"/>
              <a:t>()                     		e.g. '</a:t>
            </a:r>
            <a:r>
              <a:rPr lang="en-US" sz="1600" dirty="0" err="1"/>
              <a:t>GroovySession</a:t>
            </a:r>
            <a:r>
              <a:rPr lang="en-US" sz="1600" dirty="0"/>
              <a:t>'.</a:t>
            </a:r>
            <a:r>
              <a:rPr lang="en-US" sz="1600" dirty="0" err="1"/>
              <a:t>indexOf</a:t>
            </a:r>
            <a:r>
              <a:rPr lang="en-US" sz="1600" dirty="0"/>
              <a:t>('</a:t>
            </a:r>
            <a:r>
              <a:rPr lang="en-US" sz="1600" dirty="0" err="1"/>
              <a:t>i</a:t>
            </a:r>
            <a:r>
              <a:rPr lang="en-US" sz="1600" dirty="0" smtClean="0"/>
              <a:t>')</a:t>
            </a:r>
            <a:endParaRPr lang="en-US" sz="1600" dirty="0"/>
          </a:p>
          <a:p>
            <a:pPr algn="just">
              <a:buNone/>
            </a:pPr>
            <a:r>
              <a:rPr lang="en-US" sz="1600" dirty="0" err="1"/>
              <a:t>lastIndexOf</a:t>
            </a:r>
            <a:r>
              <a:rPr lang="en-US" sz="1600" dirty="0"/>
              <a:t>()             	 	e.g.  '</a:t>
            </a:r>
            <a:r>
              <a:rPr lang="en-US" sz="1600" dirty="0" err="1"/>
              <a:t>GroovySession</a:t>
            </a:r>
            <a:r>
              <a:rPr lang="en-US" sz="1600" dirty="0"/>
              <a:t>'. </a:t>
            </a:r>
            <a:r>
              <a:rPr lang="en-US" sz="1600" dirty="0" err="1"/>
              <a:t>lastIndexOf</a:t>
            </a:r>
            <a:r>
              <a:rPr lang="en-US" sz="1600" dirty="0"/>
              <a:t>('o')</a:t>
            </a:r>
          </a:p>
          <a:p>
            <a:pPr algn="just">
              <a:buNone/>
            </a:pPr>
            <a:r>
              <a:rPr lang="en-US" sz="1600" dirty="0"/>
              <a:t>substring()                 	 	e.g. '</a:t>
            </a:r>
            <a:r>
              <a:rPr lang="en-US" sz="1600" dirty="0" err="1"/>
              <a:t>GroovySession</a:t>
            </a:r>
            <a:r>
              <a:rPr lang="en-US" sz="1600" dirty="0"/>
              <a:t>'. substring(6)</a:t>
            </a:r>
          </a:p>
          <a:p>
            <a:pPr algn="just">
              <a:buNone/>
            </a:pPr>
            <a:r>
              <a:rPr lang="en-US" sz="1600" dirty="0"/>
              <a:t>contains()                   		e.g. '</a:t>
            </a:r>
            <a:r>
              <a:rPr lang="en-US" sz="1600" dirty="0" err="1"/>
              <a:t>GroovySession</a:t>
            </a:r>
            <a:r>
              <a:rPr lang="en-US" sz="1600" dirty="0"/>
              <a:t>'. contains("</a:t>
            </a:r>
            <a:r>
              <a:rPr lang="en-US" sz="1600" dirty="0" err="1"/>
              <a:t>ssi</a:t>
            </a:r>
            <a:r>
              <a:rPr lang="en-US" sz="1600" dirty="0"/>
              <a:t>")</a:t>
            </a:r>
          </a:p>
          <a:p>
            <a:pPr algn="just">
              <a:buNone/>
            </a:pPr>
            <a:r>
              <a:rPr lang="en-US" sz="1600" dirty="0"/>
              <a:t>replace()                     		e.g</a:t>
            </a:r>
            <a:r>
              <a:rPr lang="en-US" sz="1600" dirty="0" smtClean="0"/>
              <a:t>.'</a:t>
            </a:r>
            <a:r>
              <a:rPr lang="en-US" sz="1600" dirty="0" err="1" smtClean="0"/>
              <a:t>GroovySession</a:t>
            </a:r>
            <a:r>
              <a:rPr lang="en-US" sz="1600" dirty="0"/>
              <a:t>'. </a:t>
            </a:r>
            <a:r>
              <a:rPr lang="en-US" sz="1600" dirty="0" smtClean="0"/>
              <a:t>replace</a:t>
            </a:r>
            <a:r>
              <a:rPr lang="en-US" sz="1600" dirty="0"/>
              <a:t>("Groovy","</a:t>
            </a:r>
            <a:r>
              <a:rPr lang="en-US" sz="1600" dirty="0" err="1"/>
              <a:t>SoapUi</a:t>
            </a:r>
            <a:r>
              <a:rPr lang="en-US" sz="1600" dirty="0" smtClean="0"/>
              <a:t>")</a:t>
            </a:r>
          </a:p>
          <a:p>
            <a:pPr algn="just">
              <a:buNone/>
            </a:pPr>
            <a:endParaRPr lang="en-US" sz="1600" dirty="0"/>
          </a:p>
          <a:p>
            <a:pPr algn="just">
              <a:buNone/>
            </a:pPr>
            <a:r>
              <a:rPr lang="en-US" sz="1600" dirty="0" err="1"/>
              <a:t>toLowerCase</a:t>
            </a:r>
            <a:r>
              <a:rPr lang="en-US" sz="1600" dirty="0"/>
              <a:t>()          		e.g. '</a:t>
            </a:r>
            <a:r>
              <a:rPr lang="en-US" sz="1600" dirty="0" err="1"/>
              <a:t>GroovySession</a:t>
            </a:r>
            <a:r>
              <a:rPr lang="en-US" sz="1600" dirty="0"/>
              <a:t>'. </a:t>
            </a:r>
            <a:r>
              <a:rPr lang="en-US" sz="1600" dirty="0" err="1"/>
              <a:t>toLowerCase</a:t>
            </a:r>
            <a:r>
              <a:rPr lang="en-US" sz="1600" dirty="0"/>
              <a:t>()</a:t>
            </a:r>
          </a:p>
          <a:p>
            <a:pPr algn="just">
              <a:buNone/>
            </a:pPr>
            <a:r>
              <a:rPr lang="en-US" sz="1600" dirty="0" err="1"/>
              <a:t>toUpperCase</a:t>
            </a:r>
            <a:r>
              <a:rPr lang="en-US" sz="1600" dirty="0"/>
              <a:t>()           		e.g. '</a:t>
            </a:r>
            <a:r>
              <a:rPr lang="en-US" sz="1600" dirty="0" err="1"/>
              <a:t>GroovySession</a:t>
            </a:r>
            <a:r>
              <a:rPr lang="en-US" sz="1600" dirty="0"/>
              <a:t>'. </a:t>
            </a:r>
            <a:r>
              <a:rPr lang="en-US" sz="1600" dirty="0" err="1"/>
              <a:t>toUpperCase</a:t>
            </a:r>
            <a:r>
              <a:rPr lang="en-US" sz="1600" dirty="0" smtClean="0"/>
              <a:t>()</a:t>
            </a:r>
          </a:p>
          <a:p>
            <a:pPr algn="just">
              <a:buNone/>
            </a:pPr>
            <a:endParaRPr lang="en-US" sz="1600" dirty="0"/>
          </a:p>
          <a:p>
            <a:pPr algn="just">
              <a:buNone/>
            </a:pPr>
            <a:r>
              <a:rPr lang="en-US" sz="1600" dirty="0" err="1"/>
              <a:t>equalsIgnoreCase</a:t>
            </a:r>
            <a:r>
              <a:rPr lang="en-US" sz="1600" dirty="0"/>
              <a:t>() 		e.g. '</a:t>
            </a:r>
            <a:r>
              <a:rPr lang="en-US" sz="1600" dirty="0" err="1"/>
              <a:t>GroovySession</a:t>
            </a:r>
            <a:r>
              <a:rPr lang="en-US" sz="1600" dirty="0"/>
              <a:t>'. </a:t>
            </a:r>
            <a:r>
              <a:rPr lang="en-US" sz="1600" dirty="0" err="1"/>
              <a:t>equalsIgnoreCase</a:t>
            </a:r>
            <a:r>
              <a:rPr lang="en-US" sz="1600" dirty="0"/>
              <a:t>("</a:t>
            </a:r>
            <a:r>
              <a:rPr lang="en-US" sz="1600" dirty="0" err="1"/>
              <a:t>grooVysession</a:t>
            </a:r>
            <a:r>
              <a:rPr lang="en-US" sz="1600" dirty="0"/>
              <a:t>")</a:t>
            </a:r>
          </a:p>
          <a:p>
            <a:pPr algn="just">
              <a:buNone/>
            </a:pPr>
            <a:r>
              <a:rPr lang="en-US" sz="1600" dirty="0" err="1"/>
              <a:t>contentEquals</a:t>
            </a:r>
            <a:r>
              <a:rPr lang="en-US" sz="1600" dirty="0"/>
              <a:t>() 		e.g. '</a:t>
            </a:r>
            <a:r>
              <a:rPr lang="en-US" sz="1600" dirty="0" err="1"/>
              <a:t>GroovySession</a:t>
            </a:r>
            <a:r>
              <a:rPr lang="en-US" sz="1600" dirty="0"/>
              <a:t>'. </a:t>
            </a:r>
            <a:r>
              <a:rPr lang="en-US" sz="1600" dirty="0" err="1"/>
              <a:t>contentEquals</a:t>
            </a:r>
            <a:r>
              <a:rPr lang="en-US" sz="1600" dirty="0"/>
              <a:t>("</a:t>
            </a:r>
            <a:r>
              <a:rPr lang="en-US" sz="1600" dirty="0" err="1"/>
              <a:t>GroovySession</a:t>
            </a:r>
            <a:r>
              <a:rPr lang="en-US" sz="1600" dirty="0"/>
              <a:t>")</a:t>
            </a:r>
          </a:p>
          <a:p>
            <a:pPr algn="just">
              <a:buNone/>
            </a:pPr>
            <a:r>
              <a:rPr lang="en-US" sz="1600" dirty="0" err="1"/>
              <a:t>startsWith</a:t>
            </a:r>
            <a:r>
              <a:rPr lang="en-US" sz="1600" dirty="0"/>
              <a:t>() 		e.g. '</a:t>
            </a:r>
            <a:r>
              <a:rPr lang="en-US" sz="1600" dirty="0" err="1"/>
              <a:t>GroovySession</a:t>
            </a:r>
            <a:r>
              <a:rPr lang="en-US" sz="1600" dirty="0"/>
              <a:t>'. </a:t>
            </a:r>
            <a:r>
              <a:rPr lang="en-US" sz="1600" dirty="0" err="1"/>
              <a:t>startsWith</a:t>
            </a:r>
            <a:r>
              <a:rPr lang="en-US" sz="1600" dirty="0"/>
              <a:t>("Groovy")</a:t>
            </a:r>
          </a:p>
          <a:p>
            <a:pPr algn="just">
              <a:buNone/>
            </a:pPr>
            <a:r>
              <a:rPr lang="en-US" sz="1600" dirty="0" err="1"/>
              <a:t>endsWith</a:t>
            </a:r>
            <a:r>
              <a:rPr lang="en-US" sz="1600" dirty="0"/>
              <a:t>() 		e.g. '</a:t>
            </a:r>
            <a:r>
              <a:rPr lang="en-US" sz="1600" dirty="0" err="1"/>
              <a:t>GroovySession</a:t>
            </a:r>
            <a:r>
              <a:rPr lang="en-US" sz="1600" dirty="0"/>
              <a:t>'. </a:t>
            </a:r>
            <a:r>
              <a:rPr lang="en-US" sz="1600" dirty="0" err="1"/>
              <a:t>endsWith</a:t>
            </a:r>
            <a:r>
              <a:rPr lang="en-US" sz="1600" dirty="0"/>
              <a:t>("Session")</a:t>
            </a:r>
          </a:p>
          <a:p>
            <a:pPr algn="just">
              <a:buNone/>
            </a:pPr>
            <a:r>
              <a:rPr lang="en-US" sz="1600" dirty="0"/>
              <a:t>' + ' and ' - '  operators can be used on strings  </a:t>
            </a:r>
          </a:p>
          <a:p>
            <a:endParaRPr lang="en-US" dirty="0"/>
          </a:p>
        </p:txBody>
      </p:sp>
    </p:spTree>
    <p:extLst>
      <p:ext uri="{BB962C8B-B14F-4D97-AF65-F5344CB8AC3E}">
        <p14:creationId xmlns:p14="http://schemas.microsoft.com/office/powerpoint/2010/main" xmlns="" val="84815206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Objects</a:t>
            </a:r>
            <a:endParaRPr lang="en-US" dirty="0"/>
          </a:p>
        </p:txBody>
      </p:sp>
      <p:sp>
        <p:nvSpPr>
          <p:cNvPr id="3" name="Content Placeholder 2"/>
          <p:cNvSpPr>
            <a:spLocks noGrp="1"/>
          </p:cNvSpPr>
          <p:nvPr>
            <p:ph idx="1"/>
          </p:nvPr>
        </p:nvSpPr>
        <p:spPr>
          <a:xfrm>
            <a:off x="457200" y="1295401"/>
            <a:ext cx="8229600" cy="4830764"/>
          </a:xfrm>
        </p:spPr>
        <p:txBody>
          <a:bodyPr>
            <a:normAutofit fontScale="62500" lnSpcReduction="20000"/>
          </a:bodyPr>
          <a:lstStyle/>
          <a:p>
            <a:pPr>
              <a:buNone/>
            </a:pPr>
            <a:r>
              <a:rPr lang="en-US" sz="2600" b="1" dirty="0"/>
              <a:t>Class</a:t>
            </a:r>
            <a:r>
              <a:rPr lang="en-US" sz="2600" dirty="0"/>
              <a:t> - A class is simply a representation of a type of object. It is the blueprint/ plan/ template that describe the details of an object and from which the individual objects are created. </a:t>
            </a:r>
            <a:endParaRPr lang="en-US" sz="2600" dirty="0" smtClean="0"/>
          </a:p>
          <a:p>
            <a:pPr>
              <a:buNone/>
            </a:pPr>
            <a:endParaRPr lang="en-US" sz="2600" dirty="0"/>
          </a:p>
          <a:p>
            <a:pPr>
              <a:buNone/>
            </a:pPr>
            <a:r>
              <a:rPr lang="en-US" sz="2600" b="1" dirty="0"/>
              <a:t>Object</a:t>
            </a:r>
            <a:r>
              <a:rPr lang="en-US" sz="2600" dirty="0"/>
              <a:t> - An object is an instance of a class that can perform a set of related activities. Each different type of object comes from a specific class of that type.</a:t>
            </a:r>
          </a:p>
          <a:p>
            <a:pPr>
              <a:buNone/>
            </a:pPr>
            <a:r>
              <a:rPr lang="en-US" sz="2600" dirty="0"/>
              <a:t>A Sample Program:</a:t>
            </a:r>
          </a:p>
          <a:p>
            <a:pPr>
              <a:buNone/>
            </a:pPr>
            <a:r>
              <a:rPr lang="en-US" sz="2600" dirty="0"/>
              <a:t>class  Test        // create class Test</a:t>
            </a:r>
          </a:p>
          <a:p>
            <a:pPr>
              <a:buNone/>
            </a:pPr>
            <a:r>
              <a:rPr lang="en-US" sz="2600" dirty="0"/>
              <a:t>{</a:t>
            </a:r>
          </a:p>
          <a:p>
            <a:pPr>
              <a:buNone/>
            </a:pPr>
            <a:r>
              <a:rPr lang="en-US" sz="2600" dirty="0"/>
              <a:t>	</a:t>
            </a:r>
            <a:r>
              <a:rPr lang="en-US" sz="2600" dirty="0" err="1"/>
              <a:t>int</a:t>
            </a:r>
            <a:r>
              <a:rPr lang="en-US" sz="2600" dirty="0"/>
              <a:t> a</a:t>
            </a:r>
          </a:p>
          <a:p>
            <a:pPr>
              <a:buNone/>
            </a:pPr>
            <a:r>
              <a:rPr lang="en-US" sz="2600" dirty="0"/>
              <a:t>	</a:t>
            </a:r>
            <a:r>
              <a:rPr lang="en-US" sz="2600" dirty="0" err="1"/>
              <a:t>int</a:t>
            </a:r>
            <a:r>
              <a:rPr lang="en-US" sz="2600" dirty="0"/>
              <a:t> b</a:t>
            </a:r>
          </a:p>
          <a:p>
            <a:pPr>
              <a:buNone/>
            </a:pPr>
            <a:r>
              <a:rPr lang="en-US" sz="2600" dirty="0"/>
              <a:t>	</a:t>
            </a:r>
            <a:r>
              <a:rPr lang="en-US" sz="2600" dirty="0" err="1"/>
              <a:t>int</a:t>
            </a:r>
            <a:r>
              <a:rPr lang="en-US" sz="2600" dirty="0"/>
              <a:t> sum</a:t>
            </a:r>
          </a:p>
          <a:p>
            <a:pPr>
              <a:buNone/>
            </a:pPr>
            <a:r>
              <a:rPr lang="en-US" sz="2600" dirty="0"/>
              <a:t>	</a:t>
            </a:r>
            <a:r>
              <a:rPr lang="en-US" sz="2600" dirty="0" err="1"/>
              <a:t>def</a:t>
            </a:r>
            <a:r>
              <a:rPr lang="en-US" sz="2600" dirty="0"/>
              <a:t> add(</a:t>
            </a:r>
            <a:r>
              <a:rPr lang="en-US" sz="2600" dirty="0" err="1"/>
              <a:t>a,b</a:t>
            </a:r>
            <a:r>
              <a:rPr lang="en-US" sz="2600" dirty="0"/>
              <a:t>) </a:t>
            </a:r>
          </a:p>
          <a:p>
            <a:pPr>
              <a:buNone/>
            </a:pPr>
            <a:r>
              <a:rPr lang="en-US" sz="2600" dirty="0"/>
              <a:t>{</a:t>
            </a:r>
          </a:p>
          <a:p>
            <a:pPr>
              <a:buNone/>
            </a:pPr>
            <a:r>
              <a:rPr lang="en-US" sz="2600" dirty="0"/>
              <a:t>	sum = a + b</a:t>
            </a:r>
          </a:p>
          <a:p>
            <a:pPr>
              <a:buNone/>
            </a:pPr>
            <a:r>
              <a:rPr lang="en-US" sz="2600" dirty="0"/>
              <a:t>}</a:t>
            </a:r>
          </a:p>
          <a:p>
            <a:endParaRPr lang="en-US" sz="2600" dirty="0"/>
          </a:p>
          <a:p>
            <a:pPr>
              <a:buNone/>
            </a:pPr>
            <a:r>
              <a:rPr lang="en-US" sz="2600" dirty="0"/>
              <a:t>}</a:t>
            </a:r>
          </a:p>
          <a:p>
            <a:pPr>
              <a:buNone/>
            </a:pPr>
            <a:r>
              <a:rPr lang="en-US" sz="2600" dirty="0" err="1"/>
              <a:t>def</a:t>
            </a:r>
            <a:r>
              <a:rPr lang="en-US" sz="2600" dirty="0"/>
              <a:t>  </a:t>
            </a:r>
            <a:r>
              <a:rPr lang="en-US" sz="2600" dirty="0" err="1"/>
              <a:t>oTest</a:t>
            </a:r>
            <a:r>
              <a:rPr lang="en-US" sz="2600" dirty="0"/>
              <a:t> =  new Test()            // create object</a:t>
            </a:r>
          </a:p>
          <a:p>
            <a:pPr>
              <a:buNone/>
            </a:pPr>
            <a:r>
              <a:rPr lang="en-US" sz="2600" dirty="0"/>
              <a:t>log.info  </a:t>
            </a:r>
            <a:r>
              <a:rPr lang="en-US" sz="2600" dirty="0" err="1"/>
              <a:t>oTest</a:t>
            </a:r>
            <a:r>
              <a:rPr lang="en-US" sz="2600" dirty="0"/>
              <a:t> .add(2,5)      // output sum</a:t>
            </a:r>
          </a:p>
          <a:p>
            <a:endParaRPr lang="en-US" dirty="0"/>
          </a:p>
        </p:txBody>
      </p:sp>
    </p:spTree>
    <p:extLst>
      <p:ext uri="{BB962C8B-B14F-4D97-AF65-F5344CB8AC3E}">
        <p14:creationId xmlns:p14="http://schemas.microsoft.com/office/powerpoint/2010/main" xmlns="" val="137162573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Statements</a:t>
            </a:r>
            <a:endParaRPr lang="en-US" dirty="0"/>
          </a:p>
        </p:txBody>
      </p:sp>
      <p:sp>
        <p:nvSpPr>
          <p:cNvPr id="3" name="Content Placeholder 2"/>
          <p:cNvSpPr>
            <a:spLocks noGrp="1"/>
          </p:cNvSpPr>
          <p:nvPr>
            <p:ph idx="1"/>
          </p:nvPr>
        </p:nvSpPr>
        <p:spPr>
          <a:xfrm>
            <a:off x="457200" y="1295401"/>
            <a:ext cx="8229600" cy="4830764"/>
          </a:xfrm>
        </p:spPr>
        <p:txBody>
          <a:bodyPr>
            <a:normAutofit fontScale="77500" lnSpcReduction="20000"/>
          </a:bodyPr>
          <a:lstStyle/>
          <a:p>
            <a:pPr>
              <a:buNone/>
            </a:pPr>
            <a:r>
              <a:rPr lang="en-US" dirty="0"/>
              <a:t>Important Control statements</a:t>
            </a:r>
          </a:p>
          <a:p>
            <a:pPr>
              <a:buFont typeface="Wingdings" pitchFamily="2" charset="2"/>
              <a:buChar char="v"/>
            </a:pPr>
            <a:r>
              <a:rPr lang="en-US" dirty="0"/>
              <a:t>Conditional Statements                                              </a:t>
            </a:r>
          </a:p>
          <a:p>
            <a:pPr>
              <a:buNone/>
            </a:pPr>
            <a:r>
              <a:rPr lang="en-US" dirty="0"/>
              <a:t>if (condition) {                                                                         switch(condition) {</a:t>
            </a:r>
          </a:p>
          <a:p>
            <a:pPr>
              <a:buNone/>
            </a:pPr>
            <a:r>
              <a:rPr lang="en-US" dirty="0"/>
              <a:t>set of statements…                                                                {                                                      </a:t>
            </a:r>
          </a:p>
          <a:p>
            <a:pPr>
              <a:buNone/>
            </a:pPr>
            <a:r>
              <a:rPr lang="en-US" dirty="0"/>
              <a:t>} else                                                                                         case A : set of statements</a:t>
            </a:r>
          </a:p>
          <a:p>
            <a:pPr>
              <a:buNone/>
            </a:pPr>
            <a:r>
              <a:rPr lang="en-US" dirty="0"/>
              <a:t>{                                                                                                 case B : set of statements</a:t>
            </a:r>
          </a:p>
          <a:p>
            <a:pPr>
              <a:buNone/>
            </a:pPr>
            <a:r>
              <a:rPr lang="en-US" dirty="0"/>
              <a:t>set of statements                                                                   case ….</a:t>
            </a:r>
          </a:p>
          <a:p>
            <a:pPr>
              <a:buNone/>
            </a:pPr>
            <a:r>
              <a:rPr lang="en-US" dirty="0"/>
              <a:t>}                                                                                                }</a:t>
            </a:r>
          </a:p>
          <a:p>
            <a:pPr>
              <a:buFont typeface="Wingdings" pitchFamily="2" charset="2"/>
              <a:buChar char="v"/>
            </a:pPr>
            <a:r>
              <a:rPr lang="en-US" dirty="0"/>
              <a:t>Iterative statements</a:t>
            </a:r>
          </a:p>
          <a:p>
            <a:pPr>
              <a:buNone/>
            </a:pPr>
            <a:r>
              <a:rPr lang="en-US" dirty="0"/>
              <a:t>for (</a:t>
            </a:r>
            <a:r>
              <a:rPr lang="en-US" dirty="0" err="1"/>
              <a:t>iCtr</a:t>
            </a:r>
            <a:r>
              <a:rPr lang="en-US" dirty="0"/>
              <a:t> in 0..10)</a:t>
            </a:r>
          </a:p>
          <a:p>
            <a:pPr>
              <a:buNone/>
            </a:pPr>
            <a:r>
              <a:rPr lang="en-US" dirty="0"/>
              <a:t>{</a:t>
            </a:r>
          </a:p>
          <a:p>
            <a:pPr>
              <a:buNone/>
            </a:pPr>
            <a:r>
              <a:rPr lang="en-US" dirty="0"/>
              <a:t>}</a:t>
            </a:r>
          </a:p>
          <a:p>
            <a:pPr>
              <a:buNone/>
            </a:pPr>
            <a:r>
              <a:rPr lang="en-US" dirty="0"/>
              <a:t>for(</a:t>
            </a:r>
            <a:r>
              <a:rPr lang="en-US" dirty="0" err="1"/>
              <a:t>i</a:t>
            </a:r>
            <a:r>
              <a:rPr lang="en-US" dirty="0"/>
              <a:t> = 0; </a:t>
            </a:r>
            <a:r>
              <a:rPr lang="en-US" dirty="0" err="1"/>
              <a:t>i</a:t>
            </a:r>
            <a:r>
              <a:rPr lang="en-US" dirty="0"/>
              <a:t> &lt; n; </a:t>
            </a:r>
            <a:r>
              <a:rPr lang="en-US" dirty="0" err="1"/>
              <a:t>i</a:t>
            </a:r>
            <a:r>
              <a:rPr lang="en-US" dirty="0"/>
              <a:t>++)</a:t>
            </a:r>
          </a:p>
          <a:p>
            <a:pPr>
              <a:buNone/>
            </a:pPr>
            <a:r>
              <a:rPr lang="en-US" dirty="0"/>
              <a:t>{</a:t>
            </a:r>
          </a:p>
          <a:p>
            <a:pPr>
              <a:buNone/>
            </a:pPr>
            <a:r>
              <a:rPr lang="en-US" dirty="0"/>
              <a:t>}</a:t>
            </a:r>
          </a:p>
          <a:p>
            <a:endParaRPr lang="en-US" dirty="0"/>
          </a:p>
        </p:txBody>
      </p:sp>
    </p:spTree>
    <p:extLst>
      <p:ext uri="{BB962C8B-B14F-4D97-AF65-F5344CB8AC3E}">
        <p14:creationId xmlns:p14="http://schemas.microsoft.com/office/powerpoint/2010/main" xmlns="" val="41690527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SOA Basics</a:t>
            </a:r>
            <a:endParaRPr lang="en-US" dirty="0"/>
          </a:p>
        </p:txBody>
      </p:sp>
      <p:sp>
        <p:nvSpPr>
          <p:cNvPr id="3" name="Content Placeholder 2"/>
          <p:cNvSpPr>
            <a:spLocks noGrp="1"/>
          </p:cNvSpPr>
          <p:nvPr>
            <p:ph idx="1"/>
          </p:nvPr>
        </p:nvSpPr>
        <p:spPr/>
        <p:txBody>
          <a:bodyPr/>
          <a:lstStyle/>
          <a:p>
            <a:pPr lvl="0"/>
            <a:r>
              <a:rPr lang="en-US" dirty="0"/>
              <a:t>An architecture or design pattern used to interact with a software component with another component by using protocol over network</a:t>
            </a:r>
          </a:p>
          <a:p>
            <a:pPr lvl="0"/>
            <a:r>
              <a:rPr lang="en-US" dirty="0"/>
              <a:t>It’s a language independent</a:t>
            </a:r>
          </a:p>
          <a:p>
            <a:pPr lvl="0"/>
            <a:r>
              <a:rPr lang="en-US" dirty="0"/>
              <a:t>It’s a platform independent</a:t>
            </a:r>
          </a:p>
          <a:p>
            <a:pPr lvl="0"/>
            <a:r>
              <a:rPr lang="en-US" dirty="0"/>
              <a:t>It’s an application independent</a:t>
            </a:r>
          </a:p>
          <a:p>
            <a:pPr lvl="1"/>
            <a:r>
              <a:rPr lang="en-US" dirty="0"/>
              <a:t>A2A (application to application)</a:t>
            </a:r>
          </a:p>
          <a:p>
            <a:pPr lvl="1"/>
            <a:r>
              <a:rPr lang="en-US" dirty="0"/>
              <a:t>EAI (Enterprise application integration)</a:t>
            </a:r>
          </a:p>
          <a:p>
            <a:endParaRPr lang="en-US" dirty="0"/>
          </a:p>
        </p:txBody>
      </p:sp>
    </p:spTree>
    <p:extLst>
      <p:ext uri="{BB962C8B-B14F-4D97-AF65-F5344CB8AC3E}">
        <p14:creationId xmlns:p14="http://schemas.microsoft.com/office/powerpoint/2010/main" xmlns="" val="176517369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Arrays &amp; Maps</a:t>
            </a:r>
            <a:endParaRPr lang="en-US" dirty="0"/>
          </a:p>
        </p:txBody>
      </p:sp>
      <p:sp>
        <p:nvSpPr>
          <p:cNvPr id="3" name="Content Placeholder 2"/>
          <p:cNvSpPr>
            <a:spLocks noGrp="1"/>
          </p:cNvSpPr>
          <p:nvPr>
            <p:ph idx="1"/>
          </p:nvPr>
        </p:nvSpPr>
        <p:spPr>
          <a:xfrm>
            <a:off x="457200" y="1371601"/>
            <a:ext cx="8229600" cy="4754564"/>
          </a:xfrm>
        </p:spPr>
        <p:txBody>
          <a:bodyPr>
            <a:normAutofit/>
          </a:bodyPr>
          <a:lstStyle/>
          <a:p>
            <a:pPr>
              <a:buFont typeface="Wingdings" pitchFamily="2" charset="2"/>
              <a:buChar char="v"/>
            </a:pPr>
            <a:r>
              <a:rPr lang="en-US" sz="1600" dirty="0"/>
              <a:t>Lists  - ordered collection of objects.</a:t>
            </a:r>
          </a:p>
          <a:p>
            <a:pPr>
              <a:buNone/>
            </a:pPr>
            <a:r>
              <a:rPr lang="en-US" sz="1600" dirty="0"/>
              <a:t>e.g. </a:t>
            </a:r>
            <a:r>
              <a:rPr lang="en-US" sz="1600" dirty="0" err="1"/>
              <a:t>def</a:t>
            </a:r>
            <a:r>
              <a:rPr lang="en-US" sz="1600" dirty="0"/>
              <a:t> list = [1, 8, 7, 4] </a:t>
            </a:r>
          </a:p>
          <a:p>
            <a:pPr>
              <a:buNone/>
            </a:pPr>
            <a:r>
              <a:rPr lang="en-US" sz="1600" dirty="0"/>
              <a:t>e.g. </a:t>
            </a:r>
            <a:r>
              <a:rPr lang="en-US" sz="1600" dirty="0" err="1"/>
              <a:t>def</a:t>
            </a:r>
            <a:r>
              <a:rPr lang="en-US" sz="1600" dirty="0"/>
              <a:t> list = []</a:t>
            </a:r>
          </a:p>
          <a:p>
            <a:pPr>
              <a:buNone/>
            </a:pPr>
            <a:r>
              <a:rPr lang="en-US" sz="1600" dirty="0"/>
              <a:t>Common methods – </a:t>
            </a:r>
            <a:r>
              <a:rPr lang="en-US" sz="1600" dirty="0" err="1"/>
              <a:t>getAt</a:t>
            </a:r>
            <a:r>
              <a:rPr lang="en-US" sz="1600" dirty="0"/>
              <a:t>(), </a:t>
            </a:r>
            <a:r>
              <a:rPr lang="en-US" sz="1600" dirty="0" err="1"/>
              <a:t>putAt</a:t>
            </a:r>
            <a:r>
              <a:rPr lang="en-US" sz="1600" dirty="0"/>
              <a:t>(), add(),max(),min(),remove(),contains(),</a:t>
            </a:r>
            <a:r>
              <a:rPr lang="en-US" sz="1600" dirty="0" err="1"/>
              <a:t>containsAll</a:t>
            </a:r>
            <a:r>
              <a:rPr lang="en-US" sz="1600" dirty="0"/>
              <a:t>(),size()</a:t>
            </a:r>
          </a:p>
          <a:p>
            <a:pPr>
              <a:buNone/>
            </a:pPr>
            <a:endParaRPr lang="en-US" sz="1600" dirty="0"/>
          </a:p>
          <a:p>
            <a:pPr>
              <a:buFont typeface="Wingdings" pitchFamily="2" charset="2"/>
              <a:buChar char="v"/>
            </a:pPr>
            <a:r>
              <a:rPr lang="en-US" sz="1600" dirty="0"/>
              <a:t>Ranges  - consecutive lists of sequential values .</a:t>
            </a:r>
          </a:p>
          <a:p>
            <a:pPr>
              <a:buNone/>
            </a:pPr>
            <a:r>
              <a:rPr lang="en-US" sz="1600" dirty="0"/>
              <a:t>e.g. 5..10   ; </a:t>
            </a:r>
            <a:r>
              <a:rPr lang="en-US" sz="1600" dirty="0" err="1"/>
              <a:t>a..g</a:t>
            </a:r>
            <a:endParaRPr lang="en-US" sz="1600" dirty="0"/>
          </a:p>
          <a:p>
            <a:pPr>
              <a:buNone/>
            </a:pPr>
            <a:endParaRPr lang="en-US" sz="1600" dirty="0"/>
          </a:p>
          <a:p>
            <a:pPr>
              <a:buFont typeface="Wingdings" pitchFamily="2" charset="2"/>
              <a:buChar char="v"/>
            </a:pPr>
            <a:r>
              <a:rPr lang="en-US" sz="1600" dirty="0"/>
              <a:t>Object  Array - fixed-size sequence of objects.</a:t>
            </a:r>
          </a:p>
          <a:p>
            <a:pPr>
              <a:buNone/>
            </a:pPr>
            <a:r>
              <a:rPr lang="en-US" sz="1600" dirty="0"/>
              <a:t>e.g. </a:t>
            </a:r>
            <a:r>
              <a:rPr lang="en-US" sz="1600" dirty="0" err="1"/>
              <a:t>def</a:t>
            </a:r>
            <a:r>
              <a:rPr lang="en-US" sz="1600" dirty="0"/>
              <a:t> </a:t>
            </a:r>
            <a:r>
              <a:rPr lang="en-US" sz="1600" dirty="0" err="1"/>
              <a:t>oArray</a:t>
            </a:r>
            <a:r>
              <a:rPr lang="en-US" sz="1600" dirty="0"/>
              <a:t>= new Object[4]</a:t>
            </a:r>
          </a:p>
          <a:p>
            <a:pPr>
              <a:buNone/>
            </a:pPr>
            <a:endParaRPr lang="en-US" sz="1600" dirty="0"/>
          </a:p>
          <a:p>
            <a:pPr>
              <a:buFont typeface="Wingdings" pitchFamily="2" charset="2"/>
              <a:buChar char="v"/>
            </a:pPr>
            <a:r>
              <a:rPr lang="en-US" sz="1600" dirty="0"/>
              <a:t>Maps - mapping from unique unordered keys to values</a:t>
            </a:r>
          </a:p>
          <a:p>
            <a:pPr>
              <a:buNone/>
            </a:pPr>
            <a:r>
              <a:rPr lang="en-US" sz="1600" dirty="0"/>
              <a:t>e.g. map = [1:'a', 2:'b', 1:'c' ]</a:t>
            </a:r>
          </a:p>
          <a:p>
            <a:endParaRPr lang="en-US" dirty="0"/>
          </a:p>
        </p:txBody>
      </p:sp>
    </p:spTree>
    <p:extLst>
      <p:ext uri="{BB962C8B-B14F-4D97-AF65-F5344CB8AC3E}">
        <p14:creationId xmlns:p14="http://schemas.microsoft.com/office/powerpoint/2010/main" xmlns="" val="239876690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Driven Testing</a:t>
            </a:r>
            <a:endParaRPr lang="en-US" dirty="0"/>
          </a:p>
        </p:txBody>
      </p:sp>
      <p:sp>
        <p:nvSpPr>
          <p:cNvPr id="3" name="Content Placeholder 2"/>
          <p:cNvSpPr>
            <a:spLocks noGrp="1"/>
          </p:cNvSpPr>
          <p:nvPr>
            <p:ph idx="1"/>
          </p:nvPr>
        </p:nvSpPr>
        <p:spPr/>
        <p:txBody>
          <a:bodyPr/>
          <a:lstStyle/>
          <a:p>
            <a:pPr>
              <a:buFont typeface="Wingdings" pitchFamily="2" charset="2"/>
              <a:buChar char="v"/>
            </a:pPr>
            <a:r>
              <a:rPr lang="en-US" sz="1600" dirty="0"/>
              <a:t>Data-driven testing is when test data (input, expected output, </a:t>
            </a:r>
            <a:r>
              <a:rPr lang="en-US" sz="1600" dirty="0" err="1"/>
              <a:t>etc</a:t>
            </a:r>
            <a:r>
              <a:rPr lang="en-US" sz="1600" dirty="0"/>
              <a:t>) is stored in some external storage (database, spreadsheet, xml-files, excel sheet </a:t>
            </a:r>
            <a:r>
              <a:rPr lang="en-US" sz="1600" dirty="0" err="1"/>
              <a:t>etc</a:t>
            </a:r>
            <a:r>
              <a:rPr lang="en-US" sz="1600" dirty="0"/>
              <a:t>) and then this data is used iteratively in tests while running. </a:t>
            </a:r>
            <a:endParaRPr lang="en-US" sz="1600" dirty="0" smtClean="0"/>
          </a:p>
          <a:p>
            <a:pPr>
              <a:buFont typeface="Wingdings" pitchFamily="2" charset="2"/>
              <a:buChar char="v"/>
            </a:pPr>
            <a:endParaRPr lang="en-US" sz="1600" dirty="0"/>
          </a:p>
          <a:p>
            <a:pPr algn="ctr">
              <a:buNone/>
            </a:pPr>
            <a:r>
              <a:rPr lang="en-US" sz="1600" dirty="0"/>
              <a:t>Or, in other </a:t>
            </a:r>
            <a:r>
              <a:rPr lang="en-US" sz="1600" dirty="0" smtClean="0"/>
              <a:t>words</a:t>
            </a:r>
          </a:p>
          <a:p>
            <a:pPr algn="ctr">
              <a:buNone/>
            </a:pPr>
            <a:endParaRPr lang="en-US" sz="1600" dirty="0"/>
          </a:p>
          <a:p>
            <a:pPr algn="ctr">
              <a:buNone/>
            </a:pPr>
            <a:endParaRPr lang="en-US" sz="1600" dirty="0"/>
          </a:p>
          <a:p>
            <a:pPr>
              <a:buFont typeface="Wingdings" pitchFamily="2" charset="2"/>
              <a:buChar char="v"/>
            </a:pPr>
            <a:r>
              <a:rPr lang="en-US" sz="1600" dirty="0"/>
              <a:t>Nodes in XML are being tested across various set of data which is passed from external sources to nodes through parametrization.</a:t>
            </a:r>
          </a:p>
          <a:p>
            <a:endParaRPr lang="en-US" dirty="0"/>
          </a:p>
        </p:txBody>
      </p:sp>
    </p:spTree>
    <p:extLst>
      <p:ext uri="{BB962C8B-B14F-4D97-AF65-F5344CB8AC3E}">
        <p14:creationId xmlns:p14="http://schemas.microsoft.com/office/powerpoint/2010/main" xmlns="" val="203504480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981200" y="2133600"/>
            <a:ext cx="4648199" cy="2419350"/>
          </a:xfrm>
          <a:prstGeom prst="rect">
            <a:avLst/>
          </a:prstGeom>
        </p:spPr>
      </p:pic>
    </p:spTree>
    <p:extLst>
      <p:ext uri="{BB962C8B-B14F-4D97-AF65-F5344CB8AC3E}">
        <p14:creationId xmlns:p14="http://schemas.microsoft.com/office/powerpoint/2010/main" xmlns="" val="238119428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04800" y="2514600"/>
            <a:ext cx="8229600" cy="960107"/>
          </a:xfrm>
          <a:prstGeom prst="rect">
            <a:avLst/>
          </a:prstGeom>
        </p:spPr>
        <p:txBody>
          <a:bodyPr vert="horz" lIns="91440" tIns="45720" rIns="91440" bIns="45720" rtlCol="0" anchor="ctr">
            <a:normAutofit/>
          </a:bodyPr>
          <a:lstStyle>
            <a:lvl1pPr algn="l" defTabSz="914400" rtl="0" eaLnBrk="1" latinLnBrk="0" hangingPunct="1">
              <a:spcBef>
                <a:spcPct val="0"/>
              </a:spcBef>
              <a:buNone/>
              <a:defRPr lang="en-US" sz="3200" kern="1200" dirty="0">
                <a:solidFill>
                  <a:schemeClr val="tx1">
                    <a:lumMod val="50000"/>
                    <a:lumOff val="50000"/>
                  </a:schemeClr>
                </a:solidFill>
                <a:latin typeface="+mn-lt"/>
                <a:ea typeface="+mn-ea"/>
                <a:cs typeface="+mn-cs"/>
              </a:defRPr>
            </a:lvl1pPr>
          </a:lstStyle>
          <a:p>
            <a:pPr algn="ctr"/>
            <a:r>
              <a:rPr lang="en-US" dirty="0" smtClean="0"/>
              <a:t>Thank You!!!</a:t>
            </a:r>
            <a:endParaRPr lang="en-US" dirty="0"/>
          </a:p>
        </p:txBody>
      </p:sp>
    </p:spTree>
    <p:extLst>
      <p:ext uri="{BB962C8B-B14F-4D97-AF65-F5344CB8AC3E}">
        <p14:creationId xmlns:p14="http://schemas.microsoft.com/office/powerpoint/2010/main" xmlns="" val="35520695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SOA Basics </a:t>
            </a:r>
            <a:r>
              <a:rPr lang="en-US" dirty="0"/>
              <a:t>(contd.)</a:t>
            </a:r>
          </a:p>
        </p:txBody>
      </p:sp>
      <p:sp>
        <p:nvSpPr>
          <p:cNvPr id="3" name="Content Placeholder 2"/>
          <p:cNvSpPr>
            <a:spLocks noGrp="1"/>
          </p:cNvSpPr>
          <p:nvPr>
            <p:ph idx="1"/>
          </p:nvPr>
        </p:nvSpPr>
        <p:spPr/>
        <p:txBody>
          <a:bodyPr/>
          <a:lstStyle/>
          <a:p>
            <a:r>
              <a:rPr lang="en-US" b="1" dirty="0"/>
              <a:t>Main components in SOA:</a:t>
            </a:r>
            <a:endParaRPr lang="en-US" dirty="0"/>
          </a:p>
          <a:p>
            <a:pPr lvl="0"/>
            <a:r>
              <a:rPr lang="en-US" dirty="0"/>
              <a:t>Services provider</a:t>
            </a:r>
          </a:p>
          <a:p>
            <a:pPr lvl="0"/>
            <a:r>
              <a:rPr lang="en-US" dirty="0"/>
              <a:t>Service requestor</a:t>
            </a:r>
          </a:p>
          <a:p>
            <a:pPr lvl="0"/>
            <a:r>
              <a:rPr lang="en-US" dirty="0"/>
              <a:t>Service Brooker</a:t>
            </a:r>
          </a:p>
          <a:p>
            <a:r>
              <a:rPr lang="en-US" b="1" dirty="0"/>
              <a:t>Main Actions in SOA:</a:t>
            </a:r>
            <a:endParaRPr lang="en-US" dirty="0"/>
          </a:p>
          <a:p>
            <a:pPr lvl="0"/>
            <a:r>
              <a:rPr lang="en-US" dirty="0"/>
              <a:t>Publish</a:t>
            </a:r>
          </a:p>
          <a:p>
            <a:pPr lvl="0"/>
            <a:r>
              <a:rPr lang="en-US" dirty="0"/>
              <a:t>Binding</a:t>
            </a:r>
          </a:p>
          <a:p>
            <a:pPr lvl="0"/>
            <a:r>
              <a:rPr lang="en-US" dirty="0"/>
              <a:t>Locating / Finding</a:t>
            </a:r>
          </a:p>
          <a:p>
            <a:endParaRPr lang="en-US" dirty="0"/>
          </a:p>
        </p:txBody>
      </p:sp>
    </p:spTree>
    <p:extLst>
      <p:ext uri="{BB962C8B-B14F-4D97-AF65-F5344CB8AC3E}">
        <p14:creationId xmlns:p14="http://schemas.microsoft.com/office/powerpoint/2010/main" xmlns="" val="1362411826"/>
      </p:ext>
    </p:extLst>
  </p:cSld>
  <p:clrMapOvr>
    <a:masterClrMapping/>
  </p:clrMapOvr>
  <p:timing>
    <p:tnLst>
      <p:par>
        <p:cTn id="1" dur="indefinite" restart="never" nodeType="tmRoot"/>
      </p:par>
    </p:tnLst>
  </p:timing>
</p:sld>
</file>

<file path=ppt/theme/theme1.xml><?xml version="1.0" encoding="utf-8"?>
<a:theme xmlns:a="http://schemas.openxmlformats.org/drawingml/2006/main" name="ValueLabs 16 9 v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9599</TotalTime>
  <Words>3269</Words>
  <Application>Microsoft Office PowerPoint</Application>
  <PresentationFormat>On-screen Show (4:3)</PresentationFormat>
  <Paragraphs>647</Paragraphs>
  <Slides>83</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83</vt:i4>
      </vt:variant>
    </vt:vector>
  </HeadingPairs>
  <TitlesOfParts>
    <vt:vector size="85" baseType="lpstr">
      <vt:lpstr>ValueLabs 16 9 v4</vt:lpstr>
      <vt:lpstr>Visio</vt:lpstr>
      <vt:lpstr>Web Services Testing</vt:lpstr>
      <vt:lpstr>Agenda</vt:lpstr>
      <vt:lpstr>Web Service introduction</vt:lpstr>
      <vt:lpstr>Web Service Structure</vt:lpstr>
      <vt:lpstr>Web Services Basics (contd.)</vt:lpstr>
      <vt:lpstr>Acronyms</vt:lpstr>
      <vt:lpstr>Web Services Basics (contd.)</vt:lpstr>
      <vt:lpstr>SOA Basics</vt:lpstr>
      <vt:lpstr>SOA Basics (contd.)</vt:lpstr>
      <vt:lpstr>SOAP &amp; REST Overview</vt:lpstr>
      <vt:lpstr>Protocol stack</vt:lpstr>
      <vt:lpstr>Service Layers</vt:lpstr>
      <vt:lpstr>Sample SOAP Request</vt:lpstr>
      <vt:lpstr>Sample SOAP Response</vt:lpstr>
      <vt:lpstr>Sample Rest Request</vt:lpstr>
      <vt:lpstr>Sample Rest Response</vt:lpstr>
      <vt:lpstr>Few HTTP status codes</vt:lpstr>
      <vt:lpstr>Few HTTP status codes (contd.)</vt:lpstr>
      <vt:lpstr>Few HTTP status codes (contd.)</vt:lpstr>
      <vt:lpstr>Slide 20</vt:lpstr>
      <vt:lpstr>Web Services Testing</vt:lpstr>
      <vt:lpstr>SOAP UI Introduction</vt:lpstr>
      <vt:lpstr>SOAP UI Introduction (contd.)</vt:lpstr>
      <vt:lpstr>SOAP UI Introduction (contd.)</vt:lpstr>
      <vt:lpstr>SOAP UI vs SOAP UI PRO</vt:lpstr>
      <vt:lpstr>SOAP UI vs SOAP UI PRO</vt:lpstr>
      <vt:lpstr>SOAP UI vs SOAP UI PRO</vt:lpstr>
      <vt:lpstr>SOAP UI vs SOAP UI PRO</vt:lpstr>
      <vt:lpstr>Before Creating a Project </vt:lpstr>
      <vt:lpstr>Proxy Settings</vt:lpstr>
      <vt:lpstr>SSL Settings</vt:lpstr>
      <vt:lpstr>SOAP UI Overview</vt:lpstr>
      <vt:lpstr>Creating Project and Test Suite </vt:lpstr>
      <vt:lpstr>Import Existing Project</vt:lpstr>
      <vt:lpstr>Test Suite</vt:lpstr>
      <vt:lpstr>Test Cases</vt:lpstr>
      <vt:lpstr>Test Steps</vt:lpstr>
      <vt:lpstr>Test Request</vt:lpstr>
      <vt:lpstr>Request Editor</vt:lpstr>
      <vt:lpstr>Groovy Script Step</vt:lpstr>
      <vt:lpstr>Properties</vt:lpstr>
      <vt:lpstr>Property Transfer</vt:lpstr>
      <vt:lpstr>Delay</vt:lpstr>
      <vt:lpstr>Run Test Case</vt:lpstr>
      <vt:lpstr>HTTP Test Request</vt:lpstr>
      <vt:lpstr>Mock Response</vt:lpstr>
      <vt:lpstr>JDBC Request</vt:lpstr>
      <vt:lpstr>Manual TestStep</vt:lpstr>
      <vt:lpstr>Slide 49</vt:lpstr>
      <vt:lpstr>Slide 50</vt:lpstr>
      <vt:lpstr>Test Case Editor</vt:lpstr>
      <vt:lpstr>Assertions</vt:lpstr>
      <vt:lpstr>Types of Assertions</vt:lpstr>
      <vt:lpstr>Types of Assertions</vt:lpstr>
      <vt:lpstr>Test Step Specific Assertions</vt:lpstr>
      <vt:lpstr>Add assertion to Test Step</vt:lpstr>
      <vt:lpstr>Xpath Match</vt:lpstr>
      <vt:lpstr>Xpath Match</vt:lpstr>
      <vt:lpstr>Working with Properties</vt:lpstr>
      <vt:lpstr>Project Level</vt:lpstr>
      <vt:lpstr>Test Suite Level</vt:lpstr>
      <vt:lpstr>Test Step Level</vt:lpstr>
      <vt:lpstr>Execution</vt:lpstr>
      <vt:lpstr>Reporting</vt:lpstr>
      <vt:lpstr>Slide 65</vt:lpstr>
      <vt:lpstr>Slide 66</vt:lpstr>
      <vt:lpstr>Agenda</vt:lpstr>
      <vt:lpstr>Groovy</vt:lpstr>
      <vt:lpstr>My Class is your Class</vt:lpstr>
      <vt:lpstr>Groovy in SOAPUI</vt:lpstr>
      <vt:lpstr>SOAP UI Object Model</vt:lpstr>
      <vt:lpstr>Getters &amp; Setters</vt:lpstr>
      <vt:lpstr>Getters &amp; Setters (Contd.)</vt:lpstr>
      <vt:lpstr>Getters &amp; Setters (Contd.)</vt:lpstr>
      <vt:lpstr>Context Variable vs testRunner variables</vt:lpstr>
      <vt:lpstr>Setup and TearDown Scripts</vt:lpstr>
      <vt:lpstr>String Methods</vt:lpstr>
      <vt:lpstr>Classes and Objects</vt:lpstr>
      <vt:lpstr>Control Statements</vt:lpstr>
      <vt:lpstr>Collections, Arrays &amp; Maps</vt:lpstr>
      <vt:lpstr>Data Driven Testing</vt:lpstr>
      <vt:lpstr>Slide 82</vt:lpstr>
      <vt:lpstr>Slide 83</vt:lpstr>
    </vt:vector>
  </TitlesOfParts>
  <Company>VL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Ipsita Mohanty</dc:creator>
  <cp:lastModifiedBy>Santosh Kande</cp:lastModifiedBy>
  <cp:revision>94</cp:revision>
  <dcterms:created xsi:type="dcterms:W3CDTF">2015-11-10T12:31:44Z</dcterms:created>
  <dcterms:modified xsi:type="dcterms:W3CDTF">2016-03-09T13:47:17Z</dcterms:modified>
</cp:coreProperties>
</file>