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>
      <p:cViewPr varScale="1">
        <p:scale>
          <a:sx n="123" d="100"/>
          <a:sy n="123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154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31508"/>
            <a:ext cx="8229600" cy="715962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81974"/>
            <a:ext cx="8218488" cy="417512"/>
          </a:xfrm>
        </p:spPr>
        <p:txBody>
          <a:bodyPr/>
          <a:lstStyle>
            <a:lvl1pPr marL="0" indent="0">
              <a:buNone/>
              <a:defRPr b="1" i="1">
                <a:solidFill>
                  <a:srgbClr val="23C2F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6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389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14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364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fld id="{90EBFCA7-6BA1-4B5E-A8B5-4AA4A2DBD67E}" type="datetimeFigureOut">
              <a:rPr lang="en-US" smtClean="0"/>
              <a:t>12/21/2012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  <a:prstGeom prst="rect">
            <a:avLst/>
          </a:prstGeo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  <a:prstGeom prst="rect">
            <a:avLst/>
          </a:prstGeo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8EF2B22-B0A9-4510-A5FD-6311091A29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914400"/>
          </a:xfrm>
        </p:spPr>
        <p:txBody>
          <a:bodyPr anchor="ctr" anchorCtr="0">
            <a:norm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983163"/>
          </a:xfrm>
        </p:spPr>
        <p:txBody>
          <a:bodyPr/>
          <a:lstStyle>
            <a:lvl1pPr marL="342900" indent="-342900">
              <a:buFont typeface="Wingdings 3" pitchFamily="18" charset="2"/>
              <a:buChar char="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accent2"/>
              </a:buClr>
              <a:buFont typeface="Arial" pitchFamily="34" charset="0"/>
              <a:buChar char="̶"/>
              <a:defRPr sz="2000"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5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933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914400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6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855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914400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1"/>
          </a:solidFill>
        </p:spPr>
        <p:txBody>
          <a:bodyPr vert="horz" lIns="91440" tIns="45720" rIns="91440" bIns="45720" rtlCol="0" anchor="b">
            <a:noAutofit/>
          </a:bodyPr>
          <a:lstStyle>
            <a:lvl1pPr marL="0" indent="0" algn="ctr"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rgbClr val="D10074"/>
              </a:buClr>
              <a:buSzPct val="100000"/>
              <a:buFont typeface="Wingdings 3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707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914400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784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31508"/>
            <a:ext cx="8229600" cy="715962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81974"/>
            <a:ext cx="8218488" cy="417512"/>
          </a:xfrm>
        </p:spPr>
        <p:txBody>
          <a:bodyPr/>
          <a:lstStyle>
            <a:lvl1pPr marL="0" indent="0">
              <a:buNone/>
              <a:defRPr b="1" i="1">
                <a:solidFill>
                  <a:srgbClr val="23C2F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6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389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14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752600"/>
            <a:ext cx="4195762" cy="192405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36 pt. Arial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183" y="4505116"/>
            <a:ext cx="3872947" cy="338554"/>
          </a:xfrm>
        </p:spPr>
        <p:txBody>
          <a:bodyPr wrap="square" anchor="b">
            <a:spAutoFit/>
          </a:bodyPr>
          <a:lstStyle>
            <a:lvl1pPr marL="0" indent="0" algn="l">
              <a:buNone/>
              <a:defRPr sz="16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Name, Title</a:t>
            </a:r>
            <a:endParaRPr lang="en-US" dirty="0"/>
          </a:p>
        </p:txBody>
      </p:sp>
      <p:pic>
        <p:nvPicPr>
          <p:cNvPr id="28" name="Picture 3" descr="C:\Users\rezzk\Desktop\Corp Deck\Images\Globe with Pictures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76840" y="1052880"/>
            <a:ext cx="4476623" cy="543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4267199" y="1118606"/>
            <a:ext cx="4876801" cy="5328019"/>
          </a:xfrm>
          <a:prstGeom prst="rect">
            <a:avLst/>
          </a:prstGeom>
          <a:gradFill>
            <a:gsLst>
              <a:gs pos="0">
                <a:schemeClr val="bg1">
                  <a:alpha val="42000"/>
                </a:schemeClr>
              </a:gs>
              <a:gs pos="100000">
                <a:schemeClr val="bg1">
                  <a:alpha val="3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6349951"/>
            <a:ext cx="9144000" cy="327074"/>
          </a:xfrm>
          <a:prstGeom prst="rect">
            <a:avLst/>
          </a:prstGeom>
          <a:solidFill>
            <a:srgbClr val="FBA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6400799"/>
            <a:ext cx="9144000" cy="457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0" y="6563439"/>
            <a:ext cx="915352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© 2012, Confidential,</a:t>
            </a:r>
            <a:r>
              <a:rPr lang="en-US" sz="800" baseline="0" dirty="0" smtClean="0">
                <a:solidFill>
                  <a:schemeClr val="bg1"/>
                </a:solidFill>
              </a:rPr>
              <a:t> </a:t>
            </a:r>
            <a:r>
              <a:rPr lang="en-US" sz="800" dirty="0" smtClean="0">
                <a:solidFill>
                  <a:schemeClr val="bg1"/>
                </a:solidFill>
              </a:rPr>
              <a:t> Pegasystems</a:t>
            </a:r>
            <a:r>
              <a:rPr lang="en-US" sz="800" baseline="0" dirty="0" smtClean="0">
                <a:solidFill>
                  <a:schemeClr val="bg1"/>
                </a:solidFill>
              </a:rPr>
              <a:t> </a:t>
            </a:r>
            <a:r>
              <a:rPr lang="en-US" sz="800" dirty="0" smtClean="0">
                <a:solidFill>
                  <a:schemeClr val="bg1"/>
                </a:solidFill>
              </a:rPr>
              <a:t>Inc. 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1052880"/>
            <a:ext cx="9144000" cy="6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118606"/>
            <a:ext cx="190919" cy="5231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" y="1"/>
            <a:ext cx="9153524" cy="10727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3" y="298702"/>
            <a:ext cx="1052184" cy="499788"/>
          </a:xfrm>
          <a:prstGeom prst="rect">
            <a:avLst/>
          </a:prstGeom>
        </p:spPr>
      </p:pic>
      <p:sp>
        <p:nvSpPr>
          <p:cNvPr id="15" name="Content Placeholder 26"/>
          <p:cNvSpPr>
            <a:spLocks noGrp="1"/>
          </p:cNvSpPr>
          <p:nvPr>
            <p:ph sz="quarter" idx="4294967295"/>
          </p:nvPr>
        </p:nvSpPr>
        <p:spPr>
          <a:xfrm>
            <a:off x="8415051" y="6461119"/>
            <a:ext cx="617537" cy="338138"/>
          </a:xfrm>
        </p:spPr>
        <p:txBody>
          <a:bodyPr wrap="none">
            <a:sp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154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914400"/>
          </a:xfrm>
        </p:spPr>
        <p:txBody>
          <a:bodyPr anchor="ctr" anchorCtr="0">
            <a:norm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983163"/>
          </a:xfrm>
        </p:spPr>
        <p:txBody>
          <a:bodyPr/>
          <a:lstStyle>
            <a:lvl1pPr marL="342900" indent="-342900">
              <a:buFont typeface="Wingdings 3" pitchFamily="18" charset="2"/>
              <a:buChar char="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accent2"/>
              </a:buClr>
              <a:buFont typeface="Arial" pitchFamily="34" charset="0"/>
              <a:buChar char="̶"/>
              <a:defRPr sz="2000"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6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933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0"/>
            <a:ext cx="121920" cy="68580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921" y="6429273"/>
            <a:ext cx="323833" cy="323833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41618"/>
            <a:ext cx="396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B3525A-9CD5-4006-8B41-FDDF6D587D63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921" y="6412647"/>
            <a:ext cx="323833" cy="323833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24939" y="6449931"/>
            <a:ext cx="396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B3525A-9CD5-4006-8B41-FDDF6D587D63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1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D10074"/>
        </a:buClr>
        <a:buSzPct val="10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̶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Wingdings 3" pitchFamily="18" charset="2"/>
        <a:buChar char="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Test Studio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9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6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Telerik</a:t>
            </a:r>
            <a:r>
              <a:rPr lang="en-US" dirty="0" smtClean="0"/>
              <a:t> IDE</a:t>
            </a:r>
          </a:p>
          <a:p>
            <a:pPr lvl="1"/>
            <a:r>
              <a:rPr lang="en-US" dirty="0" smtClean="0"/>
              <a:t>Sections and Uses</a:t>
            </a:r>
          </a:p>
          <a:p>
            <a:pPr lvl="1"/>
            <a:r>
              <a:rPr lang="en-US" dirty="0" smtClean="0"/>
              <a:t>Recording Basics</a:t>
            </a:r>
          </a:p>
          <a:p>
            <a:r>
              <a:rPr lang="en-US" dirty="0"/>
              <a:t>DOM </a:t>
            </a:r>
            <a:r>
              <a:rPr lang="en-US" dirty="0" smtClean="0"/>
              <a:t>Explorer</a:t>
            </a:r>
          </a:p>
          <a:p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Common Objects</a:t>
            </a:r>
          </a:p>
          <a:p>
            <a:pPr lvl="1"/>
            <a:r>
              <a:rPr lang="en-US" dirty="0" smtClean="0"/>
              <a:t>Tables in DOM</a:t>
            </a:r>
          </a:p>
          <a:p>
            <a:pPr lvl="1"/>
            <a:r>
              <a:rPr lang="en-US" dirty="0" smtClean="0"/>
              <a:t>Object Management in IDE</a:t>
            </a:r>
          </a:p>
          <a:p>
            <a:pPr lvl="1"/>
            <a:r>
              <a:rPr lang="en-US" dirty="0" smtClean="0"/>
              <a:t>Reusability and URL independence</a:t>
            </a:r>
          </a:p>
          <a:p>
            <a:r>
              <a:rPr lang="en-US" dirty="0" smtClean="0"/>
              <a:t>Key Stroke and Mouse Click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4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IDE-Sections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77006"/>
            <a:ext cx="8229600" cy="4359626"/>
          </a:xfrm>
        </p:spPr>
      </p:pic>
      <p:sp>
        <p:nvSpPr>
          <p:cNvPr id="7" name="Rectangle 6"/>
          <p:cNvSpPr/>
          <p:nvPr/>
        </p:nvSpPr>
        <p:spPr>
          <a:xfrm>
            <a:off x="533400" y="2352797"/>
            <a:ext cx="6172200" cy="3657600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81800" y="2514600"/>
            <a:ext cx="1905000" cy="1371600"/>
          </a:xfrm>
          <a:prstGeom prst="rect">
            <a:avLst/>
          </a:prstGeom>
          <a:noFill/>
          <a:ln w="603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16378" y="3952524"/>
            <a:ext cx="1814885" cy="2133600"/>
          </a:xfrm>
          <a:prstGeom prst="rect">
            <a:avLst/>
          </a:prstGeom>
          <a:noFill/>
          <a:ln w="603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2" y="1675031"/>
            <a:ext cx="4906949" cy="571500"/>
          </a:xfrm>
          <a:prstGeom prst="rect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2773" y="2361808"/>
            <a:ext cx="6172200" cy="3693319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       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	Test Steps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43500" y="3991928"/>
            <a:ext cx="1787763" cy="2031325"/>
          </a:xfrm>
          <a:prstGeom prst="rect">
            <a:avLst/>
          </a:prstGeom>
          <a:solidFill>
            <a:srgbClr val="FFFF00">
              <a:alpha val="23000"/>
            </a:srgbClr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Recorded Objects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22836" y="2514600"/>
            <a:ext cx="1863964" cy="1477328"/>
          </a:xfrm>
          <a:prstGeom prst="rect">
            <a:avLst/>
          </a:prstGeom>
          <a:solidFill>
            <a:schemeClr val="accent5">
              <a:alpha val="4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Properties of Objects or Steps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1600200"/>
            <a:ext cx="4906951" cy="646331"/>
          </a:xfrm>
          <a:prstGeom prst="rect">
            <a:avLst/>
          </a:prstGeom>
          <a:solidFill>
            <a:schemeClr val="accent5">
              <a:alpha val="2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Record and Playback Options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7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In IDE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142257"/>
            <a:ext cx="3134163" cy="1257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72"/>
          <a:stretch/>
        </p:blipFill>
        <p:spPr>
          <a:xfrm>
            <a:off x="457200" y="3657600"/>
            <a:ext cx="3962953" cy="22267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343598"/>
            <a:ext cx="3162742" cy="19147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43598"/>
            <a:ext cx="2067214" cy="1047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541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32598"/>
            <a:ext cx="4038600" cy="2861166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14938"/>
            <a:ext cx="4038600" cy="4344087"/>
          </a:xfrm>
        </p:spPr>
      </p:pic>
    </p:spTree>
    <p:extLst>
      <p:ext uri="{BB962C8B-B14F-4D97-AF65-F5344CB8AC3E}">
        <p14:creationId xmlns:p14="http://schemas.microsoft.com/office/powerpoint/2010/main" val="29601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1901198" cy="190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" t="-295" r="-2127" b="18399"/>
          <a:stretch/>
        </p:blipFill>
        <p:spPr>
          <a:xfrm>
            <a:off x="258921" y="2437108"/>
            <a:ext cx="5585232" cy="43059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76200"/>
            <a:ext cx="5498207" cy="3166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2597258" y="4052763"/>
            <a:ext cx="2590800" cy="369332"/>
          </a:xfrm>
          <a:prstGeom prst="rect">
            <a:avLst/>
          </a:prstGeom>
          <a:solidFill>
            <a:schemeClr val="accent5">
              <a:alpha val="1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Telerik</a:t>
            </a:r>
            <a:r>
              <a:rPr lang="en-US" dirty="0" smtClean="0"/>
              <a:t> DOM Explorer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7400" y="762000"/>
            <a:ext cx="2590800" cy="369332"/>
          </a:xfrm>
          <a:prstGeom prst="rect">
            <a:avLst/>
          </a:prstGeom>
          <a:solidFill>
            <a:schemeClr val="accent5">
              <a:alpha val="1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IE DOM Explorer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420468"/>
            <a:ext cx="1779384" cy="646331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Object Under Consideration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7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</a:t>
            </a:r>
            <a:r>
              <a:rPr lang="en-US" dirty="0" err="1"/>
              <a:t>T</a:t>
            </a:r>
            <a:r>
              <a:rPr lang="en-US" dirty="0" err="1" smtClean="0"/>
              <a:t>elerik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371600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Text Box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52600" y="1383224"/>
            <a:ext cx="3142615" cy="38989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1905000"/>
            <a:ext cx="5943600" cy="704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" y="2743200"/>
            <a:ext cx="1587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Radio Button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905000" y="2874724"/>
            <a:ext cx="2256790" cy="47561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8" name="Picture 7"/>
          <p:cNvPicPr/>
          <p:nvPr/>
        </p:nvPicPr>
        <p:blipFill rotWithShape="1">
          <a:blip r:embed="rId5"/>
          <a:srcRect l="2549"/>
          <a:stretch/>
        </p:blipFill>
        <p:spPr>
          <a:xfrm>
            <a:off x="228600" y="3454953"/>
            <a:ext cx="8920163" cy="495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8275" y="4038600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Text Area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1295400" y="4391120"/>
            <a:ext cx="5943600" cy="126809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1" name="Picture 10"/>
          <p:cNvPicPr/>
          <p:nvPr/>
        </p:nvPicPr>
        <p:blipFill>
          <a:blip r:embed="rId7"/>
          <a:stretch>
            <a:fillRect/>
          </a:stretch>
        </p:blipFill>
        <p:spPr>
          <a:xfrm>
            <a:off x="319657" y="5867400"/>
            <a:ext cx="81724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Drop Down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81200" y="304800"/>
            <a:ext cx="3123565" cy="88519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53138" y="1295400"/>
            <a:ext cx="88146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&lt;select name="$</a:t>
            </a:r>
            <a:r>
              <a:rPr lang="en-US" sz="900" dirty="0" err="1"/>
              <a:t>PpyWorkPage$pFactorTypeInsName</a:t>
            </a:r>
            <a:r>
              <a:rPr lang="en-US" sz="900" dirty="0"/>
              <a:t>" title="GPCI" id="</a:t>
            </a:r>
            <a:r>
              <a:rPr lang="en-US" sz="900" dirty="0" err="1"/>
              <a:t>FactorType</a:t>
            </a:r>
            <a:r>
              <a:rPr lang="en-US" sz="900" dirty="0"/>
              <a:t>" style="width: 170px;" size="0" PN=".</a:t>
            </a:r>
            <a:r>
              <a:rPr lang="en-US" sz="900" dirty="0" err="1"/>
              <a:t>FactorTypeInsName</a:t>
            </a:r>
            <a:r>
              <a:rPr lang="en-US" sz="900" dirty="0"/>
              <a:t>" </a:t>
            </a:r>
            <a:r>
              <a:rPr lang="en-US" sz="900" dirty="0" err="1"/>
              <a:t>DSReadOnly</a:t>
            </a:r>
            <a:r>
              <a:rPr lang="en-US" sz="900" dirty="0"/>
              <a:t>="false" </a:t>
            </a:r>
            <a:r>
              <a:rPr lang="en-US" sz="900" dirty="0" err="1"/>
              <a:t>DSHidePrompt</a:t>
            </a:r>
            <a:r>
              <a:rPr lang="en-US" sz="900" dirty="0"/>
              <a:t>="false" </a:t>
            </a:r>
            <a:r>
              <a:rPr lang="en-US" sz="900" dirty="0" err="1"/>
              <a:t>DSEnableCache</a:t>
            </a:r>
            <a:r>
              <a:rPr lang="en-US" sz="900" dirty="0"/>
              <a:t>="false" </a:t>
            </a:r>
            <a:r>
              <a:rPr lang="en-US" sz="900" dirty="0" err="1"/>
              <a:t>DSWaitTime</a:t>
            </a:r>
            <a:r>
              <a:rPr lang="en-US" sz="900" dirty="0"/>
              <a:t>="" </a:t>
            </a:r>
            <a:r>
              <a:rPr lang="en-US" sz="900" dirty="0" err="1"/>
              <a:t>DSOnDemandCaption</a:t>
            </a:r>
            <a:r>
              <a:rPr lang="en-US" sz="900" dirty="0"/>
              <a:t>="" </a:t>
            </a:r>
            <a:r>
              <a:rPr lang="en-US" sz="900" dirty="0" err="1"/>
              <a:t>DSLoadMode</a:t>
            </a:r>
            <a:r>
              <a:rPr lang="en-US" sz="900" dirty="0"/>
              <a:t>="Auto" </a:t>
            </a:r>
            <a:r>
              <a:rPr lang="en-US" sz="900" dirty="0" err="1"/>
              <a:t>DSDelimiter</a:t>
            </a:r>
            <a:r>
              <a:rPr lang="en-US" sz="900" dirty="0"/>
              <a:t>=" " </a:t>
            </a:r>
            <a:r>
              <a:rPr lang="en-US" sz="900" dirty="0" err="1"/>
              <a:t>DSTargetID</a:t>
            </a:r>
            <a:r>
              <a:rPr lang="en-US" sz="900" dirty="0"/>
              <a:t>="</a:t>
            </a:r>
            <a:r>
              <a:rPr lang="en-US" sz="900" dirty="0" err="1"/>
              <a:t>FactorTemplate</a:t>
            </a:r>
            <a:r>
              <a:rPr lang="en-US" sz="900" dirty="0"/>
              <a:t>" </a:t>
            </a:r>
            <a:r>
              <a:rPr lang="en-US" sz="900" dirty="0" err="1"/>
              <a:t>DSParentID</a:t>
            </a:r>
            <a:r>
              <a:rPr lang="en-US" sz="900" dirty="0"/>
              <a:t>="" </a:t>
            </a:r>
            <a:r>
              <a:rPr lang="en-US" sz="900" dirty="0" err="1"/>
              <a:t>DSDefaultCaption</a:t>
            </a:r>
            <a:r>
              <a:rPr lang="en-US" sz="900" dirty="0"/>
              <a:t>="Select a Pricing Table type..." </a:t>
            </a:r>
            <a:r>
              <a:rPr lang="en-US" sz="900" dirty="0" err="1"/>
              <a:t>DSDefault</a:t>
            </a:r>
            <a:r>
              <a:rPr lang="en-US" sz="900" dirty="0"/>
              <a:t>="" </a:t>
            </a:r>
            <a:r>
              <a:rPr lang="en-US" sz="900" dirty="0" err="1"/>
              <a:t>DSRefreshOnLoad</a:t>
            </a:r>
            <a:r>
              <a:rPr lang="en-US" sz="900" dirty="0"/>
              <a:t>="" </a:t>
            </a:r>
            <a:r>
              <a:rPr lang="en-US" sz="900" dirty="0" err="1"/>
              <a:t>DSValue</a:t>
            </a:r>
            <a:r>
              <a:rPr lang="en-US" sz="900" dirty="0"/>
              <a:t>="</a:t>
            </a:r>
            <a:r>
              <a:rPr lang="en-US" sz="900" dirty="0" err="1"/>
              <a:t>pxInsName</a:t>
            </a:r>
            <a:r>
              <a:rPr lang="en-US" sz="900" dirty="0"/>
              <a:t>" </a:t>
            </a:r>
            <a:r>
              <a:rPr lang="en-US" sz="900" dirty="0" err="1"/>
              <a:t>DSCaption</a:t>
            </a:r>
            <a:r>
              <a:rPr lang="en-US" sz="900" dirty="0"/>
              <a:t>="Name" </a:t>
            </a:r>
            <a:r>
              <a:rPr lang="en-US" sz="900" dirty="0" err="1"/>
              <a:t>DSSource</a:t>
            </a:r>
            <a:r>
              <a:rPr lang="en-US" sz="900" dirty="0"/>
              <a:t>="</a:t>
            </a:r>
            <a:r>
              <a:rPr lang="en-US" sz="900" dirty="0" err="1"/>
              <a:t>pyActivity</a:t>
            </a:r>
            <a:r>
              <a:rPr lang="en-US" sz="900" dirty="0"/>
              <a:t>=</a:t>
            </a:r>
            <a:r>
              <a:rPr lang="en-US" sz="900" dirty="0" err="1"/>
              <a:t>PegaHC</a:t>
            </a:r>
            <a:r>
              <a:rPr lang="en-US" sz="900" dirty="0"/>
              <a:t>-NCI-Work-</a:t>
            </a:r>
            <a:r>
              <a:rPr lang="en-US" sz="900" dirty="0" err="1"/>
              <a:t>Factor.FilterFactorTypes</a:t>
            </a:r>
            <a:r>
              <a:rPr lang="en-US" sz="900" dirty="0"/>
              <a:t>" </a:t>
            </a:r>
            <a:r>
              <a:rPr lang="en-US" sz="900" dirty="0" err="1"/>
              <a:t>fixedWidth</a:t>
            </a:r>
            <a:r>
              <a:rPr lang="en-US" sz="900" dirty="0"/>
              <a:t>="true" </a:t>
            </a:r>
            <a:r>
              <a:rPr lang="en-US" sz="900" dirty="0" err="1"/>
              <a:t>DSTarget</a:t>
            </a:r>
            <a:r>
              <a:rPr lang="en-US" sz="900" dirty="0"/>
              <a:t>="[object]" </a:t>
            </a:r>
            <a:r>
              <a:rPr lang="en-US" sz="900" dirty="0" err="1"/>
              <a:t>DSSelectedTempValue</a:t>
            </a:r>
            <a:r>
              <a:rPr lang="en-US" sz="900" dirty="0"/>
              <a:t>="GPCI!ALL!PROFESSIONAL"&gt;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220980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Button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828800" y="2209800"/>
            <a:ext cx="961390" cy="46609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322881" y="274320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&lt;div class="</a:t>
            </a:r>
            <a:r>
              <a:rPr lang="en-US" sz="1000" dirty="0" err="1"/>
              <a:t>pzbtn</a:t>
            </a:r>
            <a:r>
              <a:rPr lang="en-US" sz="1000" dirty="0"/>
              <a:t>-mid" data-click="..."&gt;Check Box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6028" y="3244334"/>
            <a:ext cx="1893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Image Capture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667000" y="3358713"/>
            <a:ext cx="457200" cy="50990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16028" y="3962400"/>
            <a:ext cx="84231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img</a:t>
            </a:r>
            <a:r>
              <a:rPr lang="en-US" sz="1000" dirty="0"/>
              <a:t> class="</a:t>
            </a:r>
            <a:r>
              <a:rPr lang="en-US" sz="1000" dirty="0" err="1"/>
              <a:t>pzbtn-img</a:t>
            </a:r>
            <a:r>
              <a:rPr lang="en-US" sz="1000" dirty="0"/>
              <a:t>" </a:t>
            </a:r>
            <a:r>
              <a:rPr lang="en-US" sz="1000" dirty="0" err="1"/>
              <a:t>src</a:t>
            </a:r>
            <a:r>
              <a:rPr lang="en-US" sz="1000" dirty="0"/>
              <a:t>="</a:t>
            </a:r>
            <a:r>
              <a:rPr lang="en-US" sz="1000" dirty="0" err="1"/>
              <a:t>webwb</a:t>
            </a:r>
            <a:r>
              <a:rPr lang="en-US" sz="1000" dirty="0"/>
              <a:t>/detectconflict_12252867685.png!!.</a:t>
            </a:r>
            <a:r>
              <a:rPr lang="en-US" sz="1000" dirty="0" err="1"/>
              <a:t>png</a:t>
            </a:r>
            <a:r>
              <a:rPr lang="en-US" sz="1000" dirty="0"/>
              <a:t>" complete="complete" data-click="."/&gt;</a:t>
            </a:r>
          </a:p>
        </p:txBody>
      </p:sp>
    </p:spTree>
    <p:extLst>
      <p:ext uri="{BB962C8B-B14F-4D97-AF65-F5344CB8AC3E}">
        <p14:creationId xmlns:p14="http://schemas.microsoft.com/office/powerpoint/2010/main" val="304814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33400"/>
            <a:ext cx="4572000" cy="938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1752600"/>
            <a:ext cx="9009529" cy="510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0727731"/>
      </p:ext>
    </p:extLst>
  </p:cSld>
  <p:clrMapOvr>
    <a:masterClrMapping/>
  </p:clrMapOvr>
</p:sld>
</file>

<file path=ppt/theme/theme1.xml><?xml version="1.0" encoding="utf-8"?>
<a:theme xmlns:a="http://schemas.openxmlformats.org/drawingml/2006/main" name="PegaCorporateTemplate_4x3">
  <a:themeElements>
    <a:clrScheme name="Pega Color Scheme">
      <a:dk1>
        <a:srgbClr val="000000"/>
      </a:dk1>
      <a:lt1>
        <a:srgbClr val="FFFFFF"/>
      </a:lt1>
      <a:dk2>
        <a:srgbClr val="002F5F"/>
      </a:dk2>
      <a:lt2>
        <a:srgbClr val="7090B7"/>
      </a:lt2>
      <a:accent1>
        <a:srgbClr val="002F5F"/>
      </a:accent1>
      <a:accent2>
        <a:srgbClr val="009FDA"/>
      </a:accent2>
      <a:accent3>
        <a:srgbClr val="00C7B2"/>
      </a:accent3>
      <a:accent4>
        <a:srgbClr val="8EBAE5"/>
      </a:accent4>
      <a:accent5>
        <a:srgbClr val="C7AC4C"/>
      </a:accent5>
      <a:accent6>
        <a:srgbClr val="776F67"/>
      </a:accent6>
      <a:hlink>
        <a:srgbClr val="0062C6"/>
      </a:hlink>
      <a:folHlink>
        <a:srgbClr val="595959"/>
      </a:folHlink>
    </a:clrScheme>
    <a:fontScheme name="Pega Corporat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Magenta Accent">
      <a:srgbClr val="D10074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PegaCorporateTemplate_4x3</Template>
  <TotalTime>180</TotalTime>
  <Words>199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PegaCorporateTemplate_4x3</vt:lpstr>
      <vt:lpstr>Telerik Test Studio</vt:lpstr>
      <vt:lpstr>Day 1 Topics</vt:lpstr>
      <vt:lpstr>Telerik IDE-Sections</vt:lpstr>
      <vt:lpstr>Recording In IDE</vt:lpstr>
      <vt:lpstr>DOM</vt:lpstr>
      <vt:lpstr>PowerPoint Presentation</vt:lpstr>
      <vt:lpstr>Objects In Telerik</vt:lpstr>
      <vt:lpstr>PowerPoint Presentation</vt:lpstr>
      <vt:lpstr>Table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Test Studio</dc:title>
  <dc:creator>Saraowgi, Himanshu</dc:creator>
  <cp:lastModifiedBy>Saraowgi, Himanshu</cp:lastModifiedBy>
  <cp:revision>13</cp:revision>
  <dcterms:created xsi:type="dcterms:W3CDTF">2012-12-21T08:34:13Z</dcterms:created>
  <dcterms:modified xsi:type="dcterms:W3CDTF">2012-12-21T13:14:43Z</dcterms:modified>
</cp:coreProperties>
</file>